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256" r:id="rId2"/>
    <p:sldId id="257" r:id="rId3"/>
    <p:sldId id="258" r:id="rId4"/>
    <p:sldId id="261" r:id="rId5"/>
    <p:sldId id="260" r:id="rId6"/>
    <p:sldId id="259" r:id="rId7"/>
    <p:sldId id="267"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045" autoAdjust="0"/>
  </p:normalViewPr>
  <p:slideViewPr>
    <p:cSldViewPr snapToGrid="0">
      <p:cViewPr>
        <p:scale>
          <a:sx n="50" d="100"/>
          <a:sy n="50" d="100"/>
        </p:scale>
        <p:origin x="1373"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13F3B-E6C2-47E7-97DF-CF756895318C}" type="datetimeFigureOut">
              <a:rPr lang="fr-FR" smtClean="0"/>
              <a:t>20/04/2018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A18BA-E3E9-4B60-90A2-B665E515E05D}" type="slidenum">
              <a:rPr lang="fr-FR" smtClean="0"/>
              <a:t>‹N°›</a:t>
            </a:fld>
            <a:endParaRPr lang="fr-FR"/>
          </a:p>
        </p:txBody>
      </p:sp>
    </p:spTree>
    <p:extLst>
      <p:ext uri="{BB962C8B-B14F-4D97-AF65-F5344CB8AC3E}">
        <p14:creationId xmlns:p14="http://schemas.microsoft.com/office/powerpoint/2010/main" val="244687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sommes …….. Et nous allons vous présenter notre jeu </a:t>
            </a:r>
            <a:r>
              <a:rPr lang="fr-FR" dirty="0" err="1"/>
              <a:t>SoCarre</a:t>
            </a:r>
            <a:r>
              <a:rPr lang="fr-FR" dirty="0"/>
              <a:t> inventé dans le cadre du projet de l’UE LIFAP4</a:t>
            </a:r>
          </a:p>
          <a:p>
            <a:endParaRPr lang="fr-FR" dirty="0"/>
          </a:p>
          <a:p>
            <a:r>
              <a:rPr lang="fr-FR" dirty="0"/>
              <a:t>ALEXIA</a:t>
            </a:r>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1</a:t>
            </a:fld>
            <a:endParaRPr lang="fr-FR"/>
          </a:p>
        </p:txBody>
      </p:sp>
    </p:spTree>
    <p:extLst>
      <p:ext uri="{BB962C8B-B14F-4D97-AF65-F5344CB8AC3E}">
        <p14:creationId xmlns:p14="http://schemas.microsoft.com/office/powerpoint/2010/main" val="207548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Présentation du jeu : jeu d’arcade où l’on retrouve plusieurs mondes, le but est de faire sauter notre personnage afin de sauter par-dessus des obstacles pour atteindre la fin du monde représentée par un drapeau, l’utilisateur saute avec la touche espace ou la flèche du haut mais nous nous attarderons sur jeu lors de la démonstration</a:t>
            </a:r>
          </a:p>
          <a:p>
            <a:r>
              <a:rPr lang="fr-FR" dirty="0"/>
              <a:t>Petit gif qui vous permet de voir comment un monde est représenté pour vous donner une première idée et pour que vous compreniez mieux par la suite</a:t>
            </a:r>
          </a:p>
          <a:p>
            <a:endParaRPr lang="fr-FR" dirty="0"/>
          </a:p>
          <a:p>
            <a:endParaRPr lang="fr-FR" dirty="0"/>
          </a:p>
          <a:p>
            <a:r>
              <a:rPr lang="fr-FR" dirty="0"/>
              <a:t>ALEXIA</a:t>
            </a:r>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2</a:t>
            </a:fld>
            <a:endParaRPr lang="fr-FR"/>
          </a:p>
        </p:txBody>
      </p:sp>
    </p:spTree>
    <p:extLst>
      <p:ext uri="{BB962C8B-B14F-4D97-AF65-F5344CB8AC3E}">
        <p14:creationId xmlns:p14="http://schemas.microsoft.com/office/powerpoint/2010/main" val="35549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retrouve le diagramme des classes qui représente l’organisation globale des classes de notre jeu, par rapport à notre cahier des charges, la conception a été revue afin d’être bcp plus optimale</a:t>
            </a:r>
          </a:p>
          <a:p>
            <a:r>
              <a:rPr lang="fr-FR" dirty="0"/>
              <a:t>Classes centrales du corps du jeu</a:t>
            </a:r>
          </a:p>
          <a:p>
            <a:r>
              <a:rPr lang="fr-FR" dirty="0"/>
              <a:t>Classes liées à nos différentes versions du jeu : version TXT et version graphique (SDL)</a:t>
            </a:r>
          </a:p>
          <a:p>
            <a:r>
              <a:rPr lang="fr-FR" dirty="0"/>
              <a:t>Nous avons également 3 main, un pour chaque version et un pour les tests de </a:t>
            </a:r>
            <a:r>
              <a:rPr lang="fr-FR" dirty="0" err="1"/>
              <a:t>regression</a:t>
            </a:r>
            <a:endParaRPr lang="fr-FR" dirty="0"/>
          </a:p>
          <a:p>
            <a:r>
              <a:rPr lang="fr-FR" dirty="0"/>
              <a:t>Certaines fonctions utilisées pour version TXT et d’autres pour version SDL quand même, mais le </a:t>
            </a:r>
            <a:r>
              <a:rPr lang="fr-FR" dirty="0" err="1"/>
              <a:t>core</a:t>
            </a:r>
            <a:r>
              <a:rPr lang="fr-FR" dirty="0"/>
              <a:t> reste le même</a:t>
            </a:r>
          </a:p>
          <a:p>
            <a:endParaRPr lang="fr-FR" dirty="0"/>
          </a:p>
          <a:p>
            <a:r>
              <a:rPr lang="fr-FR" dirty="0"/>
              <a:t>Classe Jeu vraiment importante, elle a besoin de bcp de classes et est nécessaire à l’affichage des deux versions</a:t>
            </a:r>
          </a:p>
          <a:p>
            <a:endParaRPr lang="fr-FR" dirty="0"/>
          </a:p>
          <a:p>
            <a:r>
              <a:rPr lang="fr-FR" dirty="0"/>
              <a:t>Expliquer rapidement les liens entre les différentes classes quand même</a:t>
            </a:r>
          </a:p>
          <a:p>
            <a:endParaRPr lang="fr-FR" dirty="0"/>
          </a:p>
          <a:p>
            <a:r>
              <a:rPr lang="fr-FR" dirty="0"/>
              <a:t>ALEXIA</a:t>
            </a:r>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3</a:t>
            </a:fld>
            <a:endParaRPr lang="fr-FR"/>
          </a:p>
        </p:txBody>
      </p:sp>
    </p:spTree>
    <p:extLst>
      <p:ext uri="{BB962C8B-B14F-4D97-AF65-F5344CB8AC3E}">
        <p14:creationId xmlns:p14="http://schemas.microsoft.com/office/powerpoint/2010/main" val="361276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4 formes différentes </a:t>
            </a:r>
          </a:p>
          <a:p>
            <a:r>
              <a:rPr lang="fr-FR" dirty="0"/>
              <a:t>Forme représentée par : 1 entier </a:t>
            </a:r>
            <a:r>
              <a:rPr lang="fr-FR" dirty="0">
                <a:sym typeface="Wingdings" panose="05000000000000000000" pitchFamily="2" charset="2"/>
              </a:rPr>
              <a:t> taille </a:t>
            </a:r>
          </a:p>
          <a:p>
            <a:r>
              <a:rPr lang="fr-FR" dirty="0">
                <a:sym typeface="Wingdings" panose="05000000000000000000" pitchFamily="2" charset="2"/>
              </a:rPr>
              <a:t>		1 booléen  mortel (triangle)</a:t>
            </a:r>
          </a:p>
          <a:p>
            <a:r>
              <a:rPr lang="fr-FR" dirty="0">
                <a:sym typeface="Wingdings" panose="05000000000000000000" pitchFamily="2" charset="2"/>
              </a:rPr>
              <a:t>		1 booléen  fin du monde (drapeau)</a:t>
            </a:r>
          </a:p>
          <a:p>
            <a:r>
              <a:rPr lang="fr-FR" dirty="0">
                <a:sym typeface="Wingdings" panose="05000000000000000000" pitchFamily="2" charset="2"/>
              </a:rPr>
              <a:t>Forme de taille 2 = deux blocs de 1 assemblés</a:t>
            </a:r>
          </a:p>
          <a:p>
            <a:endParaRPr lang="fr-FR" dirty="0">
              <a:sym typeface="Wingdings" panose="05000000000000000000" pitchFamily="2" charset="2"/>
            </a:endParaRPr>
          </a:p>
          <a:p>
            <a:r>
              <a:rPr lang="fr-FR" dirty="0">
                <a:sym typeface="Wingdings" panose="05000000000000000000" pitchFamily="2" charset="2"/>
              </a:rPr>
              <a:t>Plusieurs constructeurs </a:t>
            </a:r>
          </a:p>
          <a:p>
            <a:endParaRPr lang="fr-FR" dirty="0">
              <a:sym typeface="Wingdings" panose="05000000000000000000" pitchFamily="2" charset="2"/>
            </a:endParaRPr>
          </a:p>
          <a:p>
            <a:r>
              <a:rPr lang="fr-FR" dirty="0">
                <a:sym typeface="Wingdings" panose="05000000000000000000" pitchFamily="2" charset="2"/>
              </a:rPr>
              <a:t>Nous avons revu notre conception par rapport à notre cahier des charges afin d’éviter beaucoup de pointeurs et simplifier le code </a:t>
            </a:r>
            <a:endParaRPr lang="fr-FR" dirty="0"/>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4</a:t>
            </a:fld>
            <a:endParaRPr lang="fr-FR"/>
          </a:p>
        </p:txBody>
      </p:sp>
    </p:spTree>
    <p:extLst>
      <p:ext uri="{BB962C8B-B14F-4D97-AF65-F5344CB8AC3E}">
        <p14:creationId xmlns:p14="http://schemas.microsoft.com/office/powerpoint/2010/main" val="1691011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Monde dans un fichier texte, forme représentée avec un entier chacune : 3=triangle, 1=bloc simple, 2=bloc double, 4=drapeau </a:t>
            </a:r>
            <a:r>
              <a:rPr lang="fr-FR" dirty="0">
                <a:sym typeface="Wingdings" panose="05000000000000000000" pitchFamily="2" charset="2"/>
              </a:rPr>
              <a:t> version plus simple pour la compréhension</a:t>
            </a:r>
          </a:p>
          <a:p>
            <a:endParaRPr lang="fr-FR" dirty="0">
              <a:sym typeface="Wingdings" panose="05000000000000000000" pitchFamily="2" charset="2"/>
            </a:endParaRPr>
          </a:p>
          <a:p>
            <a:r>
              <a:rPr lang="fr-FR" dirty="0">
                <a:sym typeface="Wingdings" panose="05000000000000000000" pitchFamily="2" charset="2"/>
              </a:rPr>
              <a:t>Monde stocké dans un fichier txt qu’on ouvre en lecture</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5</a:t>
            </a:fld>
            <a:endParaRPr lang="fr-FR"/>
          </a:p>
        </p:txBody>
      </p:sp>
    </p:spTree>
    <p:extLst>
      <p:ext uri="{BB962C8B-B14F-4D97-AF65-F5344CB8AC3E}">
        <p14:creationId xmlns:p14="http://schemas.microsoft.com/office/powerpoint/2010/main" val="1947115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Classe vraiment importante et centrale : jeu a besoin du monde qui a besoin des formes, et a besoin du personnage (classe Personnage pas développée car peu intéressante)</a:t>
            </a:r>
          </a:p>
          <a:p>
            <a:endParaRPr lang="fr-FR" dirty="0"/>
          </a:p>
          <a:p>
            <a:r>
              <a:rPr lang="fr-FR" dirty="0"/>
              <a:t>Dessin d’une liste (comme le prof nous a expliqué)</a:t>
            </a:r>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6</a:t>
            </a:fld>
            <a:endParaRPr lang="fr-FR"/>
          </a:p>
        </p:txBody>
      </p:sp>
    </p:spTree>
    <p:extLst>
      <p:ext uri="{BB962C8B-B14F-4D97-AF65-F5344CB8AC3E}">
        <p14:creationId xmlns:p14="http://schemas.microsoft.com/office/powerpoint/2010/main" val="4292915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veut encore plus de retours des gens</a:t>
            </a:r>
          </a:p>
          <a:p>
            <a:r>
              <a:rPr lang="fr-FR" dirty="0"/>
              <a:t>Ajout de monstres</a:t>
            </a:r>
          </a:p>
          <a:p>
            <a:r>
              <a:rPr lang="fr-FR" dirty="0"/>
              <a:t>Ajout de blocs </a:t>
            </a:r>
            <a:r>
              <a:rPr lang="fr-FR" dirty="0" err="1"/>
              <a:t>surelevés</a:t>
            </a:r>
            <a:endParaRPr lang="fr-FR" dirty="0"/>
          </a:p>
          <a:p>
            <a:r>
              <a:rPr lang="fr-FR" dirty="0"/>
              <a:t>Ajout de triangles sur blocs</a:t>
            </a:r>
          </a:p>
          <a:p>
            <a:r>
              <a:rPr lang="fr-FR" dirty="0"/>
              <a:t>Case qui speed et amélioration de la fluidité du jeu </a:t>
            </a:r>
          </a:p>
          <a:p>
            <a:r>
              <a:rPr lang="fr-FR" dirty="0"/>
              <a:t>Augmentation de la taille de la fenêtre</a:t>
            </a:r>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7</a:t>
            </a:fld>
            <a:endParaRPr lang="fr-FR"/>
          </a:p>
        </p:txBody>
      </p:sp>
    </p:spTree>
    <p:extLst>
      <p:ext uri="{BB962C8B-B14F-4D97-AF65-F5344CB8AC3E}">
        <p14:creationId xmlns:p14="http://schemas.microsoft.com/office/powerpoint/2010/main" val="317227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Conclusion : nous avons réussi à faire tout ce que l’on souhaitait en plus du jeu, comme le menu, l’ajout des sons, les différents mondes </a:t>
            </a:r>
            <a:r>
              <a:rPr lang="fr-FR" dirty="0" err="1"/>
              <a:t>etc</a:t>
            </a:r>
            <a:endParaRPr lang="fr-FR" dirty="0"/>
          </a:p>
          <a:p>
            <a:r>
              <a:rPr lang="fr-FR" dirty="0"/>
              <a:t>Le rendu final du jeu est fidèle à ce que nous voulions du départ</a:t>
            </a:r>
          </a:p>
          <a:p>
            <a:endParaRPr lang="fr-FR" dirty="0"/>
          </a:p>
          <a:p>
            <a:endParaRPr lang="fr-FR" dirty="0"/>
          </a:p>
          <a:p>
            <a:r>
              <a:rPr lang="fr-FR" dirty="0"/>
              <a:t>------------------------</a:t>
            </a:r>
          </a:p>
          <a:p>
            <a:r>
              <a:rPr lang="fr-FR" dirty="0"/>
              <a:t>DEMONSTRATION : parler des retours des gens à qui on a fait tester (touche flèche du haut par exemple)</a:t>
            </a:r>
          </a:p>
        </p:txBody>
      </p:sp>
      <p:sp>
        <p:nvSpPr>
          <p:cNvPr id="4" name="Espace réservé du numéro de diapositive 3"/>
          <p:cNvSpPr>
            <a:spLocks noGrp="1"/>
          </p:cNvSpPr>
          <p:nvPr>
            <p:ph type="sldNum" sz="quarter" idx="10"/>
          </p:nvPr>
        </p:nvSpPr>
        <p:spPr/>
        <p:txBody>
          <a:bodyPr/>
          <a:lstStyle/>
          <a:p>
            <a:fld id="{EDBA18BA-E3E9-4B60-90A2-B665E515E05D}" type="slidenum">
              <a:rPr lang="fr-FR" smtClean="0"/>
              <a:t>8</a:t>
            </a:fld>
            <a:endParaRPr lang="fr-FR"/>
          </a:p>
        </p:txBody>
      </p:sp>
    </p:spTree>
    <p:extLst>
      <p:ext uri="{BB962C8B-B14F-4D97-AF65-F5344CB8AC3E}">
        <p14:creationId xmlns:p14="http://schemas.microsoft.com/office/powerpoint/2010/main" val="164656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C19D843-0E45-4EC5-A7F9-370B10486E62}" type="datetime1">
              <a:rPr lang="en-US" smtClean="0"/>
              <a:t>4/20/2018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SoCarre - DEMOLLIERE Côme, FERRAGUT Lucas, GIRARD Alexia</a:t>
            </a:r>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6D1BD3-BD93-4C23-8084-0A25B88D56BF}" type="datetime1">
              <a:rPr lang="en-US" smtClean="0"/>
              <a:t>4/20/2018</a:t>
            </a:fld>
            <a:endParaRPr lang="en-US" dirty="0"/>
          </a:p>
        </p:txBody>
      </p:sp>
      <p:sp>
        <p:nvSpPr>
          <p:cNvPr id="5" name="Footer Placeholder 4"/>
          <p:cNvSpPr>
            <a:spLocks noGrp="1"/>
          </p:cNvSpPr>
          <p:nvPr>
            <p:ph type="ftr" sz="quarter" idx="11"/>
          </p:nvPr>
        </p:nvSpPr>
        <p:spPr/>
        <p:txBody>
          <a:bodyPr/>
          <a:lstStyle/>
          <a:p>
            <a:r>
              <a:rPr lang="en-US"/>
              <a:t>SoCarre - DEMOLLIERE Côme, FERRAGUT Lucas, GIRARD Alexia</a:t>
            </a:r>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C262C1-84F4-4A63-B1D5-343134FD990A}" type="datetime1">
              <a:rPr lang="en-US" smtClean="0"/>
              <a:t>4/20/2018</a:t>
            </a:fld>
            <a:endParaRPr lang="en-US" dirty="0"/>
          </a:p>
        </p:txBody>
      </p:sp>
      <p:sp>
        <p:nvSpPr>
          <p:cNvPr id="5" name="Footer Placeholder 4"/>
          <p:cNvSpPr>
            <a:spLocks noGrp="1"/>
          </p:cNvSpPr>
          <p:nvPr>
            <p:ph type="ftr" sz="quarter" idx="11"/>
          </p:nvPr>
        </p:nvSpPr>
        <p:spPr/>
        <p:txBody>
          <a:bodyPr/>
          <a:lstStyle/>
          <a:p>
            <a:r>
              <a:rPr lang="en-US"/>
              <a:t>SoCarre - DEMOLLIERE Côme, FERRAGUT Lucas, GIRARD Alexia</a:t>
            </a:r>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72C972-6017-4154-8DB4-475773CA3448}" type="datetime1">
              <a:rPr lang="en-US" smtClean="0"/>
              <a:t>4/20/2018</a:t>
            </a:fld>
            <a:endParaRPr lang="en-US" dirty="0"/>
          </a:p>
        </p:txBody>
      </p:sp>
      <p:sp>
        <p:nvSpPr>
          <p:cNvPr id="5" name="Footer Placeholder 4"/>
          <p:cNvSpPr>
            <a:spLocks noGrp="1"/>
          </p:cNvSpPr>
          <p:nvPr>
            <p:ph type="ftr" sz="quarter" idx="11"/>
          </p:nvPr>
        </p:nvSpPr>
        <p:spPr/>
        <p:txBody>
          <a:bodyPr/>
          <a:lstStyle/>
          <a:p>
            <a:r>
              <a:rPr lang="en-US"/>
              <a:t>SoCarre - DEMOLLIERE Côme, FERRAGUT Lucas, GIRARD Alexia</a:t>
            </a:r>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E8F2AE2-3E59-4BAC-B74B-61A5E9B036F1}" type="datetime1">
              <a:rPr lang="en-US" smtClean="0"/>
              <a:t>4/20/2018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SoCarre - DEMOLLIERE Côme, FERRAGUT Lucas, GIRARD Alexia</a:t>
            </a:r>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3024BD-18BA-41EC-A5A3-90EEA2F9FB08}" type="datetime1">
              <a:rPr lang="en-US" smtClean="0"/>
              <a:t>4/20/2018</a:t>
            </a:fld>
            <a:endParaRPr lang="en-US" dirty="0"/>
          </a:p>
        </p:txBody>
      </p:sp>
      <p:sp>
        <p:nvSpPr>
          <p:cNvPr id="6" name="Footer Placeholder 5"/>
          <p:cNvSpPr>
            <a:spLocks noGrp="1"/>
          </p:cNvSpPr>
          <p:nvPr>
            <p:ph type="ftr" sz="quarter" idx="11"/>
          </p:nvPr>
        </p:nvSpPr>
        <p:spPr/>
        <p:txBody>
          <a:bodyPr/>
          <a:lstStyle/>
          <a:p>
            <a:r>
              <a:rPr lang="en-US"/>
              <a:t>SoCarre - DEMOLLIERE Côme, FERRAGUT Lucas, GIRARD Alexia</a:t>
            </a:r>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DA22AC3-3CF7-4A0F-AE50-44C55E4EA2B2}" type="datetime1">
              <a:rPr lang="en-US" smtClean="0"/>
              <a:t>4/20/2018</a:t>
            </a:fld>
            <a:endParaRPr lang="en-US" dirty="0"/>
          </a:p>
        </p:txBody>
      </p:sp>
      <p:sp>
        <p:nvSpPr>
          <p:cNvPr id="8" name="Footer Placeholder 7"/>
          <p:cNvSpPr>
            <a:spLocks noGrp="1"/>
          </p:cNvSpPr>
          <p:nvPr>
            <p:ph type="ftr" sz="quarter" idx="11"/>
          </p:nvPr>
        </p:nvSpPr>
        <p:spPr/>
        <p:txBody>
          <a:bodyPr/>
          <a:lstStyle/>
          <a:p>
            <a:r>
              <a:rPr lang="en-US"/>
              <a:t>SoCarre - DEMOLLIERE Côme, FERRAGUT Lucas, GIRARD Alexia</a:t>
            </a:r>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A98CBA5-163D-476F-967A-EB1D5324D303}" type="datetime1">
              <a:rPr lang="en-US" smtClean="0"/>
              <a:t>4/20/2018</a:t>
            </a:fld>
            <a:endParaRPr lang="en-US" dirty="0"/>
          </a:p>
        </p:txBody>
      </p:sp>
      <p:sp>
        <p:nvSpPr>
          <p:cNvPr id="4" name="Footer Placeholder 3"/>
          <p:cNvSpPr>
            <a:spLocks noGrp="1"/>
          </p:cNvSpPr>
          <p:nvPr>
            <p:ph type="ftr" sz="quarter" idx="11"/>
          </p:nvPr>
        </p:nvSpPr>
        <p:spPr/>
        <p:txBody>
          <a:bodyPr/>
          <a:lstStyle/>
          <a:p>
            <a:r>
              <a:rPr lang="en-US"/>
              <a:t>SoCarre - DEMOLLIERE Côme, FERRAGUT Lucas, GIRARD Alexia</a:t>
            </a:r>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B0519-CE3C-49C9-8385-0DCF224C0928}" type="datetime1">
              <a:rPr lang="en-US" smtClean="0"/>
              <a:t>4/20/2018</a:t>
            </a:fld>
            <a:endParaRPr lang="en-US" dirty="0"/>
          </a:p>
        </p:txBody>
      </p:sp>
      <p:sp>
        <p:nvSpPr>
          <p:cNvPr id="3" name="Footer Placeholder 2"/>
          <p:cNvSpPr>
            <a:spLocks noGrp="1"/>
          </p:cNvSpPr>
          <p:nvPr>
            <p:ph type="ftr" sz="quarter" idx="11"/>
          </p:nvPr>
        </p:nvSpPr>
        <p:spPr/>
        <p:txBody>
          <a:bodyPr/>
          <a:lstStyle/>
          <a:p>
            <a:r>
              <a:rPr lang="en-US"/>
              <a:t>SoCarre - DEMOLLIERE Côme, FERRAGUT Lucas, GIRARD Alexia</a:t>
            </a:r>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B31583FF-AE68-4527-9E25-93B15BA7687F}" type="datetime1">
              <a:rPr lang="en-US" smtClean="0"/>
              <a:t>4/20/2018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r>
              <a:rPr lang="en-US"/>
              <a:t>SoCarre - DEMOLLIERE Côme, FERRAGUT Lucas, GIRARD Alexia</a:t>
            </a:r>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CDAFD733-EB7B-4FED-A35A-7CBEE2404C00}" type="datetime1">
              <a:rPr lang="en-US" smtClean="0"/>
              <a:t>4/20/2018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r>
              <a:rPr lang="en-US"/>
              <a:t>SoCarre - DEMOLLIERE Côme, FERRAGUT Lucas, GIRARD Alexia</a:t>
            </a:r>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0F543B7-4A13-4ECB-A60C-AB54490F1F39}" type="datetime1">
              <a:rPr lang="en-US" smtClean="0"/>
              <a:t>4/20/2018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SoCarre - DEMOLLIERE Côme, FERRAGUT Lucas, GIRARD Alexia</a:t>
            </a:r>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EE3DA-518E-410F-8F37-A5FE878D77EF}"/>
              </a:ext>
            </a:extLst>
          </p:cNvPr>
          <p:cNvSpPr>
            <a:spLocks noGrp="1"/>
          </p:cNvSpPr>
          <p:nvPr>
            <p:ph type="ctrTitle"/>
          </p:nvPr>
        </p:nvSpPr>
        <p:spPr/>
        <p:txBody>
          <a:bodyPr/>
          <a:lstStyle/>
          <a:p>
            <a:r>
              <a:rPr lang="fr-FR" dirty="0">
                <a:effectLst>
                  <a:outerShdw blurRad="38100" dist="38100" dir="2700000" algn="tl">
                    <a:srgbClr val="000000">
                      <a:alpha val="43137"/>
                    </a:srgbClr>
                  </a:outerShdw>
                </a:effectLst>
                <a:latin typeface="Quantify" pitchFamily="2" charset="0"/>
              </a:rPr>
              <a:t>Socarre</a:t>
            </a:r>
          </a:p>
        </p:txBody>
      </p:sp>
      <p:sp>
        <p:nvSpPr>
          <p:cNvPr id="3" name="Sous-titre 2">
            <a:extLst>
              <a:ext uri="{FF2B5EF4-FFF2-40B4-BE49-F238E27FC236}">
                <a16:creationId xmlns:a16="http://schemas.microsoft.com/office/drawing/2014/main" id="{1DD6513A-2BD8-4760-8E9A-A3CC8F1B10A8}"/>
              </a:ext>
            </a:extLst>
          </p:cNvPr>
          <p:cNvSpPr>
            <a:spLocks noGrp="1"/>
          </p:cNvSpPr>
          <p:nvPr>
            <p:ph type="subTitle" idx="1"/>
          </p:nvPr>
        </p:nvSpPr>
        <p:spPr/>
        <p:txBody>
          <a:bodyPr>
            <a:normAutofit/>
          </a:bodyPr>
          <a:lstStyle/>
          <a:p>
            <a:r>
              <a:rPr lang="fr-FR" sz="1800" dirty="0"/>
              <a:t>Demolliere côme – </a:t>
            </a:r>
            <a:r>
              <a:rPr lang="fr-FR" sz="1800" dirty="0" err="1"/>
              <a:t>ferragut</a:t>
            </a:r>
            <a:r>
              <a:rPr lang="fr-FR" sz="1800" dirty="0"/>
              <a:t> </a:t>
            </a:r>
            <a:r>
              <a:rPr lang="fr-FR" sz="1800" dirty="0" err="1"/>
              <a:t>lucas</a:t>
            </a:r>
            <a:r>
              <a:rPr lang="fr-FR" sz="1800" dirty="0"/>
              <a:t> – </a:t>
            </a:r>
            <a:r>
              <a:rPr lang="fr-FR" sz="1800" dirty="0" err="1"/>
              <a:t>girard</a:t>
            </a:r>
            <a:r>
              <a:rPr lang="fr-FR" sz="1800" dirty="0"/>
              <a:t> </a:t>
            </a:r>
            <a:r>
              <a:rPr lang="fr-FR" sz="1800" dirty="0" err="1"/>
              <a:t>alexia</a:t>
            </a:r>
            <a:endParaRPr lang="fr-FR" sz="1800" dirty="0"/>
          </a:p>
        </p:txBody>
      </p:sp>
    </p:spTree>
    <p:extLst>
      <p:ext uri="{BB962C8B-B14F-4D97-AF65-F5344CB8AC3E}">
        <p14:creationId xmlns:p14="http://schemas.microsoft.com/office/powerpoint/2010/main" val="220739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B87A75-017F-4A47-A4DC-B508D895FC66}"/>
              </a:ext>
            </a:extLst>
          </p:cNvPr>
          <p:cNvSpPr>
            <a:spLocks noGrp="1"/>
          </p:cNvSpPr>
          <p:nvPr>
            <p:ph type="title"/>
          </p:nvPr>
        </p:nvSpPr>
        <p:spPr/>
        <p:txBody>
          <a:bodyPr/>
          <a:lstStyle/>
          <a:p>
            <a:r>
              <a:rPr lang="fr-FR" dirty="0" err="1">
                <a:latin typeface="Quantify" pitchFamily="2" charset="0"/>
              </a:rPr>
              <a:t>Presentation</a:t>
            </a:r>
            <a:endParaRPr lang="fr-FR" dirty="0">
              <a:latin typeface="Quantify" pitchFamily="2" charset="0"/>
            </a:endParaRPr>
          </a:p>
        </p:txBody>
      </p:sp>
      <p:sp>
        <p:nvSpPr>
          <p:cNvPr id="6" name="Espace réservé du contenu 2">
            <a:extLst>
              <a:ext uri="{FF2B5EF4-FFF2-40B4-BE49-F238E27FC236}">
                <a16:creationId xmlns:a16="http://schemas.microsoft.com/office/drawing/2014/main" id="{54A5F336-11CC-42A6-ACF8-741C9FC5F097}"/>
              </a:ext>
            </a:extLst>
          </p:cNvPr>
          <p:cNvSpPr txBox="1">
            <a:spLocks/>
          </p:cNvSpPr>
          <p:nvPr/>
        </p:nvSpPr>
        <p:spPr>
          <a:xfrm>
            <a:off x="1251678" y="2286001"/>
            <a:ext cx="10178322"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endParaRPr lang="fr-FR" dirty="0"/>
          </a:p>
        </p:txBody>
      </p:sp>
      <p:sp>
        <p:nvSpPr>
          <p:cNvPr id="11" name="Espace réservé du pied de page 10">
            <a:extLst>
              <a:ext uri="{FF2B5EF4-FFF2-40B4-BE49-F238E27FC236}">
                <a16:creationId xmlns:a16="http://schemas.microsoft.com/office/drawing/2014/main" id="{21CFC8DC-1E4A-4310-89B6-02CFFF141EB3}"/>
              </a:ext>
            </a:extLst>
          </p:cNvPr>
          <p:cNvSpPr>
            <a:spLocks noGrp="1"/>
          </p:cNvSpPr>
          <p:nvPr>
            <p:ph type="ftr" sz="quarter" idx="11"/>
          </p:nvPr>
        </p:nvSpPr>
        <p:spPr/>
        <p:txBody>
          <a:bodyPr/>
          <a:lstStyle/>
          <a:p>
            <a:r>
              <a:rPr lang="en-US"/>
              <a:t>SoCarre - DEMOLLIERE Côme, FERRAGUT Lucas, GIRARD Alexia</a:t>
            </a:r>
            <a:endParaRPr lang="en-US" dirty="0"/>
          </a:p>
        </p:txBody>
      </p:sp>
      <p:sp>
        <p:nvSpPr>
          <p:cNvPr id="12" name="Espace réservé du numéro de diapositive 11">
            <a:extLst>
              <a:ext uri="{FF2B5EF4-FFF2-40B4-BE49-F238E27FC236}">
                <a16:creationId xmlns:a16="http://schemas.microsoft.com/office/drawing/2014/main" id="{AF4913B5-E94F-445B-BD23-FF4FB0443014}"/>
              </a:ext>
            </a:extLst>
          </p:cNvPr>
          <p:cNvSpPr>
            <a:spLocks noGrp="1"/>
          </p:cNvSpPr>
          <p:nvPr>
            <p:ph type="sldNum" sz="quarter" idx="12"/>
          </p:nvPr>
        </p:nvSpPr>
        <p:spPr/>
        <p:txBody>
          <a:bodyPr/>
          <a:lstStyle/>
          <a:p>
            <a:fld id="{71766878-3199-4EAB-94E7-2D6D11070E14}" type="slidenum">
              <a:rPr lang="en-US" smtClean="0"/>
              <a:t>2</a:t>
            </a:fld>
            <a:endParaRPr lang="en-US" dirty="0"/>
          </a:p>
        </p:txBody>
      </p:sp>
      <p:pic>
        <p:nvPicPr>
          <p:cNvPr id="16" name="Espace réservé du contenu 15">
            <a:extLst>
              <a:ext uri="{FF2B5EF4-FFF2-40B4-BE49-F238E27FC236}">
                <a16:creationId xmlns:a16="http://schemas.microsoft.com/office/drawing/2014/main" id="{7ACB1CC4-49A8-45AC-BB37-39182B13813A}"/>
              </a:ext>
            </a:extLst>
          </p:cNvPr>
          <p:cNvPicPr>
            <a:picLocks noGrp="1" noChangeAspect="1"/>
          </p:cNvPicPr>
          <p:nvPr>
            <p:ph idx="1"/>
          </p:nvPr>
        </p:nvPicPr>
        <p:blipFill>
          <a:blip r:embed="rId3"/>
          <a:stretch>
            <a:fillRect/>
          </a:stretch>
        </p:blipFill>
        <p:spPr>
          <a:xfrm>
            <a:off x="3940174" y="1567941"/>
            <a:ext cx="4311651" cy="4311651"/>
          </a:xfrm>
        </p:spPr>
      </p:pic>
    </p:spTree>
    <p:extLst>
      <p:ext uri="{BB962C8B-B14F-4D97-AF65-F5344CB8AC3E}">
        <p14:creationId xmlns:p14="http://schemas.microsoft.com/office/powerpoint/2010/main" val="229109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A3C70FE-113C-4C4F-B281-7C9FD0A06E73}"/>
              </a:ext>
            </a:extLst>
          </p:cNvPr>
          <p:cNvSpPr>
            <a:spLocks noGrp="1"/>
          </p:cNvSpPr>
          <p:nvPr>
            <p:ph idx="1"/>
          </p:nvPr>
        </p:nvSpPr>
        <p:spPr/>
        <p:txBody>
          <a:bodyPr/>
          <a:lstStyle/>
          <a:p>
            <a:r>
              <a:rPr lang="fr-FR" dirty="0"/>
              <a:t>DIAGRAMME DES CLASSES (zoomer chaque partie pour bien voir les différentes classes)</a:t>
            </a:r>
          </a:p>
        </p:txBody>
      </p:sp>
      <p:sp>
        <p:nvSpPr>
          <p:cNvPr id="4" name="Titre 1">
            <a:extLst>
              <a:ext uri="{FF2B5EF4-FFF2-40B4-BE49-F238E27FC236}">
                <a16:creationId xmlns:a16="http://schemas.microsoft.com/office/drawing/2014/main" id="{8FC3426D-CCEA-414E-9C0E-134D76920124}"/>
              </a:ext>
            </a:extLst>
          </p:cNvPr>
          <p:cNvSpPr>
            <a:spLocks noGrp="1"/>
          </p:cNvSpPr>
          <p:nvPr>
            <p:ph type="title"/>
          </p:nvPr>
        </p:nvSpPr>
        <p:spPr>
          <a:xfrm>
            <a:off x="1251678" y="382385"/>
            <a:ext cx="10178322" cy="1492132"/>
          </a:xfrm>
        </p:spPr>
        <p:txBody>
          <a:bodyPr/>
          <a:lstStyle/>
          <a:p>
            <a:r>
              <a:rPr lang="fr-FR" dirty="0">
                <a:latin typeface="Quantify" pitchFamily="2" charset="0"/>
              </a:rPr>
              <a:t>Organisation du jeu</a:t>
            </a:r>
          </a:p>
        </p:txBody>
      </p:sp>
      <p:sp>
        <p:nvSpPr>
          <p:cNvPr id="5" name="Espace réservé du pied de page 4">
            <a:extLst>
              <a:ext uri="{FF2B5EF4-FFF2-40B4-BE49-F238E27FC236}">
                <a16:creationId xmlns:a16="http://schemas.microsoft.com/office/drawing/2014/main" id="{1A3820C4-114F-472C-80E0-96159FFDAD6C}"/>
              </a:ext>
            </a:extLst>
          </p:cNvPr>
          <p:cNvSpPr>
            <a:spLocks noGrp="1"/>
          </p:cNvSpPr>
          <p:nvPr>
            <p:ph type="ftr" sz="quarter" idx="11"/>
          </p:nvPr>
        </p:nvSpPr>
        <p:spPr/>
        <p:txBody>
          <a:bodyPr/>
          <a:lstStyle/>
          <a:p>
            <a:r>
              <a:rPr lang="en-US"/>
              <a:t>SoCarre - DEMOLLIERE Côme, FERRAGUT Lucas, GIRARD Alexia</a:t>
            </a:r>
            <a:endParaRPr lang="en-US" dirty="0"/>
          </a:p>
        </p:txBody>
      </p:sp>
      <p:sp>
        <p:nvSpPr>
          <p:cNvPr id="6" name="Espace réservé du numéro de diapositive 5">
            <a:extLst>
              <a:ext uri="{FF2B5EF4-FFF2-40B4-BE49-F238E27FC236}">
                <a16:creationId xmlns:a16="http://schemas.microsoft.com/office/drawing/2014/main" id="{689487AB-4B92-4F50-B21A-59DF1C9B5815}"/>
              </a:ext>
            </a:extLst>
          </p:cNvPr>
          <p:cNvSpPr>
            <a:spLocks noGrp="1"/>
          </p:cNvSpPr>
          <p:nvPr>
            <p:ph type="sldNum" sz="quarter" idx="12"/>
          </p:nvPr>
        </p:nvSpPr>
        <p:spPr/>
        <p:txBody>
          <a:bodyPr/>
          <a:lstStyle/>
          <a:p>
            <a:fld id="{71766878-3199-4EAB-94E7-2D6D11070E14}" type="slidenum">
              <a:rPr lang="en-US" smtClean="0"/>
              <a:t>3</a:t>
            </a:fld>
            <a:endParaRPr lang="en-US" dirty="0"/>
          </a:p>
        </p:txBody>
      </p:sp>
    </p:spTree>
    <p:extLst>
      <p:ext uri="{BB962C8B-B14F-4D97-AF65-F5344CB8AC3E}">
        <p14:creationId xmlns:p14="http://schemas.microsoft.com/office/powerpoint/2010/main" val="30556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3E669-87A7-4E7F-852F-08B3FE0D9FAD}"/>
              </a:ext>
            </a:extLst>
          </p:cNvPr>
          <p:cNvSpPr>
            <a:spLocks noGrp="1"/>
          </p:cNvSpPr>
          <p:nvPr>
            <p:ph type="title"/>
          </p:nvPr>
        </p:nvSpPr>
        <p:spPr/>
        <p:txBody>
          <a:bodyPr/>
          <a:lstStyle/>
          <a:p>
            <a:r>
              <a:rPr lang="fr-FR" dirty="0">
                <a:latin typeface="Quantify" pitchFamily="2" charset="0"/>
              </a:rPr>
              <a:t>Classe forme</a:t>
            </a:r>
          </a:p>
        </p:txBody>
      </p:sp>
      <p:sp>
        <p:nvSpPr>
          <p:cNvPr id="3" name="Espace réservé du contenu 2">
            <a:extLst>
              <a:ext uri="{FF2B5EF4-FFF2-40B4-BE49-F238E27FC236}">
                <a16:creationId xmlns:a16="http://schemas.microsoft.com/office/drawing/2014/main" id="{3DF088D1-2386-4D91-B0C9-F6076579C70A}"/>
              </a:ext>
            </a:extLst>
          </p:cNvPr>
          <p:cNvSpPr>
            <a:spLocks noGrp="1"/>
          </p:cNvSpPr>
          <p:nvPr>
            <p:ph idx="1"/>
          </p:nvPr>
        </p:nvSpPr>
        <p:spPr/>
        <p:txBody>
          <a:bodyPr>
            <a:normAutofit fontScale="92500" lnSpcReduction="20000"/>
          </a:bodyPr>
          <a:lstStyle/>
          <a:p>
            <a:r>
              <a:rPr lang="fr-FR" sz="3200" dirty="0"/>
              <a:t>Carre </a:t>
            </a:r>
          </a:p>
          <a:p>
            <a:endParaRPr lang="fr-FR" sz="3200" dirty="0"/>
          </a:p>
          <a:p>
            <a:r>
              <a:rPr lang="fr-FR" sz="3200" dirty="0"/>
              <a:t>Triangle</a:t>
            </a:r>
          </a:p>
          <a:p>
            <a:endParaRPr lang="fr-FR" sz="3200" dirty="0"/>
          </a:p>
          <a:p>
            <a:r>
              <a:rPr lang="fr-FR" sz="3200" dirty="0"/>
              <a:t>Drapeau</a:t>
            </a:r>
          </a:p>
          <a:p>
            <a:endParaRPr lang="fr-FR" sz="3200" dirty="0"/>
          </a:p>
          <a:p>
            <a:r>
              <a:rPr lang="fr-FR" sz="3200" dirty="0"/>
              <a:t>Vide</a:t>
            </a:r>
          </a:p>
        </p:txBody>
      </p:sp>
      <p:sp>
        <p:nvSpPr>
          <p:cNvPr id="4" name="Espace réservé du pied de page 3">
            <a:extLst>
              <a:ext uri="{FF2B5EF4-FFF2-40B4-BE49-F238E27FC236}">
                <a16:creationId xmlns:a16="http://schemas.microsoft.com/office/drawing/2014/main" id="{51850A52-28E6-4163-954D-F2B4D5AA4AA6}"/>
              </a:ext>
            </a:extLst>
          </p:cNvPr>
          <p:cNvSpPr>
            <a:spLocks noGrp="1"/>
          </p:cNvSpPr>
          <p:nvPr>
            <p:ph type="ftr" sz="quarter" idx="11"/>
          </p:nvPr>
        </p:nvSpPr>
        <p:spPr/>
        <p:txBody>
          <a:bodyPr/>
          <a:lstStyle/>
          <a:p>
            <a:r>
              <a:rPr lang="en-US"/>
              <a:t>SoCarre - DEMOLLIERE Côme, FERRAGUT Lucas, GIRARD Alexia</a:t>
            </a:r>
            <a:endParaRPr lang="en-US" dirty="0"/>
          </a:p>
        </p:txBody>
      </p:sp>
      <p:sp>
        <p:nvSpPr>
          <p:cNvPr id="5" name="Espace réservé du numéro de diapositive 4">
            <a:extLst>
              <a:ext uri="{FF2B5EF4-FFF2-40B4-BE49-F238E27FC236}">
                <a16:creationId xmlns:a16="http://schemas.microsoft.com/office/drawing/2014/main" id="{C9B654D1-457B-489E-A929-69B624715ABF}"/>
              </a:ext>
            </a:extLst>
          </p:cNvPr>
          <p:cNvSpPr>
            <a:spLocks noGrp="1"/>
          </p:cNvSpPr>
          <p:nvPr>
            <p:ph type="sldNum" sz="quarter" idx="12"/>
          </p:nvPr>
        </p:nvSpPr>
        <p:spPr/>
        <p:txBody>
          <a:bodyPr/>
          <a:lstStyle/>
          <a:p>
            <a:fld id="{71766878-3199-4EAB-94E7-2D6D11070E14}" type="slidenum">
              <a:rPr lang="en-US" smtClean="0"/>
              <a:t>4</a:t>
            </a:fld>
            <a:endParaRPr lang="en-US" dirty="0"/>
          </a:p>
        </p:txBody>
      </p:sp>
      <p:pic>
        <p:nvPicPr>
          <p:cNvPr id="7" name="Image 6">
            <a:extLst>
              <a:ext uri="{FF2B5EF4-FFF2-40B4-BE49-F238E27FC236}">
                <a16:creationId xmlns:a16="http://schemas.microsoft.com/office/drawing/2014/main" id="{61300A53-B3DA-409F-86C8-348050D2F3AF}"/>
              </a:ext>
            </a:extLst>
          </p:cNvPr>
          <p:cNvPicPr>
            <a:picLocks noChangeAspect="1"/>
          </p:cNvPicPr>
          <p:nvPr/>
        </p:nvPicPr>
        <p:blipFill>
          <a:blip r:embed="rId3"/>
          <a:stretch>
            <a:fillRect/>
          </a:stretch>
        </p:blipFill>
        <p:spPr>
          <a:xfrm>
            <a:off x="4025599" y="2352524"/>
            <a:ext cx="492158" cy="492158"/>
          </a:xfrm>
          <a:prstGeom prst="rect">
            <a:avLst/>
          </a:prstGeom>
        </p:spPr>
      </p:pic>
      <p:pic>
        <p:nvPicPr>
          <p:cNvPr id="9" name="Image 8">
            <a:extLst>
              <a:ext uri="{FF2B5EF4-FFF2-40B4-BE49-F238E27FC236}">
                <a16:creationId xmlns:a16="http://schemas.microsoft.com/office/drawing/2014/main" id="{796521C9-A62E-4FDE-BE43-BB400FF9F98D}"/>
              </a:ext>
            </a:extLst>
          </p:cNvPr>
          <p:cNvPicPr>
            <a:picLocks noChangeAspect="1"/>
          </p:cNvPicPr>
          <p:nvPr/>
        </p:nvPicPr>
        <p:blipFill>
          <a:blip r:embed="rId4"/>
          <a:stretch>
            <a:fillRect/>
          </a:stretch>
        </p:blipFill>
        <p:spPr>
          <a:xfrm>
            <a:off x="5134983" y="2370604"/>
            <a:ext cx="492158" cy="492158"/>
          </a:xfrm>
          <a:prstGeom prst="rect">
            <a:avLst/>
          </a:prstGeom>
        </p:spPr>
      </p:pic>
      <p:pic>
        <p:nvPicPr>
          <p:cNvPr id="11" name="Image 10">
            <a:extLst>
              <a:ext uri="{FF2B5EF4-FFF2-40B4-BE49-F238E27FC236}">
                <a16:creationId xmlns:a16="http://schemas.microsoft.com/office/drawing/2014/main" id="{B4EB542F-53EF-4B8A-8CB7-7148FDD376FF}"/>
              </a:ext>
            </a:extLst>
          </p:cNvPr>
          <p:cNvPicPr>
            <a:picLocks noChangeAspect="1"/>
          </p:cNvPicPr>
          <p:nvPr/>
        </p:nvPicPr>
        <p:blipFill>
          <a:blip r:embed="rId5"/>
          <a:stretch>
            <a:fillRect/>
          </a:stretch>
        </p:blipFill>
        <p:spPr>
          <a:xfrm>
            <a:off x="6244367" y="2370604"/>
            <a:ext cx="492158" cy="492158"/>
          </a:xfrm>
          <a:prstGeom prst="rect">
            <a:avLst/>
          </a:prstGeom>
        </p:spPr>
      </p:pic>
      <p:pic>
        <p:nvPicPr>
          <p:cNvPr id="13" name="Image 12">
            <a:extLst>
              <a:ext uri="{FF2B5EF4-FFF2-40B4-BE49-F238E27FC236}">
                <a16:creationId xmlns:a16="http://schemas.microsoft.com/office/drawing/2014/main" id="{49003C1E-889C-4D60-BA96-381FD82EE458}"/>
              </a:ext>
            </a:extLst>
          </p:cNvPr>
          <p:cNvPicPr>
            <a:picLocks noChangeAspect="1"/>
          </p:cNvPicPr>
          <p:nvPr/>
        </p:nvPicPr>
        <p:blipFill>
          <a:blip r:embed="rId6"/>
          <a:stretch>
            <a:fillRect/>
          </a:stretch>
        </p:blipFill>
        <p:spPr>
          <a:xfrm>
            <a:off x="7265772" y="2370604"/>
            <a:ext cx="505879" cy="487295"/>
          </a:xfrm>
          <a:prstGeom prst="rect">
            <a:avLst/>
          </a:prstGeom>
        </p:spPr>
      </p:pic>
      <p:pic>
        <p:nvPicPr>
          <p:cNvPr id="15" name="Image 14">
            <a:extLst>
              <a:ext uri="{FF2B5EF4-FFF2-40B4-BE49-F238E27FC236}">
                <a16:creationId xmlns:a16="http://schemas.microsoft.com/office/drawing/2014/main" id="{299E419E-E00A-4787-8E37-22A3CB649B88}"/>
              </a:ext>
            </a:extLst>
          </p:cNvPr>
          <p:cNvPicPr>
            <a:picLocks noChangeAspect="1"/>
          </p:cNvPicPr>
          <p:nvPr/>
        </p:nvPicPr>
        <p:blipFill>
          <a:blip r:embed="rId7"/>
          <a:stretch>
            <a:fillRect/>
          </a:stretch>
        </p:blipFill>
        <p:spPr>
          <a:xfrm>
            <a:off x="5098231" y="3274246"/>
            <a:ext cx="528910" cy="528910"/>
          </a:xfrm>
          <a:prstGeom prst="rect">
            <a:avLst/>
          </a:prstGeom>
        </p:spPr>
      </p:pic>
      <p:pic>
        <p:nvPicPr>
          <p:cNvPr id="17" name="Image 16">
            <a:extLst>
              <a:ext uri="{FF2B5EF4-FFF2-40B4-BE49-F238E27FC236}">
                <a16:creationId xmlns:a16="http://schemas.microsoft.com/office/drawing/2014/main" id="{42A7E450-6784-44F6-A649-15EFBE49A8A9}"/>
              </a:ext>
            </a:extLst>
          </p:cNvPr>
          <p:cNvPicPr>
            <a:picLocks noChangeAspect="1"/>
          </p:cNvPicPr>
          <p:nvPr/>
        </p:nvPicPr>
        <p:blipFill>
          <a:blip r:embed="rId8"/>
          <a:stretch>
            <a:fillRect/>
          </a:stretch>
        </p:blipFill>
        <p:spPr>
          <a:xfrm>
            <a:off x="3988847" y="3310282"/>
            <a:ext cx="528910" cy="528910"/>
          </a:xfrm>
          <a:prstGeom prst="rect">
            <a:avLst/>
          </a:prstGeom>
        </p:spPr>
      </p:pic>
      <p:pic>
        <p:nvPicPr>
          <p:cNvPr id="19" name="Image 18">
            <a:extLst>
              <a:ext uri="{FF2B5EF4-FFF2-40B4-BE49-F238E27FC236}">
                <a16:creationId xmlns:a16="http://schemas.microsoft.com/office/drawing/2014/main" id="{4CDCAE08-023D-4462-9C1A-3D229F0110D4}"/>
              </a:ext>
            </a:extLst>
          </p:cNvPr>
          <p:cNvPicPr>
            <a:picLocks noChangeAspect="1"/>
          </p:cNvPicPr>
          <p:nvPr/>
        </p:nvPicPr>
        <p:blipFill>
          <a:blip r:embed="rId9"/>
          <a:stretch>
            <a:fillRect/>
          </a:stretch>
        </p:blipFill>
        <p:spPr>
          <a:xfrm>
            <a:off x="6207615" y="3274246"/>
            <a:ext cx="528910" cy="528910"/>
          </a:xfrm>
          <a:prstGeom prst="rect">
            <a:avLst/>
          </a:prstGeom>
        </p:spPr>
      </p:pic>
      <p:pic>
        <p:nvPicPr>
          <p:cNvPr id="21" name="Image 20">
            <a:extLst>
              <a:ext uri="{FF2B5EF4-FFF2-40B4-BE49-F238E27FC236}">
                <a16:creationId xmlns:a16="http://schemas.microsoft.com/office/drawing/2014/main" id="{8F2C72E1-47E7-4389-92C1-F72E9840887B}"/>
              </a:ext>
            </a:extLst>
          </p:cNvPr>
          <p:cNvPicPr>
            <a:picLocks noChangeAspect="1"/>
          </p:cNvPicPr>
          <p:nvPr/>
        </p:nvPicPr>
        <p:blipFill>
          <a:blip r:embed="rId10"/>
          <a:stretch>
            <a:fillRect/>
          </a:stretch>
        </p:blipFill>
        <p:spPr>
          <a:xfrm>
            <a:off x="7254926" y="3274246"/>
            <a:ext cx="528910" cy="528910"/>
          </a:xfrm>
          <a:prstGeom prst="rect">
            <a:avLst/>
          </a:prstGeom>
        </p:spPr>
      </p:pic>
      <p:pic>
        <p:nvPicPr>
          <p:cNvPr id="23" name="Image 22">
            <a:extLst>
              <a:ext uri="{FF2B5EF4-FFF2-40B4-BE49-F238E27FC236}">
                <a16:creationId xmlns:a16="http://schemas.microsoft.com/office/drawing/2014/main" id="{3AEA919F-86F4-4996-A590-0B499054BB21}"/>
              </a:ext>
            </a:extLst>
          </p:cNvPr>
          <p:cNvPicPr>
            <a:picLocks noChangeAspect="1"/>
          </p:cNvPicPr>
          <p:nvPr/>
        </p:nvPicPr>
        <p:blipFill>
          <a:blip r:embed="rId11"/>
          <a:stretch>
            <a:fillRect/>
          </a:stretch>
        </p:blipFill>
        <p:spPr>
          <a:xfrm>
            <a:off x="4113500" y="4304792"/>
            <a:ext cx="404257" cy="635643"/>
          </a:xfrm>
          <a:prstGeom prst="rect">
            <a:avLst/>
          </a:prstGeom>
        </p:spPr>
      </p:pic>
    </p:spTree>
    <p:extLst>
      <p:ext uri="{BB962C8B-B14F-4D97-AF65-F5344CB8AC3E}">
        <p14:creationId xmlns:p14="http://schemas.microsoft.com/office/powerpoint/2010/main" val="2352762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9C4A92-D210-423F-98B6-FEC451D8C630}"/>
              </a:ext>
            </a:extLst>
          </p:cNvPr>
          <p:cNvSpPr>
            <a:spLocks noGrp="1"/>
          </p:cNvSpPr>
          <p:nvPr>
            <p:ph type="title"/>
          </p:nvPr>
        </p:nvSpPr>
        <p:spPr/>
        <p:txBody>
          <a:bodyPr/>
          <a:lstStyle/>
          <a:p>
            <a:r>
              <a:rPr lang="fr-FR" dirty="0">
                <a:latin typeface="Quantify" pitchFamily="2" charset="0"/>
              </a:rPr>
              <a:t>Classe monde</a:t>
            </a:r>
          </a:p>
        </p:txBody>
      </p:sp>
      <p:sp>
        <p:nvSpPr>
          <p:cNvPr id="3" name="Espace réservé du contenu 2">
            <a:extLst>
              <a:ext uri="{FF2B5EF4-FFF2-40B4-BE49-F238E27FC236}">
                <a16:creationId xmlns:a16="http://schemas.microsoft.com/office/drawing/2014/main" id="{54713AA0-EBA8-45F0-91CE-DAAA0E826740}"/>
              </a:ext>
            </a:extLst>
          </p:cNvPr>
          <p:cNvSpPr>
            <a:spLocks noGrp="1"/>
          </p:cNvSpPr>
          <p:nvPr>
            <p:ph idx="1"/>
          </p:nvPr>
        </p:nvSpPr>
        <p:spPr/>
        <p:txBody>
          <a:bodyPr>
            <a:normAutofit/>
          </a:bodyPr>
          <a:lstStyle/>
          <a:p>
            <a:r>
              <a:rPr lang="fr-FR" sz="3000" dirty="0"/>
              <a:t>Ensemble de forme</a:t>
            </a:r>
          </a:p>
          <a:p>
            <a:endParaRPr lang="fr-FR" sz="3000" dirty="0"/>
          </a:p>
          <a:p>
            <a:r>
              <a:rPr lang="fr-FR" sz="3000" dirty="0" err="1"/>
              <a:t>Vector</a:t>
            </a:r>
            <a:r>
              <a:rPr lang="fr-FR" sz="3000" dirty="0"/>
              <a:t> d’entiers</a:t>
            </a:r>
          </a:p>
          <a:p>
            <a:endParaRPr lang="fr-FR" sz="3000" dirty="0"/>
          </a:p>
          <a:p>
            <a:r>
              <a:rPr lang="fr-FR" sz="3000" dirty="0"/>
              <a:t>Association Entier/Forme </a:t>
            </a:r>
          </a:p>
        </p:txBody>
      </p:sp>
      <p:sp>
        <p:nvSpPr>
          <p:cNvPr id="4" name="Espace réservé du pied de page 3">
            <a:extLst>
              <a:ext uri="{FF2B5EF4-FFF2-40B4-BE49-F238E27FC236}">
                <a16:creationId xmlns:a16="http://schemas.microsoft.com/office/drawing/2014/main" id="{622588D5-A4A2-414A-B2D6-528E14492A86}"/>
              </a:ext>
            </a:extLst>
          </p:cNvPr>
          <p:cNvSpPr>
            <a:spLocks noGrp="1"/>
          </p:cNvSpPr>
          <p:nvPr>
            <p:ph type="ftr" sz="quarter" idx="11"/>
          </p:nvPr>
        </p:nvSpPr>
        <p:spPr/>
        <p:txBody>
          <a:bodyPr/>
          <a:lstStyle/>
          <a:p>
            <a:r>
              <a:rPr lang="en-US"/>
              <a:t>SoCarre - DEMOLLIERE Côme, FERRAGUT Lucas, GIRARD Alexia</a:t>
            </a:r>
            <a:endParaRPr lang="en-US" dirty="0"/>
          </a:p>
        </p:txBody>
      </p:sp>
      <p:sp>
        <p:nvSpPr>
          <p:cNvPr id="5" name="Espace réservé du numéro de diapositive 4">
            <a:extLst>
              <a:ext uri="{FF2B5EF4-FFF2-40B4-BE49-F238E27FC236}">
                <a16:creationId xmlns:a16="http://schemas.microsoft.com/office/drawing/2014/main" id="{82546168-639F-460B-8B32-D9BC38FF8A79}"/>
              </a:ext>
            </a:extLst>
          </p:cNvPr>
          <p:cNvSpPr>
            <a:spLocks noGrp="1"/>
          </p:cNvSpPr>
          <p:nvPr>
            <p:ph type="sldNum" sz="quarter" idx="12"/>
          </p:nvPr>
        </p:nvSpPr>
        <p:spPr/>
        <p:txBody>
          <a:bodyPr/>
          <a:lstStyle/>
          <a:p>
            <a:fld id="{71766878-3199-4EAB-94E7-2D6D11070E14}" type="slidenum">
              <a:rPr lang="en-US" smtClean="0"/>
              <a:t>5</a:t>
            </a:fld>
            <a:endParaRPr lang="en-US" dirty="0"/>
          </a:p>
        </p:txBody>
      </p:sp>
      <p:pic>
        <p:nvPicPr>
          <p:cNvPr id="6" name="Image 5">
            <a:extLst>
              <a:ext uri="{FF2B5EF4-FFF2-40B4-BE49-F238E27FC236}">
                <a16:creationId xmlns:a16="http://schemas.microsoft.com/office/drawing/2014/main" id="{A798215E-F73F-40DD-9AF3-327C4DE185BF}"/>
              </a:ext>
            </a:extLst>
          </p:cNvPr>
          <p:cNvPicPr>
            <a:picLocks noChangeAspect="1"/>
          </p:cNvPicPr>
          <p:nvPr/>
        </p:nvPicPr>
        <p:blipFill>
          <a:blip r:embed="rId3"/>
          <a:stretch>
            <a:fillRect/>
          </a:stretch>
        </p:blipFill>
        <p:spPr>
          <a:xfrm>
            <a:off x="6076384" y="2286001"/>
            <a:ext cx="528910" cy="528910"/>
          </a:xfrm>
          <a:prstGeom prst="rect">
            <a:avLst/>
          </a:prstGeom>
        </p:spPr>
      </p:pic>
      <p:pic>
        <p:nvPicPr>
          <p:cNvPr id="7" name="Image 6">
            <a:extLst>
              <a:ext uri="{FF2B5EF4-FFF2-40B4-BE49-F238E27FC236}">
                <a16:creationId xmlns:a16="http://schemas.microsoft.com/office/drawing/2014/main" id="{92EC6DF0-C301-4410-9848-72EE2B6D30A9}"/>
              </a:ext>
            </a:extLst>
          </p:cNvPr>
          <p:cNvPicPr>
            <a:picLocks noChangeAspect="1"/>
          </p:cNvPicPr>
          <p:nvPr/>
        </p:nvPicPr>
        <p:blipFill>
          <a:blip r:embed="rId4"/>
          <a:stretch>
            <a:fillRect/>
          </a:stretch>
        </p:blipFill>
        <p:spPr>
          <a:xfrm>
            <a:off x="7661242" y="2322753"/>
            <a:ext cx="492158" cy="492158"/>
          </a:xfrm>
          <a:prstGeom prst="rect">
            <a:avLst/>
          </a:prstGeom>
        </p:spPr>
      </p:pic>
      <p:pic>
        <p:nvPicPr>
          <p:cNvPr id="8" name="Image 7">
            <a:extLst>
              <a:ext uri="{FF2B5EF4-FFF2-40B4-BE49-F238E27FC236}">
                <a16:creationId xmlns:a16="http://schemas.microsoft.com/office/drawing/2014/main" id="{4EF8928F-CA1B-4949-A721-8FFC2B232D88}"/>
              </a:ext>
            </a:extLst>
          </p:cNvPr>
          <p:cNvPicPr>
            <a:picLocks noChangeAspect="1"/>
          </p:cNvPicPr>
          <p:nvPr/>
        </p:nvPicPr>
        <p:blipFill>
          <a:blip r:embed="rId4"/>
          <a:stretch>
            <a:fillRect/>
          </a:stretch>
        </p:blipFill>
        <p:spPr>
          <a:xfrm>
            <a:off x="8160678" y="2322753"/>
            <a:ext cx="492158" cy="492158"/>
          </a:xfrm>
          <a:prstGeom prst="rect">
            <a:avLst/>
          </a:prstGeom>
        </p:spPr>
      </p:pic>
      <p:pic>
        <p:nvPicPr>
          <p:cNvPr id="9" name="Image 8">
            <a:extLst>
              <a:ext uri="{FF2B5EF4-FFF2-40B4-BE49-F238E27FC236}">
                <a16:creationId xmlns:a16="http://schemas.microsoft.com/office/drawing/2014/main" id="{660105E3-D4DA-448A-BEE3-CB9C0A7601F2}"/>
              </a:ext>
            </a:extLst>
          </p:cNvPr>
          <p:cNvPicPr>
            <a:picLocks noChangeAspect="1"/>
          </p:cNvPicPr>
          <p:nvPr/>
        </p:nvPicPr>
        <p:blipFill>
          <a:blip r:embed="rId4"/>
          <a:stretch>
            <a:fillRect/>
          </a:stretch>
        </p:blipFill>
        <p:spPr>
          <a:xfrm>
            <a:off x="8660114" y="2322753"/>
            <a:ext cx="492158" cy="492158"/>
          </a:xfrm>
          <a:prstGeom prst="rect">
            <a:avLst/>
          </a:prstGeom>
        </p:spPr>
      </p:pic>
      <p:pic>
        <p:nvPicPr>
          <p:cNvPr id="10" name="Image 9">
            <a:extLst>
              <a:ext uri="{FF2B5EF4-FFF2-40B4-BE49-F238E27FC236}">
                <a16:creationId xmlns:a16="http://schemas.microsoft.com/office/drawing/2014/main" id="{6BF6D385-F235-40E7-A1BA-EF05D2739D8E}"/>
              </a:ext>
            </a:extLst>
          </p:cNvPr>
          <p:cNvPicPr>
            <a:picLocks noChangeAspect="1"/>
          </p:cNvPicPr>
          <p:nvPr/>
        </p:nvPicPr>
        <p:blipFill>
          <a:blip r:embed="rId4"/>
          <a:stretch>
            <a:fillRect/>
          </a:stretch>
        </p:blipFill>
        <p:spPr>
          <a:xfrm>
            <a:off x="8667392" y="1830595"/>
            <a:ext cx="492158" cy="492158"/>
          </a:xfrm>
          <a:prstGeom prst="rect">
            <a:avLst/>
          </a:prstGeom>
        </p:spPr>
      </p:pic>
      <p:pic>
        <p:nvPicPr>
          <p:cNvPr id="11" name="Image 10">
            <a:extLst>
              <a:ext uri="{FF2B5EF4-FFF2-40B4-BE49-F238E27FC236}">
                <a16:creationId xmlns:a16="http://schemas.microsoft.com/office/drawing/2014/main" id="{CD3A3F4D-FEA8-4295-8FFB-5915AD61C3B9}"/>
              </a:ext>
            </a:extLst>
          </p:cNvPr>
          <p:cNvPicPr>
            <a:picLocks noChangeAspect="1"/>
          </p:cNvPicPr>
          <p:nvPr/>
        </p:nvPicPr>
        <p:blipFill>
          <a:blip r:embed="rId4"/>
          <a:stretch>
            <a:fillRect/>
          </a:stretch>
        </p:blipFill>
        <p:spPr>
          <a:xfrm>
            <a:off x="9152272" y="2322753"/>
            <a:ext cx="492158" cy="492158"/>
          </a:xfrm>
          <a:prstGeom prst="rect">
            <a:avLst/>
          </a:prstGeom>
        </p:spPr>
      </p:pic>
      <p:pic>
        <p:nvPicPr>
          <p:cNvPr id="12" name="Image 11">
            <a:extLst>
              <a:ext uri="{FF2B5EF4-FFF2-40B4-BE49-F238E27FC236}">
                <a16:creationId xmlns:a16="http://schemas.microsoft.com/office/drawing/2014/main" id="{24F87A10-3332-46AF-BC48-8E87A370F3BB}"/>
              </a:ext>
            </a:extLst>
          </p:cNvPr>
          <p:cNvPicPr>
            <a:picLocks noChangeAspect="1"/>
          </p:cNvPicPr>
          <p:nvPr/>
        </p:nvPicPr>
        <p:blipFill>
          <a:blip r:embed="rId4"/>
          <a:stretch>
            <a:fillRect/>
          </a:stretch>
        </p:blipFill>
        <p:spPr>
          <a:xfrm>
            <a:off x="9166828" y="1826666"/>
            <a:ext cx="492158" cy="492158"/>
          </a:xfrm>
          <a:prstGeom prst="rect">
            <a:avLst/>
          </a:prstGeom>
        </p:spPr>
      </p:pic>
      <p:pic>
        <p:nvPicPr>
          <p:cNvPr id="13" name="Image 12">
            <a:extLst>
              <a:ext uri="{FF2B5EF4-FFF2-40B4-BE49-F238E27FC236}">
                <a16:creationId xmlns:a16="http://schemas.microsoft.com/office/drawing/2014/main" id="{0DC07FFF-75C9-48ED-BD98-A505F9E4BE25}"/>
              </a:ext>
            </a:extLst>
          </p:cNvPr>
          <p:cNvPicPr>
            <a:picLocks noChangeAspect="1"/>
          </p:cNvPicPr>
          <p:nvPr/>
        </p:nvPicPr>
        <p:blipFill>
          <a:blip r:embed="rId3"/>
          <a:stretch>
            <a:fillRect/>
          </a:stretch>
        </p:blipFill>
        <p:spPr>
          <a:xfrm>
            <a:off x="10450479" y="2286001"/>
            <a:ext cx="528910" cy="528910"/>
          </a:xfrm>
          <a:prstGeom prst="rect">
            <a:avLst/>
          </a:prstGeom>
        </p:spPr>
      </p:pic>
      <p:pic>
        <p:nvPicPr>
          <p:cNvPr id="14" name="Image 13">
            <a:extLst>
              <a:ext uri="{FF2B5EF4-FFF2-40B4-BE49-F238E27FC236}">
                <a16:creationId xmlns:a16="http://schemas.microsoft.com/office/drawing/2014/main" id="{A5729BB5-CB03-474A-99E2-CD342F1C6C13}"/>
              </a:ext>
            </a:extLst>
          </p:cNvPr>
          <p:cNvPicPr>
            <a:picLocks noChangeAspect="1"/>
          </p:cNvPicPr>
          <p:nvPr/>
        </p:nvPicPr>
        <p:blipFill>
          <a:blip r:embed="rId3"/>
          <a:stretch>
            <a:fillRect/>
          </a:stretch>
        </p:blipFill>
        <p:spPr>
          <a:xfrm>
            <a:off x="11032381" y="2286001"/>
            <a:ext cx="528910" cy="528910"/>
          </a:xfrm>
          <a:prstGeom prst="rect">
            <a:avLst/>
          </a:prstGeom>
        </p:spPr>
      </p:pic>
      <p:sp>
        <p:nvSpPr>
          <p:cNvPr id="15" name="ZoneTexte 14">
            <a:extLst>
              <a:ext uri="{FF2B5EF4-FFF2-40B4-BE49-F238E27FC236}">
                <a16:creationId xmlns:a16="http://schemas.microsoft.com/office/drawing/2014/main" id="{1A22CC10-319A-4DED-B4EA-85564A7520AC}"/>
              </a:ext>
            </a:extLst>
          </p:cNvPr>
          <p:cNvSpPr txBox="1"/>
          <p:nvPr/>
        </p:nvSpPr>
        <p:spPr>
          <a:xfrm>
            <a:off x="6076384" y="3232257"/>
            <a:ext cx="5591908" cy="769441"/>
          </a:xfrm>
          <a:prstGeom prst="rect">
            <a:avLst/>
          </a:prstGeom>
          <a:noFill/>
        </p:spPr>
        <p:txBody>
          <a:bodyPr wrap="square" rtlCol="0">
            <a:spAutoFit/>
          </a:bodyPr>
          <a:lstStyle/>
          <a:p>
            <a:r>
              <a:rPr lang="fr-FR" sz="4400" dirty="0"/>
              <a:t>3			  1 1 2 2		  3 3</a:t>
            </a:r>
          </a:p>
        </p:txBody>
      </p:sp>
      <p:sp>
        <p:nvSpPr>
          <p:cNvPr id="16" name="ZoneTexte 15">
            <a:extLst>
              <a:ext uri="{FF2B5EF4-FFF2-40B4-BE49-F238E27FC236}">
                <a16:creationId xmlns:a16="http://schemas.microsoft.com/office/drawing/2014/main" id="{7E64B5C9-D2E3-4D1B-91D0-27BB3059C01F}"/>
              </a:ext>
            </a:extLst>
          </p:cNvPr>
          <p:cNvSpPr txBox="1"/>
          <p:nvPr/>
        </p:nvSpPr>
        <p:spPr>
          <a:xfrm>
            <a:off x="6605294" y="3860382"/>
            <a:ext cx="603737" cy="553998"/>
          </a:xfrm>
          <a:prstGeom prst="rect">
            <a:avLst/>
          </a:prstGeom>
          <a:noFill/>
        </p:spPr>
        <p:txBody>
          <a:bodyPr wrap="square" rtlCol="0">
            <a:spAutoFit/>
          </a:bodyPr>
          <a:lstStyle/>
          <a:p>
            <a:r>
              <a:rPr lang="fr-FR" sz="3000" dirty="0"/>
              <a:t>0</a:t>
            </a:r>
          </a:p>
        </p:txBody>
      </p:sp>
      <p:sp>
        <p:nvSpPr>
          <p:cNvPr id="17" name="ZoneTexte 16">
            <a:extLst>
              <a:ext uri="{FF2B5EF4-FFF2-40B4-BE49-F238E27FC236}">
                <a16:creationId xmlns:a16="http://schemas.microsoft.com/office/drawing/2014/main" id="{EA47F8D5-1B44-474D-9541-ED6B92FA5C1F}"/>
              </a:ext>
            </a:extLst>
          </p:cNvPr>
          <p:cNvSpPr txBox="1"/>
          <p:nvPr/>
        </p:nvSpPr>
        <p:spPr>
          <a:xfrm>
            <a:off x="7106367" y="3859184"/>
            <a:ext cx="603737" cy="553998"/>
          </a:xfrm>
          <a:prstGeom prst="rect">
            <a:avLst/>
          </a:prstGeom>
          <a:noFill/>
        </p:spPr>
        <p:txBody>
          <a:bodyPr wrap="square" rtlCol="0">
            <a:spAutoFit/>
          </a:bodyPr>
          <a:lstStyle/>
          <a:p>
            <a:r>
              <a:rPr lang="fr-FR" sz="3000" dirty="0"/>
              <a:t>0</a:t>
            </a:r>
          </a:p>
        </p:txBody>
      </p:sp>
      <p:sp>
        <p:nvSpPr>
          <p:cNvPr id="18" name="ZoneTexte 17">
            <a:extLst>
              <a:ext uri="{FF2B5EF4-FFF2-40B4-BE49-F238E27FC236}">
                <a16:creationId xmlns:a16="http://schemas.microsoft.com/office/drawing/2014/main" id="{65A3A749-2AB7-4F1F-9D15-23EA94C2685D}"/>
              </a:ext>
            </a:extLst>
          </p:cNvPr>
          <p:cNvSpPr txBox="1"/>
          <p:nvPr/>
        </p:nvSpPr>
        <p:spPr>
          <a:xfrm>
            <a:off x="9494921" y="3859184"/>
            <a:ext cx="603737" cy="553998"/>
          </a:xfrm>
          <a:prstGeom prst="rect">
            <a:avLst/>
          </a:prstGeom>
          <a:noFill/>
        </p:spPr>
        <p:txBody>
          <a:bodyPr wrap="square" rtlCol="0">
            <a:spAutoFit/>
          </a:bodyPr>
          <a:lstStyle/>
          <a:p>
            <a:r>
              <a:rPr lang="fr-FR" sz="3000" dirty="0"/>
              <a:t>0</a:t>
            </a:r>
          </a:p>
        </p:txBody>
      </p:sp>
      <p:sp>
        <p:nvSpPr>
          <p:cNvPr id="19" name="ZoneTexte 18">
            <a:extLst>
              <a:ext uri="{FF2B5EF4-FFF2-40B4-BE49-F238E27FC236}">
                <a16:creationId xmlns:a16="http://schemas.microsoft.com/office/drawing/2014/main" id="{61842E08-A7C4-4134-B969-D4DFBE8CFDE3}"/>
              </a:ext>
            </a:extLst>
          </p:cNvPr>
          <p:cNvSpPr txBox="1"/>
          <p:nvPr/>
        </p:nvSpPr>
        <p:spPr>
          <a:xfrm>
            <a:off x="10020300" y="3859184"/>
            <a:ext cx="603737" cy="553998"/>
          </a:xfrm>
          <a:prstGeom prst="rect">
            <a:avLst/>
          </a:prstGeom>
          <a:noFill/>
        </p:spPr>
        <p:txBody>
          <a:bodyPr wrap="square" rtlCol="0">
            <a:spAutoFit/>
          </a:bodyPr>
          <a:lstStyle/>
          <a:p>
            <a:r>
              <a:rPr lang="fr-FR" sz="3000" dirty="0"/>
              <a:t>0</a:t>
            </a:r>
          </a:p>
        </p:txBody>
      </p:sp>
      <p:pic>
        <p:nvPicPr>
          <p:cNvPr id="21" name="Image 20">
            <a:extLst>
              <a:ext uri="{FF2B5EF4-FFF2-40B4-BE49-F238E27FC236}">
                <a16:creationId xmlns:a16="http://schemas.microsoft.com/office/drawing/2014/main" id="{647DA1B4-3227-4C11-8A58-83ACC20B5E78}"/>
              </a:ext>
            </a:extLst>
          </p:cNvPr>
          <p:cNvPicPr>
            <a:picLocks noChangeAspect="1"/>
          </p:cNvPicPr>
          <p:nvPr/>
        </p:nvPicPr>
        <p:blipFill>
          <a:blip r:embed="rId5"/>
          <a:stretch>
            <a:fillRect/>
          </a:stretch>
        </p:blipFill>
        <p:spPr>
          <a:xfrm>
            <a:off x="7661242" y="4691801"/>
            <a:ext cx="632024" cy="993775"/>
          </a:xfrm>
          <a:prstGeom prst="rect">
            <a:avLst/>
          </a:prstGeom>
          <a:effectLst>
            <a:outerShdw blurRad="50800" dist="38100" dir="2700000" algn="tl" rotWithShape="0">
              <a:prstClr val="black">
                <a:alpha val="40000"/>
              </a:prstClr>
            </a:outerShdw>
          </a:effectLst>
        </p:spPr>
      </p:pic>
      <p:cxnSp>
        <p:nvCxnSpPr>
          <p:cNvPr id="23" name="Connecteur droit 22">
            <a:extLst>
              <a:ext uri="{FF2B5EF4-FFF2-40B4-BE49-F238E27FC236}">
                <a16:creationId xmlns:a16="http://schemas.microsoft.com/office/drawing/2014/main" id="{56499A62-9A63-465B-B214-71F263A617C4}"/>
              </a:ext>
            </a:extLst>
          </p:cNvPr>
          <p:cNvCxnSpPr>
            <a:cxnSpLocks/>
          </p:cNvCxnSpPr>
          <p:nvPr/>
        </p:nvCxnSpPr>
        <p:spPr>
          <a:xfrm flipH="1">
            <a:off x="8667392" y="4691801"/>
            <a:ext cx="204946" cy="1053679"/>
          </a:xfrm>
          <a:prstGeom prst="line">
            <a:avLst/>
          </a:prstGeom>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25" name="ZoneTexte 24">
            <a:extLst>
              <a:ext uri="{FF2B5EF4-FFF2-40B4-BE49-F238E27FC236}">
                <a16:creationId xmlns:a16="http://schemas.microsoft.com/office/drawing/2014/main" id="{503C4F15-06FC-48D5-93FB-DD94DF696D6A}"/>
              </a:ext>
            </a:extLst>
          </p:cNvPr>
          <p:cNvSpPr txBox="1"/>
          <p:nvPr/>
        </p:nvSpPr>
        <p:spPr>
          <a:xfrm>
            <a:off x="8982728" y="4820031"/>
            <a:ext cx="1037572" cy="923330"/>
          </a:xfrm>
          <a:prstGeom prst="rect">
            <a:avLst/>
          </a:prstGeom>
          <a:noFill/>
        </p:spPr>
        <p:txBody>
          <a:bodyPr wrap="square" rtlCol="0">
            <a:spAutoFit/>
          </a:bodyPr>
          <a:lstStyle/>
          <a:p>
            <a:r>
              <a:rPr lang="fr-FR" sz="5400" dirty="0"/>
              <a:t>4</a:t>
            </a:r>
          </a:p>
        </p:txBody>
      </p:sp>
    </p:spTree>
    <p:extLst>
      <p:ext uri="{BB962C8B-B14F-4D97-AF65-F5344CB8AC3E}">
        <p14:creationId xmlns:p14="http://schemas.microsoft.com/office/powerpoint/2010/main" val="106668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DC2FB-561C-490F-BB8B-ACE3550F94D3}"/>
              </a:ext>
            </a:extLst>
          </p:cNvPr>
          <p:cNvSpPr>
            <a:spLocks noGrp="1"/>
          </p:cNvSpPr>
          <p:nvPr>
            <p:ph type="title"/>
          </p:nvPr>
        </p:nvSpPr>
        <p:spPr/>
        <p:txBody>
          <a:bodyPr/>
          <a:lstStyle/>
          <a:p>
            <a:r>
              <a:rPr lang="fr-FR" dirty="0">
                <a:latin typeface="Quantify" pitchFamily="2" charset="0"/>
              </a:rPr>
              <a:t>Classe jeu</a:t>
            </a:r>
          </a:p>
        </p:txBody>
      </p:sp>
      <p:sp>
        <p:nvSpPr>
          <p:cNvPr id="4" name="Espace réservé du pied de page 3">
            <a:extLst>
              <a:ext uri="{FF2B5EF4-FFF2-40B4-BE49-F238E27FC236}">
                <a16:creationId xmlns:a16="http://schemas.microsoft.com/office/drawing/2014/main" id="{E167A629-1C69-4D97-B1B8-87DA031F234C}"/>
              </a:ext>
            </a:extLst>
          </p:cNvPr>
          <p:cNvSpPr>
            <a:spLocks noGrp="1"/>
          </p:cNvSpPr>
          <p:nvPr>
            <p:ph type="ftr" sz="quarter" idx="11"/>
          </p:nvPr>
        </p:nvSpPr>
        <p:spPr/>
        <p:txBody>
          <a:bodyPr/>
          <a:lstStyle/>
          <a:p>
            <a:r>
              <a:rPr lang="en-US" dirty="0" err="1"/>
              <a:t>SoCarre</a:t>
            </a:r>
            <a:r>
              <a:rPr lang="en-US" dirty="0"/>
              <a:t> - DEMOLLIERE Côme, FERRAGUT Lucas, GIRARD Alexia</a:t>
            </a:r>
          </a:p>
        </p:txBody>
      </p:sp>
      <p:sp>
        <p:nvSpPr>
          <p:cNvPr id="5" name="Espace réservé du numéro de diapositive 4">
            <a:extLst>
              <a:ext uri="{FF2B5EF4-FFF2-40B4-BE49-F238E27FC236}">
                <a16:creationId xmlns:a16="http://schemas.microsoft.com/office/drawing/2014/main" id="{F47CBE27-B1C2-4D3B-97CB-0F334CEED295}"/>
              </a:ext>
            </a:extLst>
          </p:cNvPr>
          <p:cNvSpPr>
            <a:spLocks noGrp="1"/>
          </p:cNvSpPr>
          <p:nvPr>
            <p:ph type="sldNum" sz="quarter" idx="12"/>
          </p:nvPr>
        </p:nvSpPr>
        <p:spPr/>
        <p:txBody>
          <a:bodyPr/>
          <a:lstStyle/>
          <a:p>
            <a:fld id="{71766878-3199-4EAB-94E7-2D6D11070E14}" type="slidenum">
              <a:rPr lang="en-US" smtClean="0"/>
              <a:t>6</a:t>
            </a:fld>
            <a:endParaRPr lang="en-US" dirty="0"/>
          </a:p>
        </p:txBody>
      </p:sp>
      <p:sp>
        <p:nvSpPr>
          <p:cNvPr id="7" name="Rectangle 6">
            <a:extLst>
              <a:ext uri="{FF2B5EF4-FFF2-40B4-BE49-F238E27FC236}">
                <a16:creationId xmlns:a16="http://schemas.microsoft.com/office/drawing/2014/main" id="{1354ACB6-5C16-4C70-BA52-6EF2A315C0DA}"/>
              </a:ext>
            </a:extLst>
          </p:cNvPr>
          <p:cNvSpPr/>
          <p:nvPr/>
        </p:nvSpPr>
        <p:spPr>
          <a:xfrm>
            <a:off x="2164081" y="1874517"/>
            <a:ext cx="1706880" cy="929640"/>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Rectangle 7">
            <a:extLst>
              <a:ext uri="{FF2B5EF4-FFF2-40B4-BE49-F238E27FC236}">
                <a16:creationId xmlns:a16="http://schemas.microsoft.com/office/drawing/2014/main" id="{95BBB8EC-21C6-4124-AE89-E5A96C2C3714}"/>
              </a:ext>
            </a:extLst>
          </p:cNvPr>
          <p:cNvSpPr/>
          <p:nvPr/>
        </p:nvSpPr>
        <p:spPr>
          <a:xfrm>
            <a:off x="4633959" y="1874517"/>
            <a:ext cx="1706880" cy="929640"/>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 name="Rectangle 8">
            <a:extLst>
              <a:ext uri="{FF2B5EF4-FFF2-40B4-BE49-F238E27FC236}">
                <a16:creationId xmlns:a16="http://schemas.microsoft.com/office/drawing/2014/main" id="{A6A49E2E-8923-4BED-892B-4E984A37D088}"/>
              </a:ext>
            </a:extLst>
          </p:cNvPr>
          <p:cNvSpPr/>
          <p:nvPr/>
        </p:nvSpPr>
        <p:spPr>
          <a:xfrm>
            <a:off x="7103338" y="1874517"/>
            <a:ext cx="1706880" cy="929640"/>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 name="Rectangle 9">
            <a:extLst>
              <a:ext uri="{FF2B5EF4-FFF2-40B4-BE49-F238E27FC236}">
                <a16:creationId xmlns:a16="http://schemas.microsoft.com/office/drawing/2014/main" id="{374F9F00-38BA-400D-AFC9-5E7B3F7B87BB}"/>
              </a:ext>
            </a:extLst>
          </p:cNvPr>
          <p:cNvSpPr/>
          <p:nvPr/>
        </p:nvSpPr>
        <p:spPr>
          <a:xfrm>
            <a:off x="9572717" y="1868583"/>
            <a:ext cx="1706880" cy="929640"/>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12" name="Image 11">
            <a:extLst>
              <a:ext uri="{FF2B5EF4-FFF2-40B4-BE49-F238E27FC236}">
                <a16:creationId xmlns:a16="http://schemas.microsoft.com/office/drawing/2014/main" id="{EA4C1D74-2925-4EA2-887C-567516351180}"/>
              </a:ext>
            </a:extLst>
          </p:cNvPr>
          <p:cNvPicPr>
            <a:picLocks noChangeAspect="1"/>
          </p:cNvPicPr>
          <p:nvPr/>
        </p:nvPicPr>
        <p:blipFill>
          <a:blip r:embed="rId3"/>
          <a:stretch>
            <a:fillRect/>
          </a:stretch>
        </p:blipFill>
        <p:spPr>
          <a:xfrm flipV="1">
            <a:off x="2675968" y="1997120"/>
            <a:ext cx="683106" cy="683106"/>
          </a:xfrm>
          <a:prstGeom prst="rect">
            <a:avLst/>
          </a:prstGeom>
        </p:spPr>
      </p:pic>
      <p:pic>
        <p:nvPicPr>
          <p:cNvPr id="14" name="Image 13">
            <a:extLst>
              <a:ext uri="{FF2B5EF4-FFF2-40B4-BE49-F238E27FC236}">
                <a16:creationId xmlns:a16="http://schemas.microsoft.com/office/drawing/2014/main" id="{DB4AD3C9-C4C5-4C37-932F-76331FB4B5F0}"/>
              </a:ext>
            </a:extLst>
          </p:cNvPr>
          <p:cNvPicPr>
            <a:picLocks noChangeAspect="1"/>
          </p:cNvPicPr>
          <p:nvPr/>
        </p:nvPicPr>
        <p:blipFill>
          <a:blip r:embed="rId4"/>
          <a:stretch>
            <a:fillRect/>
          </a:stretch>
        </p:blipFill>
        <p:spPr>
          <a:xfrm>
            <a:off x="10079346" y="1997120"/>
            <a:ext cx="693622" cy="693622"/>
          </a:xfrm>
          <a:prstGeom prst="rect">
            <a:avLst/>
          </a:prstGeom>
        </p:spPr>
      </p:pic>
      <p:pic>
        <p:nvPicPr>
          <p:cNvPr id="15" name="Image 14">
            <a:extLst>
              <a:ext uri="{FF2B5EF4-FFF2-40B4-BE49-F238E27FC236}">
                <a16:creationId xmlns:a16="http://schemas.microsoft.com/office/drawing/2014/main" id="{CE6B9FA0-3DA9-4C51-B06B-697EFBD82664}"/>
              </a:ext>
            </a:extLst>
          </p:cNvPr>
          <p:cNvPicPr>
            <a:picLocks noChangeAspect="1"/>
          </p:cNvPicPr>
          <p:nvPr/>
        </p:nvPicPr>
        <p:blipFill>
          <a:blip r:embed="rId3"/>
          <a:stretch>
            <a:fillRect/>
          </a:stretch>
        </p:blipFill>
        <p:spPr>
          <a:xfrm flipV="1">
            <a:off x="5145846" y="1991850"/>
            <a:ext cx="683106" cy="683106"/>
          </a:xfrm>
          <a:prstGeom prst="rect">
            <a:avLst/>
          </a:prstGeom>
        </p:spPr>
      </p:pic>
      <p:cxnSp>
        <p:nvCxnSpPr>
          <p:cNvPr id="17" name="Connecteur droit avec flèche 16">
            <a:extLst>
              <a:ext uri="{FF2B5EF4-FFF2-40B4-BE49-F238E27FC236}">
                <a16:creationId xmlns:a16="http://schemas.microsoft.com/office/drawing/2014/main" id="{B3D83187-19C3-4956-A875-71FB5C2F44C2}"/>
              </a:ext>
            </a:extLst>
          </p:cNvPr>
          <p:cNvCxnSpPr/>
          <p:nvPr/>
        </p:nvCxnSpPr>
        <p:spPr>
          <a:xfrm>
            <a:off x="3870961" y="2343931"/>
            <a:ext cx="7629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DA64D469-0248-4572-84A1-02EC71779CE1}"/>
              </a:ext>
            </a:extLst>
          </p:cNvPr>
          <p:cNvCxnSpPr/>
          <p:nvPr/>
        </p:nvCxnSpPr>
        <p:spPr>
          <a:xfrm>
            <a:off x="6340839" y="2343931"/>
            <a:ext cx="7629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eur droit avec flèche 18">
            <a:extLst>
              <a:ext uri="{FF2B5EF4-FFF2-40B4-BE49-F238E27FC236}">
                <a16:creationId xmlns:a16="http://schemas.microsoft.com/office/drawing/2014/main" id="{608C2993-F9B6-4413-A9AE-D6EAA9127304}"/>
              </a:ext>
            </a:extLst>
          </p:cNvPr>
          <p:cNvCxnSpPr/>
          <p:nvPr/>
        </p:nvCxnSpPr>
        <p:spPr>
          <a:xfrm>
            <a:off x="8810218" y="2333403"/>
            <a:ext cx="7629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ZoneTexte 19">
            <a:extLst>
              <a:ext uri="{FF2B5EF4-FFF2-40B4-BE49-F238E27FC236}">
                <a16:creationId xmlns:a16="http://schemas.microsoft.com/office/drawing/2014/main" id="{45901688-7779-46C3-B836-4D39C23D1DF3}"/>
              </a:ext>
            </a:extLst>
          </p:cNvPr>
          <p:cNvSpPr txBox="1"/>
          <p:nvPr/>
        </p:nvSpPr>
        <p:spPr>
          <a:xfrm>
            <a:off x="4754880" y="4922819"/>
            <a:ext cx="3855721" cy="523220"/>
          </a:xfrm>
          <a:prstGeom prst="rect">
            <a:avLst/>
          </a:prstGeom>
          <a:noFill/>
        </p:spPr>
        <p:txBody>
          <a:bodyPr wrap="square" rtlCol="0">
            <a:spAutoFit/>
          </a:bodyPr>
          <a:lstStyle/>
          <a:p>
            <a:r>
              <a:rPr lang="fr-FR" sz="2800" dirty="0" err="1"/>
              <a:t>Vector</a:t>
            </a:r>
            <a:r>
              <a:rPr lang="fr-FR" sz="2800" dirty="0"/>
              <a:t> d’entier</a:t>
            </a:r>
          </a:p>
        </p:txBody>
      </p:sp>
      <p:sp>
        <p:nvSpPr>
          <p:cNvPr id="21" name="ZoneTexte 20">
            <a:extLst>
              <a:ext uri="{FF2B5EF4-FFF2-40B4-BE49-F238E27FC236}">
                <a16:creationId xmlns:a16="http://schemas.microsoft.com/office/drawing/2014/main" id="{309DEEFE-DD85-4814-8980-4FC282A00844}"/>
              </a:ext>
            </a:extLst>
          </p:cNvPr>
          <p:cNvSpPr txBox="1"/>
          <p:nvPr/>
        </p:nvSpPr>
        <p:spPr>
          <a:xfrm>
            <a:off x="7423876" y="4922819"/>
            <a:ext cx="3855721" cy="523220"/>
          </a:xfrm>
          <a:prstGeom prst="rect">
            <a:avLst/>
          </a:prstGeom>
          <a:noFill/>
        </p:spPr>
        <p:txBody>
          <a:bodyPr wrap="square" rtlCol="0">
            <a:spAutoFit/>
          </a:bodyPr>
          <a:lstStyle/>
          <a:p>
            <a:r>
              <a:rPr lang="fr-FR" sz="2800" dirty="0"/>
              <a:t>1 0 0 2 2 1 3 0 0 4</a:t>
            </a:r>
          </a:p>
        </p:txBody>
      </p:sp>
      <p:sp>
        <p:nvSpPr>
          <p:cNvPr id="22" name="Ellipse 21">
            <a:extLst>
              <a:ext uri="{FF2B5EF4-FFF2-40B4-BE49-F238E27FC236}">
                <a16:creationId xmlns:a16="http://schemas.microsoft.com/office/drawing/2014/main" id="{AF89B140-0C28-4208-B679-01568942B372}"/>
              </a:ext>
            </a:extLst>
          </p:cNvPr>
          <p:cNvSpPr/>
          <p:nvPr/>
        </p:nvSpPr>
        <p:spPr>
          <a:xfrm>
            <a:off x="7423876" y="4922819"/>
            <a:ext cx="333284" cy="523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roite 25">
            <a:extLst>
              <a:ext uri="{FF2B5EF4-FFF2-40B4-BE49-F238E27FC236}">
                <a16:creationId xmlns:a16="http://schemas.microsoft.com/office/drawing/2014/main" id="{DFA7A069-3CC8-433F-B178-E8BEC0D02E65}"/>
              </a:ext>
            </a:extLst>
          </p:cNvPr>
          <p:cNvSpPr/>
          <p:nvPr/>
        </p:nvSpPr>
        <p:spPr>
          <a:xfrm rot="16200000">
            <a:off x="7338067" y="4565562"/>
            <a:ext cx="504902" cy="152051"/>
          </a:xfrm>
          <a:prstGeom prst="rightArrow">
            <a:avLst/>
          </a:prstGeom>
          <a:solidFill>
            <a:schemeClr val="bg2">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95B9A7EE-5CC7-4F8D-8EA4-63AFF1E236B2}"/>
              </a:ext>
            </a:extLst>
          </p:cNvPr>
          <p:cNvSpPr txBox="1"/>
          <p:nvPr/>
        </p:nvSpPr>
        <p:spPr>
          <a:xfrm>
            <a:off x="4633959" y="3805088"/>
            <a:ext cx="3855721" cy="523220"/>
          </a:xfrm>
          <a:prstGeom prst="rect">
            <a:avLst/>
          </a:prstGeom>
          <a:noFill/>
        </p:spPr>
        <p:txBody>
          <a:bodyPr wrap="square" rtlCol="0">
            <a:spAutoFit/>
          </a:bodyPr>
          <a:lstStyle/>
          <a:p>
            <a:r>
              <a:rPr lang="fr-FR" sz="2800" dirty="0"/>
              <a:t>Ajouter en queue </a:t>
            </a:r>
          </a:p>
        </p:txBody>
      </p:sp>
      <p:pic>
        <p:nvPicPr>
          <p:cNvPr id="29" name="Image 28">
            <a:extLst>
              <a:ext uri="{FF2B5EF4-FFF2-40B4-BE49-F238E27FC236}">
                <a16:creationId xmlns:a16="http://schemas.microsoft.com/office/drawing/2014/main" id="{CF498E6C-531A-4160-A97F-15FF61A01F0C}"/>
              </a:ext>
            </a:extLst>
          </p:cNvPr>
          <p:cNvPicPr>
            <a:picLocks noChangeAspect="1"/>
          </p:cNvPicPr>
          <p:nvPr/>
        </p:nvPicPr>
        <p:blipFill>
          <a:blip r:embed="rId3"/>
          <a:stretch>
            <a:fillRect/>
          </a:stretch>
        </p:blipFill>
        <p:spPr>
          <a:xfrm>
            <a:off x="7365902" y="3893453"/>
            <a:ext cx="449232" cy="449232"/>
          </a:xfrm>
          <a:prstGeom prst="rect">
            <a:avLst/>
          </a:prstGeom>
        </p:spPr>
      </p:pic>
      <p:sp>
        <p:nvSpPr>
          <p:cNvPr id="30" name="Flèche : courbe vers le haut 29">
            <a:extLst>
              <a:ext uri="{FF2B5EF4-FFF2-40B4-BE49-F238E27FC236}">
                <a16:creationId xmlns:a16="http://schemas.microsoft.com/office/drawing/2014/main" id="{FE836D57-C097-427D-849E-2BCC7CB60B43}"/>
              </a:ext>
            </a:extLst>
          </p:cNvPr>
          <p:cNvSpPr/>
          <p:nvPr/>
        </p:nvSpPr>
        <p:spPr>
          <a:xfrm rot="20142356">
            <a:off x="8085351" y="3327497"/>
            <a:ext cx="3841422" cy="861585"/>
          </a:xfrm>
          <a:prstGeom prst="curvedUpArrow">
            <a:avLst/>
          </a:prstGeom>
          <a:solidFill>
            <a:srgbClr val="B9B9B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31" name="Signe de multiplication 30">
            <a:extLst>
              <a:ext uri="{FF2B5EF4-FFF2-40B4-BE49-F238E27FC236}">
                <a16:creationId xmlns:a16="http://schemas.microsoft.com/office/drawing/2014/main" id="{1DE67E48-91DD-4B5B-95EF-A81B78278689}"/>
              </a:ext>
            </a:extLst>
          </p:cNvPr>
          <p:cNvSpPr/>
          <p:nvPr/>
        </p:nvSpPr>
        <p:spPr>
          <a:xfrm>
            <a:off x="2154717" y="1471803"/>
            <a:ext cx="1725609" cy="1845723"/>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E02586D7-FD24-483F-8264-60A4872C168E}"/>
              </a:ext>
            </a:extLst>
          </p:cNvPr>
          <p:cNvSpPr txBox="1"/>
          <p:nvPr/>
        </p:nvSpPr>
        <p:spPr>
          <a:xfrm>
            <a:off x="1425939" y="3152667"/>
            <a:ext cx="3855721" cy="523220"/>
          </a:xfrm>
          <a:prstGeom prst="rect">
            <a:avLst/>
          </a:prstGeom>
          <a:noFill/>
        </p:spPr>
        <p:txBody>
          <a:bodyPr wrap="square" rtlCol="0">
            <a:spAutoFit/>
          </a:bodyPr>
          <a:lstStyle/>
          <a:p>
            <a:r>
              <a:rPr lang="fr-FR" sz="2800" dirty="0"/>
              <a:t>Supprimer en tête</a:t>
            </a:r>
          </a:p>
        </p:txBody>
      </p:sp>
    </p:spTree>
    <p:extLst>
      <p:ext uri="{BB962C8B-B14F-4D97-AF65-F5344CB8AC3E}">
        <p14:creationId xmlns:p14="http://schemas.microsoft.com/office/powerpoint/2010/main" val="164051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p:bldP spid="21" grpId="0"/>
      <p:bldP spid="22" grpId="0" animBg="1"/>
      <p:bldP spid="26" grpId="0" animBg="1"/>
      <p:bldP spid="27" grpId="0"/>
      <p:bldP spid="30" grpId="0" animBg="1"/>
      <p:bldP spid="31"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CC0CBA-6DDA-4DC6-B9BC-84ABD734CF43}"/>
              </a:ext>
            </a:extLst>
          </p:cNvPr>
          <p:cNvSpPr>
            <a:spLocks noGrp="1"/>
          </p:cNvSpPr>
          <p:nvPr>
            <p:ph type="title"/>
          </p:nvPr>
        </p:nvSpPr>
        <p:spPr/>
        <p:txBody>
          <a:bodyPr/>
          <a:lstStyle/>
          <a:p>
            <a:r>
              <a:rPr lang="fr-FR" dirty="0" err="1">
                <a:latin typeface="Quantify" pitchFamily="2" charset="0"/>
              </a:rPr>
              <a:t>Ameliorations</a:t>
            </a:r>
            <a:r>
              <a:rPr lang="fr-FR" dirty="0">
                <a:latin typeface="Quantify" pitchFamily="2" charset="0"/>
              </a:rPr>
              <a:t> futures</a:t>
            </a:r>
          </a:p>
        </p:txBody>
      </p:sp>
      <p:sp>
        <p:nvSpPr>
          <p:cNvPr id="3" name="Espace réservé du pied de page 2">
            <a:extLst>
              <a:ext uri="{FF2B5EF4-FFF2-40B4-BE49-F238E27FC236}">
                <a16:creationId xmlns:a16="http://schemas.microsoft.com/office/drawing/2014/main" id="{E639E556-0407-4AA2-A7E5-2482E557F8AA}"/>
              </a:ext>
            </a:extLst>
          </p:cNvPr>
          <p:cNvSpPr>
            <a:spLocks noGrp="1"/>
          </p:cNvSpPr>
          <p:nvPr>
            <p:ph type="ftr" sz="quarter" idx="11"/>
          </p:nvPr>
        </p:nvSpPr>
        <p:spPr/>
        <p:txBody>
          <a:bodyPr/>
          <a:lstStyle/>
          <a:p>
            <a:r>
              <a:rPr lang="en-US"/>
              <a:t>SoCarre - DEMOLLIERE Côme, FERRAGUT Lucas, GIRARD Alexia</a:t>
            </a:r>
            <a:endParaRPr lang="en-US" dirty="0"/>
          </a:p>
        </p:txBody>
      </p:sp>
      <p:sp>
        <p:nvSpPr>
          <p:cNvPr id="4" name="Espace réservé du numéro de diapositive 3">
            <a:extLst>
              <a:ext uri="{FF2B5EF4-FFF2-40B4-BE49-F238E27FC236}">
                <a16:creationId xmlns:a16="http://schemas.microsoft.com/office/drawing/2014/main" id="{1437807C-D282-4199-8B60-0BD15C1141D6}"/>
              </a:ext>
            </a:extLst>
          </p:cNvPr>
          <p:cNvSpPr>
            <a:spLocks noGrp="1"/>
          </p:cNvSpPr>
          <p:nvPr>
            <p:ph type="sldNum" sz="quarter" idx="12"/>
          </p:nvPr>
        </p:nvSpPr>
        <p:spPr/>
        <p:txBody>
          <a:bodyPr/>
          <a:lstStyle/>
          <a:p>
            <a:fld id="{71766878-3199-4EAB-94E7-2D6D11070E14}" type="slidenum">
              <a:rPr lang="en-US" smtClean="0"/>
              <a:t>7</a:t>
            </a:fld>
            <a:endParaRPr lang="en-US" dirty="0"/>
          </a:p>
        </p:txBody>
      </p:sp>
    </p:spTree>
    <p:extLst>
      <p:ext uri="{BB962C8B-B14F-4D97-AF65-F5344CB8AC3E}">
        <p14:creationId xmlns:p14="http://schemas.microsoft.com/office/powerpoint/2010/main" val="3548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B5B47-5B2A-422A-AACB-6ADE9C648F2C}"/>
              </a:ext>
            </a:extLst>
          </p:cNvPr>
          <p:cNvSpPr>
            <a:spLocks noGrp="1"/>
          </p:cNvSpPr>
          <p:nvPr>
            <p:ph type="title"/>
          </p:nvPr>
        </p:nvSpPr>
        <p:spPr/>
        <p:txBody>
          <a:bodyPr/>
          <a:lstStyle/>
          <a:p>
            <a:r>
              <a:rPr lang="fr-FR" dirty="0"/>
              <a:t>	</a:t>
            </a:r>
            <a:r>
              <a:rPr lang="fr-FR" dirty="0">
                <a:latin typeface="Quantify" pitchFamily="2" charset="0"/>
              </a:rPr>
              <a:t>conclusion	</a:t>
            </a:r>
            <a:endParaRPr lang="fr-FR" dirty="0"/>
          </a:p>
        </p:txBody>
      </p:sp>
      <p:sp>
        <p:nvSpPr>
          <p:cNvPr id="4" name="ZoneTexte 3">
            <a:extLst>
              <a:ext uri="{FF2B5EF4-FFF2-40B4-BE49-F238E27FC236}">
                <a16:creationId xmlns:a16="http://schemas.microsoft.com/office/drawing/2014/main" id="{7D9E0451-B41F-42E3-B4C6-45319D09FD9D}"/>
              </a:ext>
            </a:extLst>
          </p:cNvPr>
          <p:cNvSpPr txBox="1"/>
          <p:nvPr/>
        </p:nvSpPr>
        <p:spPr>
          <a:xfrm>
            <a:off x="2878221" y="2644170"/>
            <a:ext cx="6925235" cy="1569660"/>
          </a:xfrm>
          <a:prstGeom prst="rect">
            <a:avLst/>
          </a:prstGeom>
          <a:noFill/>
        </p:spPr>
        <p:txBody>
          <a:bodyPr wrap="square" rtlCol="0">
            <a:spAutoFit/>
          </a:bodyPr>
          <a:lstStyle/>
          <a:p>
            <a:pPr algn="ctr"/>
            <a:r>
              <a:rPr lang="fr-FR" sz="4800" dirty="0"/>
              <a:t>Maintenant, place à la démonstration du jeu !</a:t>
            </a:r>
          </a:p>
        </p:txBody>
      </p:sp>
      <p:sp>
        <p:nvSpPr>
          <p:cNvPr id="5" name="Espace réservé du pied de page 4">
            <a:extLst>
              <a:ext uri="{FF2B5EF4-FFF2-40B4-BE49-F238E27FC236}">
                <a16:creationId xmlns:a16="http://schemas.microsoft.com/office/drawing/2014/main" id="{EA0E290B-C5C6-4BC3-A4F9-39984801215A}"/>
              </a:ext>
            </a:extLst>
          </p:cNvPr>
          <p:cNvSpPr>
            <a:spLocks noGrp="1"/>
          </p:cNvSpPr>
          <p:nvPr>
            <p:ph type="ftr" sz="quarter" idx="11"/>
          </p:nvPr>
        </p:nvSpPr>
        <p:spPr/>
        <p:txBody>
          <a:bodyPr/>
          <a:lstStyle/>
          <a:p>
            <a:r>
              <a:rPr lang="en-US"/>
              <a:t>SoCarre - DEMOLLIERE Côme, FERRAGUT Lucas, GIRARD Alexia</a:t>
            </a:r>
            <a:endParaRPr lang="en-US" dirty="0"/>
          </a:p>
        </p:txBody>
      </p:sp>
      <p:sp>
        <p:nvSpPr>
          <p:cNvPr id="6" name="Espace réservé du numéro de diapositive 5">
            <a:extLst>
              <a:ext uri="{FF2B5EF4-FFF2-40B4-BE49-F238E27FC236}">
                <a16:creationId xmlns:a16="http://schemas.microsoft.com/office/drawing/2014/main" id="{9ED9B613-3144-4D70-B49F-9AA3F85A2342}"/>
              </a:ext>
            </a:extLst>
          </p:cNvPr>
          <p:cNvSpPr>
            <a:spLocks noGrp="1"/>
          </p:cNvSpPr>
          <p:nvPr>
            <p:ph type="sldNum" sz="quarter" idx="12"/>
          </p:nvPr>
        </p:nvSpPr>
        <p:spPr/>
        <p:txBody>
          <a:bodyPr/>
          <a:lstStyle/>
          <a:p>
            <a:fld id="{71766878-3199-4EAB-94E7-2D6D11070E14}" type="slidenum">
              <a:rPr lang="en-US" smtClean="0"/>
              <a:t>8</a:t>
            </a:fld>
            <a:endParaRPr lang="en-US" dirty="0"/>
          </a:p>
        </p:txBody>
      </p:sp>
    </p:spTree>
    <p:extLst>
      <p:ext uri="{BB962C8B-B14F-4D97-AF65-F5344CB8AC3E}">
        <p14:creationId xmlns:p14="http://schemas.microsoft.com/office/powerpoint/2010/main" val="27262880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107</TotalTime>
  <Words>600</Words>
  <Application>Microsoft Office PowerPoint</Application>
  <PresentationFormat>Grand écran</PresentationFormat>
  <Paragraphs>101</Paragraphs>
  <Slides>8</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Gill Sans MT</vt:lpstr>
      <vt:lpstr>Impact</vt:lpstr>
      <vt:lpstr>Quantify</vt:lpstr>
      <vt:lpstr>Wingdings</vt:lpstr>
      <vt:lpstr>Badge</vt:lpstr>
      <vt:lpstr>Socarre</vt:lpstr>
      <vt:lpstr>Presentation</vt:lpstr>
      <vt:lpstr>Organisation du jeu</vt:lpstr>
      <vt:lpstr>Classe forme</vt:lpstr>
      <vt:lpstr>Classe monde</vt:lpstr>
      <vt:lpstr>Classe jeu</vt:lpstr>
      <vt:lpstr>Ameliorations futures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Socarre</dc:title>
  <dc:creator>Côme Demollière</dc:creator>
  <cp:lastModifiedBy>Côme Demollière</cp:lastModifiedBy>
  <cp:revision>13</cp:revision>
  <dcterms:created xsi:type="dcterms:W3CDTF">2018-04-20T16:01:07Z</dcterms:created>
  <dcterms:modified xsi:type="dcterms:W3CDTF">2018-04-20T17:48:20Z</dcterms:modified>
</cp:coreProperties>
</file>