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1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B90E1-ACE5-3E4E-9492-6A1E0612305C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D28B8-D24F-1448-89AC-E31390470A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688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D28B8-D24F-1448-89AC-E31390470AD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36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01DC-C1E3-1842-9110-8A3544414DB6}" type="datetime1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4B5-7A94-6E4A-A32F-1ECC0DCC8449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6CFA-E0F8-7146-BB89-88B97D2F43DD}" type="datetime1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4B5-7A94-6E4A-A32F-1ECC0DCC844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584B-8DDA-FA47-AC57-E8C5C7895D84}" type="datetime1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4B5-7A94-6E4A-A32F-1ECC0DCC844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3255-6399-C14B-95E6-1867132CB8D6}" type="datetime1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4B5-7A94-6E4A-A32F-1ECC0DCC844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9755-DC18-FF46-B3DD-E144101F814B}" type="datetime1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4B5-7A94-6E4A-A32F-1ECC0DCC8449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B5F0-6A11-224C-89B4-03D6A1C6ED88}" type="datetime1">
              <a:rPr lang="fr-FR" smtClean="0"/>
              <a:t>24/02/2022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4B5-7A94-6E4A-A32F-1ECC0DCC844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CA33-CAC8-3E48-BE23-E7371C582367}" type="datetime1">
              <a:rPr lang="fr-FR" smtClean="0"/>
              <a:t>24/02/2022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4B5-7A94-6E4A-A32F-1ECC0DCC844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18B7-4F52-1144-B779-F20A976419E5}" type="datetime1">
              <a:rPr lang="fr-FR" smtClean="0"/>
              <a:t>24/02/2022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4B5-7A94-6E4A-A32F-1ECC0DCC844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EAE7-DC87-1A43-8930-9458F2B3CCB1}" type="datetime1">
              <a:rPr lang="fr-FR" smtClean="0"/>
              <a:t>24/02/2022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4B5-7A94-6E4A-A32F-1ECC0DCC844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68017F-D84B-8545-B7BF-A02FB09C18A0}" type="datetime1">
              <a:rPr lang="fr-FR" smtClean="0"/>
              <a:t>24/02/2022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4CB4B5-7A94-6E4A-A32F-1ECC0DCC844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43B1-F8C3-4643-AF49-6A178DDE698D}" type="datetime1">
              <a:rPr lang="fr-FR" smtClean="0"/>
              <a:t>24/02/2022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4B5-7A94-6E4A-A32F-1ECC0DCC844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6A4F9C-3772-E14C-BA17-1CC361562EDA}" type="datetime1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4CB4B5-7A94-6E4A-A32F-1ECC0DCC8449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7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0051" y="783665"/>
            <a:ext cx="10058400" cy="3566160"/>
          </a:xfrm>
        </p:spPr>
        <p:txBody>
          <a:bodyPr/>
          <a:lstStyle/>
          <a:p>
            <a:r>
              <a:rPr lang="fr-FR" dirty="0" err="1" smtClean="0"/>
              <a:t>Lab</a:t>
            </a:r>
            <a:r>
              <a:rPr lang="fr-FR" smtClean="0"/>
              <a:t> 2: Support </a:t>
            </a:r>
            <a:r>
              <a:rPr lang="fr-FR" err="1" smtClean="0"/>
              <a:t>Vector</a:t>
            </a:r>
            <a:r>
              <a:rPr lang="fr-FR" smtClean="0"/>
              <a:t> Machines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Machine Learning </a:t>
            </a:r>
            <a:r>
              <a:rPr lang="mr-IN" smtClean="0"/>
              <a:t>–</a:t>
            </a:r>
            <a:r>
              <a:rPr lang="fr-FR" smtClean="0"/>
              <a:t> DD3431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0277633" y="5844537"/>
            <a:ext cx="176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Côme LASSARAT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4B5-7A94-6E4A-A32F-1ECC0DCC8449}" type="slidenum">
              <a:rPr lang="fr-FR" smtClean="0"/>
              <a:t>1</a:t>
            </a:fld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CFB-42AC-7C4C-88E0-E8C6D7760A8B}" type="datetime1">
              <a:rPr lang="fr-FR" smtClean="0"/>
              <a:t>24/02/2022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4B5-7A94-6E4A-A32F-1ECC0DCC8449}" type="slidenum">
              <a:rPr lang="fr-FR" smtClean="0"/>
              <a:t>2</a:t>
            </a:fld>
            <a:endParaRPr lang="fr-FR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219950" y="40112"/>
            <a:ext cx="1197205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1) Moving around clusters and changing their size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1234285" y="5188465"/>
            <a:ext cx="1765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 = None</a:t>
            </a:r>
          </a:p>
          <a:p>
            <a:pPr algn="ctr"/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kernel</a:t>
            </a:r>
            <a:endParaRPr lang="fr-FR" dirty="0" smtClean="0"/>
          </a:p>
          <a:p>
            <a:pPr algn="ctr"/>
            <a:r>
              <a:rPr lang="fr-FR" dirty="0" smtClean="0"/>
              <a:t>(’</a:t>
            </a:r>
            <a:r>
              <a:rPr lang="fr-FR" dirty="0" err="1" smtClean="0"/>
              <a:t>success</a:t>
            </a:r>
            <a:r>
              <a:rPr lang="fr-FR" dirty="0" smtClean="0"/>
              <a:t>’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73" y="2917567"/>
            <a:ext cx="3238500" cy="2184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894" y="2917567"/>
            <a:ext cx="3225800" cy="21971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044286" y="5188465"/>
            <a:ext cx="1765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 = None</a:t>
            </a:r>
          </a:p>
          <a:p>
            <a:pPr algn="ctr"/>
            <a:r>
              <a:rPr lang="fr-FR" dirty="0" smtClean="0"/>
              <a:t>P2 </a:t>
            </a:r>
            <a:r>
              <a:rPr lang="fr-FR" dirty="0" err="1" smtClean="0"/>
              <a:t>kernel</a:t>
            </a:r>
            <a:endParaRPr lang="fr-FR" dirty="0" smtClean="0"/>
          </a:p>
          <a:p>
            <a:pPr algn="ctr"/>
            <a:r>
              <a:rPr lang="fr-FR" dirty="0" smtClean="0"/>
              <a:t>(’</a:t>
            </a:r>
            <a:r>
              <a:rPr lang="fr-FR" dirty="0" err="1" smtClean="0"/>
              <a:t>success</a:t>
            </a:r>
            <a:r>
              <a:rPr lang="fr-FR" dirty="0" smtClean="0"/>
              <a:t>’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215" y="2917567"/>
            <a:ext cx="3238500" cy="21971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854285" y="5188465"/>
            <a:ext cx="1765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 = 0.1</a:t>
            </a:r>
          </a:p>
          <a:p>
            <a:pPr algn="ctr"/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kernel</a:t>
            </a:r>
            <a:endParaRPr lang="fr-FR" dirty="0" smtClean="0"/>
          </a:p>
          <a:p>
            <a:pPr algn="ctr"/>
            <a:r>
              <a:rPr lang="fr-FR" dirty="0" smtClean="0"/>
              <a:t>(’</a:t>
            </a:r>
            <a:r>
              <a:rPr lang="fr-FR" dirty="0" err="1" smtClean="0"/>
              <a:t>success</a:t>
            </a:r>
            <a:r>
              <a:rPr lang="fr-FR" dirty="0" smtClean="0"/>
              <a:t>’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41405" y="1902941"/>
            <a:ext cx="328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Simple </a:t>
            </a:r>
            <a:r>
              <a:rPr lang="fr-FR" dirty="0" err="1" smtClean="0"/>
              <a:t>linearly</a:t>
            </a:r>
            <a:r>
              <a:rPr lang="fr-FR" dirty="0" smtClean="0"/>
              <a:t> </a:t>
            </a:r>
            <a:r>
              <a:rPr lang="fr-FR" dirty="0" err="1" smtClean="0"/>
              <a:t>separable</a:t>
            </a:r>
            <a:r>
              <a:rPr lang="fr-FR" dirty="0" smtClean="0"/>
              <a:t> data</a:t>
            </a: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97F7-722D-D446-91C4-A2ACDD5F2A70}" type="datetime1">
              <a:rPr lang="fr-FR" smtClean="0"/>
              <a:t>24/02/2022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68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4B5-7A94-6E4A-A32F-1ECC0DCC8449}" type="slidenum">
              <a:rPr lang="fr-FR" smtClean="0"/>
              <a:t>3</a:t>
            </a:fld>
            <a:endParaRPr lang="fr-FR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219950" y="40112"/>
            <a:ext cx="1197205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1) Moving around clusters and changing their size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741405" y="1718275"/>
            <a:ext cx="303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Non-</a:t>
            </a:r>
            <a:r>
              <a:rPr lang="fr-FR" dirty="0" err="1" smtClean="0"/>
              <a:t>linearly</a:t>
            </a:r>
            <a:r>
              <a:rPr lang="fr-FR" dirty="0" smtClean="0"/>
              <a:t> </a:t>
            </a:r>
            <a:r>
              <a:rPr lang="fr-FR" dirty="0" err="1" smtClean="0"/>
              <a:t>separable</a:t>
            </a:r>
            <a:r>
              <a:rPr lang="fr-FR" dirty="0" smtClean="0"/>
              <a:t> data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4" y="2684345"/>
            <a:ext cx="3340100" cy="21971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454843" y="4881445"/>
            <a:ext cx="1818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 = None</a:t>
            </a:r>
          </a:p>
          <a:p>
            <a:pPr algn="ctr"/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kernel</a:t>
            </a:r>
            <a:endParaRPr lang="fr-FR" dirty="0" smtClean="0"/>
          </a:p>
          <a:p>
            <a:pPr algn="ctr"/>
            <a:r>
              <a:rPr lang="fr-FR" dirty="0" smtClean="0"/>
              <a:t>(’</a:t>
            </a:r>
            <a:r>
              <a:rPr lang="fr-FR" dirty="0" err="1" smtClean="0"/>
              <a:t>success</a:t>
            </a:r>
            <a:r>
              <a:rPr lang="fr-FR" dirty="0" smtClean="0"/>
              <a:t>’ = False)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663" y="2684345"/>
            <a:ext cx="3327400" cy="22225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134706" y="4906845"/>
            <a:ext cx="1765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 = 1</a:t>
            </a:r>
          </a:p>
          <a:p>
            <a:pPr algn="ctr"/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kernel</a:t>
            </a:r>
            <a:endParaRPr lang="fr-FR" dirty="0" smtClean="0"/>
          </a:p>
          <a:p>
            <a:pPr algn="ctr"/>
            <a:r>
              <a:rPr lang="fr-FR" dirty="0" smtClean="0"/>
              <a:t>(’</a:t>
            </a:r>
            <a:r>
              <a:rPr lang="fr-FR" dirty="0" err="1" smtClean="0"/>
              <a:t>success</a:t>
            </a:r>
            <a:r>
              <a:rPr lang="fr-FR" dirty="0" smtClean="0"/>
              <a:t>’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425" y="2727757"/>
            <a:ext cx="3327400" cy="218440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8790794" y="4906845"/>
            <a:ext cx="1765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 = None</a:t>
            </a:r>
          </a:p>
          <a:p>
            <a:pPr algn="ctr"/>
            <a:r>
              <a:rPr lang="fr-FR" dirty="0" smtClean="0"/>
              <a:t>P10 </a:t>
            </a:r>
            <a:r>
              <a:rPr lang="fr-FR" dirty="0" err="1" smtClean="0"/>
              <a:t>kernel</a:t>
            </a:r>
            <a:endParaRPr lang="fr-FR" dirty="0" smtClean="0"/>
          </a:p>
          <a:p>
            <a:pPr algn="ctr"/>
            <a:r>
              <a:rPr lang="fr-FR" dirty="0" smtClean="0"/>
              <a:t>(’</a:t>
            </a:r>
            <a:r>
              <a:rPr lang="fr-FR" dirty="0" err="1" smtClean="0"/>
              <a:t>success</a:t>
            </a:r>
            <a:r>
              <a:rPr lang="fr-FR" dirty="0" smtClean="0"/>
              <a:t>’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CEB9-EEBC-DE4E-977D-95E786588BC4}" type="datetime1">
              <a:rPr lang="fr-FR" smtClean="0"/>
              <a:t>24/02/2022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37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4B5-7A94-6E4A-A32F-1ECC0DCC8449}" type="slidenum">
              <a:rPr lang="fr-FR" smtClean="0"/>
              <a:t>4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19950" y="40112"/>
            <a:ext cx="1197205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1) Moving around clusters and changing their size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741405" y="1718275"/>
            <a:ext cx="303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Non-</a:t>
            </a:r>
            <a:r>
              <a:rPr lang="fr-FR" dirty="0" err="1" smtClean="0"/>
              <a:t>linearly</a:t>
            </a:r>
            <a:r>
              <a:rPr lang="fr-FR" dirty="0" smtClean="0"/>
              <a:t> </a:t>
            </a:r>
            <a:r>
              <a:rPr lang="fr-FR" dirty="0" err="1" smtClean="0"/>
              <a:t>separable</a:t>
            </a:r>
            <a:r>
              <a:rPr lang="fr-FR" dirty="0" smtClean="0"/>
              <a:t> data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246642" y="4826517"/>
            <a:ext cx="1765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 = None</a:t>
            </a:r>
          </a:p>
          <a:p>
            <a:pPr algn="ctr"/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kernel</a:t>
            </a:r>
            <a:endParaRPr lang="fr-FR" dirty="0" smtClean="0"/>
          </a:p>
          <a:p>
            <a:pPr algn="ctr"/>
            <a:r>
              <a:rPr lang="fr-FR" dirty="0" smtClean="0"/>
              <a:t>(’</a:t>
            </a:r>
            <a:r>
              <a:rPr lang="fr-FR" dirty="0" err="1" smtClean="0"/>
              <a:t>success</a:t>
            </a:r>
            <a:r>
              <a:rPr lang="fr-FR" dirty="0" smtClean="0"/>
              <a:t>’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068999" y="4826517"/>
            <a:ext cx="1765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 = None</a:t>
            </a:r>
          </a:p>
          <a:p>
            <a:pPr algn="ctr"/>
            <a:r>
              <a:rPr lang="fr-FR" dirty="0" smtClean="0"/>
              <a:t>P2 </a:t>
            </a:r>
            <a:r>
              <a:rPr lang="fr-FR" dirty="0" err="1" smtClean="0"/>
              <a:t>kernel</a:t>
            </a:r>
            <a:endParaRPr lang="fr-FR" dirty="0" smtClean="0"/>
          </a:p>
          <a:p>
            <a:pPr algn="ctr"/>
            <a:r>
              <a:rPr lang="fr-FR" dirty="0" smtClean="0"/>
              <a:t>(’</a:t>
            </a:r>
            <a:r>
              <a:rPr lang="fr-FR" dirty="0" err="1" smtClean="0"/>
              <a:t>success</a:t>
            </a:r>
            <a:r>
              <a:rPr lang="fr-FR" dirty="0" smtClean="0"/>
              <a:t>’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891356" y="4813817"/>
            <a:ext cx="1765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 = None</a:t>
            </a:r>
          </a:p>
          <a:p>
            <a:pPr algn="ctr"/>
            <a:r>
              <a:rPr lang="fr-FR" dirty="0" smtClean="0"/>
              <a:t>P3kernel</a:t>
            </a:r>
          </a:p>
          <a:p>
            <a:pPr algn="ctr"/>
            <a:r>
              <a:rPr lang="fr-FR" dirty="0" smtClean="0"/>
              <a:t>(’</a:t>
            </a:r>
            <a:r>
              <a:rPr lang="fr-FR" dirty="0" err="1" smtClean="0"/>
              <a:t>success</a:t>
            </a:r>
            <a:r>
              <a:rPr lang="fr-FR" dirty="0" smtClean="0"/>
              <a:t>’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272E-0E5C-334A-B9E4-EBA9266E6412}" type="datetime1">
              <a:rPr lang="fr-FR" smtClean="0"/>
              <a:t>24/02/2022</a:t>
            </a:fld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587" y="2509451"/>
            <a:ext cx="3238500" cy="21717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944" y="2629417"/>
            <a:ext cx="3238500" cy="21844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03" y="2509451"/>
            <a:ext cx="3213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9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4B5-7A94-6E4A-A32F-1ECC0DCC8449}" type="slidenum">
              <a:rPr lang="fr-FR" smtClean="0"/>
              <a:t>5</a:t>
            </a:fld>
            <a:endParaRPr lang="fr-FR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219950" y="40112"/>
            <a:ext cx="1197205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1) Moving around clusters and changing their size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741405" y="1718275"/>
            <a:ext cx="303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Non-</a:t>
            </a:r>
            <a:r>
              <a:rPr lang="fr-FR" dirty="0" err="1" smtClean="0"/>
              <a:t>linearly</a:t>
            </a:r>
            <a:r>
              <a:rPr lang="fr-FR" dirty="0" smtClean="0"/>
              <a:t> </a:t>
            </a:r>
            <a:r>
              <a:rPr lang="fr-FR" dirty="0" err="1" smtClean="0"/>
              <a:t>separable</a:t>
            </a:r>
            <a:r>
              <a:rPr lang="fr-FR" dirty="0" smtClean="0"/>
              <a:t> data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220065" y="4826517"/>
            <a:ext cx="1818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 = None</a:t>
            </a:r>
          </a:p>
          <a:p>
            <a:pPr algn="ctr"/>
            <a:r>
              <a:rPr lang="fr-FR" dirty="0" smtClean="0"/>
              <a:t>P3 </a:t>
            </a:r>
            <a:r>
              <a:rPr lang="fr-FR" dirty="0" err="1" smtClean="0"/>
              <a:t>kernel</a:t>
            </a:r>
            <a:endParaRPr lang="fr-FR" dirty="0" smtClean="0"/>
          </a:p>
          <a:p>
            <a:pPr algn="ctr"/>
            <a:r>
              <a:rPr lang="fr-FR" dirty="0" smtClean="0"/>
              <a:t>(’</a:t>
            </a:r>
            <a:r>
              <a:rPr lang="fr-FR" dirty="0" err="1" smtClean="0"/>
              <a:t>success</a:t>
            </a:r>
            <a:r>
              <a:rPr lang="fr-FR" dirty="0" smtClean="0"/>
              <a:t>’ = False)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69023" y="4826517"/>
            <a:ext cx="1818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 = None</a:t>
            </a:r>
          </a:p>
          <a:p>
            <a:pPr algn="ctr"/>
            <a:r>
              <a:rPr lang="fr-FR" dirty="0" smtClean="0"/>
              <a:t>RBF </a:t>
            </a:r>
            <a:r>
              <a:rPr lang="fr-FR" dirty="0" err="1" smtClean="0"/>
              <a:t>kernel</a:t>
            </a:r>
            <a:endParaRPr lang="fr-FR" dirty="0" smtClean="0"/>
          </a:p>
          <a:p>
            <a:pPr algn="ctr"/>
            <a:r>
              <a:rPr lang="fr-FR" dirty="0" smtClean="0"/>
              <a:t>𝜎 = 2</a:t>
            </a:r>
          </a:p>
          <a:p>
            <a:pPr algn="ctr"/>
            <a:r>
              <a:rPr lang="fr-FR" dirty="0" smtClean="0"/>
              <a:t>(’</a:t>
            </a:r>
            <a:r>
              <a:rPr lang="fr-FR" dirty="0" err="1" smtClean="0"/>
              <a:t>success</a:t>
            </a:r>
            <a:r>
              <a:rPr lang="fr-FR" dirty="0" smtClean="0"/>
              <a:t>’ = False)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301016" y="4826517"/>
            <a:ext cx="1765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 = 0.05</a:t>
            </a:r>
          </a:p>
          <a:p>
            <a:pPr algn="ctr"/>
            <a:r>
              <a:rPr lang="fr-FR" dirty="0" smtClean="0"/>
              <a:t>P3 </a:t>
            </a:r>
            <a:r>
              <a:rPr lang="fr-FR" dirty="0" err="1" smtClean="0"/>
              <a:t>kernel</a:t>
            </a:r>
            <a:endParaRPr lang="fr-FR" dirty="0" smtClean="0"/>
          </a:p>
          <a:p>
            <a:pPr algn="ctr"/>
            <a:r>
              <a:rPr lang="fr-FR" dirty="0" smtClean="0"/>
              <a:t>(’</a:t>
            </a:r>
            <a:r>
              <a:rPr lang="fr-FR" dirty="0" err="1" smtClean="0"/>
              <a:t>success</a:t>
            </a:r>
            <a:r>
              <a:rPr lang="fr-FR" dirty="0" smtClean="0"/>
              <a:t>’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EF57-BC2A-CD47-94AF-00590BFA9E6F}" type="datetime1">
              <a:rPr lang="fr-FR" smtClean="0"/>
              <a:t>24/02/2022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6" y="2509794"/>
            <a:ext cx="3182342" cy="2159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870" y="2484394"/>
            <a:ext cx="3251200" cy="21844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538" y="2598868"/>
            <a:ext cx="3225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5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4B5-7A94-6E4A-A32F-1ECC0DCC8449}" type="slidenum">
              <a:rPr lang="fr-FR" smtClean="0"/>
              <a:t>6</a:t>
            </a:fld>
            <a:endParaRPr lang="fr-FR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21095" y="89539"/>
            <a:ext cx="12173877" cy="7260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2</a:t>
            </a:r>
            <a:r>
              <a:rPr lang="en-GB" dirty="0" smtClean="0"/>
              <a:t>) Influence of the non-linear kernels’ parameters</a:t>
            </a:r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94270" y="1210963"/>
            <a:ext cx="214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Polynomial </a:t>
            </a:r>
            <a:r>
              <a:rPr lang="fr-FR" dirty="0" err="1" smtClean="0"/>
              <a:t>kernel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94270" y="3685747"/>
            <a:ext cx="1818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 = None</a:t>
            </a:r>
          </a:p>
          <a:p>
            <a:pPr algn="ctr"/>
            <a:r>
              <a:rPr lang="fr-FR" dirty="0" smtClean="0"/>
              <a:t>P2 </a:t>
            </a:r>
            <a:r>
              <a:rPr lang="fr-FR" dirty="0" err="1" smtClean="0"/>
              <a:t>kernel</a:t>
            </a:r>
            <a:endParaRPr lang="fr-FR" dirty="0" smtClean="0"/>
          </a:p>
          <a:p>
            <a:pPr algn="ctr"/>
            <a:r>
              <a:rPr lang="fr-FR" dirty="0" smtClean="0"/>
              <a:t>(’</a:t>
            </a:r>
            <a:r>
              <a:rPr lang="fr-FR" dirty="0" err="1" smtClean="0"/>
              <a:t>success</a:t>
            </a:r>
            <a:r>
              <a:rPr lang="fr-FR" dirty="0" smtClean="0"/>
              <a:t>’ = False)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409259" y="3685754"/>
            <a:ext cx="1818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 = None</a:t>
            </a:r>
          </a:p>
          <a:p>
            <a:pPr algn="ctr"/>
            <a:r>
              <a:rPr lang="fr-FR" dirty="0" smtClean="0"/>
              <a:t>P3 </a:t>
            </a:r>
            <a:r>
              <a:rPr lang="fr-FR" dirty="0" err="1" smtClean="0"/>
              <a:t>kernel</a:t>
            </a:r>
            <a:endParaRPr lang="fr-FR" dirty="0" smtClean="0"/>
          </a:p>
          <a:p>
            <a:pPr algn="ctr"/>
            <a:r>
              <a:rPr lang="fr-FR" dirty="0" smtClean="0"/>
              <a:t>(’</a:t>
            </a:r>
            <a:r>
              <a:rPr lang="fr-FR" dirty="0" err="1" smtClean="0"/>
              <a:t>success</a:t>
            </a:r>
            <a:r>
              <a:rPr lang="fr-FR" dirty="0" smtClean="0"/>
              <a:t>’ = False)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324249" y="3685747"/>
            <a:ext cx="1818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 = None</a:t>
            </a:r>
          </a:p>
          <a:p>
            <a:pPr algn="ctr"/>
            <a:r>
              <a:rPr lang="fr-FR" dirty="0" smtClean="0"/>
              <a:t>P4 </a:t>
            </a:r>
            <a:r>
              <a:rPr lang="fr-FR" dirty="0" err="1" smtClean="0"/>
              <a:t>kernel</a:t>
            </a:r>
            <a:endParaRPr lang="fr-FR" dirty="0" smtClean="0"/>
          </a:p>
          <a:p>
            <a:pPr algn="ctr"/>
            <a:r>
              <a:rPr lang="fr-FR" dirty="0" smtClean="0"/>
              <a:t>(’</a:t>
            </a:r>
            <a:r>
              <a:rPr lang="fr-FR" dirty="0" err="1" smtClean="0"/>
              <a:t>success</a:t>
            </a:r>
            <a:r>
              <a:rPr lang="fr-FR" dirty="0" smtClean="0"/>
              <a:t>’ = False)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9434795" y="3648683"/>
            <a:ext cx="1818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 = None</a:t>
            </a:r>
          </a:p>
          <a:p>
            <a:pPr algn="ctr"/>
            <a:r>
              <a:rPr lang="fr-FR" dirty="0" smtClean="0"/>
              <a:t>P6 </a:t>
            </a:r>
            <a:r>
              <a:rPr lang="fr-FR" dirty="0" err="1" smtClean="0"/>
              <a:t>kernel</a:t>
            </a:r>
            <a:endParaRPr lang="fr-FR" dirty="0" smtClean="0"/>
          </a:p>
          <a:p>
            <a:pPr algn="ctr"/>
            <a:r>
              <a:rPr lang="fr-FR" dirty="0" smtClean="0"/>
              <a:t>(’</a:t>
            </a:r>
            <a:r>
              <a:rPr lang="fr-FR" dirty="0" err="1" smtClean="0"/>
              <a:t>success</a:t>
            </a:r>
            <a:r>
              <a:rPr lang="fr-FR" dirty="0" smtClean="0"/>
              <a:t>’ = False)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420C-649A-F144-B85D-D8160D383630}" type="datetime1">
              <a:rPr lang="fr-FR" smtClean="0"/>
              <a:t>24/02/2022</a:t>
            </a:fld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43" y="1975712"/>
            <a:ext cx="2243799" cy="150466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62" y="1974037"/>
            <a:ext cx="2311624" cy="1568278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871" y="1994244"/>
            <a:ext cx="2517586" cy="169150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361" y="2030146"/>
            <a:ext cx="2411627" cy="1655601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3015049" y="5695036"/>
            <a:ext cx="619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High </a:t>
            </a:r>
            <a:r>
              <a:rPr lang="fr-FR" i="1" dirty="0" smtClean="0"/>
              <a:t>p</a:t>
            </a:r>
            <a:r>
              <a:rPr lang="fr-FR" dirty="0" smtClean="0"/>
              <a:t> = high variance </a:t>
            </a:r>
            <a:r>
              <a:rPr lang="mr-IN" dirty="0" smtClean="0"/>
              <a:t>–</a:t>
            </a:r>
            <a:r>
              <a:rPr lang="fr-FR" dirty="0" smtClean="0"/>
              <a:t> </a:t>
            </a:r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bias</a:t>
            </a:r>
            <a:r>
              <a:rPr lang="fr-FR" dirty="0" smtClean="0"/>
              <a:t> (not </a:t>
            </a:r>
            <a:r>
              <a:rPr lang="fr-FR" dirty="0" err="1" smtClean="0"/>
              <a:t>necessarly</a:t>
            </a:r>
            <a:r>
              <a:rPr lang="fr-FR" dirty="0" smtClean="0"/>
              <a:t> for </a:t>
            </a:r>
            <a:r>
              <a:rPr lang="fr-FR" dirty="0" err="1" smtClean="0"/>
              <a:t>very</a:t>
            </a:r>
            <a:r>
              <a:rPr lang="fr-FR" dirty="0" smtClean="0"/>
              <a:t> high </a:t>
            </a:r>
            <a:r>
              <a:rPr lang="fr-FR" i="1" dirty="0" smtClean="0"/>
              <a:t>p)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4B5-7A94-6E4A-A32F-1ECC0DCC8449}" type="slidenum">
              <a:rPr lang="fr-FR" smtClean="0"/>
              <a:t>7</a:t>
            </a:fld>
            <a:endParaRPr lang="fr-FR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21095" y="89539"/>
            <a:ext cx="12173877" cy="7260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2</a:t>
            </a:r>
            <a:r>
              <a:rPr lang="en-GB" dirty="0" smtClean="0"/>
              <a:t>) Influence of the non-linear kernels’ parameters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494270" y="1210963"/>
            <a:ext cx="14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RBF </a:t>
            </a:r>
            <a:r>
              <a:rPr lang="fr-FR" dirty="0" err="1" smtClean="0"/>
              <a:t>kernel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67" y="815546"/>
            <a:ext cx="3136900" cy="10287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673203" y="3779453"/>
            <a:ext cx="14546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C = None</a:t>
            </a:r>
          </a:p>
          <a:p>
            <a:pPr algn="ctr"/>
            <a:r>
              <a:rPr lang="fr-FR" sz="1400" dirty="0" smtClean="0"/>
              <a:t>RBF </a:t>
            </a:r>
            <a:r>
              <a:rPr lang="fr-FR" sz="1400" dirty="0" err="1" smtClean="0"/>
              <a:t>kernel</a:t>
            </a:r>
            <a:endParaRPr lang="fr-FR" sz="1400" dirty="0" smtClean="0"/>
          </a:p>
          <a:p>
            <a:pPr algn="ctr"/>
            <a:r>
              <a:rPr lang="fr-FR" sz="1400" dirty="0" smtClean="0">
                <a:solidFill>
                  <a:srgbClr val="FF0000"/>
                </a:solidFill>
              </a:rPr>
              <a:t>𝜎 = 1</a:t>
            </a:r>
          </a:p>
          <a:p>
            <a:pPr algn="ctr"/>
            <a:r>
              <a:rPr lang="fr-FR" sz="1400" dirty="0" smtClean="0"/>
              <a:t>(’</a:t>
            </a:r>
            <a:r>
              <a:rPr lang="fr-FR" sz="1400" dirty="0" err="1" smtClean="0"/>
              <a:t>success</a:t>
            </a:r>
            <a:r>
              <a:rPr lang="fr-FR" sz="1400" dirty="0" smtClean="0"/>
              <a:t>’ = False)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884502" y="3779453"/>
            <a:ext cx="14128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C = None</a:t>
            </a:r>
          </a:p>
          <a:p>
            <a:pPr algn="ctr"/>
            <a:r>
              <a:rPr lang="fr-FR" sz="1400" dirty="0" smtClean="0"/>
              <a:t>RBF </a:t>
            </a:r>
            <a:r>
              <a:rPr lang="fr-FR" sz="1400" dirty="0" err="1" smtClean="0"/>
              <a:t>kernel</a:t>
            </a:r>
            <a:endParaRPr lang="fr-FR" sz="1400" dirty="0" smtClean="0"/>
          </a:p>
          <a:p>
            <a:pPr algn="ctr"/>
            <a:r>
              <a:rPr lang="fr-FR" sz="1400" dirty="0" smtClean="0">
                <a:solidFill>
                  <a:srgbClr val="FF0000"/>
                </a:solidFill>
              </a:rPr>
              <a:t>𝜎 = 0.1</a:t>
            </a:r>
          </a:p>
          <a:p>
            <a:pPr algn="ctr"/>
            <a:r>
              <a:rPr lang="fr-FR" sz="1400" dirty="0" smtClean="0"/>
              <a:t>(’</a:t>
            </a:r>
            <a:r>
              <a:rPr lang="fr-FR" sz="1400" dirty="0" err="1" smtClean="0"/>
              <a:t>success</a:t>
            </a:r>
            <a:r>
              <a:rPr lang="fr-FR" sz="1400" dirty="0" smtClean="0"/>
              <a:t>’ = </a:t>
            </a:r>
            <a:r>
              <a:rPr lang="fr-FR" sz="1400" dirty="0" err="1" smtClean="0"/>
              <a:t>True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367415" y="3779453"/>
            <a:ext cx="14546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C = None</a:t>
            </a:r>
          </a:p>
          <a:p>
            <a:pPr algn="ctr"/>
            <a:r>
              <a:rPr lang="fr-FR" sz="1400" dirty="0" smtClean="0"/>
              <a:t>RBF </a:t>
            </a:r>
            <a:r>
              <a:rPr lang="fr-FR" sz="1400" dirty="0" err="1" smtClean="0"/>
              <a:t>kernel</a:t>
            </a:r>
            <a:endParaRPr lang="fr-FR" sz="1400" dirty="0" smtClean="0"/>
          </a:p>
          <a:p>
            <a:pPr algn="ctr"/>
            <a:r>
              <a:rPr lang="fr-FR" sz="1400" dirty="0" smtClean="0">
                <a:solidFill>
                  <a:srgbClr val="FF0000"/>
                </a:solidFill>
              </a:rPr>
              <a:t>𝜎 = 10</a:t>
            </a:r>
          </a:p>
          <a:p>
            <a:pPr algn="ctr"/>
            <a:r>
              <a:rPr lang="fr-FR" sz="1400" dirty="0" smtClean="0"/>
              <a:t>(’</a:t>
            </a:r>
            <a:r>
              <a:rPr lang="fr-FR" sz="1400" dirty="0" err="1" smtClean="0"/>
              <a:t>success</a:t>
            </a:r>
            <a:r>
              <a:rPr lang="fr-FR" sz="1400" dirty="0" smtClean="0"/>
              <a:t>’ = False)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9487877" y="3779453"/>
            <a:ext cx="14546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C = None</a:t>
            </a:r>
          </a:p>
          <a:p>
            <a:pPr algn="ctr"/>
            <a:r>
              <a:rPr lang="fr-FR" sz="1400" dirty="0" smtClean="0"/>
              <a:t>RBF </a:t>
            </a:r>
            <a:r>
              <a:rPr lang="fr-FR" sz="1400" dirty="0" err="1" smtClean="0"/>
              <a:t>kernel</a:t>
            </a:r>
            <a:endParaRPr lang="fr-FR" sz="1400" dirty="0" smtClean="0"/>
          </a:p>
          <a:p>
            <a:pPr algn="ctr"/>
            <a:r>
              <a:rPr lang="fr-FR" sz="1400" dirty="0" smtClean="0">
                <a:solidFill>
                  <a:srgbClr val="FF0000"/>
                </a:solidFill>
              </a:rPr>
              <a:t>𝜎 = 100</a:t>
            </a:r>
          </a:p>
          <a:p>
            <a:pPr algn="ctr"/>
            <a:r>
              <a:rPr lang="fr-FR" sz="1400" dirty="0" smtClean="0"/>
              <a:t>(’</a:t>
            </a:r>
            <a:r>
              <a:rPr lang="fr-FR" sz="1400" dirty="0" err="1" smtClean="0"/>
              <a:t>success</a:t>
            </a:r>
            <a:r>
              <a:rPr lang="fr-FR" sz="1400" dirty="0" smtClean="0"/>
              <a:t>’ = False)</a:t>
            </a:r>
            <a:endParaRPr lang="fr-FR" sz="1400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3DEA-06A4-D944-AFCA-E2FB6DBDE5C3}" type="datetime1">
              <a:rPr lang="fr-FR" smtClean="0"/>
              <a:t>24/02/2022</a:t>
            </a:fld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0" y="2155286"/>
            <a:ext cx="2180476" cy="1482379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136" y="2180279"/>
            <a:ext cx="2251252" cy="152763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40" y="2196245"/>
            <a:ext cx="2326377" cy="156916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199" y="2155286"/>
            <a:ext cx="2423984" cy="1661057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4028303" y="5622325"/>
            <a:ext cx="333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Small 𝜎 = </a:t>
            </a:r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bias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high variance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6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4B5-7A94-6E4A-A32F-1ECC0DCC8449}" type="slidenum">
              <a:rPr lang="fr-FR" smtClean="0"/>
              <a:t>8</a:t>
            </a:fld>
            <a:endParaRPr lang="fr-FR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21095" y="89539"/>
            <a:ext cx="12173877" cy="7260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3) Influence of the slack parameter C</a:t>
            </a:r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515730" y="3081611"/>
            <a:ext cx="1881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 = 10,000,000</a:t>
            </a:r>
          </a:p>
          <a:p>
            <a:pPr algn="ctr"/>
            <a:r>
              <a:rPr lang="fr-FR" sz="1400" dirty="0" smtClean="0"/>
              <a:t>(’</a:t>
            </a:r>
            <a:r>
              <a:rPr lang="fr-FR" sz="1400" dirty="0" err="1" smtClean="0"/>
              <a:t>success</a:t>
            </a:r>
            <a:r>
              <a:rPr lang="fr-FR" sz="1400" dirty="0" smtClean="0"/>
              <a:t>’ = False)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3359256" y="3081611"/>
            <a:ext cx="1881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 = 100,000</a:t>
            </a:r>
          </a:p>
          <a:p>
            <a:pPr algn="ctr"/>
            <a:r>
              <a:rPr lang="fr-FR" sz="1400" dirty="0" smtClean="0"/>
              <a:t>(’</a:t>
            </a:r>
            <a:r>
              <a:rPr lang="fr-FR" sz="1400" dirty="0" err="1" smtClean="0"/>
              <a:t>success</a:t>
            </a:r>
            <a:r>
              <a:rPr lang="fr-FR" sz="1400" dirty="0" smtClean="0"/>
              <a:t>’ = False)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6208033" y="3081611"/>
            <a:ext cx="1881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 = 1000</a:t>
            </a:r>
          </a:p>
          <a:p>
            <a:pPr algn="ctr"/>
            <a:r>
              <a:rPr lang="fr-FR" sz="1400" dirty="0" smtClean="0"/>
              <a:t>(’</a:t>
            </a:r>
            <a:r>
              <a:rPr lang="fr-FR" sz="1400" dirty="0" err="1" smtClean="0"/>
              <a:t>success</a:t>
            </a:r>
            <a:r>
              <a:rPr lang="fr-FR" sz="1400" dirty="0" smtClean="0"/>
              <a:t>’ = False)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9124175" y="3081394"/>
            <a:ext cx="1881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 = 10</a:t>
            </a:r>
          </a:p>
          <a:p>
            <a:pPr algn="ctr"/>
            <a:r>
              <a:rPr lang="fr-FR" sz="1400" dirty="0" smtClean="0"/>
              <a:t>(’</a:t>
            </a:r>
            <a:r>
              <a:rPr lang="fr-FR" sz="1400" dirty="0" err="1" smtClean="0"/>
              <a:t>success</a:t>
            </a:r>
            <a:r>
              <a:rPr lang="fr-FR" sz="1400" dirty="0" smtClean="0"/>
              <a:t>’ = </a:t>
            </a:r>
            <a:r>
              <a:rPr lang="fr-FR" sz="1400" dirty="0" err="1" smtClean="0"/>
              <a:t>True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08825" y="5543351"/>
            <a:ext cx="1881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 = 0.1</a:t>
            </a:r>
          </a:p>
          <a:p>
            <a:pPr algn="ctr"/>
            <a:r>
              <a:rPr lang="fr-FR" sz="1400" dirty="0" smtClean="0"/>
              <a:t>(’</a:t>
            </a:r>
            <a:r>
              <a:rPr lang="fr-FR" sz="1400" dirty="0" err="1" smtClean="0"/>
              <a:t>success</a:t>
            </a:r>
            <a:r>
              <a:rPr lang="fr-FR" sz="1400" dirty="0" smtClean="0"/>
              <a:t>’ = </a:t>
            </a:r>
            <a:r>
              <a:rPr lang="fr-FR" sz="1400" dirty="0" err="1" smtClean="0"/>
              <a:t>True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168656" y="5543351"/>
            <a:ext cx="1881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 = 0.001</a:t>
            </a:r>
          </a:p>
          <a:p>
            <a:pPr algn="ctr"/>
            <a:r>
              <a:rPr lang="fr-FR" sz="1400" dirty="0" smtClean="0"/>
              <a:t>(’</a:t>
            </a:r>
            <a:r>
              <a:rPr lang="fr-FR" sz="1400" dirty="0" err="1" smtClean="0"/>
              <a:t>success</a:t>
            </a:r>
            <a:r>
              <a:rPr lang="fr-FR" sz="1400" dirty="0" smtClean="0"/>
              <a:t>’ = </a:t>
            </a:r>
            <a:r>
              <a:rPr lang="fr-FR" sz="1400" dirty="0" err="1" smtClean="0"/>
              <a:t>True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6208032" y="5492303"/>
            <a:ext cx="1881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 = 0.0001</a:t>
            </a:r>
          </a:p>
          <a:p>
            <a:pPr algn="ctr"/>
            <a:r>
              <a:rPr lang="fr-FR" sz="1400" dirty="0" smtClean="0"/>
              <a:t>(’</a:t>
            </a:r>
            <a:r>
              <a:rPr lang="fr-FR" sz="1400" dirty="0" err="1" smtClean="0"/>
              <a:t>success</a:t>
            </a:r>
            <a:r>
              <a:rPr lang="fr-FR" sz="1400" dirty="0" smtClean="0"/>
              <a:t>’ = </a:t>
            </a:r>
            <a:r>
              <a:rPr lang="fr-FR" sz="1400" dirty="0" err="1" smtClean="0"/>
              <a:t>True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03576" y="888309"/>
            <a:ext cx="206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For the P3 </a:t>
            </a:r>
            <a:r>
              <a:rPr lang="fr-FR" dirty="0" err="1" smtClean="0"/>
              <a:t>kernel</a:t>
            </a:r>
            <a:endParaRPr lang="fr-FR" dirty="0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2074-F6F6-E74C-9BC6-327AD80577F1}" type="datetime1">
              <a:rPr lang="fr-FR" smtClean="0"/>
              <a:t>24/02/2022</a:t>
            </a:fld>
            <a:endParaRPr lang="fr-FR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9" y="1445829"/>
            <a:ext cx="2311624" cy="1568278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33" y="1390264"/>
            <a:ext cx="2487745" cy="1704203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03" y="1420452"/>
            <a:ext cx="2511168" cy="1706810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12" y="1493250"/>
            <a:ext cx="2390271" cy="1618609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3" y="3847446"/>
            <a:ext cx="2331872" cy="1579063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916" y="3767343"/>
            <a:ext cx="2387600" cy="161349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61" y="3847446"/>
            <a:ext cx="2247621" cy="154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3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4B5-7A94-6E4A-A32F-1ECC0DCC8449}" type="slidenum">
              <a:rPr lang="fr-FR" smtClean="0"/>
              <a:t>9</a:t>
            </a:fld>
            <a:endParaRPr lang="fr-FR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21095" y="89539"/>
            <a:ext cx="12173877" cy="7260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4</a:t>
            </a:r>
            <a:r>
              <a:rPr lang="en-GB" dirty="0" smtClean="0"/>
              <a:t>) Slack or more complex model?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0A3D-6DB8-AE49-B42F-DEA4D858438B}" type="datetime1">
              <a:rPr lang="fr-FR" smtClean="0"/>
              <a:t>24/02/2022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93125" y="1396314"/>
            <a:ext cx="319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For </a:t>
            </a:r>
            <a:r>
              <a:rPr lang="fr-FR" dirty="0" err="1" smtClean="0"/>
              <a:t>overlapping</a:t>
            </a:r>
            <a:r>
              <a:rPr lang="fr-FR" dirty="0" smtClean="0"/>
              <a:t> data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>
                <a:sym typeface="Wingdings"/>
              </a:rPr>
              <a:t>slack</a:t>
            </a:r>
            <a:endParaRPr lang="fr-FR" dirty="0" smtClean="0">
              <a:sym typeface="Wingding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8525" y="3374051"/>
            <a:ext cx="2011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 = None</a:t>
            </a:r>
          </a:p>
          <a:p>
            <a:pPr algn="ctr"/>
            <a:r>
              <a:rPr lang="fr-FR" sz="1400" b="1" dirty="0" smtClean="0"/>
              <a:t>RBF </a:t>
            </a:r>
            <a:r>
              <a:rPr lang="fr-FR" sz="1400" b="1" dirty="0" err="1" smtClean="0"/>
              <a:t>kernel</a:t>
            </a:r>
            <a:endParaRPr lang="fr-FR" sz="1400" b="1" dirty="0" smtClean="0"/>
          </a:p>
          <a:p>
            <a:pPr algn="ctr"/>
            <a:r>
              <a:rPr lang="fr-FR" sz="1400" dirty="0" smtClean="0"/>
              <a:t>𝜎 = 1</a:t>
            </a:r>
            <a:endParaRPr lang="fr-FR" sz="1400" dirty="0" smtClean="0"/>
          </a:p>
          <a:p>
            <a:pPr algn="ctr"/>
            <a:r>
              <a:rPr lang="fr-FR" sz="1400" dirty="0" smtClean="0"/>
              <a:t>(’</a:t>
            </a:r>
            <a:r>
              <a:rPr lang="fr-FR" sz="1400" dirty="0" err="1" smtClean="0"/>
              <a:t>success</a:t>
            </a:r>
            <a:r>
              <a:rPr lang="fr-FR" sz="1400" dirty="0" smtClean="0"/>
              <a:t>’ = False)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2742813" y="3374051"/>
            <a:ext cx="2227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 = 0.01</a:t>
            </a:r>
          </a:p>
          <a:p>
            <a:pPr algn="ctr"/>
            <a:r>
              <a:rPr lang="fr-FR" sz="1400" b="1" dirty="0" smtClean="0"/>
              <a:t>P2 </a:t>
            </a:r>
            <a:r>
              <a:rPr lang="fr-FR" sz="1400" b="1" dirty="0" err="1" smtClean="0"/>
              <a:t>kernel</a:t>
            </a:r>
            <a:endParaRPr lang="fr-FR" sz="1400" b="1" dirty="0" smtClean="0"/>
          </a:p>
          <a:p>
            <a:pPr algn="ctr"/>
            <a:r>
              <a:rPr lang="fr-FR" sz="1400" dirty="0" smtClean="0"/>
              <a:t>(’</a:t>
            </a:r>
            <a:r>
              <a:rPr lang="fr-FR" sz="1400" dirty="0" err="1" smtClean="0"/>
              <a:t>success</a:t>
            </a:r>
            <a:r>
              <a:rPr lang="fr-FR" sz="1400" dirty="0" smtClean="0"/>
              <a:t>’ = </a:t>
            </a:r>
            <a:r>
              <a:rPr lang="fr-FR" sz="1400" dirty="0" err="1" smtClean="0"/>
              <a:t>True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6400800" y="1257814"/>
            <a:ext cx="5558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>
                <a:sym typeface="Wingdings"/>
              </a:rPr>
              <a:t>For data non-</a:t>
            </a:r>
            <a:r>
              <a:rPr lang="fr-FR" dirty="0" err="1" smtClean="0">
                <a:sym typeface="Wingdings"/>
              </a:rPr>
              <a:t>linearly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separable</a:t>
            </a:r>
            <a:r>
              <a:rPr lang="fr-FR" dirty="0" smtClean="0">
                <a:sym typeface="Wingdings"/>
              </a:rPr>
              <a:t> but not </a:t>
            </a:r>
            <a:r>
              <a:rPr lang="fr-FR" dirty="0" err="1" smtClean="0">
                <a:sym typeface="Wingdings"/>
              </a:rPr>
              <a:t>overlapping</a:t>
            </a:r>
            <a:r>
              <a:rPr lang="fr-FR" dirty="0" smtClean="0">
                <a:sym typeface="Wingdings"/>
              </a:rPr>
              <a:t> </a:t>
            </a:r>
            <a:br>
              <a:rPr lang="fr-FR" dirty="0" smtClean="0">
                <a:sym typeface="Wingdings"/>
              </a:rPr>
            </a:br>
            <a:r>
              <a:rPr lang="fr-FR" dirty="0" smtClean="0">
                <a:sym typeface="Wingdings"/>
              </a:rPr>
              <a:t> more </a:t>
            </a:r>
            <a:r>
              <a:rPr lang="fr-FR" dirty="0" err="1" smtClean="0">
                <a:sym typeface="Wingdings"/>
              </a:rPr>
              <a:t>complex</a:t>
            </a:r>
            <a:r>
              <a:rPr lang="fr-FR" dirty="0" smtClean="0">
                <a:sym typeface="Wingdings"/>
              </a:rPr>
              <a:t> model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6640495" y="3366816"/>
            <a:ext cx="2227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 = None</a:t>
            </a:r>
          </a:p>
          <a:p>
            <a:pPr algn="ctr"/>
            <a:r>
              <a:rPr lang="fr-FR" sz="1400" b="1" dirty="0" smtClean="0"/>
              <a:t>P4 </a:t>
            </a:r>
            <a:r>
              <a:rPr lang="fr-FR" sz="1400" b="1" dirty="0" err="1" smtClean="0"/>
              <a:t>kernel</a:t>
            </a:r>
            <a:endParaRPr lang="fr-FR" sz="1400" b="1" dirty="0" smtClean="0"/>
          </a:p>
          <a:p>
            <a:pPr algn="ctr"/>
            <a:r>
              <a:rPr lang="fr-FR" sz="1400" dirty="0" smtClean="0"/>
              <a:t>(’</a:t>
            </a:r>
            <a:r>
              <a:rPr lang="fr-FR" sz="1400" dirty="0" err="1" smtClean="0"/>
              <a:t>success</a:t>
            </a:r>
            <a:r>
              <a:rPr lang="fr-FR" sz="1400" dirty="0" smtClean="0"/>
              <a:t>’ = </a:t>
            </a:r>
            <a:r>
              <a:rPr lang="fr-FR" sz="1400" dirty="0" err="1" smtClean="0"/>
              <a:t>True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069" y="1963707"/>
            <a:ext cx="2053169" cy="1368779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9340677" y="3366816"/>
            <a:ext cx="2227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 = 1</a:t>
            </a:r>
          </a:p>
          <a:p>
            <a:pPr algn="ctr"/>
            <a:r>
              <a:rPr lang="fr-FR" sz="1400" b="1" dirty="0" smtClean="0"/>
              <a:t>P2 </a:t>
            </a:r>
            <a:r>
              <a:rPr lang="fr-FR" sz="1400" b="1" dirty="0" err="1" smtClean="0"/>
              <a:t>kernel</a:t>
            </a:r>
            <a:endParaRPr lang="fr-FR" sz="1400" b="1" dirty="0" smtClean="0"/>
          </a:p>
          <a:p>
            <a:pPr algn="ctr"/>
            <a:r>
              <a:rPr lang="fr-FR" sz="1400" dirty="0" smtClean="0"/>
              <a:t>(’</a:t>
            </a:r>
            <a:r>
              <a:rPr lang="fr-FR" sz="1400" dirty="0" err="1" smtClean="0"/>
              <a:t>success</a:t>
            </a:r>
            <a:r>
              <a:rPr lang="fr-FR" sz="1400" dirty="0" smtClean="0"/>
              <a:t>’ = </a:t>
            </a:r>
            <a:r>
              <a:rPr lang="fr-FR" sz="1400" dirty="0" err="1" smtClean="0"/>
              <a:t>True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77" y="1944259"/>
            <a:ext cx="2046230" cy="138822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31" y="1963706"/>
            <a:ext cx="2021337" cy="136877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69" y="1963706"/>
            <a:ext cx="2053380" cy="138502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530" y="4496891"/>
            <a:ext cx="1142403" cy="107612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12" y="4406593"/>
            <a:ext cx="1142403" cy="107612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96" y="4562648"/>
            <a:ext cx="944605" cy="944605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93" y="4488889"/>
            <a:ext cx="944605" cy="94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4751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on">
  <a:themeElements>
    <a:clrScheme name="Rétrospectio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o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o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749</TotalTime>
  <Words>502</Words>
  <Application>Microsoft Macintosh PowerPoint</Application>
  <PresentationFormat>Grand écran</PresentationFormat>
  <Paragraphs>133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Mangal</vt:lpstr>
      <vt:lpstr>Wingdings</vt:lpstr>
      <vt:lpstr>Arial</vt:lpstr>
      <vt:lpstr>Rétrospection</vt:lpstr>
      <vt:lpstr>Lab 2: Support Vector Machines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Support Vector Machines</dc:title>
  <dc:creator>Côme LASSARAT</dc:creator>
  <cp:lastModifiedBy>Côme LASSARAT</cp:lastModifiedBy>
  <cp:revision>21</cp:revision>
  <dcterms:created xsi:type="dcterms:W3CDTF">2022-02-24T09:34:45Z</dcterms:created>
  <dcterms:modified xsi:type="dcterms:W3CDTF">2022-02-24T22:04:18Z</dcterms:modified>
</cp:coreProperties>
</file>