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1/25/2016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1/25/2016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080160"/>
            <a:ext cx="10128738" cy="2387600"/>
          </a:xfrm>
        </p:spPr>
        <p:txBody>
          <a:bodyPr/>
          <a:lstStyle/>
          <a:p>
            <a:r>
              <a:rPr lang="en-US" dirty="0" smtClean="0"/>
              <a:t>The Electronic Health System (EHR)</a:t>
            </a:r>
            <a:endParaRPr lang="en-US" dirty="0"/>
          </a:p>
        </p:txBody>
      </p:sp>
      <p:sp>
        <p:nvSpPr>
          <p:cNvPr id="3" name="Subtitle 2"/>
          <p:cNvSpPr>
            <a:spLocks noGrp="1"/>
          </p:cNvSpPr>
          <p:nvPr>
            <p:ph type="subTitle" idx="1"/>
          </p:nvPr>
        </p:nvSpPr>
        <p:spPr/>
        <p:txBody>
          <a:bodyPr/>
          <a:lstStyle/>
          <a:p>
            <a:r>
              <a:rPr lang="en-US" dirty="0" smtClean="0"/>
              <a:t>By Chris Comeaux</a:t>
            </a:r>
          </a:p>
          <a:p>
            <a:r>
              <a:rPr lang="en-US" dirty="0" smtClean="0"/>
              <a:t>CSCE 221-507</a:t>
            </a:r>
            <a:endParaRPr lang="en-US" dirty="0"/>
          </a:p>
        </p:txBody>
      </p:sp>
    </p:spTree>
    <p:extLst>
      <p:ext uri="{BB962C8B-B14F-4D97-AF65-F5344CB8AC3E}">
        <p14:creationId xmlns:p14="http://schemas.microsoft.com/office/powerpoint/2010/main" val="2351726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sz="1600" dirty="0"/>
              <a:t>Rosen, Kenneth H. "Trees." Discrete Mathematics and Its Applications. New York: McGraw-Hill, 2012. 787-89. Print</a:t>
            </a:r>
            <a:r>
              <a:rPr lang="en-US" sz="1600" dirty="0" smtClean="0"/>
              <a:t>.</a:t>
            </a:r>
          </a:p>
          <a:p>
            <a:pPr marL="342900" indent="-342900">
              <a:buFont typeface="+mj-lt"/>
              <a:buAutoNum type="arabicPeriod"/>
            </a:pPr>
            <a:r>
              <a:rPr lang="en-US" sz="1600" dirty="0" err="1"/>
              <a:t>Xhafa</a:t>
            </a:r>
            <a:r>
              <a:rPr lang="en-US" sz="1600" dirty="0"/>
              <a:t>, Fatos1, fatos@lsi.upc.edu, et al. "Designing Cloud-Based Electronic Health Record System With Attribute-Based Encryption." Multimedia Tools &amp; Applications 74.10 (2015): 3441-3458. Applied Science &amp; Technology Source. Web. 24 Jan. 2016</a:t>
            </a:r>
            <a:r>
              <a:rPr lang="en-US" sz="1600" dirty="0" smtClean="0"/>
              <a:t>.</a:t>
            </a:r>
          </a:p>
          <a:p>
            <a:pPr marL="342900" indent="-342900">
              <a:buFont typeface="+mj-lt"/>
              <a:buAutoNum type="arabicPeriod"/>
            </a:pPr>
            <a:r>
              <a:rPr lang="en-US" sz="1600" dirty="0"/>
              <a:t>http://www.waspbarcode.com/buzz/electronic-health-records-efficiency-maintaining-patient-safety</a:t>
            </a:r>
            <a:r>
              <a:rPr lang="en-US" sz="1600" dirty="0" smtClean="0"/>
              <a:t>/</a:t>
            </a:r>
          </a:p>
          <a:p>
            <a:pPr marL="342900" indent="-342900">
              <a:buFont typeface="+mj-lt"/>
              <a:buAutoNum type="arabicPeriod"/>
            </a:pPr>
            <a:r>
              <a:rPr lang="en-US" sz="1600" dirty="0"/>
              <a:t>http://</a:t>
            </a:r>
            <a:r>
              <a:rPr lang="en-US" sz="1600" dirty="0" smtClean="0"/>
              <a:t>www.mitsubishielectric.com/company/rd/research/highlights/communications/function.html</a:t>
            </a:r>
          </a:p>
          <a:p>
            <a:pPr marL="342900" indent="-342900">
              <a:buFont typeface="+mj-lt"/>
              <a:buAutoNum type="arabicPeriod"/>
            </a:pPr>
            <a:r>
              <a:rPr lang="en-US" sz="1600" dirty="0"/>
              <a:t>https://</a:t>
            </a:r>
            <a:r>
              <a:rPr lang="en-US" sz="1600" dirty="0" smtClean="0"/>
              <a:t>en.wikipedia.org/wiki/Depth-first_search</a:t>
            </a:r>
          </a:p>
          <a:p>
            <a:pPr marL="342900" indent="-342900">
              <a:buFont typeface="+mj-lt"/>
              <a:buAutoNum type="arabicPeriod"/>
            </a:pPr>
            <a:r>
              <a:rPr lang="en-US" sz="1600" dirty="0"/>
              <a:t>https://www.linkedin.com/pulse/20140410210636-246665791-cloud-computing-security</a:t>
            </a:r>
            <a:endParaRPr lang="en-US" sz="1600" dirty="0" smtClean="0"/>
          </a:p>
          <a:p>
            <a:endParaRPr lang="en-US" sz="1600" dirty="0"/>
          </a:p>
        </p:txBody>
      </p:sp>
    </p:spTree>
    <p:extLst>
      <p:ext uri="{BB962C8B-B14F-4D97-AF65-F5344CB8AC3E}">
        <p14:creationId xmlns:p14="http://schemas.microsoft.com/office/powerpoint/2010/main" val="285694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electronic heath record system?</a:t>
            </a:r>
            <a:endParaRPr lang="en-US" dirty="0"/>
          </a:p>
        </p:txBody>
      </p:sp>
      <p:sp>
        <p:nvSpPr>
          <p:cNvPr id="3" name="Content Placeholder 2"/>
          <p:cNvSpPr>
            <a:spLocks noGrp="1"/>
          </p:cNvSpPr>
          <p:nvPr>
            <p:ph idx="1"/>
          </p:nvPr>
        </p:nvSpPr>
        <p:spPr/>
        <p:txBody>
          <a:bodyPr/>
          <a:lstStyle/>
          <a:p>
            <a:r>
              <a:rPr lang="en-US" dirty="0" smtClean="0"/>
              <a:t>Part “systematic collection of electronic health information about individual patients or populations” [2]</a:t>
            </a:r>
          </a:p>
          <a:p>
            <a:r>
              <a:rPr lang="en-US" dirty="0"/>
              <a:t>Part attribute-based </a:t>
            </a:r>
            <a:r>
              <a:rPr lang="en-US" dirty="0" smtClean="0"/>
              <a:t>encryption (ABE)</a:t>
            </a:r>
            <a:endParaRPr lang="en-US" dirty="0"/>
          </a:p>
          <a:p>
            <a:r>
              <a:rPr lang="en-US" dirty="0" smtClean="0"/>
              <a:t>Part cloud computing</a:t>
            </a:r>
          </a:p>
        </p:txBody>
      </p:sp>
      <p:pic>
        <p:nvPicPr>
          <p:cNvPr id="4" name="Picture 3"/>
          <p:cNvPicPr>
            <a:picLocks noChangeAspect="1"/>
          </p:cNvPicPr>
          <p:nvPr/>
        </p:nvPicPr>
        <p:blipFill>
          <a:blip r:embed="rId2"/>
          <a:stretch>
            <a:fillRect/>
          </a:stretch>
        </p:blipFill>
        <p:spPr>
          <a:xfrm rot="21061728">
            <a:off x="5176643" y="3544356"/>
            <a:ext cx="6698032" cy="2351437"/>
          </a:xfrm>
          <a:prstGeom prst="rect">
            <a:avLst/>
          </a:prstGeom>
        </p:spPr>
      </p:pic>
      <p:sp>
        <p:nvSpPr>
          <p:cNvPr id="6" name="TextBox 5"/>
          <p:cNvSpPr txBox="1"/>
          <p:nvPr/>
        </p:nvSpPr>
        <p:spPr>
          <a:xfrm rot="21050620">
            <a:off x="6739003" y="6017606"/>
            <a:ext cx="4634630" cy="215444"/>
          </a:xfrm>
          <a:prstGeom prst="rect">
            <a:avLst/>
          </a:prstGeom>
          <a:noFill/>
        </p:spPr>
        <p:txBody>
          <a:bodyPr wrap="square" rtlCol="0">
            <a:spAutoFit/>
          </a:bodyPr>
          <a:lstStyle/>
          <a:p>
            <a:r>
              <a:rPr lang="en-US" sz="800" dirty="0"/>
              <a:t>http://www.waspbarcode.com/buzz/electronic-health-records-efficiency-maintaining-patient-safety/</a:t>
            </a:r>
          </a:p>
        </p:txBody>
      </p:sp>
    </p:spTree>
    <p:extLst>
      <p:ext uri="{BB962C8B-B14F-4D97-AF65-F5344CB8AC3E}">
        <p14:creationId xmlns:p14="http://schemas.microsoft.com/office/powerpoint/2010/main" val="217273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r>
              <a:rPr lang="en-US" dirty="0" smtClean="0"/>
              <a:t>Patients: create their PHRs and upload them to a cloud server</a:t>
            </a:r>
          </a:p>
          <a:p>
            <a:r>
              <a:rPr lang="en-US" dirty="0" smtClean="0"/>
              <a:t>Cloud Server: stores PHRs in a database and performs searches</a:t>
            </a:r>
          </a:p>
          <a:p>
            <a:r>
              <a:rPr lang="en-US" dirty="0" smtClean="0"/>
              <a:t>Global Authority: key management </a:t>
            </a:r>
          </a:p>
          <a:p>
            <a:pPr lvl="1"/>
            <a:r>
              <a:rPr lang="en-US" dirty="0" smtClean="0"/>
              <a:t>Private keys</a:t>
            </a:r>
          </a:p>
          <a:p>
            <a:pPr lvl="1"/>
            <a:r>
              <a:rPr lang="en-US" dirty="0" smtClean="0"/>
              <a:t>Public keys </a:t>
            </a:r>
          </a:p>
          <a:p>
            <a:pPr lvl="1"/>
            <a:r>
              <a:rPr lang="en-US" dirty="0" smtClean="0"/>
              <a:t>Master keys</a:t>
            </a:r>
          </a:p>
          <a:p>
            <a:pPr lvl="1"/>
            <a:r>
              <a:rPr lang="en-US" dirty="0" smtClean="0"/>
              <a:t>Admin</a:t>
            </a:r>
          </a:p>
        </p:txBody>
      </p:sp>
      <p:pic>
        <p:nvPicPr>
          <p:cNvPr id="4" name="Picture 3"/>
          <p:cNvPicPr>
            <a:picLocks noChangeAspect="1"/>
          </p:cNvPicPr>
          <p:nvPr/>
        </p:nvPicPr>
        <p:blipFill>
          <a:blip r:embed="rId2"/>
          <a:stretch>
            <a:fillRect/>
          </a:stretch>
        </p:blipFill>
        <p:spPr>
          <a:xfrm>
            <a:off x="6094411" y="3290953"/>
            <a:ext cx="4701260" cy="3372894"/>
          </a:xfrm>
          <a:prstGeom prst="rect">
            <a:avLst/>
          </a:prstGeom>
        </p:spPr>
      </p:pic>
      <p:sp>
        <p:nvSpPr>
          <p:cNvPr id="5" name="TextBox 4"/>
          <p:cNvSpPr txBox="1"/>
          <p:nvPr/>
        </p:nvSpPr>
        <p:spPr>
          <a:xfrm>
            <a:off x="6123462" y="6617223"/>
            <a:ext cx="4672209" cy="215444"/>
          </a:xfrm>
          <a:prstGeom prst="rect">
            <a:avLst/>
          </a:prstGeom>
          <a:noFill/>
        </p:spPr>
        <p:txBody>
          <a:bodyPr wrap="square" rtlCol="0">
            <a:spAutoFit/>
          </a:bodyPr>
          <a:lstStyle/>
          <a:p>
            <a:r>
              <a:rPr lang="en-US" sz="800" dirty="0"/>
              <a:t>http://ejournals.ebsco.com/Direct.asp?AccessToken=95IQ1I18XKIPDRM4Z1RI4XZU551E8DX19&amp;Show=Object</a:t>
            </a:r>
          </a:p>
        </p:txBody>
      </p:sp>
    </p:spTree>
    <p:extLst>
      <p:ext uri="{BB962C8B-B14F-4D97-AF65-F5344CB8AC3E}">
        <p14:creationId xmlns:p14="http://schemas.microsoft.com/office/powerpoint/2010/main" val="206584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Attribute-Based encryption (ABE) Algorithms</a:t>
            </a:r>
            <a:endParaRPr lang="en-US" dirty="0"/>
          </a:p>
        </p:txBody>
      </p:sp>
      <p:sp>
        <p:nvSpPr>
          <p:cNvPr id="3" name="Content Placeholder 2"/>
          <p:cNvSpPr>
            <a:spLocks noGrp="1"/>
          </p:cNvSpPr>
          <p:nvPr>
            <p:ph idx="1"/>
          </p:nvPr>
        </p:nvSpPr>
        <p:spPr>
          <a:xfrm>
            <a:off x="1141413" y="2249486"/>
            <a:ext cx="5985898" cy="4138788"/>
          </a:xfrm>
        </p:spPr>
        <p:txBody>
          <a:bodyPr>
            <a:normAutofit fontScale="92500" lnSpcReduction="20000"/>
          </a:bodyPr>
          <a:lstStyle/>
          <a:p>
            <a:r>
              <a:rPr lang="en-US" dirty="0" smtClean="0"/>
              <a:t>Setup(</a:t>
            </a:r>
            <a:r>
              <a:rPr lang="el-GR" dirty="0" smtClean="0">
                <a:latin typeface="Times New Roman" panose="02020603050405020304" pitchFamily="18" charset="0"/>
                <a:cs typeface="Times New Roman" panose="02020603050405020304" pitchFamily="18" charset="0"/>
              </a:rPr>
              <a:t>λ</a:t>
            </a:r>
            <a:r>
              <a:rPr lang="en-US"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Setup algorithm – takes a security parameter as input and outputs a public key and a master secret key </a:t>
            </a:r>
          </a:p>
          <a:p>
            <a:r>
              <a:rPr lang="en-US" dirty="0" smtClean="0">
                <a:latin typeface="Times New Roman" panose="02020603050405020304" pitchFamily="18" charset="0"/>
                <a:cs typeface="Times New Roman" panose="02020603050405020304" pitchFamily="18" charset="0"/>
              </a:rPr>
              <a:t>KeyGen (I</a:t>
            </a:r>
            <a:r>
              <a:rPr lang="en-US" sz="1050" dirty="0" smtClean="0">
                <a:latin typeface="Times New Roman" panose="02020603050405020304" pitchFamily="18" charset="0"/>
                <a:cs typeface="Times New Roman" panose="02020603050405020304" pitchFamily="18" charset="0"/>
              </a:rPr>
              <a:t>key</a:t>
            </a:r>
            <a:r>
              <a:rPr lang="en-US" dirty="0" smtClean="0">
                <a:latin typeface="Times New Roman" panose="02020603050405020304" pitchFamily="18" charset="0"/>
                <a:cs typeface="Times New Roman" panose="02020603050405020304" pitchFamily="18" charset="0"/>
              </a:rPr>
              <a:t>, msk): </a:t>
            </a:r>
            <a:r>
              <a:rPr lang="en-US" sz="2000" dirty="0" smtClean="0">
                <a:latin typeface="Times New Roman" panose="02020603050405020304" pitchFamily="18" charset="0"/>
                <a:cs typeface="Times New Roman" panose="02020603050405020304" pitchFamily="18" charset="0"/>
              </a:rPr>
              <a:t>Key Extraction algorithm - takes an access structure and master key as input and outputs a user’s private key</a:t>
            </a:r>
          </a:p>
          <a:p>
            <a:r>
              <a:rPr lang="en-US" dirty="0" smtClean="0"/>
              <a:t>Encrypt (m, I</a:t>
            </a:r>
            <a:r>
              <a:rPr lang="en-US" sz="1050" dirty="0" smtClean="0"/>
              <a:t>enc</a:t>
            </a:r>
            <a:r>
              <a:rPr lang="en-US" dirty="0" smtClean="0"/>
              <a:t>): </a:t>
            </a:r>
            <a:r>
              <a:rPr lang="en-US" sz="2000" dirty="0" smtClean="0"/>
              <a:t>Encryption algorithm – takes a message and attribute set and outputs the message in cyphertext </a:t>
            </a:r>
          </a:p>
          <a:p>
            <a:r>
              <a:rPr lang="en-US" dirty="0" smtClean="0"/>
              <a:t>Decrypt (ct, sk): </a:t>
            </a:r>
            <a:r>
              <a:rPr lang="en-US" sz="2000" dirty="0" smtClean="0"/>
              <a:t>Decryption algorithm – Takes cyphertext and a users private key as input. If the private key is approved to view the attributes in the attribute set, the cyphertext will be decrypted and the PHR displayed. Otherwise, it outputs and </a:t>
            </a:r>
            <a:r>
              <a:rPr lang="en-US" sz="2000" dirty="0"/>
              <a:t>error message </a:t>
            </a:r>
            <a:r>
              <a:rPr lang="en-US" sz="2000" dirty="0" smtClean="0"/>
              <a:t>(</a:t>
            </a:r>
            <a:r>
              <a:rPr lang="en-US" sz="2000" dirty="0" smtClean="0">
                <a:latin typeface="Times New Roman" panose="02020603050405020304" pitchFamily="18" charset="0"/>
                <a:cs typeface="Times New Roman" panose="02020603050405020304" pitchFamily="18" charset="0"/>
              </a:rPr>
              <a:t>┴)</a:t>
            </a:r>
            <a:endParaRPr lang="en-US" sz="2000" dirty="0" smtClean="0"/>
          </a:p>
          <a:p>
            <a:endParaRPr lang="en-US" sz="2000" dirty="0"/>
          </a:p>
        </p:txBody>
      </p:sp>
      <p:pic>
        <p:nvPicPr>
          <p:cNvPr id="4" name="Picture 3"/>
          <p:cNvPicPr>
            <a:picLocks noChangeAspect="1"/>
          </p:cNvPicPr>
          <p:nvPr/>
        </p:nvPicPr>
        <p:blipFill>
          <a:blip r:embed="rId2"/>
          <a:stretch>
            <a:fillRect/>
          </a:stretch>
        </p:blipFill>
        <p:spPr>
          <a:xfrm>
            <a:off x="7127311" y="1966021"/>
            <a:ext cx="4926904" cy="4422253"/>
          </a:xfrm>
          <a:prstGeom prst="rect">
            <a:avLst/>
          </a:prstGeom>
        </p:spPr>
      </p:pic>
      <p:sp>
        <p:nvSpPr>
          <p:cNvPr id="5" name="TextBox 4"/>
          <p:cNvSpPr txBox="1"/>
          <p:nvPr/>
        </p:nvSpPr>
        <p:spPr>
          <a:xfrm>
            <a:off x="7327726" y="6388274"/>
            <a:ext cx="4196219" cy="415498"/>
          </a:xfrm>
          <a:prstGeom prst="rect">
            <a:avLst/>
          </a:prstGeom>
          <a:noFill/>
        </p:spPr>
        <p:txBody>
          <a:bodyPr wrap="square" rtlCol="0">
            <a:spAutoFit/>
          </a:bodyPr>
          <a:lstStyle/>
          <a:p>
            <a:r>
              <a:rPr lang="en-US" sz="1050" dirty="0"/>
              <a:t>http://www.mitsubishielectric.com/company/rd/research/highlights/communications/function.html</a:t>
            </a:r>
          </a:p>
        </p:txBody>
      </p:sp>
    </p:spTree>
    <p:extLst>
      <p:ext uri="{BB962C8B-B14F-4D97-AF65-F5344CB8AC3E}">
        <p14:creationId xmlns:p14="http://schemas.microsoft.com/office/powerpoint/2010/main" val="3347391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EhR</a:t>
            </a:r>
            <a:r>
              <a:rPr lang="en-US" dirty="0" smtClean="0"/>
              <a:t> Cloud Storage</a:t>
            </a:r>
            <a:endParaRPr lang="en-US" dirty="0"/>
          </a:p>
        </p:txBody>
      </p:sp>
      <p:sp>
        <p:nvSpPr>
          <p:cNvPr id="3" name="Content Placeholder 2"/>
          <p:cNvSpPr>
            <a:spLocks noGrp="1"/>
          </p:cNvSpPr>
          <p:nvPr>
            <p:ph idx="1"/>
          </p:nvPr>
        </p:nvSpPr>
        <p:spPr/>
        <p:txBody>
          <a:bodyPr/>
          <a:lstStyle/>
          <a:p>
            <a:r>
              <a:rPr lang="en-US" dirty="0" smtClean="0"/>
              <a:t>Stored in a secure location using tree structure</a:t>
            </a:r>
          </a:p>
          <a:p>
            <a:pPr lvl="1"/>
            <a:r>
              <a:rPr lang="en-US" dirty="0" smtClean="0"/>
              <a:t>Linked by similar symptoms</a:t>
            </a:r>
          </a:p>
          <a:p>
            <a:pPr lvl="1"/>
            <a:r>
              <a:rPr lang="en-US" dirty="0" smtClean="0"/>
              <a:t>Searched using Depth-First Search algorithm</a:t>
            </a:r>
          </a:p>
          <a:p>
            <a:pPr marL="457200" lvl="1" indent="0">
              <a:buNone/>
            </a:pPr>
            <a:endParaRPr lang="en-US" dirty="0"/>
          </a:p>
        </p:txBody>
      </p:sp>
      <p:pic>
        <p:nvPicPr>
          <p:cNvPr id="5" name="Picture 4"/>
          <p:cNvPicPr>
            <a:picLocks noChangeAspect="1"/>
          </p:cNvPicPr>
          <p:nvPr/>
        </p:nvPicPr>
        <p:blipFill>
          <a:blip r:embed="rId2"/>
          <a:stretch>
            <a:fillRect/>
          </a:stretch>
        </p:blipFill>
        <p:spPr>
          <a:xfrm rot="958311">
            <a:off x="6883190" y="3169419"/>
            <a:ext cx="4560836" cy="2586381"/>
          </a:xfrm>
          <a:prstGeom prst="rect">
            <a:avLst/>
          </a:prstGeom>
        </p:spPr>
      </p:pic>
      <p:sp>
        <p:nvSpPr>
          <p:cNvPr id="6" name="TextBox 5"/>
          <p:cNvSpPr txBox="1"/>
          <p:nvPr/>
        </p:nvSpPr>
        <p:spPr>
          <a:xfrm rot="895590">
            <a:off x="6443469" y="5777947"/>
            <a:ext cx="4966433" cy="415498"/>
          </a:xfrm>
          <a:prstGeom prst="rect">
            <a:avLst/>
          </a:prstGeom>
          <a:noFill/>
        </p:spPr>
        <p:txBody>
          <a:bodyPr wrap="square" rtlCol="0">
            <a:spAutoFit/>
          </a:bodyPr>
          <a:lstStyle/>
          <a:p>
            <a:r>
              <a:rPr lang="en-US" sz="1050" dirty="0"/>
              <a:t>https://www.linkedin.com/pulse/20140410210636-246665791-cloud-computing-security</a:t>
            </a:r>
          </a:p>
        </p:txBody>
      </p:sp>
    </p:spTree>
    <p:extLst>
      <p:ext uri="{BB962C8B-B14F-4D97-AF65-F5344CB8AC3E}">
        <p14:creationId xmlns:p14="http://schemas.microsoft.com/office/powerpoint/2010/main" val="1101644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Depth-first Search algorithm</a:t>
            </a:r>
            <a:endParaRPr lang="en-US" dirty="0"/>
          </a:p>
        </p:txBody>
      </p:sp>
      <p:sp>
        <p:nvSpPr>
          <p:cNvPr id="3" name="Content Placeholder 2"/>
          <p:cNvSpPr>
            <a:spLocks noGrp="1"/>
          </p:cNvSpPr>
          <p:nvPr>
            <p:ph idx="1"/>
          </p:nvPr>
        </p:nvSpPr>
        <p:spPr/>
        <p:txBody>
          <a:bodyPr/>
          <a:lstStyle/>
          <a:p>
            <a:r>
              <a:rPr lang="en-US" dirty="0" smtClean="0"/>
              <a:t>Search algorithm used to search tree or graph data structures</a:t>
            </a:r>
          </a:p>
          <a:p>
            <a:pPr marL="0" indent="0">
              <a:buNone/>
            </a:pPr>
            <a:r>
              <a:rPr lang="en-US" dirty="0" smtClean="0"/>
              <a:t>	</a:t>
            </a:r>
            <a:r>
              <a:rPr lang="en-US" b="1" u="sng" dirty="0" smtClean="0"/>
              <a:t>Steps:</a:t>
            </a:r>
          </a:p>
          <a:p>
            <a:pPr marL="457200" indent="-457200">
              <a:buFont typeface="+mj-lt"/>
              <a:buAutoNum type="arabicPeriod"/>
            </a:pPr>
            <a:r>
              <a:rPr lang="en-US" sz="1800" dirty="0" smtClean="0"/>
              <a:t>First picks an arbitrary root</a:t>
            </a:r>
          </a:p>
          <a:p>
            <a:pPr marL="457200" indent="-457200">
              <a:buFont typeface="+mj-lt"/>
              <a:buAutoNum type="arabicPeriod"/>
            </a:pPr>
            <a:r>
              <a:rPr lang="en-US" sz="1800" dirty="0" smtClean="0"/>
              <a:t>Next it traverses the left most branch until all nodes have been reached</a:t>
            </a:r>
          </a:p>
          <a:p>
            <a:pPr marL="457200" indent="-457200">
              <a:buFont typeface="+mj-lt"/>
              <a:buAutoNum type="arabicPeriod"/>
            </a:pPr>
            <a:r>
              <a:rPr lang="en-US" sz="1800" dirty="0" smtClean="0"/>
              <a:t>Then it backtracks back up that branch to find any other nodes</a:t>
            </a:r>
          </a:p>
          <a:p>
            <a:pPr marL="457200" indent="-457200">
              <a:buFont typeface="+mj-lt"/>
              <a:buAutoNum type="arabicPeriod"/>
            </a:pPr>
            <a:r>
              <a:rPr lang="en-US" sz="1800" dirty="0" smtClean="0"/>
              <a:t> Continues this process until all nodes have been searched</a:t>
            </a:r>
            <a:endParaRPr lang="en-US" sz="1800" dirty="0"/>
          </a:p>
        </p:txBody>
      </p:sp>
      <p:pic>
        <p:nvPicPr>
          <p:cNvPr id="4" name="Picture 3"/>
          <p:cNvPicPr>
            <a:picLocks noChangeAspect="1"/>
          </p:cNvPicPr>
          <p:nvPr/>
        </p:nvPicPr>
        <p:blipFill>
          <a:blip r:embed="rId2"/>
          <a:stretch>
            <a:fillRect/>
          </a:stretch>
        </p:blipFill>
        <p:spPr>
          <a:xfrm>
            <a:off x="7958855" y="2964885"/>
            <a:ext cx="3714750" cy="2381250"/>
          </a:xfrm>
          <a:prstGeom prst="rect">
            <a:avLst/>
          </a:prstGeom>
        </p:spPr>
      </p:pic>
      <p:sp>
        <p:nvSpPr>
          <p:cNvPr id="5" name="TextBox 4"/>
          <p:cNvSpPr txBox="1"/>
          <p:nvPr/>
        </p:nvSpPr>
        <p:spPr>
          <a:xfrm>
            <a:off x="8359742" y="5315668"/>
            <a:ext cx="3100974" cy="252999"/>
          </a:xfrm>
          <a:prstGeom prst="rect">
            <a:avLst/>
          </a:prstGeom>
          <a:noFill/>
        </p:spPr>
        <p:txBody>
          <a:bodyPr wrap="square" rtlCol="0">
            <a:spAutoFit/>
          </a:bodyPr>
          <a:lstStyle/>
          <a:p>
            <a:r>
              <a:rPr lang="en-US" sz="1050" dirty="0"/>
              <a:t>https://en.wikipedia.org/wiki/Depth-first_search</a:t>
            </a:r>
          </a:p>
        </p:txBody>
      </p:sp>
    </p:spTree>
    <p:extLst>
      <p:ext uri="{BB962C8B-B14F-4D97-AF65-F5344CB8AC3E}">
        <p14:creationId xmlns:p14="http://schemas.microsoft.com/office/powerpoint/2010/main" val="30392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Depth-first search implementation</a:t>
            </a:r>
            <a:endParaRPr lang="en-US" dirty="0"/>
          </a:p>
        </p:txBody>
      </p:sp>
      <p:sp>
        <p:nvSpPr>
          <p:cNvPr id="3" name="Content Placeholder 2"/>
          <p:cNvSpPr>
            <a:spLocks noGrp="1"/>
          </p:cNvSpPr>
          <p:nvPr>
            <p:ph idx="1"/>
          </p:nvPr>
        </p:nvSpPr>
        <p:spPr/>
        <p:txBody>
          <a:bodyPr>
            <a:normAutofit/>
          </a:bodyPr>
          <a:lstStyle/>
          <a:p>
            <a:r>
              <a:rPr lang="en-US" dirty="0" smtClean="0"/>
              <a:t>A doctor expresses his/her professional abilities as a set of symptoms (</a:t>
            </a:r>
            <a:r>
              <a:rPr lang="el-GR" dirty="0"/>
              <a:t>ω</a:t>
            </a:r>
            <a:r>
              <a:rPr lang="en-US" dirty="0" smtClean="0"/>
              <a:t>) into a template set (</a:t>
            </a:r>
            <a:r>
              <a:rPr lang="el-GR" dirty="0" smtClean="0">
                <a:latin typeface="Times New Roman" panose="02020603050405020304" pitchFamily="18" charset="0"/>
                <a:cs typeface="Times New Roman" panose="02020603050405020304" pitchFamily="18" charset="0"/>
              </a:rPr>
              <a:t>Ω</a:t>
            </a:r>
            <a:r>
              <a:rPr lang="en-US" dirty="0" smtClean="0">
                <a:latin typeface="Times New Roman" panose="02020603050405020304" pitchFamily="18" charset="0"/>
                <a:cs typeface="Times New Roman" panose="02020603050405020304" pitchFamily="18" charset="0"/>
              </a:rPr>
              <a:t>). He/she then submits the set to the server.</a:t>
            </a:r>
          </a:p>
          <a:p>
            <a:r>
              <a:rPr lang="en-US" dirty="0" smtClean="0">
                <a:latin typeface="Times New Roman" panose="02020603050405020304" pitchFamily="18" charset="0"/>
                <a:cs typeface="Times New Roman" panose="02020603050405020304" pitchFamily="18" charset="0"/>
              </a:rPr>
              <a:t>The cloud server runs a depth-first search on all the PHRs on the cloud server with </a:t>
            </a:r>
            <a:r>
              <a:rPr lang="el-GR" dirty="0" smtClean="0">
                <a:latin typeface="Times New Roman" panose="02020603050405020304" pitchFamily="18" charset="0"/>
                <a:cs typeface="Times New Roman" panose="02020603050405020304" pitchFamily="18" charset="0"/>
              </a:rPr>
              <a:t>Ω</a:t>
            </a:r>
            <a:r>
              <a:rPr lang="en-US" dirty="0" smtClean="0">
                <a:latin typeface="Times New Roman" panose="02020603050405020304" pitchFamily="18" charset="0"/>
                <a:cs typeface="Times New Roman" panose="02020603050405020304" pitchFamily="18" charset="0"/>
              </a:rPr>
              <a:t> as the parameter.</a:t>
            </a:r>
          </a:p>
          <a:p>
            <a:r>
              <a:rPr lang="en-US" dirty="0" smtClean="0">
                <a:latin typeface="Times New Roman" panose="02020603050405020304" pitchFamily="18" charset="0"/>
                <a:cs typeface="Times New Roman" panose="02020603050405020304" pitchFamily="18" charset="0"/>
              </a:rPr>
              <a:t>At the server level, the search compares the set of symptoms in each of the PHRs (</a:t>
            </a:r>
            <a:r>
              <a:rPr lang="el-GR" dirty="0" smtClean="0">
                <a:latin typeface="Times New Roman" panose="02020603050405020304" pitchFamily="18" charset="0"/>
                <a:cs typeface="Times New Roman" panose="02020603050405020304" pitchFamily="18" charset="0"/>
              </a:rPr>
              <a:t>ώ</a:t>
            </a:r>
            <a:r>
              <a:rPr lang="en-US" dirty="0" smtClean="0">
                <a:latin typeface="Times New Roman" panose="02020603050405020304" pitchFamily="18" charset="0"/>
                <a:cs typeface="Times New Roman" panose="02020603050405020304" pitchFamily="18" charset="0"/>
              </a:rPr>
              <a:t>) to the imputed set. If </a:t>
            </a:r>
            <a:r>
              <a:rPr lang="en-US" dirty="0" smtClean="0"/>
              <a:t>|</a:t>
            </a:r>
            <a:r>
              <a:rPr lang="el-GR" dirty="0" smtClean="0">
                <a:latin typeface="Times New Roman" panose="02020603050405020304" pitchFamily="18" charset="0"/>
                <a:cs typeface="Times New Roman" panose="02020603050405020304" pitchFamily="18" charset="0"/>
              </a:rPr>
              <a:t>ώ</a:t>
            </a:r>
            <a:r>
              <a:rPr lang="el-GR" dirty="0" smtClean="0"/>
              <a:t>∩ω| </a:t>
            </a:r>
            <a:r>
              <a:rPr lang="el-GR" dirty="0"/>
              <a:t>≥ </a:t>
            </a:r>
            <a:r>
              <a:rPr lang="en-US" dirty="0" smtClean="0"/>
              <a:t>d, where d is a predefined number of similarities, the server decrypts the PHR and returns it to the physician.</a:t>
            </a:r>
            <a:endParaRPr lang="en-US" dirty="0" smtClean="0">
              <a:latin typeface="Times New Roman" panose="02020603050405020304" pitchFamily="18" charset="0"/>
              <a:cs typeface="Times New Roman" panose="02020603050405020304" pitchFamily="18" charset="0"/>
            </a:endParaRPr>
          </a:p>
          <a:p>
            <a:endParaRPr lang="en-US" dirty="0" smtClean="0"/>
          </a:p>
        </p:txBody>
      </p:sp>
    </p:spTree>
    <p:extLst>
      <p:ext uri="{BB962C8B-B14F-4D97-AF65-F5344CB8AC3E}">
        <p14:creationId xmlns:p14="http://schemas.microsoft.com/office/powerpoint/2010/main" val="381326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Downsides</a:t>
            </a:r>
            <a:endParaRPr lang="en-US" dirty="0"/>
          </a:p>
        </p:txBody>
      </p:sp>
      <p:sp>
        <p:nvSpPr>
          <p:cNvPr id="3" name="Content Placeholder 2"/>
          <p:cNvSpPr>
            <a:spLocks noGrp="1"/>
          </p:cNvSpPr>
          <p:nvPr>
            <p:ph idx="1"/>
          </p:nvPr>
        </p:nvSpPr>
        <p:spPr/>
        <p:txBody>
          <a:bodyPr/>
          <a:lstStyle/>
          <a:p>
            <a:r>
              <a:rPr lang="en-US" dirty="0" smtClean="0"/>
              <a:t>Since the algorithm has to visit every PHR on the server, the efficiency can be an issue. </a:t>
            </a:r>
          </a:p>
          <a:p>
            <a:pPr lvl="1"/>
            <a:r>
              <a:rPr lang="en-US" dirty="0"/>
              <a:t> T</a:t>
            </a:r>
            <a:r>
              <a:rPr lang="en-US" dirty="0" smtClean="0"/>
              <a:t>he efficiency is O(l) where l is the number of PHRs on the server</a:t>
            </a:r>
            <a:endParaRPr lang="en-US" dirty="0"/>
          </a:p>
        </p:txBody>
      </p:sp>
    </p:spTree>
    <p:extLst>
      <p:ext uri="{BB962C8B-B14F-4D97-AF65-F5344CB8AC3E}">
        <p14:creationId xmlns:p14="http://schemas.microsoft.com/office/powerpoint/2010/main" val="365486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to the EHR system</a:t>
            </a:r>
            <a:endParaRPr lang="en-US" dirty="0"/>
          </a:p>
        </p:txBody>
      </p:sp>
      <p:sp>
        <p:nvSpPr>
          <p:cNvPr id="3" name="Content Placeholder 2"/>
          <p:cNvSpPr>
            <a:spLocks noGrp="1"/>
          </p:cNvSpPr>
          <p:nvPr>
            <p:ph idx="1"/>
          </p:nvPr>
        </p:nvSpPr>
        <p:spPr/>
        <p:txBody>
          <a:bodyPr/>
          <a:lstStyle/>
          <a:p>
            <a:r>
              <a:rPr lang="en-US" dirty="0" smtClean="0"/>
              <a:t>Easy and quick access to PHRs</a:t>
            </a:r>
          </a:p>
          <a:p>
            <a:r>
              <a:rPr lang="en-US" dirty="0" smtClean="0"/>
              <a:t>Improves readability and eliminates bad penmanship</a:t>
            </a:r>
          </a:p>
          <a:p>
            <a:r>
              <a:rPr lang="en-US" dirty="0" smtClean="0"/>
              <a:t>Cleaner for the environment and cheaper than original methods</a:t>
            </a:r>
            <a:endParaRPr lang="en-US" dirty="0"/>
          </a:p>
        </p:txBody>
      </p:sp>
    </p:spTree>
    <p:extLst>
      <p:ext uri="{BB962C8B-B14F-4D97-AF65-F5344CB8AC3E}">
        <p14:creationId xmlns:p14="http://schemas.microsoft.com/office/powerpoint/2010/main" val="2535085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720</TotalTime>
  <Words>514</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Tw Cen MT</vt:lpstr>
      <vt:lpstr>Circuit</vt:lpstr>
      <vt:lpstr>The Electronic Health System (EHR)</vt:lpstr>
      <vt:lpstr>What is the electronic heath record system?</vt:lpstr>
      <vt:lpstr>How it works</vt:lpstr>
      <vt:lpstr>Attribute-Based encryption (ABE) Algorithms</vt:lpstr>
      <vt:lpstr>EhR Cloud Storage</vt:lpstr>
      <vt:lpstr>Depth-first Search algorithm</vt:lpstr>
      <vt:lpstr>Depth-first search implementation</vt:lpstr>
      <vt:lpstr>Downsides</vt:lpstr>
      <vt:lpstr>Benefits to the EHR system</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Electronic Health System</dc:title>
  <dc:creator>Chris Comeaux</dc:creator>
  <cp:lastModifiedBy>Chris Comeaux</cp:lastModifiedBy>
  <cp:revision>25</cp:revision>
  <dcterms:created xsi:type="dcterms:W3CDTF">2016-01-25T13:27:12Z</dcterms:created>
  <dcterms:modified xsi:type="dcterms:W3CDTF">2016-01-26T01:27:56Z</dcterms:modified>
</cp:coreProperties>
</file>