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 id="2147483757" r:id="rId2"/>
  </p:sldMasterIdLst>
  <p:notesMasterIdLst>
    <p:notesMasterId r:id="rId14"/>
  </p:notesMasterIdLst>
  <p:sldIdLst>
    <p:sldId id="300" r:id="rId3"/>
    <p:sldId id="288" r:id="rId4"/>
    <p:sldId id="294" r:id="rId5"/>
    <p:sldId id="295" r:id="rId6"/>
    <p:sldId id="290" r:id="rId7"/>
    <p:sldId id="292" r:id="rId8"/>
    <p:sldId id="298" r:id="rId9"/>
    <p:sldId id="299" r:id="rId10"/>
    <p:sldId id="301" r:id="rId11"/>
    <p:sldId id="289" r:id="rId12"/>
    <p:sldId id="25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9207E2-CD6F-46C7-B933-FAE7A7FDAFBA}" type="datetimeFigureOut">
              <a:rPr lang="en-CA" smtClean="0"/>
              <a:t>2020-04-22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8DE48E-3FB1-418A-9B47-C9D2B9444FB5}" type="slidenum">
              <a:rPr lang="en-CA" smtClean="0"/>
              <a:t>‹#›</a:t>
            </a:fld>
            <a:endParaRPr lang="en-CA"/>
          </a:p>
        </p:txBody>
      </p:sp>
    </p:spTree>
    <p:extLst>
      <p:ext uri="{BB962C8B-B14F-4D97-AF65-F5344CB8AC3E}">
        <p14:creationId xmlns:p14="http://schemas.microsoft.com/office/powerpoint/2010/main" val="3902712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8177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49743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0013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36722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87687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29595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9455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2640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11148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4/22/2020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182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4/22/2020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20726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4/22/2020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49798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860300" y="3683633"/>
            <a:ext cx="8982000" cy="15464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5867">
                <a:solidFill>
                  <a:schemeClr val="dk2"/>
                </a:solidFill>
              </a:defRPr>
            </a:lvl1pPr>
            <a:lvl2pPr lvl="1">
              <a:spcBef>
                <a:spcPts val="0"/>
              </a:spcBef>
              <a:spcAft>
                <a:spcPts val="0"/>
              </a:spcAft>
              <a:buClr>
                <a:schemeClr val="dk2"/>
              </a:buClr>
              <a:buSzPts val="4400"/>
              <a:buNone/>
              <a:defRPr sz="5867">
                <a:solidFill>
                  <a:schemeClr val="dk2"/>
                </a:solidFill>
              </a:defRPr>
            </a:lvl2pPr>
            <a:lvl3pPr lvl="2">
              <a:spcBef>
                <a:spcPts val="0"/>
              </a:spcBef>
              <a:spcAft>
                <a:spcPts val="0"/>
              </a:spcAft>
              <a:buClr>
                <a:schemeClr val="dk2"/>
              </a:buClr>
              <a:buSzPts val="4400"/>
              <a:buNone/>
              <a:defRPr sz="5867">
                <a:solidFill>
                  <a:schemeClr val="dk2"/>
                </a:solidFill>
              </a:defRPr>
            </a:lvl3pPr>
            <a:lvl4pPr lvl="3">
              <a:spcBef>
                <a:spcPts val="0"/>
              </a:spcBef>
              <a:spcAft>
                <a:spcPts val="0"/>
              </a:spcAft>
              <a:buClr>
                <a:schemeClr val="dk2"/>
              </a:buClr>
              <a:buSzPts val="4400"/>
              <a:buNone/>
              <a:defRPr sz="5867">
                <a:solidFill>
                  <a:schemeClr val="dk2"/>
                </a:solidFill>
              </a:defRPr>
            </a:lvl4pPr>
            <a:lvl5pPr lvl="4">
              <a:spcBef>
                <a:spcPts val="0"/>
              </a:spcBef>
              <a:spcAft>
                <a:spcPts val="0"/>
              </a:spcAft>
              <a:buClr>
                <a:schemeClr val="dk2"/>
              </a:buClr>
              <a:buSzPts val="4400"/>
              <a:buNone/>
              <a:defRPr sz="5867">
                <a:solidFill>
                  <a:schemeClr val="dk2"/>
                </a:solidFill>
              </a:defRPr>
            </a:lvl5pPr>
            <a:lvl6pPr lvl="5">
              <a:spcBef>
                <a:spcPts val="0"/>
              </a:spcBef>
              <a:spcAft>
                <a:spcPts val="0"/>
              </a:spcAft>
              <a:buClr>
                <a:schemeClr val="dk2"/>
              </a:buClr>
              <a:buSzPts val="4400"/>
              <a:buNone/>
              <a:defRPr sz="5867">
                <a:solidFill>
                  <a:schemeClr val="dk2"/>
                </a:solidFill>
              </a:defRPr>
            </a:lvl6pPr>
            <a:lvl7pPr lvl="6">
              <a:spcBef>
                <a:spcPts val="0"/>
              </a:spcBef>
              <a:spcAft>
                <a:spcPts val="0"/>
              </a:spcAft>
              <a:buClr>
                <a:schemeClr val="dk2"/>
              </a:buClr>
              <a:buSzPts val="4400"/>
              <a:buNone/>
              <a:defRPr sz="5867">
                <a:solidFill>
                  <a:schemeClr val="dk2"/>
                </a:solidFill>
              </a:defRPr>
            </a:lvl7pPr>
            <a:lvl8pPr lvl="7">
              <a:spcBef>
                <a:spcPts val="0"/>
              </a:spcBef>
              <a:spcAft>
                <a:spcPts val="0"/>
              </a:spcAft>
              <a:buClr>
                <a:schemeClr val="dk2"/>
              </a:buClr>
              <a:buSzPts val="4400"/>
              <a:buNone/>
              <a:defRPr sz="5867">
                <a:solidFill>
                  <a:schemeClr val="dk2"/>
                </a:solidFill>
              </a:defRPr>
            </a:lvl8pPr>
            <a:lvl9pPr lvl="8">
              <a:spcBef>
                <a:spcPts val="0"/>
              </a:spcBef>
              <a:spcAft>
                <a:spcPts val="0"/>
              </a:spcAft>
              <a:buClr>
                <a:schemeClr val="dk2"/>
              </a:buClr>
              <a:buSzPts val="4400"/>
              <a:buNone/>
              <a:defRPr sz="5867">
                <a:solidFill>
                  <a:schemeClr val="dk2"/>
                </a:solidFill>
              </a:defRPr>
            </a:lvl9pPr>
          </a:lstStyle>
          <a:p>
            <a:endParaRPr/>
          </a:p>
        </p:txBody>
      </p:sp>
      <p:sp>
        <p:nvSpPr>
          <p:cNvPr id="11" name="Google Shape;11;p2"/>
          <p:cNvSpPr/>
          <p:nvPr/>
        </p:nvSpPr>
        <p:spPr>
          <a:xfrm>
            <a:off x="7917661" y="3377551"/>
            <a:ext cx="9624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8879815" y="3377551"/>
            <a:ext cx="9624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1" y="3377551"/>
            <a:ext cx="9624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961900" y="3377551"/>
            <a:ext cx="69556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09506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5"/>
        <p:cNvGrpSpPr/>
        <p:nvPr/>
      </p:nvGrpSpPr>
      <p:grpSpPr>
        <a:xfrm>
          <a:off x="0" y="0"/>
          <a:ext cx="0" cy="0"/>
          <a:chOff x="0" y="0"/>
          <a:chExt cx="0" cy="0"/>
        </a:xfrm>
      </p:grpSpPr>
      <p:sp>
        <p:nvSpPr>
          <p:cNvPr id="16" name="Google Shape;16;p3"/>
          <p:cNvSpPr/>
          <p:nvPr/>
        </p:nvSpPr>
        <p:spPr>
          <a:xfrm>
            <a:off x="0" y="0"/>
            <a:ext cx="12192000" cy="5324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7;p3"/>
          <p:cNvSpPr txBox="1">
            <a:spLocks noGrp="1"/>
          </p:cNvSpPr>
          <p:nvPr>
            <p:ph type="ctrTitle"/>
          </p:nvPr>
        </p:nvSpPr>
        <p:spPr>
          <a:xfrm>
            <a:off x="914400" y="2111123"/>
            <a:ext cx="10363200" cy="154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6400">
                <a:solidFill>
                  <a:schemeClr val="lt1"/>
                </a:solidFill>
              </a:defRPr>
            </a:lvl1pPr>
            <a:lvl2pPr lvl="1" algn="ctr" rtl="0">
              <a:spcBef>
                <a:spcPts val="0"/>
              </a:spcBef>
              <a:spcAft>
                <a:spcPts val="0"/>
              </a:spcAft>
              <a:buClr>
                <a:schemeClr val="lt1"/>
              </a:buClr>
              <a:buSzPts val="4800"/>
              <a:buNone/>
              <a:defRPr sz="6400">
                <a:solidFill>
                  <a:schemeClr val="lt1"/>
                </a:solidFill>
              </a:defRPr>
            </a:lvl2pPr>
            <a:lvl3pPr lvl="2" algn="ctr" rtl="0">
              <a:spcBef>
                <a:spcPts val="0"/>
              </a:spcBef>
              <a:spcAft>
                <a:spcPts val="0"/>
              </a:spcAft>
              <a:buClr>
                <a:schemeClr val="lt1"/>
              </a:buClr>
              <a:buSzPts val="4800"/>
              <a:buNone/>
              <a:defRPr sz="6400">
                <a:solidFill>
                  <a:schemeClr val="lt1"/>
                </a:solidFill>
              </a:defRPr>
            </a:lvl3pPr>
            <a:lvl4pPr lvl="3" algn="ctr" rtl="0">
              <a:spcBef>
                <a:spcPts val="0"/>
              </a:spcBef>
              <a:spcAft>
                <a:spcPts val="0"/>
              </a:spcAft>
              <a:buClr>
                <a:schemeClr val="lt1"/>
              </a:buClr>
              <a:buSzPts val="4800"/>
              <a:buNone/>
              <a:defRPr sz="6400">
                <a:solidFill>
                  <a:schemeClr val="lt1"/>
                </a:solidFill>
              </a:defRPr>
            </a:lvl4pPr>
            <a:lvl5pPr lvl="4" algn="ctr" rtl="0">
              <a:spcBef>
                <a:spcPts val="0"/>
              </a:spcBef>
              <a:spcAft>
                <a:spcPts val="0"/>
              </a:spcAft>
              <a:buClr>
                <a:schemeClr val="lt1"/>
              </a:buClr>
              <a:buSzPts val="4800"/>
              <a:buNone/>
              <a:defRPr sz="6400">
                <a:solidFill>
                  <a:schemeClr val="lt1"/>
                </a:solidFill>
              </a:defRPr>
            </a:lvl5pPr>
            <a:lvl6pPr lvl="5" algn="ctr" rtl="0">
              <a:spcBef>
                <a:spcPts val="0"/>
              </a:spcBef>
              <a:spcAft>
                <a:spcPts val="0"/>
              </a:spcAft>
              <a:buClr>
                <a:schemeClr val="lt1"/>
              </a:buClr>
              <a:buSzPts val="4800"/>
              <a:buNone/>
              <a:defRPr sz="6400">
                <a:solidFill>
                  <a:schemeClr val="lt1"/>
                </a:solidFill>
              </a:defRPr>
            </a:lvl6pPr>
            <a:lvl7pPr lvl="6" algn="ctr" rtl="0">
              <a:spcBef>
                <a:spcPts val="0"/>
              </a:spcBef>
              <a:spcAft>
                <a:spcPts val="0"/>
              </a:spcAft>
              <a:buClr>
                <a:schemeClr val="lt1"/>
              </a:buClr>
              <a:buSzPts val="4800"/>
              <a:buNone/>
              <a:defRPr sz="6400">
                <a:solidFill>
                  <a:schemeClr val="lt1"/>
                </a:solidFill>
              </a:defRPr>
            </a:lvl7pPr>
            <a:lvl8pPr lvl="7" algn="ctr" rtl="0">
              <a:spcBef>
                <a:spcPts val="0"/>
              </a:spcBef>
              <a:spcAft>
                <a:spcPts val="0"/>
              </a:spcAft>
              <a:buClr>
                <a:schemeClr val="lt1"/>
              </a:buClr>
              <a:buSzPts val="4800"/>
              <a:buNone/>
              <a:defRPr sz="6400">
                <a:solidFill>
                  <a:schemeClr val="lt1"/>
                </a:solidFill>
              </a:defRPr>
            </a:lvl8pPr>
            <a:lvl9pPr lvl="8" algn="ctr" rtl="0">
              <a:spcBef>
                <a:spcPts val="0"/>
              </a:spcBef>
              <a:spcAft>
                <a:spcPts val="0"/>
              </a:spcAft>
              <a:buClr>
                <a:schemeClr val="lt1"/>
              </a:buClr>
              <a:buSzPts val="4800"/>
              <a:buNone/>
              <a:defRPr sz="6400">
                <a:solidFill>
                  <a:schemeClr val="lt1"/>
                </a:solidFill>
              </a:defRPr>
            </a:lvl9pPr>
          </a:lstStyle>
          <a:p>
            <a:endParaRPr/>
          </a:p>
        </p:txBody>
      </p:sp>
      <p:sp>
        <p:nvSpPr>
          <p:cNvPr id="18" name="Google Shape;18;p3"/>
          <p:cNvSpPr txBox="1">
            <a:spLocks noGrp="1"/>
          </p:cNvSpPr>
          <p:nvPr>
            <p:ph type="subTitle" idx="1"/>
          </p:nvPr>
        </p:nvSpPr>
        <p:spPr>
          <a:xfrm>
            <a:off x="914400" y="3786737"/>
            <a:ext cx="10363200" cy="1046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3200" b="1">
                <a:solidFill>
                  <a:schemeClr val="lt1"/>
                </a:solidFill>
              </a:defRPr>
            </a:lvl1pPr>
            <a:lvl2pPr lvl="1" algn="ctr" rtl="0">
              <a:spcBef>
                <a:spcPts val="0"/>
              </a:spcBef>
              <a:spcAft>
                <a:spcPts val="0"/>
              </a:spcAft>
              <a:buClr>
                <a:schemeClr val="lt1"/>
              </a:buClr>
              <a:buSzPts val="2400"/>
              <a:buNone/>
              <a:defRPr b="1">
                <a:solidFill>
                  <a:schemeClr val="lt1"/>
                </a:solidFill>
              </a:defRPr>
            </a:lvl2pPr>
            <a:lvl3pPr lvl="2" algn="ctr" rtl="0">
              <a:spcBef>
                <a:spcPts val="0"/>
              </a:spcBef>
              <a:spcAft>
                <a:spcPts val="0"/>
              </a:spcAft>
              <a:buClr>
                <a:schemeClr val="lt1"/>
              </a:buClr>
              <a:buSzPts val="2400"/>
              <a:buNone/>
              <a:defRPr b="1">
                <a:solidFill>
                  <a:schemeClr val="lt1"/>
                </a:solidFill>
              </a:defRPr>
            </a:lvl3pPr>
            <a:lvl4pPr lvl="3" algn="ctr" rtl="0">
              <a:spcBef>
                <a:spcPts val="0"/>
              </a:spcBef>
              <a:spcAft>
                <a:spcPts val="0"/>
              </a:spcAft>
              <a:buClr>
                <a:schemeClr val="lt1"/>
              </a:buClr>
              <a:buSzPts val="2400"/>
              <a:buNone/>
              <a:defRPr sz="3200" b="1">
                <a:solidFill>
                  <a:schemeClr val="lt1"/>
                </a:solidFill>
              </a:defRPr>
            </a:lvl4pPr>
            <a:lvl5pPr lvl="4" algn="ctr" rtl="0">
              <a:spcBef>
                <a:spcPts val="0"/>
              </a:spcBef>
              <a:spcAft>
                <a:spcPts val="0"/>
              </a:spcAft>
              <a:buClr>
                <a:schemeClr val="lt1"/>
              </a:buClr>
              <a:buSzPts val="2400"/>
              <a:buNone/>
              <a:defRPr sz="3200" b="1">
                <a:solidFill>
                  <a:schemeClr val="lt1"/>
                </a:solidFill>
              </a:defRPr>
            </a:lvl5pPr>
            <a:lvl6pPr lvl="5" algn="ctr" rtl="0">
              <a:spcBef>
                <a:spcPts val="0"/>
              </a:spcBef>
              <a:spcAft>
                <a:spcPts val="0"/>
              </a:spcAft>
              <a:buClr>
                <a:schemeClr val="lt1"/>
              </a:buClr>
              <a:buSzPts val="2400"/>
              <a:buNone/>
              <a:defRPr sz="3200" b="1">
                <a:solidFill>
                  <a:schemeClr val="lt1"/>
                </a:solidFill>
              </a:defRPr>
            </a:lvl6pPr>
            <a:lvl7pPr lvl="6" algn="ctr" rtl="0">
              <a:spcBef>
                <a:spcPts val="0"/>
              </a:spcBef>
              <a:spcAft>
                <a:spcPts val="0"/>
              </a:spcAft>
              <a:buClr>
                <a:schemeClr val="lt1"/>
              </a:buClr>
              <a:buSzPts val="2400"/>
              <a:buNone/>
              <a:defRPr sz="3200" b="1">
                <a:solidFill>
                  <a:schemeClr val="lt1"/>
                </a:solidFill>
              </a:defRPr>
            </a:lvl7pPr>
            <a:lvl8pPr lvl="7" algn="ctr" rtl="0">
              <a:spcBef>
                <a:spcPts val="0"/>
              </a:spcBef>
              <a:spcAft>
                <a:spcPts val="0"/>
              </a:spcAft>
              <a:buClr>
                <a:schemeClr val="lt1"/>
              </a:buClr>
              <a:buSzPts val="2400"/>
              <a:buNone/>
              <a:defRPr sz="3200" b="1">
                <a:solidFill>
                  <a:schemeClr val="lt1"/>
                </a:solidFill>
              </a:defRPr>
            </a:lvl8pPr>
            <a:lvl9pPr lvl="8" algn="ctr" rtl="0">
              <a:spcBef>
                <a:spcPts val="0"/>
              </a:spcBef>
              <a:spcAft>
                <a:spcPts val="0"/>
              </a:spcAft>
              <a:buClr>
                <a:schemeClr val="lt1"/>
              </a:buClr>
              <a:buSzPts val="2400"/>
              <a:buNone/>
              <a:defRPr sz="3200" b="1">
                <a:solidFill>
                  <a:schemeClr val="lt1"/>
                </a:solidFill>
              </a:defRPr>
            </a:lvl9pPr>
          </a:lstStyle>
          <a:p>
            <a:endParaRPr/>
          </a:p>
        </p:txBody>
      </p:sp>
      <p:sp>
        <p:nvSpPr>
          <p:cNvPr id="19" name="Google Shape;19;p3"/>
          <p:cNvSpPr/>
          <p:nvPr/>
        </p:nvSpPr>
        <p:spPr>
          <a:xfrm>
            <a:off x="4063605" y="5323800"/>
            <a:ext cx="4063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3"/>
          <p:cNvSpPr/>
          <p:nvPr/>
        </p:nvSpPr>
        <p:spPr>
          <a:xfrm>
            <a:off x="8128361" y="5323800"/>
            <a:ext cx="4063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3"/>
          <p:cNvSpPr/>
          <p:nvPr/>
        </p:nvSpPr>
        <p:spPr>
          <a:xfrm>
            <a:off x="1" y="5323800"/>
            <a:ext cx="40636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3"/>
          <p:cNvSpPr txBox="1">
            <a:spLocks noGrp="1"/>
          </p:cNvSpPr>
          <p:nvPr>
            <p:ph type="sldNum" idx="12"/>
          </p:nvPr>
        </p:nvSpPr>
        <p:spPr>
          <a:xfrm>
            <a:off x="-167" y="6440375"/>
            <a:ext cx="12192000" cy="4180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9555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9"/>
        <p:cNvGrpSpPr/>
        <p:nvPr/>
      </p:nvGrpSpPr>
      <p:grpSpPr>
        <a:xfrm>
          <a:off x="0" y="0"/>
          <a:ext cx="0" cy="0"/>
          <a:chOff x="0" y="0"/>
          <a:chExt cx="0" cy="0"/>
        </a:xfrm>
      </p:grpSpPr>
      <p:sp>
        <p:nvSpPr>
          <p:cNvPr id="40" name="Google Shape;40;p6"/>
          <p:cNvSpPr/>
          <p:nvPr/>
        </p:nvSpPr>
        <p:spPr>
          <a:xfrm>
            <a:off x="9808488" y="6755100"/>
            <a:ext cx="1191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 name="Google Shape;41;p6"/>
          <p:cNvSpPr/>
          <p:nvPr/>
        </p:nvSpPr>
        <p:spPr>
          <a:xfrm>
            <a:off x="11000416" y="6755100"/>
            <a:ext cx="1191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 name="Google Shape;42;p6"/>
          <p:cNvSpPr/>
          <p:nvPr/>
        </p:nvSpPr>
        <p:spPr>
          <a:xfrm>
            <a:off x="0" y="6755100"/>
            <a:ext cx="11916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 name="Google Shape;43;p6"/>
          <p:cNvSpPr/>
          <p:nvPr/>
        </p:nvSpPr>
        <p:spPr>
          <a:xfrm>
            <a:off x="1191613" y="6755100"/>
            <a:ext cx="86168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 name="Google Shape;44;p6"/>
          <p:cNvSpPr txBox="1">
            <a:spLocks noGrp="1"/>
          </p:cNvSpPr>
          <p:nvPr>
            <p:ph type="title"/>
          </p:nvPr>
        </p:nvSpPr>
        <p:spPr>
          <a:xfrm>
            <a:off x="1191600" y="477851"/>
            <a:ext cx="8616800" cy="11432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5" name="Google Shape;45;p6"/>
          <p:cNvSpPr txBox="1">
            <a:spLocks noGrp="1"/>
          </p:cNvSpPr>
          <p:nvPr>
            <p:ph type="body" idx="1"/>
          </p:nvPr>
        </p:nvSpPr>
        <p:spPr>
          <a:xfrm>
            <a:off x="1191500" y="1600200"/>
            <a:ext cx="4182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a:p>
        </p:txBody>
      </p:sp>
      <p:sp>
        <p:nvSpPr>
          <p:cNvPr id="46" name="Google Shape;46;p6"/>
          <p:cNvSpPr txBox="1">
            <a:spLocks noGrp="1"/>
          </p:cNvSpPr>
          <p:nvPr>
            <p:ph type="body" idx="2"/>
          </p:nvPr>
        </p:nvSpPr>
        <p:spPr>
          <a:xfrm>
            <a:off x="5625941" y="1600200"/>
            <a:ext cx="4182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a:p>
        </p:txBody>
      </p:sp>
      <p:sp>
        <p:nvSpPr>
          <p:cNvPr id="47" name="Google Shape;47;p6"/>
          <p:cNvSpPr txBox="1">
            <a:spLocks noGrp="1"/>
          </p:cNvSpPr>
          <p:nvPr>
            <p:ph type="sldNum" idx="12"/>
          </p:nvPr>
        </p:nvSpPr>
        <p:spPr>
          <a:xfrm>
            <a:off x="11307433" y="6262577"/>
            <a:ext cx="731600" cy="418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34542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8"/>
        <p:cNvGrpSpPr/>
        <p:nvPr/>
      </p:nvGrpSpPr>
      <p:grpSpPr>
        <a:xfrm>
          <a:off x="0" y="0"/>
          <a:ext cx="0" cy="0"/>
          <a:chOff x="0" y="0"/>
          <a:chExt cx="0" cy="0"/>
        </a:xfrm>
      </p:grpSpPr>
      <p:sp>
        <p:nvSpPr>
          <p:cNvPr id="49" name="Google Shape;49;p7"/>
          <p:cNvSpPr/>
          <p:nvPr/>
        </p:nvSpPr>
        <p:spPr>
          <a:xfrm>
            <a:off x="9808488" y="6755100"/>
            <a:ext cx="1191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 name="Google Shape;50;p7"/>
          <p:cNvSpPr/>
          <p:nvPr/>
        </p:nvSpPr>
        <p:spPr>
          <a:xfrm>
            <a:off x="11000416" y="6755100"/>
            <a:ext cx="1191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 name="Google Shape;51;p7"/>
          <p:cNvSpPr/>
          <p:nvPr/>
        </p:nvSpPr>
        <p:spPr>
          <a:xfrm>
            <a:off x="0" y="6755100"/>
            <a:ext cx="11916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 name="Google Shape;52;p7"/>
          <p:cNvSpPr/>
          <p:nvPr/>
        </p:nvSpPr>
        <p:spPr>
          <a:xfrm>
            <a:off x="1191613" y="6755100"/>
            <a:ext cx="86168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 name="Google Shape;53;p7"/>
          <p:cNvSpPr txBox="1">
            <a:spLocks noGrp="1"/>
          </p:cNvSpPr>
          <p:nvPr>
            <p:ph type="title"/>
          </p:nvPr>
        </p:nvSpPr>
        <p:spPr>
          <a:xfrm>
            <a:off x="1191600" y="477851"/>
            <a:ext cx="8616800" cy="11432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4" name="Google Shape;54;p7"/>
          <p:cNvSpPr txBox="1">
            <a:spLocks noGrp="1"/>
          </p:cNvSpPr>
          <p:nvPr>
            <p:ph type="body" idx="1"/>
          </p:nvPr>
        </p:nvSpPr>
        <p:spPr>
          <a:xfrm>
            <a:off x="1191600" y="1600200"/>
            <a:ext cx="3161600" cy="49676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endParaRPr/>
          </a:p>
        </p:txBody>
      </p:sp>
      <p:sp>
        <p:nvSpPr>
          <p:cNvPr id="55" name="Google Shape;55;p7"/>
          <p:cNvSpPr txBox="1">
            <a:spLocks noGrp="1"/>
          </p:cNvSpPr>
          <p:nvPr>
            <p:ph type="body" idx="2"/>
          </p:nvPr>
        </p:nvSpPr>
        <p:spPr>
          <a:xfrm>
            <a:off x="4515205" y="1600200"/>
            <a:ext cx="3161600" cy="49676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endParaRPr/>
          </a:p>
        </p:txBody>
      </p:sp>
      <p:sp>
        <p:nvSpPr>
          <p:cNvPr id="56" name="Google Shape;56;p7"/>
          <p:cNvSpPr txBox="1">
            <a:spLocks noGrp="1"/>
          </p:cNvSpPr>
          <p:nvPr>
            <p:ph type="body" idx="3"/>
          </p:nvPr>
        </p:nvSpPr>
        <p:spPr>
          <a:xfrm>
            <a:off x="7838809" y="1600200"/>
            <a:ext cx="3161600" cy="49676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endParaRPr/>
          </a:p>
        </p:txBody>
      </p:sp>
      <p:sp>
        <p:nvSpPr>
          <p:cNvPr id="57" name="Google Shape;57;p7"/>
          <p:cNvSpPr txBox="1">
            <a:spLocks noGrp="1"/>
          </p:cNvSpPr>
          <p:nvPr>
            <p:ph type="sldNum" idx="12"/>
          </p:nvPr>
        </p:nvSpPr>
        <p:spPr>
          <a:xfrm>
            <a:off x="11307433" y="6262577"/>
            <a:ext cx="731600" cy="418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70215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9808488" y="6755100"/>
            <a:ext cx="1191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 name="Google Shape;74;p10"/>
          <p:cNvSpPr/>
          <p:nvPr/>
        </p:nvSpPr>
        <p:spPr>
          <a:xfrm>
            <a:off x="11000416" y="6755100"/>
            <a:ext cx="1191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 name="Google Shape;75;p10"/>
          <p:cNvSpPr/>
          <p:nvPr/>
        </p:nvSpPr>
        <p:spPr>
          <a:xfrm>
            <a:off x="0" y="6755100"/>
            <a:ext cx="11916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 name="Google Shape;76;p10"/>
          <p:cNvSpPr/>
          <p:nvPr/>
        </p:nvSpPr>
        <p:spPr>
          <a:xfrm>
            <a:off x="1191613" y="6755100"/>
            <a:ext cx="86168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10"/>
          <p:cNvSpPr txBox="1">
            <a:spLocks noGrp="1"/>
          </p:cNvSpPr>
          <p:nvPr>
            <p:ph type="sldNum" idx="12"/>
          </p:nvPr>
        </p:nvSpPr>
        <p:spPr>
          <a:xfrm>
            <a:off x="11307433" y="6262577"/>
            <a:ext cx="731600" cy="418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886722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All graph">
  <p:cSld name="All graph">
    <p:spTree>
      <p:nvGrpSpPr>
        <p:cNvPr id="1" name="Shape 417"/>
        <p:cNvGrpSpPr/>
        <p:nvPr/>
      </p:nvGrpSpPr>
      <p:grpSpPr>
        <a:xfrm>
          <a:off x="0" y="0"/>
          <a:ext cx="0" cy="0"/>
          <a:chOff x="0" y="0"/>
          <a:chExt cx="0" cy="0"/>
        </a:xfrm>
      </p:grpSpPr>
      <p:sp>
        <p:nvSpPr>
          <p:cNvPr id="418" name="Google Shape;418;p11"/>
          <p:cNvSpPr/>
          <p:nvPr/>
        </p:nvSpPr>
        <p:spPr>
          <a:xfrm>
            <a:off x="-26765" y="849033"/>
            <a:ext cx="12271933" cy="6067867"/>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920"/>
            </a:srgbClr>
          </a:solidFill>
          <a:ln>
            <a:noFill/>
          </a:ln>
        </p:spPr>
      </p:sp>
      <p:sp>
        <p:nvSpPr>
          <p:cNvPr id="419" name="Google Shape;419;p11"/>
          <p:cNvSpPr/>
          <p:nvPr/>
        </p:nvSpPr>
        <p:spPr>
          <a:xfrm>
            <a:off x="-44634" y="1024135"/>
            <a:ext cx="12280867" cy="5874933"/>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2463976" y="590625"/>
            <a:ext cx="163483" cy="163483"/>
          </a:xfrm>
          <a:prstGeom prst="teardrop">
            <a:avLst>
              <a:gd name="adj" fmla="val 100000"/>
            </a:avLst>
          </a:prstGeom>
          <a:solidFill>
            <a:srgbClr val="AFF000"/>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421" name="Google Shape;421;p11"/>
          <p:cNvSpPr/>
          <p:nvPr/>
        </p:nvSpPr>
        <p:spPr>
          <a:xfrm rot="8100000">
            <a:off x="8051976" y="969093"/>
            <a:ext cx="163483" cy="163483"/>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422" name="Google Shape;422;p11"/>
          <p:cNvSpPr/>
          <p:nvPr/>
        </p:nvSpPr>
        <p:spPr>
          <a:xfrm rot="8100000">
            <a:off x="9575976" y="1013560"/>
            <a:ext cx="163483" cy="163483"/>
          </a:xfrm>
          <a:prstGeom prst="teardrop">
            <a:avLst>
              <a:gd name="adj" fmla="val 100000"/>
            </a:avLst>
          </a:prstGeom>
          <a:solidFill>
            <a:srgbClr val="00CEF6"/>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grpSp>
        <p:nvGrpSpPr>
          <p:cNvPr id="423" name="Google Shape;423;p11"/>
          <p:cNvGrpSpPr/>
          <p:nvPr/>
        </p:nvGrpSpPr>
        <p:grpSpPr>
          <a:xfrm>
            <a:off x="-12700" y="869968"/>
            <a:ext cx="12223767" cy="793733"/>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27" name="Google Shape;427;p11"/>
          <p:cNvGrpSpPr/>
          <p:nvPr/>
        </p:nvGrpSpPr>
        <p:grpSpPr>
          <a:xfrm>
            <a:off x="-57114" y="844653"/>
            <a:ext cx="12306100" cy="857049"/>
            <a:chOff x="-42837" y="4443488"/>
            <a:chExt cx="9229575" cy="642787"/>
          </a:xfrm>
        </p:grpSpPr>
        <p:sp>
          <p:nvSpPr>
            <p:cNvPr id="428" name="Google Shape;428;p11"/>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429" name="Google Shape;429;p11"/>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430" name="Google Shape;430;p11"/>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431" name="Google Shape;431;p11"/>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432" name="Google Shape;432;p11"/>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433" name="Google Shape;433;p11"/>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434" name="Google Shape;434;p11"/>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435" name="Google Shape;435;p11"/>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436" name="Google Shape;436;p11"/>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437" name="Google Shape;437;p11"/>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438" name="Google Shape;438;p11"/>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439" name="Google Shape;439;p11"/>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440" name="Google Shape;440;p11"/>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441" name="Google Shape;441;p11"/>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442" name="Google Shape;442;p11"/>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443" name="Google Shape;443;p11"/>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444" name="Google Shape;444;p11"/>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445" name="Google Shape;445;p11"/>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446" name="Google Shape;446;p11"/>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447" name="Google Shape;447;p11"/>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448" name="Google Shape;448;p11"/>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449" name="Google Shape;449;p11"/>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450" name="Google Shape;450;p11"/>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451" name="Google Shape;451;p11"/>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sp>
          <p:nvSpPr>
            <p:cNvPr id="452" name="Google Shape;452;p11"/>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2400"/>
            </a:p>
          </p:txBody>
        </p:sp>
      </p:grpSp>
      <p:sp>
        <p:nvSpPr>
          <p:cNvPr id="453" name="Google Shape;453;p11"/>
          <p:cNvSpPr/>
          <p:nvPr/>
        </p:nvSpPr>
        <p:spPr>
          <a:xfrm>
            <a:off x="3987600" y="1034933"/>
            <a:ext cx="152800" cy="152800"/>
          </a:xfrm>
          <a:prstGeom prst="ellipse">
            <a:avLst/>
          </a:prstGeom>
          <a:noFill/>
          <a:ln w="9525" cap="flat" cmpd="sng">
            <a:solidFill>
              <a:srgbClr val="3C78D8"/>
            </a:solidFill>
            <a:prstDash val="solid"/>
            <a:round/>
            <a:headEnd type="none" w="sm" len="sm"/>
            <a:tailEnd type="none" w="sm" len="sm"/>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454" name="Google Shape;454;p11"/>
          <p:cNvSpPr/>
          <p:nvPr/>
        </p:nvSpPr>
        <p:spPr>
          <a:xfrm>
            <a:off x="1447600" y="1415933"/>
            <a:ext cx="152800" cy="152800"/>
          </a:xfrm>
          <a:prstGeom prst="ellipse">
            <a:avLst/>
          </a:prstGeom>
          <a:noFill/>
          <a:ln w="9525" cap="flat" cmpd="sng">
            <a:solidFill>
              <a:srgbClr val="3C78D8"/>
            </a:solidFill>
            <a:prstDash val="solid"/>
            <a:round/>
            <a:headEnd type="none" w="sm" len="sm"/>
            <a:tailEnd type="none" w="sm" len="sm"/>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455" name="Google Shape;455;p11"/>
          <p:cNvSpPr/>
          <p:nvPr/>
        </p:nvSpPr>
        <p:spPr>
          <a:xfrm>
            <a:off x="6527600" y="941376"/>
            <a:ext cx="152800" cy="152800"/>
          </a:xfrm>
          <a:prstGeom prst="ellipse">
            <a:avLst/>
          </a:prstGeom>
          <a:noFill/>
          <a:ln w="9525" cap="flat" cmpd="sng">
            <a:solidFill>
              <a:srgbClr val="3C78D8"/>
            </a:solidFill>
            <a:prstDash val="solid"/>
            <a:round/>
            <a:headEnd type="none" w="sm" len="sm"/>
            <a:tailEnd type="none" w="sm" len="sm"/>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456" name="Google Shape;456;p11"/>
          <p:cNvSpPr/>
          <p:nvPr/>
        </p:nvSpPr>
        <p:spPr>
          <a:xfrm rot="8100000">
            <a:off x="11599933" y="692225"/>
            <a:ext cx="163483" cy="163483"/>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457" name="Google Shape;457;p11"/>
          <p:cNvSpPr txBox="1">
            <a:spLocks noGrp="1"/>
          </p:cNvSpPr>
          <p:nvPr>
            <p:ph type="sldNum" idx="12"/>
          </p:nvPr>
        </p:nvSpPr>
        <p:spPr>
          <a:xfrm>
            <a:off x="11409033" y="6434933"/>
            <a:ext cx="7316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602508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color background">
  <p:cSld name="Blank color background">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9808488" y="6755100"/>
            <a:ext cx="1191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 name="Google Shape;80;p11"/>
          <p:cNvSpPr/>
          <p:nvPr/>
        </p:nvSpPr>
        <p:spPr>
          <a:xfrm>
            <a:off x="11000416" y="6755100"/>
            <a:ext cx="1191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 name="Google Shape;81;p11"/>
          <p:cNvSpPr/>
          <p:nvPr/>
        </p:nvSpPr>
        <p:spPr>
          <a:xfrm>
            <a:off x="0" y="6755100"/>
            <a:ext cx="1191600" cy="1028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 name="Google Shape;82;p11"/>
          <p:cNvSpPr/>
          <p:nvPr/>
        </p:nvSpPr>
        <p:spPr>
          <a:xfrm>
            <a:off x="1191613" y="6755100"/>
            <a:ext cx="86168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 name="Google Shape;83;p11"/>
          <p:cNvSpPr txBox="1">
            <a:spLocks noGrp="1"/>
          </p:cNvSpPr>
          <p:nvPr>
            <p:ph type="sldNum" idx="12"/>
          </p:nvPr>
        </p:nvSpPr>
        <p:spPr>
          <a:xfrm>
            <a:off x="11307433" y="6262577"/>
            <a:ext cx="731600" cy="4180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75195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4/22/2020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80075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4/22/2020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47374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4/22/2020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64708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4/22/2020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48631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4/22/2020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02849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4/22/2020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07260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4/22/2020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50099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4/22/2020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49736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4/22/2020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54153754"/>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49" r:id="rId6"/>
    <p:sldLayoutId id="2147483745" r:id="rId7"/>
    <p:sldLayoutId id="2147483746" r:id="rId8"/>
    <p:sldLayoutId id="2147483747" r:id="rId9"/>
    <p:sldLayoutId id="2147483748" r:id="rId10"/>
    <p:sldLayoutId id="21474837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91600" y="477851"/>
            <a:ext cx="8616800" cy="1143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1191600" y="1831451"/>
            <a:ext cx="8616800" cy="47364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307433" y="6262577"/>
            <a:ext cx="731600" cy="418000"/>
          </a:xfrm>
          <a:prstGeom prst="rect">
            <a:avLst/>
          </a:prstGeom>
          <a:noFill/>
          <a:ln>
            <a:noFill/>
          </a:ln>
        </p:spPr>
        <p:txBody>
          <a:bodyPr spcFirstLastPara="1" wrap="square" lIns="91425" tIns="91425" rIns="91425" bIns="91425" anchor="t" anchorCtr="0">
            <a:noAutofit/>
          </a:bodyPr>
          <a:lstStyle>
            <a:lvl1pPr lvl="0" algn="r">
              <a:buNone/>
              <a:defRPr sz="1733">
                <a:solidFill>
                  <a:schemeClr val="accent6"/>
                </a:solidFill>
                <a:latin typeface="Lato"/>
                <a:ea typeface="Lato"/>
                <a:cs typeface="Lato"/>
                <a:sym typeface="Lato"/>
              </a:defRPr>
            </a:lvl1pPr>
            <a:lvl2pPr lvl="1" algn="r">
              <a:buNone/>
              <a:defRPr sz="1733">
                <a:solidFill>
                  <a:schemeClr val="accent6"/>
                </a:solidFill>
                <a:latin typeface="Lato"/>
                <a:ea typeface="Lato"/>
                <a:cs typeface="Lato"/>
                <a:sym typeface="Lato"/>
              </a:defRPr>
            </a:lvl2pPr>
            <a:lvl3pPr lvl="2" algn="r">
              <a:buNone/>
              <a:defRPr sz="1733">
                <a:solidFill>
                  <a:schemeClr val="accent6"/>
                </a:solidFill>
                <a:latin typeface="Lato"/>
                <a:ea typeface="Lato"/>
                <a:cs typeface="Lato"/>
                <a:sym typeface="Lato"/>
              </a:defRPr>
            </a:lvl3pPr>
            <a:lvl4pPr lvl="3" algn="r">
              <a:buNone/>
              <a:defRPr sz="1733">
                <a:solidFill>
                  <a:schemeClr val="accent6"/>
                </a:solidFill>
                <a:latin typeface="Lato"/>
                <a:ea typeface="Lato"/>
                <a:cs typeface="Lato"/>
                <a:sym typeface="Lato"/>
              </a:defRPr>
            </a:lvl4pPr>
            <a:lvl5pPr lvl="4" algn="r">
              <a:buNone/>
              <a:defRPr sz="1733">
                <a:solidFill>
                  <a:schemeClr val="accent6"/>
                </a:solidFill>
                <a:latin typeface="Lato"/>
                <a:ea typeface="Lato"/>
                <a:cs typeface="Lato"/>
                <a:sym typeface="Lato"/>
              </a:defRPr>
            </a:lvl5pPr>
            <a:lvl6pPr lvl="5" algn="r">
              <a:buNone/>
              <a:defRPr sz="1733">
                <a:solidFill>
                  <a:schemeClr val="accent6"/>
                </a:solidFill>
                <a:latin typeface="Lato"/>
                <a:ea typeface="Lato"/>
                <a:cs typeface="Lato"/>
                <a:sym typeface="Lato"/>
              </a:defRPr>
            </a:lvl6pPr>
            <a:lvl7pPr lvl="6" algn="r">
              <a:buNone/>
              <a:defRPr sz="1733">
                <a:solidFill>
                  <a:schemeClr val="accent6"/>
                </a:solidFill>
                <a:latin typeface="Lato"/>
                <a:ea typeface="Lato"/>
                <a:cs typeface="Lato"/>
                <a:sym typeface="Lato"/>
              </a:defRPr>
            </a:lvl7pPr>
            <a:lvl8pPr lvl="7" algn="r">
              <a:buNone/>
              <a:defRPr sz="1733">
                <a:solidFill>
                  <a:schemeClr val="accent6"/>
                </a:solidFill>
                <a:latin typeface="Lato"/>
                <a:ea typeface="Lato"/>
                <a:cs typeface="Lato"/>
                <a:sym typeface="Lato"/>
              </a:defRPr>
            </a:lvl8pPr>
            <a:lvl9pPr lvl="8" algn="r">
              <a:buNone/>
              <a:defRPr sz="1733">
                <a:solidFill>
                  <a:schemeClr val="accent6"/>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89058553"/>
      </p:ext>
    </p:extLst>
  </p:cSld>
  <p:clrMap bg1="lt1" tx1="dk1" bg2="dk2" tx2="lt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massaraevi/GitHub_workshop2020" TargetMode="Externa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hyperlink" Target="mailto:p.massara@mail.utoronto.ca" TargetMode="External"/><Relationship Id="rId4" Type="http://schemas.openxmlformats.org/officeDocument/2006/relationships/hyperlink" Target="http://individual.utoronto.ca/p_massar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svg"/><Relationship Id="rId12" Type="http://schemas.openxmlformats.org/officeDocument/2006/relationships/image" Target="../media/image13.sv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svg"/><Relationship Id="rId9" Type="http://schemas.openxmlformats.org/officeDocument/2006/relationships/image" Target="../media/image10.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7E3C885-C6BB-49B8-9931-F6B27561B919}"/>
              </a:ext>
            </a:extLst>
          </p:cNvPr>
          <p:cNvPicPr>
            <a:picLocks noChangeAspect="1"/>
          </p:cNvPicPr>
          <p:nvPr/>
        </p:nvPicPr>
        <p:blipFill rotWithShape="1">
          <a:blip r:embed="rId2"/>
          <a:srcRect t="9091" r="23298"/>
          <a:stretch/>
        </p:blipFill>
        <p:spPr>
          <a:xfrm>
            <a:off x="3523488" y="10"/>
            <a:ext cx="8668512" cy="6857990"/>
          </a:xfrm>
          <a:prstGeom prst="rect">
            <a:avLst/>
          </a:prstGeom>
        </p:spPr>
      </p:pic>
      <p:sp>
        <p:nvSpPr>
          <p:cNvPr id="18" name="Rectangle 17">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07B70E-84A6-4016-A466-EB261D308E86}"/>
              </a:ext>
            </a:extLst>
          </p:cNvPr>
          <p:cNvSpPr>
            <a:spLocks noGrp="1"/>
          </p:cNvSpPr>
          <p:nvPr>
            <p:ph type="ctrTitle"/>
          </p:nvPr>
        </p:nvSpPr>
        <p:spPr>
          <a:xfrm>
            <a:off x="335105" y="771988"/>
            <a:ext cx="5604056" cy="3204134"/>
          </a:xfrm>
        </p:spPr>
        <p:txBody>
          <a:bodyPr anchor="b">
            <a:normAutofit/>
          </a:bodyPr>
          <a:lstStyle/>
          <a:p>
            <a:r>
              <a:rPr lang="en-US" sz="4800">
                <a:solidFill>
                  <a:srgbClr val="002060"/>
                </a:solidFill>
                <a:latin typeface="Lato" panose="020B0604020202020204" charset="0"/>
                <a:cs typeface="Lato" panose="020B0604020202020204" charset="0"/>
              </a:rPr>
              <a:t>Accelerating Collaborations in Science </a:t>
            </a:r>
            <a:endParaRPr lang="en-CA" sz="4800" dirty="0">
              <a:solidFill>
                <a:srgbClr val="002060"/>
              </a:solidFill>
              <a:latin typeface="Lato" panose="020B0604020202020204" charset="0"/>
              <a:cs typeface="Lato" panose="020B0604020202020204" charset="0"/>
            </a:endParaRPr>
          </a:p>
        </p:txBody>
      </p:sp>
      <p:sp>
        <p:nvSpPr>
          <p:cNvPr id="3" name="Subtitle 2">
            <a:extLst>
              <a:ext uri="{FF2B5EF4-FFF2-40B4-BE49-F238E27FC236}">
                <a16:creationId xmlns:a16="http://schemas.microsoft.com/office/drawing/2014/main" id="{3AAEE7B2-2F6D-4351-870B-121EDB4DD67D}"/>
              </a:ext>
            </a:extLst>
          </p:cNvPr>
          <p:cNvSpPr>
            <a:spLocks noGrp="1"/>
          </p:cNvSpPr>
          <p:nvPr>
            <p:ph type="subTitle" idx="1"/>
          </p:nvPr>
        </p:nvSpPr>
        <p:spPr>
          <a:xfrm>
            <a:off x="114212" y="4748100"/>
            <a:ext cx="7665896" cy="1910217"/>
          </a:xfrm>
        </p:spPr>
        <p:txBody>
          <a:bodyPr>
            <a:normAutofit/>
          </a:bodyPr>
          <a:lstStyle/>
          <a:p>
            <a:r>
              <a:rPr lang="en-US" sz="2000">
                <a:solidFill>
                  <a:srgbClr val="002060"/>
                </a:solidFill>
              </a:rPr>
              <a:t>Paraskevi Massara, PhD candidate</a:t>
            </a:r>
          </a:p>
          <a:p>
            <a:r>
              <a:rPr lang="en-US" sz="1800">
                <a:solidFill>
                  <a:srgbClr val="002060"/>
                </a:solidFill>
              </a:rPr>
              <a:t>Dep. Nutritional Sciences, Faculty of Medicine, University of Toronto</a:t>
            </a:r>
          </a:p>
          <a:p>
            <a:r>
              <a:rPr lang="en-US" sz="1800">
                <a:solidFill>
                  <a:srgbClr val="002060"/>
                </a:solidFill>
              </a:rPr>
              <a:t>Div. Translational Medicine, The Hospital for Sick Children</a:t>
            </a:r>
          </a:p>
          <a:p>
            <a:endParaRPr lang="en-CA" sz="2000" dirty="0"/>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6462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7" name="Google Shape;97;p13"/>
          <p:cNvSpPr txBox="1">
            <a:spLocks noGrp="1"/>
          </p:cNvSpPr>
          <p:nvPr>
            <p:ph type="sldNum" idx="12"/>
          </p:nvPr>
        </p:nvSpPr>
        <p:spPr>
          <a:xfrm>
            <a:off x="11307433" y="6262577"/>
            <a:ext cx="731600" cy="418000"/>
          </a:xfrm>
          <a:prstGeom prst="rect">
            <a:avLst/>
          </a:prstGeom>
        </p:spPr>
        <p:txBody>
          <a:bodyPr spcFirstLastPara="1" wrap="square" lIns="121900" tIns="121900" rIns="121900" bIns="121900" anchor="t" anchorCtr="0">
            <a:noAutofit/>
          </a:bodyPr>
          <a:lstStyle/>
          <a:p>
            <a:pPr defTabSz="1219170">
              <a:buClr>
                <a:srgbClr val="000000"/>
              </a:buClr>
            </a:pPr>
            <a:fld id="{00000000-1234-1234-1234-123412341234}" type="slidenum">
              <a:rPr lang="en" kern="0">
                <a:solidFill>
                  <a:srgbClr val="97ABBC"/>
                </a:solidFill>
              </a:rPr>
              <a:pPr defTabSz="1219170">
                <a:buClr>
                  <a:srgbClr val="000000"/>
                </a:buClr>
              </a:pPr>
              <a:t>10</a:t>
            </a:fld>
            <a:endParaRPr kern="0">
              <a:solidFill>
                <a:srgbClr val="97ABBC"/>
              </a:solidFill>
            </a:endParaRPr>
          </a:p>
        </p:txBody>
      </p:sp>
      <p:sp>
        <p:nvSpPr>
          <p:cNvPr id="32" name="Google Shape;93;p13">
            <a:extLst>
              <a:ext uri="{FF2B5EF4-FFF2-40B4-BE49-F238E27FC236}">
                <a16:creationId xmlns:a16="http://schemas.microsoft.com/office/drawing/2014/main" id="{9D4ED412-14C3-4925-BC41-0512D77602A6}"/>
              </a:ext>
            </a:extLst>
          </p:cNvPr>
          <p:cNvSpPr txBox="1">
            <a:spLocks noGrp="1"/>
          </p:cNvSpPr>
          <p:nvPr>
            <p:ph type="title"/>
          </p:nvPr>
        </p:nvSpPr>
        <p:spPr>
          <a:xfrm>
            <a:off x="1798968" y="213064"/>
            <a:ext cx="8327733"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sz="2800" dirty="0">
                <a:solidFill>
                  <a:schemeClr val="accent1"/>
                </a:solidFill>
              </a:rPr>
              <a:t>Agenda</a:t>
            </a:r>
            <a:endParaRPr sz="2800" dirty="0">
              <a:solidFill>
                <a:schemeClr val="accent1"/>
              </a:solidFill>
            </a:endParaRPr>
          </a:p>
        </p:txBody>
      </p:sp>
      <p:sp>
        <p:nvSpPr>
          <p:cNvPr id="9" name="TextBox 8">
            <a:extLst>
              <a:ext uri="{FF2B5EF4-FFF2-40B4-BE49-F238E27FC236}">
                <a16:creationId xmlns:a16="http://schemas.microsoft.com/office/drawing/2014/main" id="{262D5D41-6BB4-48FE-90A7-165326B82BBA}"/>
              </a:ext>
            </a:extLst>
          </p:cNvPr>
          <p:cNvSpPr txBox="1"/>
          <p:nvPr/>
        </p:nvSpPr>
        <p:spPr>
          <a:xfrm>
            <a:off x="417251" y="1859339"/>
            <a:ext cx="5420074" cy="4339650"/>
          </a:xfrm>
          <a:prstGeom prst="rect">
            <a:avLst/>
          </a:prstGeom>
          <a:noFill/>
        </p:spPr>
        <p:txBody>
          <a:bodyPr wrap="none" rtlCol="0">
            <a:spAutoFit/>
          </a:bodyPr>
          <a:lstStyle/>
          <a:p>
            <a:pPr marL="285750" indent="-285750">
              <a:buFont typeface="Arial" panose="020B0604020202020204" pitchFamily="34" charset="0"/>
              <a:buChar char="•"/>
            </a:pPr>
            <a:r>
              <a:rPr lang="en-US" sz="2000" dirty="0"/>
              <a:t>History and value of collaboration</a:t>
            </a:r>
          </a:p>
          <a:p>
            <a:pPr marL="285750" indent="-285750">
              <a:buFont typeface="Arial" panose="020B0604020202020204" pitchFamily="34" charset="0"/>
              <a:buChar char="•"/>
            </a:pPr>
            <a:r>
              <a:rPr lang="en-US" sz="2000" dirty="0"/>
              <a:t>Software Engineering in Health and Society</a:t>
            </a:r>
          </a:p>
          <a:p>
            <a:pPr marL="285750" indent="-285750">
              <a:buFont typeface="Arial" panose="020B0604020202020204" pitchFamily="34" charset="0"/>
              <a:buChar char="•"/>
            </a:pPr>
            <a:r>
              <a:rPr lang="en-US" sz="2000" dirty="0"/>
              <a:t>Coding styles</a:t>
            </a:r>
          </a:p>
          <a:p>
            <a:pPr marL="285750" indent="-285750">
              <a:buFont typeface="Arial" panose="020B0604020202020204" pitchFamily="34" charset="0"/>
              <a:buChar char="•"/>
            </a:pPr>
            <a:r>
              <a:rPr lang="en-US" sz="2000" dirty="0"/>
              <a:t>Introduction to GitHub interface</a:t>
            </a:r>
          </a:p>
          <a:p>
            <a:pPr marL="285750" indent="-285750">
              <a:buFont typeface="Arial" panose="020B0604020202020204" pitchFamily="34" charset="0"/>
              <a:buChar char="•"/>
            </a:pPr>
            <a:r>
              <a:rPr lang="en-US" sz="2000" dirty="0"/>
              <a:t>Create a repository</a:t>
            </a:r>
          </a:p>
          <a:p>
            <a:pPr marL="285750" indent="-285750">
              <a:buFont typeface="Arial" panose="020B0604020202020204" pitchFamily="34" charset="0"/>
              <a:buChar char="•"/>
            </a:pPr>
            <a:r>
              <a:rPr lang="en-US" sz="2000" dirty="0"/>
              <a:t>GitHub Desktop App</a:t>
            </a:r>
          </a:p>
          <a:p>
            <a:pPr marL="285750" indent="-285750">
              <a:buFont typeface="Arial" panose="020B0604020202020204" pitchFamily="34" charset="0"/>
              <a:buChar char="•"/>
            </a:pPr>
            <a:r>
              <a:rPr lang="en-US" sz="2000" dirty="0"/>
              <a:t>Clone a repository</a:t>
            </a:r>
          </a:p>
          <a:p>
            <a:pPr marL="285750" indent="-285750">
              <a:buFont typeface="Arial" panose="020B0604020202020204" pitchFamily="34" charset="0"/>
              <a:buChar char="•"/>
            </a:pPr>
            <a:r>
              <a:rPr lang="en-US" sz="2000" dirty="0"/>
              <a:t>My first commit</a:t>
            </a:r>
          </a:p>
          <a:p>
            <a:pPr marL="285750" indent="-285750">
              <a:buFont typeface="Arial" panose="020B0604020202020204" pitchFamily="34" charset="0"/>
              <a:buChar char="•"/>
            </a:pPr>
            <a:r>
              <a:rPr lang="en-CA" sz="2000" dirty="0"/>
              <a:t>Pushing to and Pulling from the Stream</a:t>
            </a:r>
          </a:p>
          <a:p>
            <a:pPr marL="285750" indent="-285750">
              <a:buFont typeface="Arial" panose="020B0604020202020204" pitchFamily="34" charset="0"/>
              <a:buChar char="•"/>
            </a:pPr>
            <a:r>
              <a:rPr lang="en-CA" sz="2000" dirty="0"/>
              <a:t>My first issue</a:t>
            </a:r>
          </a:p>
          <a:p>
            <a:pPr marL="285750" indent="-285750">
              <a:buFont typeface="Arial" panose="020B0604020202020204" pitchFamily="34" charset="0"/>
              <a:buChar char="•"/>
            </a:pPr>
            <a:r>
              <a:rPr lang="en-CA" sz="2000" dirty="0"/>
              <a:t>Making changes</a:t>
            </a:r>
          </a:p>
          <a:p>
            <a:pPr marL="285750" indent="-285750">
              <a:buFont typeface="Arial" panose="020B0604020202020204" pitchFamily="34" charset="0"/>
              <a:buChar char="•"/>
            </a:pPr>
            <a:r>
              <a:rPr lang="en-CA" sz="2000" dirty="0"/>
              <a:t>My second commit!</a:t>
            </a:r>
          </a:p>
          <a:p>
            <a:pPr marL="285750" indent="-285750">
              <a:buFont typeface="Arial" panose="020B0604020202020204" pitchFamily="34" charset="0"/>
              <a:buChar char="•"/>
            </a:pPr>
            <a:r>
              <a:rPr lang="en-CA" sz="2000" dirty="0"/>
              <a:t>Closing an issue</a:t>
            </a:r>
          </a:p>
          <a:p>
            <a:pPr marL="285750" indent="-285750">
              <a:buFont typeface="Arial" panose="020B0604020202020204" pitchFamily="34" charset="0"/>
              <a:buChar char="•"/>
            </a:pPr>
            <a:endParaRPr lang="en-CA" dirty="0"/>
          </a:p>
        </p:txBody>
      </p:sp>
      <p:sp>
        <p:nvSpPr>
          <p:cNvPr id="36" name="TextBox 35">
            <a:extLst>
              <a:ext uri="{FF2B5EF4-FFF2-40B4-BE49-F238E27FC236}">
                <a16:creationId xmlns:a16="http://schemas.microsoft.com/office/drawing/2014/main" id="{96DE7EE2-343C-45BF-A47E-08ECDA3FF39F}"/>
              </a:ext>
            </a:extLst>
          </p:cNvPr>
          <p:cNvSpPr txBox="1"/>
          <p:nvPr/>
        </p:nvSpPr>
        <p:spPr>
          <a:xfrm>
            <a:off x="7267853" y="1827734"/>
            <a:ext cx="4233851" cy="1631216"/>
          </a:xfrm>
          <a:prstGeom prst="rect">
            <a:avLst/>
          </a:prstGeom>
          <a:noFill/>
        </p:spPr>
        <p:txBody>
          <a:bodyPr wrap="none" rtlCol="0">
            <a:spAutoFit/>
          </a:bodyPr>
          <a:lstStyle/>
          <a:p>
            <a:pPr marL="285750" indent="-285750">
              <a:buFont typeface="Arial" panose="020B0604020202020204" pitchFamily="34" charset="0"/>
              <a:buChar char="•"/>
            </a:pPr>
            <a:r>
              <a:rPr lang="en-US" sz="2000" dirty="0"/>
              <a:t>Pull requests</a:t>
            </a:r>
          </a:p>
          <a:p>
            <a:pPr marL="285750" indent="-285750">
              <a:buFont typeface="Arial" panose="020B0604020202020204" pitchFamily="34" charset="0"/>
              <a:buChar char="•"/>
            </a:pPr>
            <a:r>
              <a:rPr lang="en-US" sz="2000" dirty="0"/>
              <a:t>Merge and conflict resolution</a:t>
            </a:r>
          </a:p>
          <a:p>
            <a:pPr marL="285750" indent="-285750">
              <a:buFont typeface="Arial" panose="020B0604020202020204" pitchFamily="34" charset="0"/>
              <a:buChar char="•"/>
            </a:pPr>
            <a:r>
              <a:rPr lang="en-US" sz="2000" dirty="0"/>
              <a:t>Projects and Milestones</a:t>
            </a:r>
          </a:p>
          <a:p>
            <a:pPr marL="285750" indent="-285750">
              <a:buFont typeface="Arial" panose="020B0604020202020204" pitchFamily="34" charset="0"/>
              <a:buChar char="•"/>
            </a:pPr>
            <a:r>
              <a:rPr lang="en-US" sz="2000" dirty="0"/>
              <a:t>Insights (stats and visualizations)</a:t>
            </a:r>
          </a:p>
          <a:p>
            <a:pPr marL="285750" indent="-285750">
              <a:buFont typeface="Arial" panose="020B0604020202020204" pitchFamily="34" charset="0"/>
              <a:buChar char="•"/>
            </a:pPr>
            <a:r>
              <a:rPr lang="en-US" sz="2000" dirty="0"/>
              <a:t>Branches and Forks</a:t>
            </a:r>
            <a:endParaRPr lang="en-CA" sz="2000" dirty="0"/>
          </a:p>
        </p:txBody>
      </p:sp>
    </p:spTree>
    <p:extLst>
      <p:ext uri="{BB962C8B-B14F-4D97-AF65-F5344CB8AC3E}">
        <p14:creationId xmlns:p14="http://schemas.microsoft.com/office/powerpoint/2010/main" val="1908556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4" name="Rectangle 43">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8" name="Rectangle 47">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07B70E-84A6-4016-A466-EB261D308E86}"/>
              </a:ext>
            </a:extLst>
          </p:cNvPr>
          <p:cNvSpPr>
            <a:spLocks noGrp="1"/>
          </p:cNvSpPr>
          <p:nvPr>
            <p:ph type="ctrTitle"/>
          </p:nvPr>
        </p:nvSpPr>
        <p:spPr>
          <a:xfrm>
            <a:off x="1364515" y="-211755"/>
            <a:ext cx="6268770" cy="1229290"/>
          </a:xfrm>
        </p:spPr>
        <p:txBody>
          <a:bodyPr vert="horz" lIns="91440" tIns="45720" rIns="91440" bIns="45720" rtlCol="0" anchor="b">
            <a:normAutofit/>
          </a:bodyPr>
          <a:lstStyle/>
          <a:p>
            <a:r>
              <a:rPr lang="en-US" sz="4000" dirty="0"/>
              <a:t>Thank you!</a:t>
            </a:r>
          </a:p>
        </p:txBody>
      </p:sp>
      <p:sp>
        <p:nvSpPr>
          <p:cNvPr id="50" name="Rectangle 49">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Rectangle 51">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B677EAAF-ED8A-40D2-A66C-766DCDCB51A0}"/>
              </a:ext>
            </a:extLst>
          </p:cNvPr>
          <p:cNvGrpSpPr/>
          <p:nvPr/>
        </p:nvGrpSpPr>
        <p:grpSpPr>
          <a:xfrm>
            <a:off x="21241" y="4303150"/>
            <a:ext cx="6881207" cy="2360323"/>
            <a:chOff x="134323" y="3193456"/>
            <a:chExt cx="6881207" cy="2360323"/>
          </a:xfrm>
        </p:grpSpPr>
        <p:sp>
          <p:nvSpPr>
            <p:cNvPr id="5" name="Rectangle 4">
              <a:extLst>
                <a:ext uri="{FF2B5EF4-FFF2-40B4-BE49-F238E27FC236}">
                  <a16:creationId xmlns:a16="http://schemas.microsoft.com/office/drawing/2014/main" id="{B0A7E480-E099-4C3B-8111-1CD3B47C069C}"/>
                </a:ext>
              </a:extLst>
            </p:cNvPr>
            <p:cNvSpPr/>
            <p:nvPr/>
          </p:nvSpPr>
          <p:spPr>
            <a:xfrm>
              <a:off x="1074673" y="3324560"/>
              <a:ext cx="5940857" cy="646331"/>
            </a:xfrm>
            <a:prstGeom prst="rect">
              <a:avLst/>
            </a:prstGeom>
          </p:spPr>
          <p:txBody>
            <a:bodyPr wrap="none">
              <a:spAutoFit/>
            </a:bodyPr>
            <a:lstStyle/>
            <a:p>
              <a:r>
                <a:rPr lang="en-CA" dirty="0">
                  <a:hlinkClick r:id="rId2"/>
                </a:rPr>
                <a:t>https://github.com/massaraevi/GitHub_workshop2020</a:t>
              </a:r>
              <a:endParaRPr lang="en-CA" dirty="0"/>
            </a:p>
            <a:p>
              <a:endParaRPr lang="en-CA" dirty="0"/>
            </a:p>
          </p:txBody>
        </p:sp>
        <p:pic>
          <p:nvPicPr>
            <p:cNvPr id="26" name="Picture 2" descr="ÎÏÎ¿ÏÎ­Î»ÎµÏÎ¼Î± ÎµÎ¹ÎºÏÎ½Î±Ï Î³Î¹Î± github">
              <a:extLst>
                <a:ext uri="{FF2B5EF4-FFF2-40B4-BE49-F238E27FC236}">
                  <a16:creationId xmlns:a16="http://schemas.microsoft.com/office/drawing/2014/main" id="{35B74D14-CF8C-4CC2-801A-81DCD50F43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23" y="3193456"/>
              <a:ext cx="1029775" cy="53875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870D75C-8B04-4BB0-BE23-7DA41D6FA374}"/>
                </a:ext>
              </a:extLst>
            </p:cNvPr>
            <p:cNvSpPr/>
            <p:nvPr/>
          </p:nvSpPr>
          <p:spPr>
            <a:xfrm>
              <a:off x="1074673" y="3970891"/>
              <a:ext cx="4444037" cy="646331"/>
            </a:xfrm>
            <a:prstGeom prst="rect">
              <a:avLst/>
            </a:prstGeom>
          </p:spPr>
          <p:txBody>
            <a:bodyPr wrap="none">
              <a:spAutoFit/>
            </a:bodyPr>
            <a:lstStyle/>
            <a:p>
              <a:r>
                <a:rPr lang="en-CA" dirty="0">
                  <a:hlinkClick r:id="rId4"/>
                </a:rPr>
                <a:t>http://individual.utoronto.ca/p_massara/</a:t>
              </a:r>
              <a:endParaRPr lang="en-CA" dirty="0"/>
            </a:p>
            <a:p>
              <a:endParaRPr lang="en-CA" dirty="0"/>
            </a:p>
          </p:txBody>
        </p:sp>
        <p:grpSp>
          <p:nvGrpSpPr>
            <p:cNvPr id="30" name="Google Shape;433;p37">
              <a:extLst>
                <a:ext uri="{FF2B5EF4-FFF2-40B4-BE49-F238E27FC236}">
                  <a16:creationId xmlns:a16="http://schemas.microsoft.com/office/drawing/2014/main" id="{CEF8A3E7-8FA2-4613-A55F-55B271A817F2}"/>
                </a:ext>
              </a:extLst>
            </p:cNvPr>
            <p:cNvGrpSpPr/>
            <p:nvPr/>
          </p:nvGrpSpPr>
          <p:grpSpPr>
            <a:xfrm>
              <a:off x="431853" y="4684896"/>
              <a:ext cx="389994" cy="273623"/>
              <a:chOff x="559275" y="1683950"/>
              <a:chExt cx="466500" cy="327300"/>
            </a:xfrm>
            <a:solidFill>
              <a:srgbClr val="002060"/>
            </a:solidFill>
          </p:grpSpPr>
          <p:sp>
            <p:nvSpPr>
              <p:cNvPr id="32" name="Google Shape;434;p37">
                <a:extLst>
                  <a:ext uri="{FF2B5EF4-FFF2-40B4-BE49-F238E27FC236}">
                    <a16:creationId xmlns:a16="http://schemas.microsoft.com/office/drawing/2014/main" id="{8FDB098F-1062-41B0-8205-127ADD5C7135}"/>
                  </a:ext>
                </a:extLst>
              </p:cNvPr>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2060"/>
                  </a:solidFill>
                </a:endParaRPr>
              </a:p>
            </p:txBody>
          </p:sp>
          <p:sp>
            <p:nvSpPr>
              <p:cNvPr id="34" name="Google Shape;435;p37">
                <a:extLst>
                  <a:ext uri="{FF2B5EF4-FFF2-40B4-BE49-F238E27FC236}">
                    <a16:creationId xmlns:a16="http://schemas.microsoft.com/office/drawing/2014/main" id="{03413B0B-2D2E-46FA-8E09-C1A7A972DFE9}"/>
                  </a:ext>
                </a:extLst>
              </p:cNvPr>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2060"/>
                  </a:solidFill>
                </a:endParaRPr>
              </a:p>
            </p:txBody>
          </p:sp>
        </p:grpSp>
        <p:sp>
          <p:nvSpPr>
            <p:cNvPr id="36" name="Rectangle 35">
              <a:extLst>
                <a:ext uri="{FF2B5EF4-FFF2-40B4-BE49-F238E27FC236}">
                  <a16:creationId xmlns:a16="http://schemas.microsoft.com/office/drawing/2014/main" id="{ED24FDCE-D4B0-4B77-A4E1-CA9EAF8D8E91}"/>
                </a:ext>
              </a:extLst>
            </p:cNvPr>
            <p:cNvSpPr/>
            <p:nvPr/>
          </p:nvSpPr>
          <p:spPr>
            <a:xfrm>
              <a:off x="1074673" y="4630449"/>
              <a:ext cx="3147208" cy="923330"/>
            </a:xfrm>
            <a:prstGeom prst="rect">
              <a:avLst/>
            </a:prstGeom>
          </p:spPr>
          <p:txBody>
            <a:bodyPr wrap="none">
              <a:spAutoFit/>
            </a:bodyPr>
            <a:lstStyle/>
            <a:p>
              <a:r>
                <a:rPr lang="en-CA" dirty="0">
                  <a:hlinkClick r:id="rId5"/>
                </a:rPr>
                <a:t>p.massara@mail.utoronto.ca</a:t>
              </a:r>
              <a:endParaRPr lang="en-CA" dirty="0"/>
            </a:p>
            <a:p>
              <a:endParaRPr lang="en-CA" dirty="0"/>
            </a:p>
            <a:p>
              <a:endParaRPr lang="en-CA" dirty="0"/>
            </a:p>
          </p:txBody>
        </p:sp>
        <p:sp>
          <p:nvSpPr>
            <p:cNvPr id="38" name="Google Shape;555;p37">
              <a:extLst>
                <a:ext uri="{FF2B5EF4-FFF2-40B4-BE49-F238E27FC236}">
                  <a16:creationId xmlns:a16="http://schemas.microsoft.com/office/drawing/2014/main" id="{1662B6A3-315C-474E-BF2F-11010E2391AD}"/>
                </a:ext>
              </a:extLst>
            </p:cNvPr>
            <p:cNvSpPr/>
            <p:nvPr/>
          </p:nvSpPr>
          <p:spPr>
            <a:xfrm>
              <a:off x="447935" y="3932468"/>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Title 1">
            <a:extLst>
              <a:ext uri="{FF2B5EF4-FFF2-40B4-BE49-F238E27FC236}">
                <a16:creationId xmlns:a16="http://schemas.microsoft.com/office/drawing/2014/main" id="{A1C0CEBC-7A17-4D48-A699-873B60BF1CA7}"/>
              </a:ext>
            </a:extLst>
          </p:cNvPr>
          <p:cNvSpPr txBox="1">
            <a:spLocks/>
          </p:cNvSpPr>
          <p:nvPr/>
        </p:nvSpPr>
        <p:spPr>
          <a:xfrm>
            <a:off x="466344" y="805780"/>
            <a:ext cx="6268770" cy="153619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8000" kern="1200">
                <a:solidFill>
                  <a:schemeClr val="tx1"/>
                </a:solidFill>
                <a:latin typeface="+mj-lt"/>
                <a:ea typeface="+mj-ea"/>
                <a:cs typeface="+mj-cs"/>
              </a:defRPr>
            </a:lvl1pPr>
          </a:lstStyle>
          <a:p>
            <a:endParaRPr lang="en-US" sz="2400" dirty="0"/>
          </a:p>
        </p:txBody>
      </p:sp>
      <p:grpSp>
        <p:nvGrpSpPr>
          <p:cNvPr id="41" name="Group 40">
            <a:extLst>
              <a:ext uri="{FF2B5EF4-FFF2-40B4-BE49-F238E27FC236}">
                <a16:creationId xmlns:a16="http://schemas.microsoft.com/office/drawing/2014/main" id="{A95BE025-57F0-4148-8CA6-6ED24E4C1944}"/>
              </a:ext>
            </a:extLst>
          </p:cNvPr>
          <p:cNvGrpSpPr/>
          <p:nvPr/>
        </p:nvGrpSpPr>
        <p:grpSpPr>
          <a:xfrm>
            <a:off x="7250226" y="3462834"/>
            <a:ext cx="4920533" cy="3188253"/>
            <a:chOff x="3302491" y="3311639"/>
            <a:chExt cx="5425907" cy="3463416"/>
          </a:xfrm>
        </p:grpSpPr>
        <p:pic>
          <p:nvPicPr>
            <p:cNvPr id="43" name="Picture 42">
              <a:extLst>
                <a:ext uri="{FF2B5EF4-FFF2-40B4-BE49-F238E27FC236}">
                  <a16:creationId xmlns:a16="http://schemas.microsoft.com/office/drawing/2014/main" id="{6EE7FDE0-FE9C-44B0-9829-9BE128FF44D0}"/>
                </a:ext>
              </a:extLst>
            </p:cNvPr>
            <p:cNvPicPr>
              <a:picLocks noChangeAspect="1"/>
            </p:cNvPicPr>
            <p:nvPr/>
          </p:nvPicPr>
          <p:blipFill>
            <a:blip r:embed="rId6"/>
            <a:stretch>
              <a:fillRect/>
            </a:stretch>
          </p:blipFill>
          <p:spPr>
            <a:xfrm>
              <a:off x="3302491" y="3311639"/>
              <a:ext cx="5326604" cy="3195962"/>
            </a:xfrm>
            <a:prstGeom prst="rect">
              <a:avLst/>
            </a:prstGeom>
          </p:spPr>
        </p:pic>
        <p:sp>
          <p:nvSpPr>
            <p:cNvPr id="45" name="Rectangle 44">
              <a:extLst>
                <a:ext uri="{FF2B5EF4-FFF2-40B4-BE49-F238E27FC236}">
                  <a16:creationId xmlns:a16="http://schemas.microsoft.com/office/drawing/2014/main" id="{49886012-1D26-41AF-851C-A3293DD813EA}"/>
                </a:ext>
              </a:extLst>
            </p:cNvPr>
            <p:cNvSpPr/>
            <p:nvPr/>
          </p:nvSpPr>
          <p:spPr>
            <a:xfrm>
              <a:off x="4146848" y="6498056"/>
              <a:ext cx="4581550" cy="276999"/>
            </a:xfrm>
            <a:prstGeom prst="rect">
              <a:avLst/>
            </a:prstGeom>
          </p:spPr>
          <p:txBody>
            <a:bodyPr wrap="square">
              <a:spAutoFit/>
            </a:bodyPr>
            <a:lstStyle/>
            <a:p>
              <a:r>
                <a:rPr lang="en-US" sz="1200" i="1" dirty="0"/>
                <a:t>Illustration: Dominic McKenzie, “The Guardian”, 2017 </a:t>
              </a:r>
            </a:p>
          </p:txBody>
        </p:sp>
      </p:grpSp>
      <p:sp>
        <p:nvSpPr>
          <p:cNvPr id="47" name="Rectangle 46">
            <a:extLst>
              <a:ext uri="{FF2B5EF4-FFF2-40B4-BE49-F238E27FC236}">
                <a16:creationId xmlns:a16="http://schemas.microsoft.com/office/drawing/2014/main" id="{AC405792-74C1-41DA-9E1B-9E041FD8FE32}"/>
              </a:ext>
            </a:extLst>
          </p:cNvPr>
          <p:cNvSpPr/>
          <p:nvPr/>
        </p:nvSpPr>
        <p:spPr>
          <a:xfrm>
            <a:off x="334853" y="1835833"/>
            <a:ext cx="10404630" cy="1631216"/>
          </a:xfrm>
          <a:prstGeom prst="rect">
            <a:avLst/>
          </a:prstGeom>
        </p:spPr>
        <p:txBody>
          <a:bodyPr wrap="square">
            <a:spAutoFit/>
          </a:bodyPr>
          <a:lstStyle/>
          <a:p>
            <a:r>
              <a:rPr lang="en-US" sz="2000" i="1" dirty="0">
                <a:solidFill>
                  <a:srgbClr val="002060"/>
                </a:solidFill>
              </a:rPr>
              <a:t>Whenever a communication medium lowers the costs of solving collective action dilemmas, it becomes possible for more people to pool resources. And “more people pooling resources in new ways” is the history of civilization in…seven words.</a:t>
            </a:r>
          </a:p>
          <a:p>
            <a:endParaRPr lang="en-US" sz="2000" b="1" dirty="0"/>
          </a:p>
          <a:p>
            <a:r>
              <a:rPr lang="en-US" sz="2000" b="1" dirty="0"/>
              <a:t>	</a:t>
            </a:r>
            <a:r>
              <a:rPr lang="en-US" sz="2000" dirty="0"/>
              <a:t>— </a:t>
            </a:r>
            <a:r>
              <a:rPr lang="en-US" dirty="0"/>
              <a:t>Marc Smith, research sociologist at Microsoft</a:t>
            </a:r>
            <a:endParaRPr lang="en-CA" sz="2000" dirty="0"/>
          </a:p>
        </p:txBody>
      </p:sp>
    </p:spTree>
    <p:extLst>
      <p:ext uri="{BB962C8B-B14F-4D97-AF65-F5344CB8AC3E}">
        <p14:creationId xmlns:p14="http://schemas.microsoft.com/office/powerpoint/2010/main" val="3720904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7" name="Google Shape;97;p13"/>
          <p:cNvSpPr txBox="1">
            <a:spLocks noGrp="1"/>
          </p:cNvSpPr>
          <p:nvPr>
            <p:ph type="sldNum" idx="12"/>
          </p:nvPr>
        </p:nvSpPr>
        <p:spPr>
          <a:xfrm>
            <a:off x="11307433" y="6262577"/>
            <a:ext cx="731600" cy="418000"/>
          </a:xfrm>
          <a:prstGeom prst="rect">
            <a:avLst/>
          </a:prstGeom>
        </p:spPr>
        <p:txBody>
          <a:bodyPr spcFirstLastPara="1" wrap="square" lIns="121900" tIns="121900" rIns="121900" bIns="121900" anchor="t" anchorCtr="0">
            <a:noAutofit/>
          </a:bodyPr>
          <a:lstStyle/>
          <a:p>
            <a:pPr defTabSz="1219170">
              <a:buClr>
                <a:srgbClr val="000000"/>
              </a:buClr>
            </a:pPr>
            <a:fld id="{00000000-1234-1234-1234-123412341234}" type="slidenum">
              <a:rPr lang="en" kern="0">
                <a:solidFill>
                  <a:srgbClr val="97ABBC"/>
                </a:solidFill>
              </a:rPr>
              <a:pPr defTabSz="1219170">
                <a:buClr>
                  <a:srgbClr val="000000"/>
                </a:buClr>
              </a:pPr>
              <a:t>2</a:t>
            </a:fld>
            <a:endParaRPr kern="0">
              <a:solidFill>
                <a:srgbClr val="97ABBC"/>
              </a:solidFill>
            </a:endParaRPr>
          </a:p>
        </p:txBody>
      </p:sp>
      <p:grpSp>
        <p:nvGrpSpPr>
          <p:cNvPr id="3" name="Group 2">
            <a:extLst>
              <a:ext uri="{FF2B5EF4-FFF2-40B4-BE49-F238E27FC236}">
                <a16:creationId xmlns:a16="http://schemas.microsoft.com/office/drawing/2014/main" id="{A4CEDB49-9976-419F-81CB-4346577646E6}"/>
              </a:ext>
            </a:extLst>
          </p:cNvPr>
          <p:cNvGrpSpPr/>
          <p:nvPr/>
        </p:nvGrpSpPr>
        <p:grpSpPr>
          <a:xfrm>
            <a:off x="404599" y="572562"/>
            <a:ext cx="4632059" cy="1361574"/>
            <a:chOff x="208738" y="493357"/>
            <a:chExt cx="3474045" cy="1021180"/>
          </a:xfrm>
        </p:grpSpPr>
        <p:sp>
          <p:nvSpPr>
            <p:cNvPr id="94" name="Google Shape;94;p13"/>
            <p:cNvSpPr txBox="1"/>
            <p:nvPr/>
          </p:nvSpPr>
          <p:spPr>
            <a:xfrm>
              <a:off x="645715" y="493357"/>
              <a:ext cx="3037068" cy="1021180"/>
            </a:xfrm>
            <a:prstGeom prst="rect">
              <a:avLst/>
            </a:prstGeom>
            <a:noFill/>
            <a:ln>
              <a:noFill/>
            </a:ln>
          </p:spPr>
          <p:txBody>
            <a:bodyPr spcFirstLastPara="1" wrap="square" lIns="121900" tIns="121900" rIns="121900" bIns="121900" anchor="t" anchorCtr="0">
              <a:noAutofit/>
            </a:bodyPr>
            <a:lstStyle/>
            <a:p>
              <a:pPr defTabSz="1219170">
                <a:spcBef>
                  <a:spcPts val="800"/>
                </a:spcBef>
                <a:buClr>
                  <a:srgbClr val="677480"/>
                </a:buClr>
                <a:buSzPts val="1100"/>
              </a:pPr>
              <a:r>
                <a:rPr lang="en-CA" sz="2133" b="1" kern="0" dirty="0">
                  <a:solidFill>
                    <a:srgbClr val="1C3AA9"/>
                  </a:solidFill>
                  <a:latin typeface="Lato"/>
                  <a:ea typeface="Lato"/>
                  <a:cs typeface="Lato"/>
                  <a:sym typeface="Lato"/>
                </a:rPr>
                <a:t>Dr. Elena Comelli and Dr. Robert Bandsma</a:t>
              </a:r>
            </a:p>
            <a:p>
              <a:pPr defTabSz="1219170">
                <a:spcBef>
                  <a:spcPts val="800"/>
                </a:spcBef>
                <a:buClr>
                  <a:srgbClr val="677480"/>
                </a:buClr>
                <a:buSzPts val="1100"/>
              </a:pPr>
              <a:endParaRPr lang="en-US" sz="2133" kern="0" dirty="0">
                <a:solidFill>
                  <a:srgbClr val="677480"/>
                </a:solidFill>
                <a:latin typeface="Lato"/>
                <a:ea typeface="Lato"/>
                <a:cs typeface="Lato"/>
                <a:sym typeface="Lato"/>
              </a:endParaRPr>
            </a:p>
            <a:p>
              <a:pPr defTabSz="1219170">
                <a:spcBef>
                  <a:spcPts val="800"/>
                </a:spcBef>
                <a:buClr>
                  <a:srgbClr val="000000"/>
                </a:buClr>
              </a:pPr>
              <a:endParaRPr sz="1867" kern="0" dirty="0">
                <a:solidFill>
                  <a:srgbClr val="677480"/>
                </a:solidFill>
                <a:latin typeface="Lato"/>
                <a:ea typeface="Lato"/>
                <a:cs typeface="Lato"/>
                <a:sym typeface="Lato"/>
              </a:endParaRPr>
            </a:p>
          </p:txBody>
        </p:sp>
        <p:sp>
          <p:nvSpPr>
            <p:cNvPr id="14" name="Google Shape;511;p37">
              <a:extLst>
                <a:ext uri="{FF2B5EF4-FFF2-40B4-BE49-F238E27FC236}">
                  <a16:creationId xmlns:a16="http://schemas.microsoft.com/office/drawing/2014/main" id="{D4B549A3-0C11-412D-9E2A-85FADF002314}"/>
                </a:ext>
              </a:extLst>
            </p:cNvPr>
            <p:cNvSpPr/>
            <p:nvPr/>
          </p:nvSpPr>
          <p:spPr>
            <a:xfrm>
              <a:off x="208738" y="676907"/>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chemeClr val="accent3">
                <a:lumMod val="75000"/>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1" name="Group 20">
            <a:extLst>
              <a:ext uri="{FF2B5EF4-FFF2-40B4-BE49-F238E27FC236}">
                <a16:creationId xmlns:a16="http://schemas.microsoft.com/office/drawing/2014/main" id="{86A426FC-DB44-4A1A-A55A-C3373B33978E}"/>
              </a:ext>
            </a:extLst>
          </p:cNvPr>
          <p:cNvGrpSpPr/>
          <p:nvPr/>
        </p:nvGrpSpPr>
        <p:grpSpPr>
          <a:xfrm>
            <a:off x="340397" y="2926468"/>
            <a:ext cx="6361640" cy="2892575"/>
            <a:chOff x="208739" y="558315"/>
            <a:chExt cx="3418367" cy="2169431"/>
          </a:xfrm>
        </p:grpSpPr>
        <p:sp>
          <p:nvSpPr>
            <p:cNvPr id="22" name="Google Shape;94;p13">
              <a:extLst>
                <a:ext uri="{FF2B5EF4-FFF2-40B4-BE49-F238E27FC236}">
                  <a16:creationId xmlns:a16="http://schemas.microsoft.com/office/drawing/2014/main" id="{FF7A9793-F893-4FCA-9FEF-E08C00BD3A63}"/>
                </a:ext>
              </a:extLst>
            </p:cNvPr>
            <p:cNvSpPr txBox="1"/>
            <p:nvPr/>
          </p:nvSpPr>
          <p:spPr>
            <a:xfrm>
              <a:off x="590038" y="558315"/>
              <a:ext cx="3037068" cy="1021180"/>
            </a:xfrm>
            <a:prstGeom prst="rect">
              <a:avLst/>
            </a:prstGeom>
            <a:noFill/>
            <a:ln>
              <a:noFill/>
            </a:ln>
          </p:spPr>
          <p:txBody>
            <a:bodyPr spcFirstLastPara="1" wrap="square" lIns="121900" tIns="121900" rIns="121900" bIns="121900" anchor="t" anchorCtr="0">
              <a:noAutofit/>
            </a:bodyPr>
            <a:lstStyle/>
            <a:p>
              <a:pPr defTabSz="1219170">
                <a:spcBef>
                  <a:spcPts val="800"/>
                </a:spcBef>
                <a:buClr>
                  <a:srgbClr val="677480"/>
                </a:buClr>
                <a:buSzPts val="1100"/>
              </a:pPr>
              <a:r>
                <a:rPr lang="en-CA" sz="2133" b="1" kern="0" dirty="0">
                  <a:solidFill>
                    <a:srgbClr val="1C3AA9"/>
                  </a:solidFill>
                  <a:latin typeface="Lato"/>
                  <a:ea typeface="Lato"/>
                  <a:cs typeface="Lato"/>
                  <a:sym typeface="Lato"/>
                </a:rPr>
                <a:t>Resources and Tools </a:t>
              </a:r>
            </a:p>
            <a:p>
              <a:pPr defTabSz="1219170">
                <a:spcBef>
                  <a:spcPts val="800"/>
                </a:spcBef>
                <a:buClr>
                  <a:srgbClr val="677480"/>
                </a:buClr>
                <a:buSzPts val="1100"/>
              </a:pPr>
              <a:endParaRPr lang="en-US" sz="2133" kern="0" dirty="0">
                <a:solidFill>
                  <a:srgbClr val="677480"/>
                </a:solidFill>
                <a:latin typeface="Lato"/>
                <a:ea typeface="Lato"/>
                <a:cs typeface="Lato"/>
                <a:sym typeface="Lato"/>
              </a:endParaRPr>
            </a:p>
            <a:p>
              <a:pPr defTabSz="1219170">
                <a:spcBef>
                  <a:spcPts val="800"/>
                </a:spcBef>
                <a:buClr>
                  <a:srgbClr val="000000"/>
                </a:buClr>
              </a:pPr>
              <a:endParaRPr sz="1867" kern="0" dirty="0">
                <a:solidFill>
                  <a:srgbClr val="677480"/>
                </a:solidFill>
                <a:latin typeface="Lato"/>
                <a:ea typeface="Lato"/>
                <a:cs typeface="Lato"/>
                <a:sym typeface="Lato"/>
              </a:endParaRPr>
            </a:p>
          </p:txBody>
        </p:sp>
        <p:grpSp>
          <p:nvGrpSpPr>
            <p:cNvPr id="23" name="Group 22">
              <a:extLst>
                <a:ext uri="{FF2B5EF4-FFF2-40B4-BE49-F238E27FC236}">
                  <a16:creationId xmlns:a16="http://schemas.microsoft.com/office/drawing/2014/main" id="{925CF0AC-5DA1-41BF-8FF6-3DC45D01373E}"/>
                </a:ext>
              </a:extLst>
            </p:cNvPr>
            <p:cNvGrpSpPr/>
            <p:nvPr/>
          </p:nvGrpSpPr>
          <p:grpSpPr>
            <a:xfrm>
              <a:off x="208739" y="676907"/>
              <a:ext cx="3320426" cy="2050839"/>
              <a:chOff x="257175" y="676324"/>
              <a:chExt cx="3320426" cy="2050839"/>
            </a:xfrm>
          </p:grpSpPr>
          <p:sp>
            <p:nvSpPr>
              <p:cNvPr id="24" name="Google Shape;94;p13">
                <a:extLst>
                  <a:ext uri="{FF2B5EF4-FFF2-40B4-BE49-F238E27FC236}">
                    <a16:creationId xmlns:a16="http://schemas.microsoft.com/office/drawing/2014/main" id="{97F49F2C-C4C7-4271-8B1C-E1624CAD4DC6}"/>
                  </a:ext>
                </a:extLst>
              </p:cNvPr>
              <p:cNvSpPr txBox="1"/>
              <p:nvPr/>
            </p:nvSpPr>
            <p:spPr>
              <a:xfrm>
                <a:off x="443661" y="881744"/>
                <a:ext cx="3133940" cy="1845419"/>
              </a:xfrm>
              <a:prstGeom prst="rect">
                <a:avLst/>
              </a:prstGeom>
              <a:noFill/>
              <a:ln>
                <a:noFill/>
              </a:ln>
            </p:spPr>
            <p:txBody>
              <a:bodyPr spcFirstLastPara="1" wrap="square" lIns="121900" tIns="121900" rIns="121900" bIns="121900" anchor="t" anchorCtr="0">
                <a:noAutofit/>
              </a:bodyPr>
              <a:lstStyle/>
              <a:p>
                <a:pPr marL="380990" indent="-380990" defTabSz="1219170">
                  <a:spcBef>
                    <a:spcPts val="800"/>
                  </a:spcBef>
                  <a:buClr>
                    <a:srgbClr val="677480"/>
                  </a:buClr>
                  <a:buSzPts val="1100"/>
                  <a:buFont typeface="Arial" panose="020B0604020202020204" pitchFamily="34" charset="0"/>
                  <a:buChar char="•"/>
                </a:pPr>
                <a:r>
                  <a:rPr lang="en-US" sz="2133" kern="0" dirty="0">
                    <a:solidFill>
                      <a:srgbClr val="677480"/>
                    </a:solidFill>
                    <a:latin typeface="Lato"/>
                    <a:ea typeface="Lato"/>
                    <a:cs typeface="Lato"/>
                    <a:sym typeface="Lato"/>
                  </a:rPr>
                  <a:t>Centre For Computational Medicine High Performance Computing Facility (CCM HPF) - The Hospital for Sick Children</a:t>
                </a:r>
              </a:p>
              <a:p>
                <a:pPr marL="380990" indent="-380990" defTabSz="1219170">
                  <a:spcBef>
                    <a:spcPts val="800"/>
                  </a:spcBef>
                  <a:buClr>
                    <a:srgbClr val="677480"/>
                  </a:buClr>
                  <a:buSzPts val="1100"/>
                  <a:buFont typeface="Arial" panose="020B0604020202020204" pitchFamily="34" charset="0"/>
                  <a:buChar char="•"/>
                </a:pPr>
                <a:r>
                  <a:rPr lang="en-US" sz="2133" kern="0" dirty="0">
                    <a:solidFill>
                      <a:srgbClr val="677480"/>
                    </a:solidFill>
                    <a:latin typeface="Lato"/>
                    <a:ea typeface="Lato"/>
                    <a:cs typeface="Lato"/>
                    <a:sym typeface="Lato"/>
                  </a:rPr>
                  <a:t>Compute Canada</a:t>
                </a:r>
              </a:p>
              <a:p>
                <a:pPr marL="380990" indent="-380990" defTabSz="1219170">
                  <a:spcBef>
                    <a:spcPts val="800"/>
                  </a:spcBef>
                  <a:buClr>
                    <a:srgbClr val="677480"/>
                  </a:buClr>
                  <a:buSzPts val="1100"/>
                  <a:buFont typeface="Arial" panose="020B0604020202020204" pitchFamily="34" charset="0"/>
                  <a:buChar char="•"/>
                </a:pPr>
                <a:r>
                  <a:rPr lang="en-US" sz="2133" kern="0" dirty="0">
                    <a:solidFill>
                      <a:srgbClr val="677480"/>
                    </a:solidFill>
                    <a:latin typeface="Lato"/>
                    <a:ea typeface="Lato"/>
                    <a:cs typeface="Lato"/>
                    <a:sym typeface="Lato"/>
                  </a:rPr>
                  <a:t>R, Python, GitHub</a:t>
                </a:r>
                <a:endParaRPr sz="2133" kern="0" dirty="0">
                  <a:solidFill>
                    <a:srgbClr val="677480"/>
                  </a:solidFill>
                  <a:latin typeface="Lato"/>
                  <a:ea typeface="Lato"/>
                  <a:cs typeface="Lato"/>
                  <a:sym typeface="Lato"/>
                </a:endParaRPr>
              </a:p>
            </p:txBody>
          </p:sp>
          <p:sp>
            <p:nvSpPr>
              <p:cNvPr id="25" name="Google Shape;511;p37">
                <a:extLst>
                  <a:ext uri="{FF2B5EF4-FFF2-40B4-BE49-F238E27FC236}">
                    <a16:creationId xmlns:a16="http://schemas.microsoft.com/office/drawing/2014/main" id="{3E236AB0-0C8B-4210-B289-F83DC73DADCE}"/>
                  </a:ext>
                </a:extLst>
              </p:cNvPr>
              <p:cNvSpPr/>
              <p:nvPr/>
            </p:nvSpPr>
            <p:spPr>
              <a:xfrm>
                <a:off x="257175" y="676324"/>
                <a:ext cx="254556"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chemeClr val="accent3">
                  <a:lumMod val="75000"/>
                </a:scheme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grpSp>
        <p:nvGrpSpPr>
          <p:cNvPr id="7" name="Group 6">
            <a:extLst>
              <a:ext uri="{FF2B5EF4-FFF2-40B4-BE49-F238E27FC236}">
                <a16:creationId xmlns:a16="http://schemas.microsoft.com/office/drawing/2014/main" id="{0522D098-A47B-484E-8D87-484A9456729B}"/>
              </a:ext>
            </a:extLst>
          </p:cNvPr>
          <p:cNvGrpSpPr/>
          <p:nvPr/>
        </p:nvGrpSpPr>
        <p:grpSpPr>
          <a:xfrm>
            <a:off x="6797470" y="618580"/>
            <a:ext cx="5631144" cy="3005744"/>
            <a:chOff x="4709074" y="646125"/>
            <a:chExt cx="4223358" cy="2254308"/>
          </a:xfrm>
        </p:grpSpPr>
        <p:grpSp>
          <p:nvGrpSpPr>
            <p:cNvPr id="16" name="Group 15">
              <a:extLst>
                <a:ext uri="{FF2B5EF4-FFF2-40B4-BE49-F238E27FC236}">
                  <a16:creationId xmlns:a16="http://schemas.microsoft.com/office/drawing/2014/main" id="{81443D1D-B136-4151-8058-C998B624C21D}"/>
                </a:ext>
              </a:extLst>
            </p:cNvPr>
            <p:cNvGrpSpPr/>
            <p:nvPr/>
          </p:nvGrpSpPr>
          <p:grpSpPr>
            <a:xfrm>
              <a:off x="4789226" y="658879"/>
              <a:ext cx="4143206" cy="2241554"/>
              <a:chOff x="308559" y="617873"/>
              <a:chExt cx="3253069" cy="2241554"/>
            </a:xfrm>
          </p:grpSpPr>
          <p:sp>
            <p:nvSpPr>
              <p:cNvPr id="17" name="Google Shape;94;p13">
                <a:extLst>
                  <a:ext uri="{FF2B5EF4-FFF2-40B4-BE49-F238E27FC236}">
                    <a16:creationId xmlns:a16="http://schemas.microsoft.com/office/drawing/2014/main" id="{A2D74200-E32C-413F-B46D-5D078A7E723A}"/>
                  </a:ext>
                </a:extLst>
              </p:cNvPr>
              <p:cNvSpPr txBox="1"/>
              <p:nvPr/>
            </p:nvSpPr>
            <p:spPr>
              <a:xfrm>
                <a:off x="524560" y="617873"/>
                <a:ext cx="3037068" cy="1021180"/>
              </a:xfrm>
              <a:prstGeom prst="rect">
                <a:avLst/>
              </a:prstGeom>
              <a:noFill/>
              <a:ln>
                <a:noFill/>
              </a:ln>
            </p:spPr>
            <p:txBody>
              <a:bodyPr spcFirstLastPara="1" wrap="square" lIns="121900" tIns="121900" rIns="121900" bIns="121900" anchor="t" anchorCtr="0">
                <a:noAutofit/>
              </a:bodyPr>
              <a:lstStyle/>
              <a:p>
                <a:pPr defTabSz="1219170">
                  <a:spcBef>
                    <a:spcPts val="800"/>
                  </a:spcBef>
                  <a:buClr>
                    <a:srgbClr val="677480"/>
                  </a:buClr>
                  <a:buSzPts val="1100"/>
                </a:pPr>
                <a:r>
                  <a:rPr lang="en-CA" sz="2133" b="1" kern="0" dirty="0">
                    <a:solidFill>
                      <a:srgbClr val="1C3AA9"/>
                    </a:solidFill>
                    <a:latin typeface="Lato"/>
                    <a:ea typeface="Lato"/>
                    <a:cs typeface="Lato"/>
                    <a:sym typeface="Lato"/>
                  </a:rPr>
                  <a:t>Mission-Vision  </a:t>
                </a:r>
              </a:p>
              <a:p>
                <a:pPr defTabSz="1219170">
                  <a:spcBef>
                    <a:spcPts val="800"/>
                  </a:spcBef>
                  <a:buClr>
                    <a:srgbClr val="677480"/>
                  </a:buClr>
                  <a:buSzPts val="1100"/>
                </a:pPr>
                <a:endParaRPr lang="en-US" sz="2133" kern="0" dirty="0">
                  <a:solidFill>
                    <a:srgbClr val="677480"/>
                  </a:solidFill>
                  <a:latin typeface="Lato"/>
                  <a:ea typeface="Lato"/>
                  <a:cs typeface="Lato"/>
                  <a:sym typeface="Lato"/>
                </a:endParaRPr>
              </a:p>
              <a:p>
                <a:pPr defTabSz="1219170">
                  <a:spcBef>
                    <a:spcPts val="800"/>
                  </a:spcBef>
                  <a:buClr>
                    <a:srgbClr val="000000"/>
                  </a:buClr>
                </a:pPr>
                <a:endParaRPr sz="1867" kern="0" dirty="0">
                  <a:solidFill>
                    <a:srgbClr val="677480"/>
                  </a:solidFill>
                  <a:latin typeface="Lato"/>
                  <a:ea typeface="Lato"/>
                  <a:cs typeface="Lato"/>
                  <a:sym typeface="Lato"/>
                </a:endParaRPr>
              </a:p>
            </p:txBody>
          </p:sp>
          <p:sp>
            <p:nvSpPr>
              <p:cNvPr id="19" name="Google Shape;94;p13">
                <a:extLst>
                  <a:ext uri="{FF2B5EF4-FFF2-40B4-BE49-F238E27FC236}">
                    <a16:creationId xmlns:a16="http://schemas.microsoft.com/office/drawing/2014/main" id="{6D89F0C2-1141-417D-B96A-0E6769EC5E5D}"/>
                  </a:ext>
                </a:extLst>
              </p:cNvPr>
              <p:cNvSpPr txBox="1"/>
              <p:nvPr/>
            </p:nvSpPr>
            <p:spPr>
              <a:xfrm>
                <a:off x="308559" y="1014008"/>
                <a:ext cx="3133940" cy="1845419"/>
              </a:xfrm>
              <a:prstGeom prst="rect">
                <a:avLst/>
              </a:prstGeom>
              <a:noFill/>
              <a:ln>
                <a:noFill/>
              </a:ln>
            </p:spPr>
            <p:txBody>
              <a:bodyPr spcFirstLastPara="1" wrap="square" lIns="121900" tIns="121900" rIns="121900" bIns="121900" anchor="t" anchorCtr="0">
                <a:noAutofit/>
              </a:bodyPr>
              <a:lstStyle/>
              <a:p>
                <a:pPr marL="380990" indent="-380990" defTabSz="1219170">
                  <a:spcBef>
                    <a:spcPts val="800"/>
                  </a:spcBef>
                  <a:buClr>
                    <a:srgbClr val="677480"/>
                  </a:buClr>
                  <a:buSzPts val="1100"/>
                  <a:buFont typeface="Arial" panose="020B0604020202020204" pitchFamily="34" charset="0"/>
                  <a:buChar char="•"/>
                </a:pPr>
                <a:r>
                  <a:rPr lang="en-CA" sz="2133" kern="0" dirty="0">
                    <a:solidFill>
                      <a:srgbClr val="677480"/>
                    </a:solidFill>
                    <a:latin typeface="Lato"/>
                    <a:ea typeface="Lato"/>
                    <a:cs typeface="Lato"/>
                    <a:sym typeface="Lato"/>
                  </a:rPr>
                  <a:t>Go beyond traditional statistical methods and explore novel machine-learning approaches.</a:t>
                </a:r>
              </a:p>
              <a:p>
                <a:pPr marL="380990" indent="-380990" defTabSz="1219170">
                  <a:spcBef>
                    <a:spcPts val="800"/>
                  </a:spcBef>
                  <a:buClr>
                    <a:srgbClr val="677480"/>
                  </a:buClr>
                  <a:buSzPts val="1100"/>
                  <a:buFont typeface="Arial" panose="020B0604020202020204" pitchFamily="34" charset="0"/>
                  <a:buChar char="•"/>
                </a:pPr>
                <a:r>
                  <a:rPr lang="en-CA" sz="2133" kern="0" dirty="0">
                    <a:solidFill>
                      <a:srgbClr val="677480"/>
                    </a:solidFill>
                    <a:latin typeface="Lato"/>
                    <a:ea typeface="Lato"/>
                    <a:cs typeface="Lato"/>
                    <a:sym typeface="Lato"/>
                  </a:rPr>
                  <a:t>Improve the robustness of studies on growth and microbiome.</a:t>
                </a:r>
              </a:p>
              <a:p>
                <a:pPr marL="380990" indent="-380990" defTabSz="1219170">
                  <a:spcBef>
                    <a:spcPts val="800"/>
                  </a:spcBef>
                  <a:buClr>
                    <a:srgbClr val="677480"/>
                  </a:buClr>
                  <a:buSzPts val="1100"/>
                  <a:buFont typeface="Arial" panose="020B0604020202020204" pitchFamily="34" charset="0"/>
                  <a:buChar char="•"/>
                </a:pPr>
                <a:r>
                  <a:rPr lang="en-CA" sz="2133" kern="0" dirty="0">
                    <a:solidFill>
                      <a:srgbClr val="677480"/>
                    </a:solidFill>
                    <a:latin typeface="Lato"/>
                    <a:ea typeface="Lato"/>
                    <a:cs typeface="Lato"/>
                    <a:sym typeface="Lato"/>
                  </a:rPr>
                  <a:t>Systematize and automate methodologies and facilitate comparisons and reproducibility.</a:t>
                </a:r>
                <a:endParaRPr sz="2133" kern="0" dirty="0">
                  <a:solidFill>
                    <a:srgbClr val="677480"/>
                  </a:solidFill>
                  <a:latin typeface="Lato"/>
                  <a:ea typeface="Lato"/>
                  <a:cs typeface="Lato"/>
                  <a:sym typeface="Lato"/>
                </a:endParaRPr>
              </a:p>
            </p:txBody>
          </p:sp>
        </p:grpSp>
        <p:grpSp>
          <p:nvGrpSpPr>
            <p:cNvPr id="26" name="Google Shape;461;p37">
              <a:extLst>
                <a:ext uri="{FF2B5EF4-FFF2-40B4-BE49-F238E27FC236}">
                  <a16:creationId xmlns:a16="http://schemas.microsoft.com/office/drawing/2014/main" id="{D56FDA52-20A4-424E-97DB-37F112CC1C5E}"/>
                </a:ext>
              </a:extLst>
            </p:cNvPr>
            <p:cNvGrpSpPr/>
            <p:nvPr/>
          </p:nvGrpSpPr>
          <p:grpSpPr>
            <a:xfrm>
              <a:off x="4709074" y="646125"/>
              <a:ext cx="397664" cy="468119"/>
              <a:chOff x="5970800" y="1516024"/>
              <a:chExt cx="475675" cy="559951"/>
            </a:xfrm>
            <a:solidFill>
              <a:srgbClr val="C00000"/>
            </a:solidFill>
          </p:grpSpPr>
          <p:sp>
            <p:nvSpPr>
              <p:cNvPr id="27" name="Google Shape;462;p37">
                <a:extLst>
                  <a:ext uri="{FF2B5EF4-FFF2-40B4-BE49-F238E27FC236}">
                    <a16:creationId xmlns:a16="http://schemas.microsoft.com/office/drawing/2014/main" id="{A5AA15A5-16E5-44EA-BBF8-86AB91A8E031}"/>
                  </a:ext>
                </a:extLst>
              </p:cNvPr>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8" name="Google Shape;463;p37">
                <a:extLst>
                  <a:ext uri="{FF2B5EF4-FFF2-40B4-BE49-F238E27FC236}">
                    <a16:creationId xmlns:a16="http://schemas.microsoft.com/office/drawing/2014/main" id="{5A9465EA-E385-4A20-B310-7820B3F76577}"/>
                  </a:ext>
                </a:extLst>
              </p:cNvPr>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 name="Google Shape;464;p37">
                <a:extLst>
                  <a:ext uri="{FF2B5EF4-FFF2-40B4-BE49-F238E27FC236}">
                    <a16:creationId xmlns:a16="http://schemas.microsoft.com/office/drawing/2014/main" id="{5C6C8FF7-C2B0-4ACF-AC2A-FC195F7871AD}"/>
                  </a:ext>
                </a:extLst>
              </p:cNvPr>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0" name="Google Shape;465;p37">
                <a:extLst>
                  <a:ext uri="{FF2B5EF4-FFF2-40B4-BE49-F238E27FC236}">
                    <a16:creationId xmlns:a16="http://schemas.microsoft.com/office/drawing/2014/main" id="{1089DA00-A572-468D-82C0-5E62EF070C00}"/>
                  </a:ext>
                </a:extLst>
              </p:cNvPr>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 name="Google Shape;466;p37">
                <a:extLst>
                  <a:ext uri="{FF2B5EF4-FFF2-40B4-BE49-F238E27FC236}">
                    <a16:creationId xmlns:a16="http://schemas.microsoft.com/office/drawing/2014/main" id="{CDAA7440-EEA9-4302-A625-15018724D477}"/>
                  </a:ext>
                </a:extLst>
              </p:cNvPr>
              <p:cNvSpPr/>
              <p:nvPr/>
            </p:nvSpPr>
            <p:spPr>
              <a:xfrm>
                <a:off x="6194901" y="1516024"/>
                <a:ext cx="251574" cy="255851"/>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sp>
        <p:nvSpPr>
          <p:cNvPr id="4" name="Rectangle 3">
            <a:extLst>
              <a:ext uri="{FF2B5EF4-FFF2-40B4-BE49-F238E27FC236}">
                <a16:creationId xmlns:a16="http://schemas.microsoft.com/office/drawing/2014/main" id="{D9042A94-DA47-474A-87CE-36D6AC202FF1}"/>
              </a:ext>
            </a:extLst>
          </p:cNvPr>
          <p:cNvSpPr/>
          <p:nvPr/>
        </p:nvSpPr>
        <p:spPr>
          <a:xfrm>
            <a:off x="837804" y="1564894"/>
            <a:ext cx="5588850" cy="1015663"/>
          </a:xfrm>
          <a:prstGeom prst="rect">
            <a:avLst/>
          </a:prstGeom>
        </p:spPr>
        <p:txBody>
          <a:bodyPr wrap="square">
            <a:spAutoFit/>
          </a:bodyPr>
          <a:lstStyle/>
          <a:p>
            <a:r>
              <a:rPr lang="en-CA" sz="2000" b="1" dirty="0"/>
              <a:t>PhD thesis: </a:t>
            </a:r>
            <a:r>
              <a:rPr lang="en-CA" sz="2000" dirty="0"/>
              <a:t>Association between growth, diet and gut microbiome in peripubertal children from the Target Kids! cohort.  </a:t>
            </a:r>
          </a:p>
        </p:txBody>
      </p:sp>
    </p:spTree>
    <p:extLst>
      <p:ext uri="{BB962C8B-B14F-4D97-AF65-F5344CB8AC3E}">
        <p14:creationId xmlns:p14="http://schemas.microsoft.com/office/powerpoint/2010/main" val="915505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7" name="Google Shape;97;p13"/>
          <p:cNvSpPr txBox="1">
            <a:spLocks noGrp="1"/>
          </p:cNvSpPr>
          <p:nvPr>
            <p:ph type="sldNum" idx="12"/>
          </p:nvPr>
        </p:nvSpPr>
        <p:spPr>
          <a:xfrm>
            <a:off x="11307433" y="6262577"/>
            <a:ext cx="731600" cy="418000"/>
          </a:xfrm>
          <a:prstGeom prst="rect">
            <a:avLst/>
          </a:prstGeom>
        </p:spPr>
        <p:txBody>
          <a:bodyPr spcFirstLastPara="1" wrap="square" lIns="121900" tIns="121900" rIns="121900" bIns="121900" anchor="t" anchorCtr="0">
            <a:noAutofit/>
          </a:bodyPr>
          <a:lstStyle/>
          <a:p>
            <a:pPr defTabSz="1219170">
              <a:buClr>
                <a:srgbClr val="000000"/>
              </a:buClr>
            </a:pPr>
            <a:fld id="{00000000-1234-1234-1234-123412341234}" type="slidenum">
              <a:rPr lang="en" kern="0">
                <a:solidFill>
                  <a:srgbClr val="97ABBC"/>
                </a:solidFill>
              </a:rPr>
              <a:pPr defTabSz="1219170">
                <a:buClr>
                  <a:srgbClr val="000000"/>
                </a:buClr>
              </a:pPr>
              <a:t>3</a:t>
            </a:fld>
            <a:endParaRPr kern="0">
              <a:solidFill>
                <a:srgbClr val="97ABBC"/>
              </a:solidFill>
            </a:endParaRPr>
          </a:p>
        </p:txBody>
      </p:sp>
      <p:sp>
        <p:nvSpPr>
          <p:cNvPr id="32" name="Google Shape;93;p13">
            <a:extLst>
              <a:ext uri="{FF2B5EF4-FFF2-40B4-BE49-F238E27FC236}">
                <a16:creationId xmlns:a16="http://schemas.microsoft.com/office/drawing/2014/main" id="{9D4ED412-14C3-4925-BC41-0512D77602A6}"/>
              </a:ext>
            </a:extLst>
          </p:cNvPr>
          <p:cNvSpPr txBox="1">
            <a:spLocks noGrp="1"/>
          </p:cNvSpPr>
          <p:nvPr>
            <p:ph type="title"/>
          </p:nvPr>
        </p:nvSpPr>
        <p:spPr>
          <a:xfrm>
            <a:off x="1932133" y="0"/>
            <a:ext cx="8327733"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sz="2800" dirty="0">
                <a:solidFill>
                  <a:schemeClr val="accent1"/>
                </a:solidFill>
              </a:rPr>
              <a:t>Scientific collaborations over time</a:t>
            </a:r>
            <a:endParaRPr sz="2800" dirty="0">
              <a:solidFill>
                <a:schemeClr val="accent1"/>
              </a:solidFill>
            </a:endParaRPr>
          </a:p>
        </p:txBody>
      </p:sp>
      <p:sp>
        <p:nvSpPr>
          <p:cNvPr id="13" name="Rectangle 12">
            <a:extLst>
              <a:ext uri="{FF2B5EF4-FFF2-40B4-BE49-F238E27FC236}">
                <a16:creationId xmlns:a16="http://schemas.microsoft.com/office/drawing/2014/main" id="{74EF0BF4-E7EA-4138-AE10-8D84167F5A53}"/>
              </a:ext>
            </a:extLst>
          </p:cNvPr>
          <p:cNvSpPr/>
          <p:nvPr/>
        </p:nvSpPr>
        <p:spPr>
          <a:xfrm>
            <a:off x="107029" y="4543130"/>
            <a:ext cx="4012209" cy="646331"/>
          </a:xfrm>
          <a:prstGeom prst="rect">
            <a:avLst/>
          </a:prstGeom>
        </p:spPr>
        <p:txBody>
          <a:bodyPr wrap="square">
            <a:spAutoFit/>
          </a:bodyPr>
          <a:lstStyle/>
          <a:p>
            <a:r>
              <a:rPr lang="en-US" dirty="0"/>
              <a:t>2.4 million scientific articles produced by the top 110 US universities </a:t>
            </a:r>
            <a:endParaRPr lang="en-CA" dirty="0"/>
          </a:p>
        </p:txBody>
      </p:sp>
      <p:grpSp>
        <p:nvGrpSpPr>
          <p:cNvPr id="22" name="Group 21">
            <a:extLst>
              <a:ext uri="{FF2B5EF4-FFF2-40B4-BE49-F238E27FC236}">
                <a16:creationId xmlns:a16="http://schemas.microsoft.com/office/drawing/2014/main" id="{0B3245D2-3D7F-4AFF-B59A-322F228C3E81}"/>
              </a:ext>
            </a:extLst>
          </p:cNvPr>
          <p:cNvGrpSpPr/>
          <p:nvPr/>
        </p:nvGrpSpPr>
        <p:grpSpPr>
          <a:xfrm>
            <a:off x="247672" y="1303607"/>
            <a:ext cx="11425561" cy="1409974"/>
            <a:chOff x="247672" y="2111752"/>
            <a:chExt cx="11425561" cy="1409974"/>
          </a:xfrm>
        </p:grpSpPr>
        <p:pic>
          <p:nvPicPr>
            <p:cNvPr id="15" name="Picture 14">
              <a:extLst>
                <a:ext uri="{FF2B5EF4-FFF2-40B4-BE49-F238E27FC236}">
                  <a16:creationId xmlns:a16="http://schemas.microsoft.com/office/drawing/2014/main" id="{37B51B80-68FB-42CA-9972-0A9EA9EC08BA}"/>
                </a:ext>
              </a:extLst>
            </p:cNvPr>
            <p:cNvPicPr>
              <a:picLocks noChangeAspect="1"/>
            </p:cNvPicPr>
            <p:nvPr/>
          </p:nvPicPr>
          <p:blipFill>
            <a:blip r:embed="rId3"/>
            <a:stretch>
              <a:fillRect/>
            </a:stretch>
          </p:blipFill>
          <p:spPr>
            <a:xfrm>
              <a:off x="10189910" y="2132210"/>
              <a:ext cx="79255" cy="957155"/>
            </a:xfrm>
            <a:prstGeom prst="rect">
              <a:avLst/>
            </a:prstGeom>
          </p:spPr>
        </p:pic>
        <p:pic>
          <p:nvPicPr>
            <p:cNvPr id="16" name="Picture 15">
              <a:extLst>
                <a:ext uri="{FF2B5EF4-FFF2-40B4-BE49-F238E27FC236}">
                  <a16:creationId xmlns:a16="http://schemas.microsoft.com/office/drawing/2014/main" id="{EC8CF360-E504-415A-AA69-DD31A7BD805A}"/>
                </a:ext>
              </a:extLst>
            </p:cNvPr>
            <p:cNvPicPr>
              <a:picLocks noChangeAspect="1"/>
            </p:cNvPicPr>
            <p:nvPr/>
          </p:nvPicPr>
          <p:blipFill>
            <a:blip r:embed="rId4"/>
            <a:stretch>
              <a:fillRect/>
            </a:stretch>
          </p:blipFill>
          <p:spPr>
            <a:xfrm>
              <a:off x="10857248" y="2111752"/>
              <a:ext cx="85351" cy="957155"/>
            </a:xfrm>
            <a:prstGeom prst="rect">
              <a:avLst/>
            </a:prstGeom>
          </p:spPr>
        </p:pic>
        <p:grpSp>
          <p:nvGrpSpPr>
            <p:cNvPr id="20" name="Group 19">
              <a:extLst>
                <a:ext uri="{FF2B5EF4-FFF2-40B4-BE49-F238E27FC236}">
                  <a16:creationId xmlns:a16="http://schemas.microsoft.com/office/drawing/2014/main" id="{A3C85069-B62A-460B-94C1-7CB3C023C5B9}"/>
                </a:ext>
              </a:extLst>
            </p:cNvPr>
            <p:cNvGrpSpPr/>
            <p:nvPr/>
          </p:nvGrpSpPr>
          <p:grpSpPr>
            <a:xfrm>
              <a:off x="247672" y="2131394"/>
              <a:ext cx="11425561" cy="1390332"/>
              <a:chOff x="247672" y="2131394"/>
              <a:chExt cx="11425561" cy="1390332"/>
            </a:xfrm>
          </p:grpSpPr>
          <p:sp>
            <p:nvSpPr>
              <p:cNvPr id="21" name="Rectangle 20">
                <a:extLst>
                  <a:ext uri="{FF2B5EF4-FFF2-40B4-BE49-F238E27FC236}">
                    <a16:creationId xmlns:a16="http://schemas.microsoft.com/office/drawing/2014/main" id="{792AF463-DC76-4F60-A948-BC281053EE7C}"/>
                  </a:ext>
                </a:extLst>
              </p:cNvPr>
              <p:cNvSpPr/>
              <p:nvPr/>
            </p:nvSpPr>
            <p:spPr>
              <a:xfrm>
                <a:off x="10593785" y="3106657"/>
                <a:ext cx="697627" cy="369332"/>
              </a:xfrm>
              <a:prstGeom prst="rect">
                <a:avLst/>
              </a:prstGeom>
            </p:spPr>
            <p:txBody>
              <a:bodyPr wrap="none">
                <a:spAutoFit/>
              </a:bodyPr>
              <a:lstStyle/>
              <a:p>
                <a:r>
                  <a:rPr lang="en-CA" dirty="0"/>
                  <a:t>2000</a:t>
                </a:r>
              </a:p>
            </p:txBody>
          </p:sp>
          <p:grpSp>
            <p:nvGrpSpPr>
              <p:cNvPr id="19" name="Group 18">
                <a:extLst>
                  <a:ext uri="{FF2B5EF4-FFF2-40B4-BE49-F238E27FC236}">
                    <a16:creationId xmlns:a16="http://schemas.microsoft.com/office/drawing/2014/main" id="{AEF9FAA0-5C42-49A6-B66F-0A35668C2083}"/>
                  </a:ext>
                </a:extLst>
              </p:cNvPr>
              <p:cNvGrpSpPr/>
              <p:nvPr/>
            </p:nvGrpSpPr>
            <p:grpSpPr>
              <a:xfrm>
                <a:off x="247672" y="2131394"/>
                <a:ext cx="11425561" cy="1390332"/>
                <a:chOff x="247672" y="2131394"/>
                <a:chExt cx="11425561" cy="1390332"/>
              </a:xfrm>
            </p:grpSpPr>
            <p:grpSp>
              <p:nvGrpSpPr>
                <p:cNvPr id="9" name="Group 8">
                  <a:extLst>
                    <a:ext uri="{FF2B5EF4-FFF2-40B4-BE49-F238E27FC236}">
                      <a16:creationId xmlns:a16="http://schemas.microsoft.com/office/drawing/2014/main" id="{CA893AE4-FE1D-4945-B02D-260E1A9ABA24}"/>
                    </a:ext>
                  </a:extLst>
                </p:cNvPr>
                <p:cNvGrpSpPr/>
                <p:nvPr/>
              </p:nvGrpSpPr>
              <p:grpSpPr>
                <a:xfrm>
                  <a:off x="247672" y="2131394"/>
                  <a:ext cx="11425561" cy="1390332"/>
                  <a:chOff x="383218" y="2532358"/>
                  <a:chExt cx="11425561" cy="1390332"/>
                </a:xfrm>
              </p:grpSpPr>
              <p:grpSp>
                <p:nvGrpSpPr>
                  <p:cNvPr id="8" name="Group 7">
                    <a:extLst>
                      <a:ext uri="{FF2B5EF4-FFF2-40B4-BE49-F238E27FC236}">
                        <a16:creationId xmlns:a16="http://schemas.microsoft.com/office/drawing/2014/main" id="{55442A7A-CA5D-433D-BC55-11A3EB5E01E7}"/>
                      </a:ext>
                    </a:extLst>
                  </p:cNvPr>
                  <p:cNvGrpSpPr/>
                  <p:nvPr/>
                </p:nvGrpSpPr>
                <p:grpSpPr>
                  <a:xfrm>
                    <a:off x="383218" y="2532358"/>
                    <a:ext cx="11425561" cy="1390332"/>
                    <a:chOff x="383218" y="2532358"/>
                    <a:chExt cx="11425561" cy="1390332"/>
                  </a:xfrm>
                </p:grpSpPr>
                <p:sp>
                  <p:nvSpPr>
                    <p:cNvPr id="5" name="Rectangle 4">
                      <a:extLst>
                        <a:ext uri="{FF2B5EF4-FFF2-40B4-BE49-F238E27FC236}">
                          <a16:creationId xmlns:a16="http://schemas.microsoft.com/office/drawing/2014/main" id="{7D995BDD-C90B-425C-807F-D7179629B220}"/>
                        </a:ext>
                      </a:extLst>
                    </p:cNvPr>
                    <p:cNvSpPr/>
                    <p:nvPr/>
                  </p:nvSpPr>
                  <p:spPr>
                    <a:xfrm>
                      <a:off x="5004890" y="3553358"/>
                      <a:ext cx="697627" cy="369332"/>
                    </a:xfrm>
                    <a:prstGeom prst="rect">
                      <a:avLst/>
                    </a:prstGeom>
                  </p:spPr>
                  <p:txBody>
                    <a:bodyPr wrap="none">
                      <a:spAutoFit/>
                    </a:bodyPr>
                    <a:lstStyle/>
                    <a:p>
                      <a:r>
                        <a:rPr lang="en-CA" dirty="0"/>
                        <a:t>1981</a:t>
                      </a:r>
                    </a:p>
                  </p:txBody>
                </p:sp>
                <p:grpSp>
                  <p:nvGrpSpPr>
                    <p:cNvPr id="6" name="Group 5">
                      <a:extLst>
                        <a:ext uri="{FF2B5EF4-FFF2-40B4-BE49-F238E27FC236}">
                          <a16:creationId xmlns:a16="http://schemas.microsoft.com/office/drawing/2014/main" id="{21095E26-6603-4D17-8C80-50E8B0416969}"/>
                        </a:ext>
                      </a:extLst>
                    </p:cNvPr>
                    <p:cNvGrpSpPr/>
                    <p:nvPr/>
                  </p:nvGrpSpPr>
                  <p:grpSpPr>
                    <a:xfrm>
                      <a:off x="383218" y="2532358"/>
                      <a:ext cx="11425561" cy="973840"/>
                      <a:chOff x="383218" y="2532358"/>
                      <a:chExt cx="11425561" cy="973840"/>
                    </a:xfrm>
                  </p:grpSpPr>
                  <p:sp>
                    <p:nvSpPr>
                      <p:cNvPr id="2" name="Rectangle 1">
                        <a:extLst>
                          <a:ext uri="{FF2B5EF4-FFF2-40B4-BE49-F238E27FC236}">
                            <a16:creationId xmlns:a16="http://schemas.microsoft.com/office/drawing/2014/main" id="{8E405A19-E328-4A4A-9088-C248AFE87400}"/>
                          </a:ext>
                        </a:extLst>
                      </p:cNvPr>
                      <p:cNvSpPr/>
                      <p:nvPr/>
                    </p:nvSpPr>
                    <p:spPr>
                      <a:xfrm>
                        <a:off x="383218" y="2991294"/>
                        <a:ext cx="11425561" cy="710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Rectangle 2">
                        <a:extLst>
                          <a:ext uri="{FF2B5EF4-FFF2-40B4-BE49-F238E27FC236}">
                            <a16:creationId xmlns:a16="http://schemas.microsoft.com/office/drawing/2014/main" id="{1F15C1CA-13DE-49BE-90C9-CD5D450B863C}"/>
                          </a:ext>
                        </a:extLst>
                      </p:cNvPr>
                      <p:cNvSpPr/>
                      <p:nvPr/>
                    </p:nvSpPr>
                    <p:spPr>
                      <a:xfrm>
                        <a:off x="1634966" y="2547410"/>
                        <a:ext cx="79899" cy="95878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dirty="0"/>
                      </a:p>
                    </p:txBody>
                  </p:sp>
                  <p:sp>
                    <p:nvSpPr>
                      <p:cNvPr id="10" name="Rectangle 9">
                        <a:extLst>
                          <a:ext uri="{FF2B5EF4-FFF2-40B4-BE49-F238E27FC236}">
                            <a16:creationId xmlns:a16="http://schemas.microsoft.com/office/drawing/2014/main" id="{7C6DEBF1-A8D8-4DE5-A7B0-49F43E3E5F26}"/>
                          </a:ext>
                        </a:extLst>
                      </p:cNvPr>
                      <p:cNvSpPr/>
                      <p:nvPr/>
                    </p:nvSpPr>
                    <p:spPr>
                      <a:xfrm>
                        <a:off x="5313755" y="2532358"/>
                        <a:ext cx="79899" cy="95878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dirty="0"/>
                      </a:p>
                    </p:txBody>
                  </p:sp>
                </p:grpSp>
              </p:grpSp>
              <p:sp>
                <p:nvSpPr>
                  <p:cNvPr id="11" name="Rectangle 10">
                    <a:extLst>
                      <a:ext uri="{FF2B5EF4-FFF2-40B4-BE49-F238E27FC236}">
                        <a16:creationId xmlns:a16="http://schemas.microsoft.com/office/drawing/2014/main" id="{D05D70BC-A728-4701-9314-4DD10B44A9A4}"/>
                      </a:ext>
                    </a:extLst>
                  </p:cNvPr>
                  <p:cNvSpPr/>
                  <p:nvPr/>
                </p:nvSpPr>
                <p:spPr>
                  <a:xfrm>
                    <a:off x="10046598" y="3521305"/>
                    <a:ext cx="697627" cy="369332"/>
                  </a:xfrm>
                  <a:prstGeom prst="rect">
                    <a:avLst/>
                  </a:prstGeom>
                </p:spPr>
                <p:txBody>
                  <a:bodyPr wrap="none">
                    <a:spAutoFit/>
                  </a:bodyPr>
                  <a:lstStyle/>
                  <a:p>
                    <a:r>
                      <a:rPr lang="en-CA" dirty="0"/>
                      <a:t>1999</a:t>
                    </a:r>
                  </a:p>
                </p:txBody>
              </p:sp>
            </p:grpSp>
            <p:sp>
              <p:nvSpPr>
                <p:cNvPr id="23" name="Rectangle 22">
                  <a:extLst>
                    <a:ext uri="{FF2B5EF4-FFF2-40B4-BE49-F238E27FC236}">
                      <a16:creationId xmlns:a16="http://schemas.microsoft.com/office/drawing/2014/main" id="{FF840651-7DAE-48B6-A41F-11B2E732A07F}"/>
                    </a:ext>
                  </a:extLst>
                </p:cNvPr>
                <p:cNvSpPr/>
                <p:nvPr/>
              </p:nvSpPr>
              <p:spPr>
                <a:xfrm>
                  <a:off x="1150606" y="3094153"/>
                  <a:ext cx="697627" cy="369332"/>
                </a:xfrm>
                <a:prstGeom prst="rect">
                  <a:avLst/>
                </a:prstGeom>
              </p:spPr>
              <p:txBody>
                <a:bodyPr wrap="none">
                  <a:spAutoFit/>
                </a:bodyPr>
                <a:lstStyle/>
                <a:p>
                  <a:r>
                    <a:rPr lang="en-CA" dirty="0"/>
                    <a:t>1955</a:t>
                  </a:r>
                </a:p>
              </p:txBody>
            </p:sp>
          </p:grpSp>
        </p:grpSp>
      </p:grpSp>
      <p:grpSp>
        <p:nvGrpSpPr>
          <p:cNvPr id="31" name="Group 30">
            <a:extLst>
              <a:ext uri="{FF2B5EF4-FFF2-40B4-BE49-F238E27FC236}">
                <a16:creationId xmlns:a16="http://schemas.microsoft.com/office/drawing/2014/main" id="{53ADC911-68C2-41D1-97EF-DB413FF2D7DB}"/>
              </a:ext>
            </a:extLst>
          </p:cNvPr>
          <p:cNvGrpSpPr/>
          <p:nvPr/>
        </p:nvGrpSpPr>
        <p:grpSpPr>
          <a:xfrm>
            <a:off x="5630779" y="3762761"/>
            <a:ext cx="4977900" cy="1446289"/>
            <a:chOff x="5630779" y="2768676"/>
            <a:chExt cx="4977900" cy="1446289"/>
          </a:xfrm>
        </p:grpSpPr>
        <p:grpSp>
          <p:nvGrpSpPr>
            <p:cNvPr id="29" name="Group 28">
              <a:extLst>
                <a:ext uri="{FF2B5EF4-FFF2-40B4-BE49-F238E27FC236}">
                  <a16:creationId xmlns:a16="http://schemas.microsoft.com/office/drawing/2014/main" id="{46C06CBE-699D-433D-B13B-19F9A85E9805}"/>
                </a:ext>
              </a:extLst>
            </p:cNvPr>
            <p:cNvGrpSpPr/>
            <p:nvPr/>
          </p:nvGrpSpPr>
          <p:grpSpPr>
            <a:xfrm>
              <a:off x="5957195" y="2989404"/>
              <a:ext cx="4651484" cy="1225561"/>
              <a:chOff x="5957195" y="2989404"/>
              <a:chExt cx="4651484" cy="1225561"/>
            </a:xfrm>
          </p:grpSpPr>
          <p:sp>
            <p:nvSpPr>
              <p:cNvPr id="7" name="Google Shape;94;p13">
                <a:extLst>
                  <a:ext uri="{FF2B5EF4-FFF2-40B4-BE49-F238E27FC236}">
                    <a16:creationId xmlns:a16="http://schemas.microsoft.com/office/drawing/2014/main" id="{E59A15B5-1906-4823-BA06-903910FC9BC6}"/>
                  </a:ext>
                </a:extLst>
              </p:cNvPr>
              <p:cNvSpPr txBox="1"/>
              <p:nvPr/>
            </p:nvSpPr>
            <p:spPr>
              <a:xfrm>
                <a:off x="5957195" y="3568081"/>
                <a:ext cx="4651484" cy="646884"/>
              </a:xfrm>
              <a:prstGeom prst="rect">
                <a:avLst/>
              </a:prstGeom>
              <a:noFill/>
              <a:ln>
                <a:noFill/>
              </a:ln>
            </p:spPr>
            <p:txBody>
              <a:bodyPr spcFirstLastPara="1" wrap="square" lIns="121900" tIns="121900" rIns="121900" bIns="121900" anchor="t" anchorCtr="0">
                <a:noAutofit/>
              </a:bodyPr>
              <a:lstStyle/>
              <a:p>
                <a:pPr defTabSz="1219170">
                  <a:spcBef>
                    <a:spcPts val="800"/>
                  </a:spcBef>
                  <a:buClr>
                    <a:srgbClr val="677480"/>
                  </a:buClr>
                  <a:buSzPts val="1100"/>
                </a:pPr>
                <a:r>
                  <a:rPr lang="en-US" sz="2400" kern="0" dirty="0">
                    <a:solidFill>
                      <a:srgbClr val="677480"/>
                    </a:solidFill>
                    <a:latin typeface="Lato"/>
                    <a:ea typeface="Lato"/>
                    <a:cs typeface="Lato"/>
                    <a:sym typeface="Lato"/>
                  </a:rPr>
                  <a:t>5* increase in collaboration between US and foreign universities</a:t>
                </a:r>
                <a:endParaRPr lang="en-CA" sz="2400" kern="0" dirty="0">
                  <a:solidFill>
                    <a:srgbClr val="677480"/>
                  </a:solidFill>
                  <a:latin typeface="Lato"/>
                  <a:ea typeface="Lato"/>
                  <a:cs typeface="Lato"/>
                  <a:sym typeface="Lato"/>
                </a:endParaRPr>
              </a:p>
            </p:txBody>
          </p:sp>
          <p:sp>
            <p:nvSpPr>
              <p:cNvPr id="12" name="Google Shape;94;p13">
                <a:extLst>
                  <a:ext uri="{FF2B5EF4-FFF2-40B4-BE49-F238E27FC236}">
                    <a16:creationId xmlns:a16="http://schemas.microsoft.com/office/drawing/2014/main" id="{DEC936CC-78F1-403C-8FBE-8C4E7B50EF0D}"/>
                  </a:ext>
                </a:extLst>
              </p:cNvPr>
              <p:cNvSpPr txBox="1"/>
              <p:nvPr/>
            </p:nvSpPr>
            <p:spPr>
              <a:xfrm>
                <a:off x="5957195" y="2989404"/>
                <a:ext cx="4344081" cy="646884"/>
              </a:xfrm>
              <a:prstGeom prst="rect">
                <a:avLst/>
              </a:prstGeom>
              <a:noFill/>
              <a:ln>
                <a:noFill/>
              </a:ln>
            </p:spPr>
            <p:txBody>
              <a:bodyPr spcFirstLastPara="1" wrap="square" lIns="121900" tIns="121900" rIns="121900" bIns="121900" anchor="t" anchorCtr="0">
                <a:noAutofit/>
              </a:bodyPr>
              <a:lstStyle/>
              <a:p>
                <a:pPr defTabSz="1219170">
                  <a:spcBef>
                    <a:spcPts val="800"/>
                  </a:spcBef>
                  <a:buClr>
                    <a:srgbClr val="677480"/>
                  </a:buClr>
                  <a:buSzPts val="1100"/>
                </a:pPr>
                <a:r>
                  <a:rPr lang="en-US" sz="2400" kern="0" dirty="0">
                    <a:solidFill>
                      <a:srgbClr val="677480"/>
                    </a:solidFill>
                    <a:latin typeface="Lato"/>
                    <a:ea typeface="Lato"/>
                    <a:cs typeface="Lato"/>
                    <a:sym typeface="Lato"/>
                  </a:rPr>
                  <a:t>Team size increased by ~50%</a:t>
                </a:r>
                <a:endParaRPr lang="en-CA" sz="2400" kern="0" dirty="0">
                  <a:solidFill>
                    <a:srgbClr val="677480"/>
                  </a:solidFill>
                  <a:latin typeface="Lato"/>
                  <a:ea typeface="Lato"/>
                  <a:cs typeface="Lato"/>
                  <a:sym typeface="Lato"/>
                </a:endParaRPr>
              </a:p>
            </p:txBody>
          </p:sp>
        </p:grpSp>
        <p:cxnSp>
          <p:nvCxnSpPr>
            <p:cNvPr id="25" name="Straight Arrow Connector 24">
              <a:extLst>
                <a:ext uri="{FF2B5EF4-FFF2-40B4-BE49-F238E27FC236}">
                  <a16:creationId xmlns:a16="http://schemas.microsoft.com/office/drawing/2014/main" id="{B61C9606-00FA-4C22-A072-59BC27D03603}"/>
                </a:ext>
              </a:extLst>
            </p:cNvPr>
            <p:cNvCxnSpPr>
              <a:cxnSpLocks/>
            </p:cNvCxnSpPr>
            <p:nvPr/>
          </p:nvCxnSpPr>
          <p:spPr>
            <a:xfrm flipV="1">
              <a:off x="5630779" y="2768676"/>
              <a:ext cx="4510050" cy="6608"/>
            </a:xfrm>
            <a:prstGeom prst="straightConnector1">
              <a:avLst/>
            </a:prstGeom>
            <a:ln w="57150">
              <a:headEnd type="triangle"/>
              <a:tailEnd type="triangle"/>
            </a:ln>
          </p:spPr>
          <p:style>
            <a:lnRef idx="1">
              <a:schemeClr val="accent3"/>
            </a:lnRef>
            <a:fillRef idx="0">
              <a:schemeClr val="accent3"/>
            </a:fillRef>
            <a:effectRef idx="0">
              <a:schemeClr val="accent3"/>
            </a:effectRef>
            <a:fontRef idx="minor">
              <a:schemeClr val="tx1"/>
            </a:fontRef>
          </p:style>
        </p:cxnSp>
      </p:grpSp>
      <p:grpSp>
        <p:nvGrpSpPr>
          <p:cNvPr id="38" name="Group 37">
            <a:extLst>
              <a:ext uri="{FF2B5EF4-FFF2-40B4-BE49-F238E27FC236}">
                <a16:creationId xmlns:a16="http://schemas.microsoft.com/office/drawing/2014/main" id="{2032ACE8-0BE8-4C18-B772-44878FC29B71}"/>
              </a:ext>
            </a:extLst>
          </p:cNvPr>
          <p:cNvGrpSpPr/>
          <p:nvPr/>
        </p:nvGrpSpPr>
        <p:grpSpPr>
          <a:xfrm>
            <a:off x="1437059" y="2927701"/>
            <a:ext cx="9317879" cy="594114"/>
            <a:chOff x="1437059" y="2927701"/>
            <a:chExt cx="9317879" cy="594114"/>
          </a:xfrm>
        </p:grpSpPr>
        <p:cxnSp>
          <p:nvCxnSpPr>
            <p:cNvPr id="35" name="Straight Arrow Connector 34">
              <a:extLst>
                <a:ext uri="{FF2B5EF4-FFF2-40B4-BE49-F238E27FC236}">
                  <a16:creationId xmlns:a16="http://schemas.microsoft.com/office/drawing/2014/main" id="{1DB55891-3EE3-424A-BD8C-4BD10BEF24D2}"/>
                </a:ext>
              </a:extLst>
            </p:cNvPr>
            <p:cNvCxnSpPr>
              <a:cxnSpLocks/>
            </p:cNvCxnSpPr>
            <p:nvPr/>
          </p:nvCxnSpPr>
          <p:spPr>
            <a:xfrm flipV="1">
              <a:off x="1437059" y="2927701"/>
              <a:ext cx="9317879" cy="31254"/>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A951FB1E-2893-44C8-BA6B-A59AB56AD507}"/>
                </a:ext>
              </a:extLst>
            </p:cNvPr>
            <p:cNvSpPr/>
            <p:nvPr/>
          </p:nvSpPr>
          <p:spPr>
            <a:xfrm>
              <a:off x="2232933" y="3060150"/>
              <a:ext cx="7726130" cy="461665"/>
            </a:xfrm>
            <a:prstGeom prst="rect">
              <a:avLst/>
            </a:prstGeom>
          </p:spPr>
          <p:txBody>
            <a:bodyPr wrap="square">
              <a:spAutoFit/>
            </a:bodyPr>
            <a:lstStyle/>
            <a:p>
              <a:pPr algn="ctr"/>
              <a:r>
                <a:rPr lang="en-US" sz="2400" dirty="0"/>
                <a:t>Team size increased by 99.4%</a:t>
              </a:r>
              <a:endParaRPr lang="en-CA" sz="2400" dirty="0"/>
            </a:p>
          </p:txBody>
        </p:sp>
      </p:grpSp>
      <p:sp>
        <p:nvSpPr>
          <p:cNvPr id="37" name="Rectangle 36">
            <a:extLst>
              <a:ext uri="{FF2B5EF4-FFF2-40B4-BE49-F238E27FC236}">
                <a16:creationId xmlns:a16="http://schemas.microsoft.com/office/drawing/2014/main" id="{F10E788B-DE82-43DC-B801-5B2525C3DAF2}"/>
              </a:ext>
            </a:extLst>
          </p:cNvPr>
          <p:cNvSpPr/>
          <p:nvPr/>
        </p:nvSpPr>
        <p:spPr>
          <a:xfrm>
            <a:off x="-37048" y="6549330"/>
            <a:ext cx="4906392" cy="261610"/>
          </a:xfrm>
          <a:prstGeom prst="rect">
            <a:avLst/>
          </a:prstGeom>
        </p:spPr>
        <p:txBody>
          <a:bodyPr wrap="square">
            <a:spAutoFit/>
          </a:bodyPr>
          <a:lstStyle/>
          <a:p>
            <a:r>
              <a:rPr lang="en-US" sz="1100" i="1" dirty="0"/>
              <a:t>Adams, JD, et al (2005), Research Policy,  </a:t>
            </a:r>
            <a:r>
              <a:rPr lang="en-US" sz="1100" i="1" dirty="0" err="1"/>
              <a:t>Wutchy</a:t>
            </a:r>
            <a:r>
              <a:rPr lang="en-US" sz="1100" i="1" dirty="0"/>
              <a:t>, S, et al. (2007).Science</a:t>
            </a:r>
            <a:endParaRPr lang="en-CA" sz="1100" i="1" dirty="0"/>
          </a:p>
        </p:txBody>
      </p:sp>
    </p:spTree>
    <p:extLst>
      <p:ext uri="{BB962C8B-B14F-4D97-AF65-F5344CB8AC3E}">
        <p14:creationId xmlns:p14="http://schemas.microsoft.com/office/powerpoint/2010/main" val="1462397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7" name="Google Shape;97;p13"/>
          <p:cNvSpPr txBox="1">
            <a:spLocks noGrp="1"/>
          </p:cNvSpPr>
          <p:nvPr>
            <p:ph type="sldNum" idx="12"/>
          </p:nvPr>
        </p:nvSpPr>
        <p:spPr>
          <a:xfrm>
            <a:off x="11307433" y="6262577"/>
            <a:ext cx="731600" cy="418000"/>
          </a:xfrm>
          <a:prstGeom prst="rect">
            <a:avLst/>
          </a:prstGeom>
        </p:spPr>
        <p:txBody>
          <a:bodyPr spcFirstLastPara="1" wrap="square" lIns="121900" tIns="121900" rIns="121900" bIns="121900" anchor="t" anchorCtr="0">
            <a:noAutofit/>
          </a:bodyPr>
          <a:lstStyle/>
          <a:p>
            <a:pPr defTabSz="1219170">
              <a:buClr>
                <a:srgbClr val="000000"/>
              </a:buClr>
            </a:pPr>
            <a:fld id="{00000000-1234-1234-1234-123412341234}" type="slidenum">
              <a:rPr lang="en" kern="0">
                <a:solidFill>
                  <a:srgbClr val="97ABBC"/>
                </a:solidFill>
              </a:rPr>
              <a:pPr defTabSz="1219170">
                <a:buClr>
                  <a:srgbClr val="000000"/>
                </a:buClr>
              </a:pPr>
              <a:t>4</a:t>
            </a:fld>
            <a:endParaRPr kern="0">
              <a:solidFill>
                <a:srgbClr val="97ABBC"/>
              </a:solidFill>
            </a:endParaRPr>
          </a:p>
        </p:txBody>
      </p:sp>
      <p:sp>
        <p:nvSpPr>
          <p:cNvPr id="4" name="Rectangle 3">
            <a:extLst>
              <a:ext uri="{FF2B5EF4-FFF2-40B4-BE49-F238E27FC236}">
                <a16:creationId xmlns:a16="http://schemas.microsoft.com/office/drawing/2014/main" id="{D9042A94-DA47-474A-87CE-36D6AC202FF1}"/>
              </a:ext>
            </a:extLst>
          </p:cNvPr>
          <p:cNvSpPr/>
          <p:nvPr/>
        </p:nvSpPr>
        <p:spPr>
          <a:xfrm>
            <a:off x="1138478" y="1585403"/>
            <a:ext cx="9915041" cy="3170099"/>
          </a:xfrm>
          <a:prstGeom prst="rect">
            <a:avLst/>
          </a:prstGeom>
        </p:spPr>
        <p:txBody>
          <a:bodyPr wrap="square">
            <a:spAutoFit/>
          </a:bodyPr>
          <a:lstStyle/>
          <a:p>
            <a:pPr marL="342900" indent="-342900">
              <a:buFont typeface="Arial" panose="020B0604020202020204" pitchFamily="34" charset="0"/>
              <a:buChar char="•"/>
            </a:pPr>
            <a:r>
              <a:rPr lang="en-US" sz="2000" dirty="0"/>
              <a:t>Great challenges of our time (public health, treatment of malnutrition, energy sustainability) are difficult to be treated by individuals alone</a:t>
            </a:r>
          </a:p>
          <a:p>
            <a:endParaRPr lang="en-US" sz="2000" dirty="0"/>
          </a:p>
          <a:p>
            <a:pPr marL="342900" indent="-342900">
              <a:buFont typeface="Arial" panose="020B0604020202020204" pitchFamily="34" charset="0"/>
              <a:buChar char="•"/>
            </a:pPr>
            <a:r>
              <a:rPr lang="en-US" sz="2000" dirty="0"/>
              <a:t>Build stronger and more equal scientific partnerships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Complicated scientific questions require diverse backgrounds, often across borders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FUTURE YOU, maybe the most important collaborator.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CA" sz="2000" dirty="0"/>
          </a:p>
        </p:txBody>
      </p:sp>
      <p:sp>
        <p:nvSpPr>
          <p:cNvPr id="9" name="Google Shape;93;p13">
            <a:extLst>
              <a:ext uri="{FF2B5EF4-FFF2-40B4-BE49-F238E27FC236}">
                <a16:creationId xmlns:a16="http://schemas.microsoft.com/office/drawing/2014/main" id="{7B7A97D4-F632-45A7-9F78-758CEB008A74}"/>
              </a:ext>
            </a:extLst>
          </p:cNvPr>
          <p:cNvSpPr txBox="1">
            <a:spLocks noGrp="1"/>
          </p:cNvSpPr>
          <p:nvPr>
            <p:ph type="title"/>
          </p:nvPr>
        </p:nvSpPr>
        <p:spPr>
          <a:xfrm>
            <a:off x="1932133" y="0"/>
            <a:ext cx="8327733"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sz="2800" dirty="0">
                <a:solidFill>
                  <a:schemeClr val="accent1"/>
                </a:solidFill>
              </a:rPr>
              <a:t>Why collaborations are important? </a:t>
            </a:r>
            <a:endParaRPr sz="2800" dirty="0">
              <a:solidFill>
                <a:schemeClr val="accent1"/>
              </a:solidFill>
            </a:endParaRPr>
          </a:p>
        </p:txBody>
      </p:sp>
    </p:spTree>
    <p:extLst>
      <p:ext uri="{BB962C8B-B14F-4D97-AF65-F5344CB8AC3E}">
        <p14:creationId xmlns:p14="http://schemas.microsoft.com/office/powerpoint/2010/main" val="3815410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7" name="Google Shape;97;p13"/>
          <p:cNvSpPr txBox="1">
            <a:spLocks noGrp="1"/>
          </p:cNvSpPr>
          <p:nvPr>
            <p:ph type="sldNum" idx="12"/>
          </p:nvPr>
        </p:nvSpPr>
        <p:spPr>
          <a:xfrm>
            <a:off x="11307433" y="6262577"/>
            <a:ext cx="731600" cy="418000"/>
          </a:xfrm>
          <a:prstGeom prst="rect">
            <a:avLst/>
          </a:prstGeom>
        </p:spPr>
        <p:txBody>
          <a:bodyPr spcFirstLastPara="1" wrap="square" lIns="121900" tIns="121900" rIns="121900" bIns="121900" anchor="t" anchorCtr="0">
            <a:noAutofit/>
          </a:bodyPr>
          <a:lstStyle/>
          <a:p>
            <a:pPr defTabSz="1219170">
              <a:buClr>
                <a:srgbClr val="000000"/>
              </a:buClr>
            </a:pPr>
            <a:fld id="{00000000-1234-1234-1234-123412341234}" type="slidenum">
              <a:rPr lang="en" kern="0">
                <a:solidFill>
                  <a:srgbClr val="97ABBC"/>
                </a:solidFill>
              </a:rPr>
              <a:pPr defTabSz="1219170">
                <a:buClr>
                  <a:srgbClr val="000000"/>
                </a:buClr>
              </a:pPr>
              <a:t>5</a:t>
            </a:fld>
            <a:endParaRPr kern="0">
              <a:solidFill>
                <a:srgbClr val="97ABBC"/>
              </a:solidFill>
            </a:endParaRPr>
          </a:p>
        </p:txBody>
      </p:sp>
      <p:sp>
        <p:nvSpPr>
          <p:cNvPr id="32" name="Google Shape;93;p13">
            <a:extLst>
              <a:ext uri="{FF2B5EF4-FFF2-40B4-BE49-F238E27FC236}">
                <a16:creationId xmlns:a16="http://schemas.microsoft.com/office/drawing/2014/main" id="{9D4ED412-14C3-4925-BC41-0512D77602A6}"/>
              </a:ext>
            </a:extLst>
          </p:cNvPr>
          <p:cNvSpPr txBox="1">
            <a:spLocks noGrp="1"/>
          </p:cNvSpPr>
          <p:nvPr>
            <p:ph type="title"/>
          </p:nvPr>
        </p:nvSpPr>
        <p:spPr>
          <a:xfrm>
            <a:off x="1932133" y="0"/>
            <a:ext cx="8327733"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sz="2800" dirty="0">
                <a:solidFill>
                  <a:schemeClr val="accent1"/>
                </a:solidFill>
              </a:rPr>
              <a:t>Who is a collaborator?</a:t>
            </a:r>
            <a:endParaRPr sz="2800" dirty="0">
              <a:solidFill>
                <a:schemeClr val="accent1"/>
              </a:solidFill>
            </a:endParaRPr>
          </a:p>
        </p:txBody>
      </p:sp>
      <p:grpSp>
        <p:nvGrpSpPr>
          <p:cNvPr id="47" name="Group 46">
            <a:extLst>
              <a:ext uri="{FF2B5EF4-FFF2-40B4-BE49-F238E27FC236}">
                <a16:creationId xmlns:a16="http://schemas.microsoft.com/office/drawing/2014/main" id="{8B332522-A116-4A4E-85EE-51291BC18F07}"/>
              </a:ext>
            </a:extLst>
          </p:cNvPr>
          <p:cNvGrpSpPr/>
          <p:nvPr/>
        </p:nvGrpSpPr>
        <p:grpSpPr>
          <a:xfrm>
            <a:off x="1021322" y="1161905"/>
            <a:ext cx="4071193" cy="4000201"/>
            <a:chOff x="39169" y="1428899"/>
            <a:chExt cx="4071193" cy="4000201"/>
          </a:xfrm>
        </p:grpSpPr>
        <p:pic>
          <p:nvPicPr>
            <p:cNvPr id="44" name="Graphic 43" descr="Network">
              <a:extLst>
                <a:ext uri="{FF2B5EF4-FFF2-40B4-BE49-F238E27FC236}">
                  <a16:creationId xmlns:a16="http://schemas.microsoft.com/office/drawing/2014/main" id="{D25F9BDD-2764-42DD-9F45-FDA420BEED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169" y="1584687"/>
              <a:ext cx="2550233" cy="2550233"/>
            </a:xfrm>
            <a:prstGeom prst="rect">
              <a:avLst/>
            </a:prstGeom>
          </p:spPr>
        </p:pic>
        <p:sp>
          <p:nvSpPr>
            <p:cNvPr id="25" name="Cloud 24">
              <a:extLst>
                <a:ext uri="{FF2B5EF4-FFF2-40B4-BE49-F238E27FC236}">
                  <a16:creationId xmlns:a16="http://schemas.microsoft.com/office/drawing/2014/main" id="{5AF0B155-2E0C-4E7F-88F9-21AFF370C2E4}"/>
                </a:ext>
              </a:extLst>
            </p:cNvPr>
            <p:cNvSpPr/>
            <p:nvPr/>
          </p:nvSpPr>
          <p:spPr>
            <a:xfrm>
              <a:off x="84490" y="1428899"/>
              <a:ext cx="4025872" cy="2899207"/>
            </a:xfrm>
            <a:prstGeom prst="cloud">
              <a:avLst/>
            </a:prstGeom>
            <a:no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5" name="Group 44">
              <a:extLst>
                <a:ext uri="{FF2B5EF4-FFF2-40B4-BE49-F238E27FC236}">
                  <a16:creationId xmlns:a16="http://schemas.microsoft.com/office/drawing/2014/main" id="{631CB7D2-ECBD-4651-A7BE-D63EC6972883}"/>
                </a:ext>
              </a:extLst>
            </p:cNvPr>
            <p:cNvGrpSpPr/>
            <p:nvPr/>
          </p:nvGrpSpPr>
          <p:grpSpPr>
            <a:xfrm>
              <a:off x="593708" y="1607325"/>
              <a:ext cx="3516654" cy="3821775"/>
              <a:chOff x="496881" y="1607325"/>
              <a:chExt cx="3516654" cy="3821775"/>
            </a:xfrm>
          </p:grpSpPr>
          <p:pic>
            <p:nvPicPr>
              <p:cNvPr id="46" name="Graphic 45" descr="Network">
                <a:extLst>
                  <a:ext uri="{FF2B5EF4-FFF2-40B4-BE49-F238E27FC236}">
                    <a16:creationId xmlns:a16="http://schemas.microsoft.com/office/drawing/2014/main" id="{E1AB7CB5-A5A1-442D-8487-36EA712419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66555" y="1607325"/>
                <a:ext cx="2446980" cy="2446980"/>
              </a:xfrm>
              <a:prstGeom prst="rect">
                <a:avLst/>
              </a:prstGeom>
            </p:spPr>
          </p:pic>
          <p:pic>
            <p:nvPicPr>
              <p:cNvPr id="12" name="Graphic 11" descr="Users">
                <a:extLst>
                  <a:ext uri="{FF2B5EF4-FFF2-40B4-BE49-F238E27FC236}">
                    <a16:creationId xmlns:a16="http://schemas.microsoft.com/office/drawing/2014/main" id="{A4E8FCC2-C800-4B6E-9B6E-2DB1667ED1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7421" y="3360549"/>
                <a:ext cx="2068551" cy="2068551"/>
              </a:xfrm>
              <a:prstGeom prst="rect">
                <a:avLst/>
              </a:prstGeom>
            </p:spPr>
          </p:pic>
          <p:grpSp>
            <p:nvGrpSpPr>
              <p:cNvPr id="14" name="Group 13">
                <a:extLst>
                  <a:ext uri="{FF2B5EF4-FFF2-40B4-BE49-F238E27FC236}">
                    <a16:creationId xmlns:a16="http://schemas.microsoft.com/office/drawing/2014/main" id="{0DCC623E-8A5B-4E17-A3AE-119BB974916A}"/>
                  </a:ext>
                </a:extLst>
              </p:cNvPr>
              <p:cNvGrpSpPr/>
              <p:nvPr/>
            </p:nvGrpSpPr>
            <p:grpSpPr>
              <a:xfrm>
                <a:off x="496881" y="2453108"/>
                <a:ext cx="1115921" cy="1089734"/>
                <a:chOff x="496881" y="2453108"/>
                <a:chExt cx="1115921" cy="1089734"/>
              </a:xfrm>
            </p:grpSpPr>
            <p:sp>
              <p:nvSpPr>
                <p:cNvPr id="13" name="Speech Bubble: Oval 12">
                  <a:extLst>
                    <a:ext uri="{FF2B5EF4-FFF2-40B4-BE49-F238E27FC236}">
                      <a16:creationId xmlns:a16="http://schemas.microsoft.com/office/drawing/2014/main" id="{1BC9CC99-9487-4F63-9783-7FC5DBC736C5}"/>
                    </a:ext>
                  </a:extLst>
                </p:cNvPr>
                <p:cNvSpPr/>
                <p:nvPr/>
              </p:nvSpPr>
              <p:spPr>
                <a:xfrm>
                  <a:off x="496881" y="2453108"/>
                  <a:ext cx="1115921" cy="1089734"/>
                </a:xfrm>
                <a:prstGeom prst="wedgeEllipseCallout">
                  <a:avLst>
                    <a:gd name="adj1" fmla="val 20535"/>
                    <a:gd name="adj2" fmla="val 62500"/>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CA" dirty="0"/>
                </a:p>
              </p:txBody>
            </p:sp>
            <p:grpSp>
              <p:nvGrpSpPr>
                <p:cNvPr id="17" name="Google Shape;473;p37">
                  <a:extLst>
                    <a:ext uri="{FF2B5EF4-FFF2-40B4-BE49-F238E27FC236}">
                      <a16:creationId xmlns:a16="http://schemas.microsoft.com/office/drawing/2014/main" id="{3142112B-7DB9-49BA-A9F1-0067AEE56D0D}"/>
                    </a:ext>
                  </a:extLst>
                </p:cNvPr>
                <p:cNvGrpSpPr/>
                <p:nvPr/>
              </p:nvGrpSpPr>
              <p:grpSpPr>
                <a:xfrm>
                  <a:off x="661130" y="2678159"/>
                  <a:ext cx="448492" cy="446610"/>
                  <a:chOff x="520325" y="2315336"/>
                  <a:chExt cx="310075" cy="288165"/>
                </a:xfrm>
                <a:solidFill>
                  <a:srgbClr val="FFC000"/>
                </a:solidFill>
              </p:grpSpPr>
              <p:sp>
                <p:nvSpPr>
                  <p:cNvPr id="18" name="Google Shape;474;p37">
                    <a:extLst>
                      <a:ext uri="{FF2B5EF4-FFF2-40B4-BE49-F238E27FC236}">
                        <a16:creationId xmlns:a16="http://schemas.microsoft.com/office/drawing/2014/main" id="{D491FFEC-BCFE-4394-A75E-776862744F9B}"/>
                      </a:ext>
                    </a:extLst>
                  </p:cNvPr>
                  <p:cNvSpPr/>
                  <p:nvPr/>
                </p:nvSpPr>
                <p:spPr>
                  <a:xfrm>
                    <a:off x="520325" y="2315336"/>
                    <a:ext cx="299075" cy="28816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75;p37">
                    <a:extLst>
                      <a:ext uri="{FF2B5EF4-FFF2-40B4-BE49-F238E27FC236}">
                        <a16:creationId xmlns:a16="http://schemas.microsoft.com/office/drawing/2014/main" id="{E8C03C18-E9A7-454D-AC43-95FCE39F0069}"/>
                      </a:ext>
                    </a:extLst>
                  </p:cNvPr>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76;p37">
                    <a:extLst>
                      <a:ext uri="{FF2B5EF4-FFF2-40B4-BE49-F238E27FC236}">
                        <a16:creationId xmlns:a16="http://schemas.microsoft.com/office/drawing/2014/main" id="{F25EDFAC-DB9E-4229-8C52-454185DCC64A}"/>
                      </a:ext>
                    </a:extLst>
                  </p:cNvPr>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77;p37">
                    <a:extLst>
                      <a:ext uri="{FF2B5EF4-FFF2-40B4-BE49-F238E27FC236}">
                        <a16:creationId xmlns:a16="http://schemas.microsoft.com/office/drawing/2014/main" id="{64564096-3A16-4E70-8F93-FD3B35018643}"/>
                      </a:ext>
                    </a:extLst>
                  </p:cNvPr>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 name="Google Shape;511;p37">
                <a:extLst>
                  <a:ext uri="{FF2B5EF4-FFF2-40B4-BE49-F238E27FC236}">
                    <a16:creationId xmlns:a16="http://schemas.microsoft.com/office/drawing/2014/main" id="{1082B5F8-FAF3-44BC-B805-D914AE9B6682}"/>
                  </a:ext>
                </a:extLst>
              </p:cNvPr>
              <p:cNvSpPr/>
              <p:nvPr/>
            </p:nvSpPr>
            <p:spPr>
              <a:xfrm>
                <a:off x="1135628" y="2984368"/>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Speech Bubble: Oval 23">
                <a:extLst>
                  <a:ext uri="{FF2B5EF4-FFF2-40B4-BE49-F238E27FC236}">
                    <a16:creationId xmlns:a16="http://schemas.microsoft.com/office/drawing/2014/main" id="{4E0B483E-A792-46BB-AE99-307F5325A069}"/>
                  </a:ext>
                </a:extLst>
              </p:cNvPr>
              <p:cNvSpPr/>
              <p:nvPr/>
            </p:nvSpPr>
            <p:spPr>
              <a:xfrm>
                <a:off x="2429927" y="2487409"/>
                <a:ext cx="1115921" cy="1089734"/>
              </a:xfrm>
              <a:prstGeom prst="wedgeEllipseCallout">
                <a:avLst>
                  <a:gd name="adj1" fmla="val -43108"/>
                  <a:gd name="adj2" fmla="val 64944"/>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CA" dirty="0"/>
              </a:p>
            </p:txBody>
          </p:sp>
          <p:sp>
            <p:nvSpPr>
              <p:cNvPr id="27" name="Google Shape;564;p37">
                <a:extLst>
                  <a:ext uri="{FF2B5EF4-FFF2-40B4-BE49-F238E27FC236}">
                    <a16:creationId xmlns:a16="http://schemas.microsoft.com/office/drawing/2014/main" id="{6D0C9649-B490-4458-9D36-9BE4F0F36896}"/>
                  </a:ext>
                </a:extLst>
              </p:cNvPr>
              <p:cNvSpPr/>
              <p:nvPr/>
            </p:nvSpPr>
            <p:spPr>
              <a:xfrm>
                <a:off x="2646218" y="26903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612;p37">
                <a:extLst>
                  <a:ext uri="{FF2B5EF4-FFF2-40B4-BE49-F238E27FC236}">
                    <a16:creationId xmlns:a16="http://schemas.microsoft.com/office/drawing/2014/main" id="{C1B413E9-C613-4A20-BF08-EDA19DD19A7E}"/>
                  </a:ext>
                </a:extLst>
              </p:cNvPr>
              <p:cNvGrpSpPr/>
              <p:nvPr/>
            </p:nvGrpSpPr>
            <p:grpSpPr>
              <a:xfrm>
                <a:off x="2836027" y="2997975"/>
                <a:ext cx="318516" cy="370076"/>
                <a:chOff x="3972400" y="4996350"/>
                <a:chExt cx="381000" cy="442675"/>
              </a:xfrm>
              <a:solidFill>
                <a:srgbClr val="0070C0"/>
              </a:solidFill>
            </p:grpSpPr>
            <p:sp>
              <p:nvSpPr>
                <p:cNvPr id="29" name="Google Shape;613;p37">
                  <a:extLst>
                    <a:ext uri="{FF2B5EF4-FFF2-40B4-BE49-F238E27FC236}">
                      <a16:creationId xmlns:a16="http://schemas.microsoft.com/office/drawing/2014/main" id="{F6629EFF-B0CD-4383-8D15-10E974B8BCCF}"/>
                    </a:ext>
                  </a:extLst>
                </p:cNvPr>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14;p37">
                  <a:extLst>
                    <a:ext uri="{FF2B5EF4-FFF2-40B4-BE49-F238E27FC236}">
                      <a16:creationId xmlns:a16="http://schemas.microsoft.com/office/drawing/2014/main" id="{B7D07C5F-DFF7-484E-BF3B-B9C8C76F69FC}"/>
                    </a:ext>
                  </a:extLst>
                </p:cNvPr>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Speech Bubble: Oval 30">
                <a:extLst>
                  <a:ext uri="{FF2B5EF4-FFF2-40B4-BE49-F238E27FC236}">
                    <a16:creationId xmlns:a16="http://schemas.microsoft.com/office/drawing/2014/main" id="{346D2025-160E-4FC5-88A7-6CC4F63D732B}"/>
                  </a:ext>
                </a:extLst>
              </p:cNvPr>
              <p:cNvSpPr/>
              <p:nvPr/>
            </p:nvSpPr>
            <p:spPr>
              <a:xfrm>
                <a:off x="1627358" y="1942542"/>
                <a:ext cx="897083" cy="1089734"/>
              </a:xfrm>
              <a:prstGeom prst="wedgeEllipseCallout">
                <a:avLst>
                  <a:gd name="adj1" fmla="val -12878"/>
                  <a:gd name="adj2" fmla="val 117897"/>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CA" dirty="0"/>
              </a:p>
            </p:txBody>
          </p:sp>
          <p:grpSp>
            <p:nvGrpSpPr>
              <p:cNvPr id="34" name="Google Shape;546;p37">
                <a:extLst>
                  <a:ext uri="{FF2B5EF4-FFF2-40B4-BE49-F238E27FC236}">
                    <a16:creationId xmlns:a16="http://schemas.microsoft.com/office/drawing/2014/main" id="{B05EB27F-C5E9-4B13-AD49-20D1FDAEC9E1}"/>
                  </a:ext>
                </a:extLst>
              </p:cNvPr>
              <p:cNvGrpSpPr/>
              <p:nvPr/>
            </p:nvGrpSpPr>
            <p:grpSpPr>
              <a:xfrm>
                <a:off x="1911696" y="2175410"/>
                <a:ext cx="378750" cy="277698"/>
                <a:chOff x="4610450" y="3703750"/>
                <a:chExt cx="453050" cy="332175"/>
              </a:xfrm>
              <a:solidFill>
                <a:srgbClr val="FF0000"/>
              </a:solidFill>
            </p:grpSpPr>
            <p:sp>
              <p:nvSpPr>
                <p:cNvPr id="35" name="Google Shape;547;p37">
                  <a:extLst>
                    <a:ext uri="{FF2B5EF4-FFF2-40B4-BE49-F238E27FC236}">
                      <a16:creationId xmlns:a16="http://schemas.microsoft.com/office/drawing/2014/main" id="{B50F55A3-1D46-40BE-A276-3E7AC309B907}"/>
                    </a:ext>
                  </a:extLst>
                </p:cNvPr>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8;p37">
                  <a:extLst>
                    <a:ext uri="{FF2B5EF4-FFF2-40B4-BE49-F238E27FC236}">
                      <a16:creationId xmlns:a16="http://schemas.microsoft.com/office/drawing/2014/main" id="{C288130F-86AB-4B64-A9C7-5C66DD4B2D62}"/>
                    </a:ext>
                  </a:extLst>
                </p:cNvPr>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536;p37">
                <a:extLst>
                  <a:ext uri="{FF2B5EF4-FFF2-40B4-BE49-F238E27FC236}">
                    <a16:creationId xmlns:a16="http://schemas.microsoft.com/office/drawing/2014/main" id="{6B7BCF1A-EADC-4B6B-A3E8-B8042641D8DF}"/>
                  </a:ext>
                </a:extLst>
              </p:cNvPr>
              <p:cNvGrpSpPr/>
              <p:nvPr/>
            </p:nvGrpSpPr>
            <p:grpSpPr>
              <a:xfrm>
                <a:off x="1920679" y="2585023"/>
                <a:ext cx="324661" cy="338956"/>
                <a:chOff x="3294650" y="3652450"/>
                <a:chExt cx="388350" cy="405450"/>
              </a:xfrm>
              <a:solidFill>
                <a:srgbClr val="FF0000"/>
              </a:solidFill>
            </p:grpSpPr>
            <p:sp>
              <p:nvSpPr>
                <p:cNvPr id="38" name="Google Shape;537;p37">
                  <a:extLst>
                    <a:ext uri="{FF2B5EF4-FFF2-40B4-BE49-F238E27FC236}">
                      <a16:creationId xmlns:a16="http://schemas.microsoft.com/office/drawing/2014/main" id="{33F6FF96-5DC1-43D2-82F0-75464E87992A}"/>
                    </a:ext>
                  </a:extLst>
                </p:cNvPr>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38;p37">
                  <a:extLst>
                    <a:ext uri="{FF2B5EF4-FFF2-40B4-BE49-F238E27FC236}">
                      <a16:creationId xmlns:a16="http://schemas.microsoft.com/office/drawing/2014/main" id="{20C0A2CB-2508-4C9D-BCDF-4386BA967563}"/>
                    </a:ext>
                  </a:extLst>
                </p:cNvPr>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39;p37">
                  <a:extLst>
                    <a:ext uri="{FF2B5EF4-FFF2-40B4-BE49-F238E27FC236}">
                      <a16:creationId xmlns:a16="http://schemas.microsoft.com/office/drawing/2014/main" id="{8CB1BE59-F1F9-4C82-AD38-5F2D0FCAEB9B}"/>
                    </a:ext>
                  </a:extLst>
                </p:cNvPr>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2" name="Graphic 21" descr="Chat bubble">
                <a:extLst>
                  <a:ext uri="{FF2B5EF4-FFF2-40B4-BE49-F238E27FC236}">
                    <a16:creationId xmlns:a16="http://schemas.microsoft.com/office/drawing/2014/main" id="{06AF997F-DFE0-45DA-834B-D512FD6F699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55540" y="3413707"/>
                <a:ext cx="914400" cy="914400"/>
              </a:xfrm>
              <a:prstGeom prst="rect">
                <a:avLst/>
              </a:prstGeom>
            </p:spPr>
          </p:pic>
        </p:grpSp>
      </p:grpSp>
      <p:grpSp>
        <p:nvGrpSpPr>
          <p:cNvPr id="50" name="Group 49">
            <a:extLst>
              <a:ext uri="{FF2B5EF4-FFF2-40B4-BE49-F238E27FC236}">
                <a16:creationId xmlns:a16="http://schemas.microsoft.com/office/drawing/2014/main" id="{BDFB5458-E701-4830-AAEA-C674A72DEBD9}"/>
              </a:ext>
            </a:extLst>
          </p:cNvPr>
          <p:cNvGrpSpPr/>
          <p:nvPr/>
        </p:nvGrpSpPr>
        <p:grpSpPr>
          <a:xfrm>
            <a:off x="7195840" y="814445"/>
            <a:ext cx="4206781" cy="4206781"/>
            <a:chOff x="7200122" y="1325609"/>
            <a:chExt cx="4206781" cy="4206781"/>
          </a:xfrm>
        </p:grpSpPr>
        <p:pic>
          <p:nvPicPr>
            <p:cNvPr id="10" name="Graphic 9" descr="User network">
              <a:extLst>
                <a:ext uri="{FF2B5EF4-FFF2-40B4-BE49-F238E27FC236}">
                  <a16:creationId xmlns:a16="http://schemas.microsoft.com/office/drawing/2014/main" id="{432E7293-544A-456C-BBB1-6EA3B0C77A4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200122" y="1325609"/>
              <a:ext cx="4206781" cy="4206781"/>
            </a:xfrm>
            <a:prstGeom prst="rect">
              <a:avLst/>
            </a:prstGeom>
          </p:spPr>
        </p:pic>
        <p:sp>
          <p:nvSpPr>
            <p:cNvPr id="51" name="Google Shape;537;p37">
              <a:extLst>
                <a:ext uri="{FF2B5EF4-FFF2-40B4-BE49-F238E27FC236}">
                  <a16:creationId xmlns:a16="http://schemas.microsoft.com/office/drawing/2014/main" id="{BDB527D7-70BF-4AC8-A745-2D5765CF260D}"/>
                </a:ext>
              </a:extLst>
            </p:cNvPr>
            <p:cNvSpPr/>
            <p:nvPr/>
          </p:nvSpPr>
          <p:spPr>
            <a:xfrm>
              <a:off x="7800439" y="2917050"/>
              <a:ext cx="314462" cy="314440"/>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14;p37">
              <a:extLst>
                <a:ext uri="{FF2B5EF4-FFF2-40B4-BE49-F238E27FC236}">
                  <a16:creationId xmlns:a16="http://schemas.microsoft.com/office/drawing/2014/main" id="{3D05BB42-E342-4DEA-BB0D-CE9D9779CA08}"/>
                </a:ext>
              </a:extLst>
            </p:cNvPr>
            <p:cNvSpPr/>
            <p:nvPr/>
          </p:nvSpPr>
          <p:spPr>
            <a:xfrm>
              <a:off x="8114901" y="4525414"/>
              <a:ext cx="318516" cy="326688"/>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64;p37">
              <a:extLst>
                <a:ext uri="{FF2B5EF4-FFF2-40B4-BE49-F238E27FC236}">
                  <a16:creationId xmlns:a16="http://schemas.microsoft.com/office/drawing/2014/main" id="{F0A39C97-36C0-459E-B233-DEC707C93C26}"/>
                </a:ext>
              </a:extLst>
            </p:cNvPr>
            <p:cNvSpPr/>
            <p:nvPr/>
          </p:nvSpPr>
          <p:spPr>
            <a:xfrm>
              <a:off x="9102893" y="2077685"/>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11;p37">
              <a:extLst>
                <a:ext uri="{FF2B5EF4-FFF2-40B4-BE49-F238E27FC236}">
                  <a16:creationId xmlns:a16="http://schemas.microsoft.com/office/drawing/2014/main" id="{BCCD0B7C-2EB5-40CF-96C3-A787C0BE8BD1}"/>
                </a:ext>
              </a:extLst>
            </p:cNvPr>
            <p:cNvSpPr/>
            <p:nvPr/>
          </p:nvSpPr>
          <p:spPr>
            <a:xfrm>
              <a:off x="10440820" y="291705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6" name="Graphic 55" descr="Chat bubble">
              <a:extLst>
                <a:ext uri="{FF2B5EF4-FFF2-40B4-BE49-F238E27FC236}">
                  <a16:creationId xmlns:a16="http://schemas.microsoft.com/office/drawing/2014/main" id="{AF27A916-03BD-474D-BA1A-483443E49F1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077408" y="4412474"/>
              <a:ext cx="522617" cy="522617"/>
            </a:xfrm>
            <a:prstGeom prst="rect">
              <a:avLst/>
            </a:prstGeom>
          </p:spPr>
        </p:pic>
      </p:grpSp>
      <p:sp>
        <p:nvSpPr>
          <p:cNvPr id="58" name="Rectangle 57">
            <a:extLst>
              <a:ext uri="{FF2B5EF4-FFF2-40B4-BE49-F238E27FC236}">
                <a16:creationId xmlns:a16="http://schemas.microsoft.com/office/drawing/2014/main" id="{32ACF99B-B350-4558-ACF0-A128B7D4154A}"/>
              </a:ext>
            </a:extLst>
          </p:cNvPr>
          <p:cNvSpPr/>
          <p:nvPr/>
        </p:nvSpPr>
        <p:spPr>
          <a:xfrm>
            <a:off x="500377" y="5194503"/>
            <a:ext cx="5033683" cy="707886"/>
          </a:xfrm>
          <a:prstGeom prst="rect">
            <a:avLst/>
          </a:prstGeom>
        </p:spPr>
        <p:txBody>
          <a:bodyPr wrap="square">
            <a:spAutoFit/>
          </a:bodyPr>
          <a:lstStyle/>
          <a:p>
            <a:pPr algn="ctr"/>
            <a:r>
              <a:rPr lang="en-US" sz="2000" dirty="0"/>
              <a:t>Sharing or openness does not directly lead to collaboration</a:t>
            </a:r>
            <a:endParaRPr lang="en-CA" sz="2000" dirty="0"/>
          </a:p>
        </p:txBody>
      </p:sp>
      <p:sp>
        <p:nvSpPr>
          <p:cNvPr id="59" name="Rectangle 58">
            <a:extLst>
              <a:ext uri="{FF2B5EF4-FFF2-40B4-BE49-F238E27FC236}">
                <a16:creationId xmlns:a16="http://schemas.microsoft.com/office/drawing/2014/main" id="{F65289B2-D1B6-4E6B-8859-A486E6F8C6C8}"/>
              </a:ext>
            </a:extLst>
          </p:cNvPr>
          <p:cNvSpPr/>
          <p:nvPr/>
        </p:nvSpPr>
        <p:spPr>
          <a:xfrm>
            <a:off x="6782388" y="5212957"/>
            <a:ext cx="5033683" cy="707886"/>
          </a:xfrm>
          <a:prstGeom prst="rect">
            <a:avLst/>
          </a:prstGeom>
        </p:spPr>
        <p:txBody>
          <a:bodyPr wrap="square">
            <a:spAutoFit/>
          </a:bodyPr>
          <a:lstStyle/>
          <a:p>
            <a:pPr algn="ctr"/>
            <a:r>
              <a:rPr lang="en-US" sz="2000" dirty="0"/>
              <a:t>A level of coordination is required in addition to sharing</a:t>
            </a:r>
            <a:endParaRPr lang="en-CA" sz="2000" dirty="0"/>
          </a:p>
        </p:txBody>
      </p:sp>
    </p:spTree>
    <p:extLst>
      <p:ext uri="{BB962C8B-B14F-4D97-AF65-F5344CB8AC3E}">
        <p14:creationId xmlns:p14="http://schemas.microsoft.com/office/powerpoint/2010/main" val="2921027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7" name="Google Shape;97;p13"/>
          <p:cNvSpPr txBox="1">
            <a:spLocks noGrp="1"/>
          </p:cNvSpPr>
          <p:nvPr>
            <p:ph type="sldNum" idx="12"/>
          </p:nvPr>
        </p:nvSpPr>
        <p:spPr>
          <a:xfrm>
            <a:off x="11307433" y="6262577"/>
            <a:ext cx="731600" cy="418000"/>
          </a:xfrm>
          <a:prstGeom prst="rect">
            <a:avLst/>
          </a:prstGeom>
        </p:spPr>
        <p:txBody>
          <a:bodyPr spcFirstLastPara="1" wrap="square" lIns="121900" tIns="121900" rIns="121900" bIns="121900" anchor="t" anchorCtr="0">
            <a:noAutofit/>
          </a:bodyPr>
          <a:lstStyle/>
          <a:p>
            <a:pPr defTabSz="1219170">
              <a:buClr>
                <a:srgbClr val="000000"/>
              </a:buClr>
            </a:pPr>
            <a:fld id="{00000000-1234-1234-1234-123412341234}" type="slidenum">
              <a:rPr lang="en" kern="0">
                <a:solidFill>
                  <a:srgbClr val="97ABBC"/>
                </a:solidFill>
              </a:rPr>
              <a:pPr defTabSz="1219170">
                <a:buClr>
                  <a:srgbClr val="000000"/>
                </a:buClr>
              </a:pPr>
              <a:t>6</a:t>
            </a:fld>
            <a:endParaRPr kern="0">
              <a:solidFill>
                <a:srgbClr val="97ABBC"/>
              </a:solidFill>
            </a:endParaRPr>
          </a:p>
        </p:txBody>
      </p:sp>
      <p:sp>
        <p:nvSpPr>
          <p:cNvPr id="4" name="Rectangle 3">
            <a:extLst>
              <a:ext uri="{FF2B5EF4-FFF2-40B4-BE49-F238E27FC236}">
                <a16:creationId xmlns:a16="http://schemas.microsoft.com/office/drawing/2014/main" id="{D9042A94-DA47-474A-87CE-36D6AC202FF1}"/>
              </a:ext>
            </a:extLst>
          </p:cNvPr>
          <p:cNvSpPr/>
          <p:nvPr/>
        </p:nvSpPr>
        <p:spPr>
          <a:xfrm>
            <a:off x="1253888" y="1789589"/>
            <a:ext cx="9684222" cy="3293209"/>
          </a:xfrm>
          <a:prstGeom prst="rect">
            <a:avLst/>
          </a:prstGeom>
        </p:spPr>
        <p:txBody>
          <a:bodyPr wrap="square">
            <a:spAutoFit/>
          </a:bodyPr>
          <a:lstStyle/>
          <a:p>
            <a:pPr marL="457200" indent="-457200">
              <a:buFont typeface="Arial" panose="020B0604020202020204" pitchFamily="34" charset="0"/>
              <a:buChar char="•"/>
            </a:pPr>
            <a:r>
              <a:rPr lang="en-US" sz="2800" dirty="0">
                <a:solidFill>
                  <a:srgbClr val="002060"/>
                </a:solidFill>
              </a:rPr>
              <a:t>Decide on common tools, formats and programming languages early on the project.</a:t>
            </a:r>
          </a:p>
          <a:p>
            <a:pPr marL="914400" lvl="1" indent="-457200">
              <a:buFont typeface="Arial" panose="020B0604020202020204" pitchFamily="34" charset="0"/>
              <a:buChar char="•"/>
            </a:pPr>
            <a:r>
              <a:rPr lang="en-US" sz="2400" dirty="0"/>
              <a:t>Open source software might be helpful</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800" dirty="0">
                <a:solidFill>
                  <a:srgbClr val="002060"/>
                </a:solidFill>
              </a:rPr>
              <a:t>Make your artifacts easy to understand for everyone in the team.</a:t>
            </a:r>
          </a:p>
          <a:p>
            <a:pPr marL="914400" lvl="1" indent="-457200">
              <a:buFont typeface="Arial" panose="020B0604020202020204" pitchFamily="34" charset="0"/>
              <a:buChar char="•"/>
            </a:pPr>
            <a:r>
              <a:rPr lang="en-US" sz="2400" dirty="0"/>
              <a:t>Settle on terminology early in the project. Create a project dictionary. </a:t>
            </a:r>
            <a:endParaRPr lang="en-CA" sz="2400" dirty="0"/>
          </a:p>
        </p:txBody>
      </p:sp>
      <p:sp>
        <p:nvSpPr>
          <p:cNvPr id="32" name="Google Shape;93;p13">
            <a:extLst>
              <a:ext uri="{FF2B5EF4-FFF2-40B4-BE49-F238E27FC236}">
                <a16:creationId xmlns:a16="http://schemas.microsoft.com/office/drawing/2014/main" id="{9D4ED412-14C3-4925-BC41-0512D77602A6}"/>
              </a:ext>
            </a:extLst>
          </p:cNvPr>
          <p:cNvSpPr txBox="1">
            <a:spLocks noGrp="1"/>
          </p:cNvSpPr>
          <p:nvPr>
            <p:ph type="title"/>
          </p:nvPr>
        </p:nvSpPr>
        <p:spPr>
          <a:xfrm>
            <a:off x="1932133" y="195308"/>
            <a:ext cx="8327733"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sz="2800" dirty="0">
                <a:solidFill>
                  <a:schemeClr val="accent1"/>
                </a:solidFill>
              </a:rPr>
              <a:t>Key elements of collaboration</a:t>
            </a:r>
            <a:br>
              <a:rPr lang="en-CA" sz="2800" dirty="0">
                <a:solidFill>
                  <a:schemeClr val="accent1"/>
                </a:solidFill>
              </a:rPr>
            </a:br>
            <a:r>
              <a:rPr lang="en-CA" sz="2800" i="1" dirty="0">
                <a:solidFill>
                  <a:schemeClr val="accent1"/>
                </a:solidFill>
              </a:rPr>
              <a:t>“Speaking the same language”</a:t>
            </a:r>
            <a:endParaRPr sz="2800" dirty="0">
              <a:solidFill>
                <a:schemeClr val="accent1"/>
              </a:solidFill>
            </a:endParaRPr>
          </a:p>
        </p:txBody>
      </p:sp>
    </p:spTree>
    <p:extLst>
      <p:ext uri="{BB962C8B-B14F-4D97-AF65-F5344CB8AC3E}">
        <p14:creationId xmlns:p14="http://schemas.microsoft.com/office/powerpoint/2010/main" val="3602752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7" name="Google Shape;97;p13"/>
          <p:cNvSpPr txBox="1">
            <a:spLocks noGrp="1"/>
          </p:cNvSpPr>
          <p:nvPr>
            <p:ph type="sldNum" idx="12"/>
          </p:nvPr>
        </p:nvSpPr>
        <p:spPr>
          <a:xfrm>
            <a:off x="11307433" y="6262577"/>
            <a:ext cx="731600" cy="418000"/>
          </a:xfrm>
          <a:prstGeom prst="rect">
            <a:avLst/>
          </a:prstGeom>
        </p:spPr>
        <p:txBody>
          <a:bodyPr spcFirstLastPara="1" wrap="square" lIns="121900" tIns="121900" rIns="121900" bIns="121900" anchor="t" anchorCtr="0">
            <a:noAutofit/>
          </a:bodyPr>
          <a:lstStyle/>
          <a:p>
            <a:pPr defTabSz="1219170">
              <a:buClr>
                <a:srgbClr val="000000"/>
              </a:buClr>
            </a:pPr>
            <a:fld id="{00000000-1234-1234-1234-123412341234}" type="slidenum">
              <a:rPr lang="en" kern="0">
                <a:solidFill>
                  <a:srgbClr val="97ABBC"/>
                </a:solidFill>
              </a:rPr>
              <a:pPr defTabSz="1219170">
                <a:buClr>
                  <a:srgbClr val="000000"/>
                </a:buClr>
              </a:pPr>
              <a:t>7</a:t>
            </a:fld>
            <a:endParaRPr kern="0">
              <a:solidFill>
                <a:srgbClr val="97ABBC"/>
              </a:solidFill>
            </a:endParaRPr>
          </a:p>
        </p:txBody>
      </p:sp>
      <p:sp>
        <p:nvSpPr>
          <p:cNvPr id="32" name="Google Shape;93;p13">
            <a:extLst>
              <a:ext uri="{FF2B5EF4-FFF2-40B4-BE49-F238E27FC236}">
                <a16:creationId xmlns:a16="http://schemas.microsoft.com/office/drawing/2014/main" id="{9D4ED412-14C3-4925-BC41-0512D77602A6}"/>
              </a:ext>
            </a:extLst>
          </p:cNvPr>
          <p:cNvSpPr txBox="1">
            <a:spLocks noGrp="1"/>
          </p:cNvSpPr>
          <p:nvPr>
            <p:ph type="title"/>
          </p:nvPr>
        </p:nvSpPr>
        <p:spPr>
          <a:xfrm>
            <a:off x="1932133" y="186431"/>
            <a:ext cx="8327733"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sz="2800" dirty="0">
                <a:solidFill>
                  <a:schemeClr val="accent1"/>
                </a:solidFill>
              </a:rPr>
              <a:t>Key elements of collaboration</a:t>
            </a:r>
            <a:br>
              <a:rPr lang="en-CA" sz="2800" dirty="0">
                <a:solidFill>
                  <a:schemeClr val="accent1"/>
                </a:solidFill>
              </a:rPr>
            </a:br>
            <a:r>
              <a:rPr lang="en-CA" sz="2800" i="1" dirty="0">
                <a:solidFill>
                  <a:schemeClr val="accent1"/>
                </a:solidFill>
              </a:rPr>
              <a:t>“Sharing is caring”</a:t>
            </a:r>
            <a:endParaRPr sz="2800" dirty="0">
              <a:solidFill>
                <a:schemeClr val="accent1"/>
              </a:solidFill>
            </a:endParaRPr>
          </a:p>
        </p:txBody>
      </p:sp>
      <p:sp>
        <p:nvSpPr>
          <p:cNvPr id="5" name="Rectangle 4">
            <a:extLst>
              <a:ext uri="{FF2B5EF4-FFF2-40B4-BE49-F238E27FC236}">
                <a16:creationId xmlns:a16="http://schemas.microsoft.com/office/drawing/2014/main" id="{E434C84D-233E-4585-8DD8-E4400A7264B8}"/>
              </a:ext>
            </a:extLst>
          </p:cNvPr>
          <p:cNvSpPr/>
          <p:nvPr/>
        </p:nvSpPr>
        <p:spPr>
          <a:xfrm>
            <a:off x="1288578" y="1532137"/>
            <a:ext cx="9684222" cy="3847207"/>
          </a:xfrm>
          <a:prstGeom prst="rect">
            <a:avLst/>
          </a:prstGeom>
        </p:spPr>
        <p:txBody>
          <a:bodyPr wrap="square">
            <a:spAutoFit/>
          </a:bodyPr>
          <a:lstStyle/>
          <a:p>
            <a:pPr marL="457200" indent="-457200">
              <a:buFont typeface="Arial" panose="020B0604020202020204" pitchFamily="34" charset="0"/>
              <a:buChar char="•"/>
            </a:pPr>
            <a:r>
              <a:rPr lang="en-US" sz="2800" dirty="0">
                <a:solidFill>
                  <a:srgbClr val="002060"/>
                </a:solidFill>
              </a:rPr>
              <a:t>Create formal channels to share data, code, information, knowledge.</a:t>
            </a:r>
          </a:p>
          <a:p>
            <a:pPr marL="457200" indent="-457200">
              <a:buFont typeface="Arial" panose="020B0604020202020204" pitchFamily="34" charset="0"/>
              <a:buChar char="•"/>
            </a:pPr>
            <a:endParaRPr lang="en-US" sz="2800" dirty="0">
              <a:solidFill>
                <a:srgbClr val="002060"/>
              </a:solidFill>
            </a:endParaRPr>
          </a:p>
          <a:p>
            <a:pPr marL="457200" indent="-457200">
              <a:buFont typeface="Arial" panose="020B0604020202020204" pitchFamily="34" charset="0"/>
              <a:buChar char="•"/>
            </a:pPr>
            <a:r>
              <a:rPr lang="en-US" sz="2800" dirty="0">
                <a:solidFill>
                  <a:srgbClr val="002060"/>
                </a:solidFill>
              </a:rPr>
              <a:t>Ensure that you share only what can be shared.</a:t>
            </a:r>
          </a:p>
          <a:p>
            <a:pPr marL="1371600" lvl="2" indent="-457200">
              <a:buFont typeface="Arial" panose="020B0604020202020204" pitchFamily="34" charset="0"/>
              <a:buChar char="•"/>
            </a:pPr>
            <a:r>
              <a:rPr lang="en-US" sz="2400" dirty="0"/>
              <a:t>Practice secure sharing.</a:t>
            </a:r>
          </a:p>
          <a:p>
            <a:pPr marL="1371600" lvl="2" indent="-457200">
              <a:buFont typeface="Arial" panose="020B0604020202020204" pitchFamily="34" charset="0"/>
              <a:buChar char="•"/>
            </a:pPr>
            <a:r>
              <a:rPr lang="en-US" sz="2400" dirty="0"/>
              <a:t>Define access rights and roles, use passwords, encryption.</a:t>
            </a:r>
          </a:p>
          <a:p>
            <a:pPr marL="457200" indent="-457200">
              <a:buFont typeface="Arial" panose="020B0604020202020204" pitchFamily="34" charset="0"/>
              <a:buChar char="•"/>
            </a:pPr>
            <a:endParaRPr lang="en-US" sz="2800" dirty="0">
              <a:solidFill>
                <a:srgbClr val="002060"/>
              </a:solidFill>
            </a:endParaRPr>
          </a:p>
          <a:p>
            <a:pPr marL="457200" indent="-457200">
              <a:buFont typeface="Arial" panose="020B0604020202020204" pitchFamily="34" charset="0"/>
              <a:buChar char="•"/>
            </a:pPr>
            <a:r>
              <a:rPr lang="en-US" sz="2800" dirty="0">
                <a:solidFill>
                  <a:srgbClr val="002060"/>
                </a:solidFill>
              </a:rPr>
              <a:t>Sharing through formal channels ensures traceability and protects ownership.</a:t>
            </a:r>
            <a:endParaRPr lang="en-CA" sz="2800" dirty="0">
              <a:solidFill>
                <a:srgbClr val="002060"/>
              </a:solidFill>
            </a:endParaRPr>
          </a:p>
        </p:txBody>
      </p:sp>
    </p:spTree>
    <p:extLst>
      <p:ext uri="{BB962C8B-B14F-4D97-AF65-F5344CB8AC3E}">
        <p14:creationId xmlns:p14="http://schemas.microsoft.com/office/powerpoint/2010/main" val="4158766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7" name="Google Shape;97;p13"/>
          <p:cNvSpPr txBox="1">
            <a:spLocks noGrp="1"/>
          </p:cNvSpPr>
          <p:nvPr>
            <p:ph type="sldNum" idx="12"/>
          </p:nvPr>
        </p:nvSpPr>
        <p:spPr>
          <a:xfrm>
            <a:off x="11307433" y="6262577"/>
            <a:ext cx="731600" cy="418000"/>
          </a:xfrm>
          <a:prstGeom prst="rect">
            <a:avLst/>
          </a:prstGeom>
        </p:spPr>
        <p:txBody>
          <a:bodyPr spcFirstLastPara="1" wrap="square" lIns="121900" tIns="121900" rIns="121900" bIns="121900" anchor="t" anchorCtr="0">
            <a:noAutofit/>
          </a:bodyPr>
          <a:lstStyle/>
          <a:p>
            <a:pPr defTabSz="1219170">
              <a:buClr>
                <a:srgbClr val="000000"/>
              </a:buClr>
            </a:pPr>
            <a:fld id="{00000000-1234-1234-1234-123412341234}" type="slidenum">
              <a:rPr lang="en" kern="0">
                <a:solidFill>
                  <a:srgbClr val="97ABBC"/>
                </a:solidFill>
              </a:rPr>
              <a:pPr defTabSz="1219170">
                <a:buClr>
                  <a:srgbClr val="000000"/>
                </a:buClr>
              </a:pPr>
              <a:t>8</a:t>
            </a:fld>
            <a:endParaRPr kern="0">
              <a:solidFill>
                <a:srgbClr val="97ABBC"/>
              </a:solidFill>
            </a:endParaRPr>
          </a:p>
        </p:txBody>
      </p:sp>
      <p:sp>
        <p:nvSpPr>
          <p:cNvPr id="32" name="Google Shape;93;p13">
            <a:extLst>
              <a:ext uri="{FF2B5EF4-FFF2-40B4-BE49-F238E27FC236}">
                <a16:creationId xmlns:a16="http://schemas.microsoft.com/office/drawing/2014/main" id="{9D4ED412-14C3-4925-BC41-0512D77602A6}"/>
              </a:ext>
            </a:extLst>
          </p:cNvPr>
          <p:cNvSpPr txBox="1">
            <a:spLocks noGrp="1"/>
          </p:cNvSpPr>
          <p:nvPr>
            <p:ph type="title"/>
          </p:nvPr>
        </p:nvSpPr>
        <p:spPr>
          <a:xfrm>
            <a:off x="1932133" y="284085"/>
            <a:ext cx="8327733"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sz="2800" dirty="0">
                <a:solidFill>
                  <a:schemeClr val="accent1"/>
                </a:solidFill>
              </a:rPr>
              <a:t>Key elements of collaboration</a:t>
            </a:r>
            <a:br>
              <a:rPr lang="en-CA" sz="2800" dirty="0">
                <a:solidFill>
                  <a:schemeClr val="accent1"/>
                </a:solidFill>
              </a:rPr>
            </a:br>
            <a:r>
              <a:rPr lang="en-CA" sz="2800" i="1" dirty="0">
                <a:solidFill>
                  <a:schemeClr val="accent1"/>
                </a:solidFill>
              </a:rPr>
              <a:t>“The three Cs of success”</a:t>
            </a:r>
            <a:endParaRPr sz="2800" dirty="0">
              <a:solidFill>
                <a:schemeClr val="accent1"/>
              </a:solidFill>
            </a:endParaRPr>
          </a:p>
        </p:txBody>
      </p:sp>
      <p:sp>
        <p:nvSpPr>
          <p:cNvPr id="4" name="Rectangle 3">
            <a:extLst>
              <a:ext uri="{FF2B5EF4-FFF2-40B4-BE49-F238E27FC236}">
                <a16:creationId xmlns:a16="http://schemas.microsoft.com/office/drawing/2014/main" id="{36ACBFDD-6BE6-4837-B67A-C8F9AB4F5574}"/>
              </a:ext>
            </a:extLst>
          </p:cNvPr>
          <p:cNvSpPr/>
          <p:nvPr/>
        </p:nvSpPr>
        <p:spPr>
          <a:xfrm>
            <a:off x="1288578" y="1532137"/>
            <a:ext cx="9684222" cy="3724096"/>
          </a:xfrm>
          <a:prstGeom prst="rect">
            <a:avLst/>
          </a:prstGeom>
        </p:spPr>
        <p:txBody>
          <a:bodyPr wrap="square">
            <a:spAutoFit/>
          </a:bodyPr>
          <a:lstStyle/>
          <a:p>
            <a:pPr marL="457200" indent="-457200">
              <a:buFont typeface="Arial" panose="020B0604020202020204" pitchFamily="34" charset="0"/>
              <a:buChar char="•"/>
            </a:pPr>
            <a:r>
              <a:rPr lang="en-US" sz="2800" dirty="0">
                <a:solidFill>
                  <a:srgbClr val="002060"/>
                </a:solidFill>
              </a:rPr>
              <a:t>Communicate</a:t>
            </a:r>
          </a:p>
          <a:p>
            <a:pPr marL="914400" lvl="1" indent="-457200">
              <a:buFont typeface="Arial" panose="020B0604020202020204" pitchFamily="34" charset="0"/>
              <a:buChar char="•"/>
            </a:pPr>
            <a:r>
              <a:rPr lang="en-US" sz="2400" dirty="0"/>
              <a:t>Talk often, share often, build a community.</a:t>
            </a:r>
          </a:p>
          <a:p>
            <a:pPr marL="457200" indent="-457200">
              <a:buFont typeface="Arial" panose="020B0604020202020204" pitchFamily="34" charset="0"/>
              <a:buChar char="•"/>
            </a:pPr>
            <a:endParaRPr lang="en-US" sz="2800" dirty="0">
              <a:solidFill>
                <a:srgbClr val="002060"/>
              </a:solidFill>
            </a:endParaRPr>
          </a:p>
          <a:p>
            <a:pPr marL="457200" indent="-457200">
              <a:buFont typeface="Arial" panose="020B0604020202020204" pitchFamily="34" charset="0"/>
              <a:buChar char="•"/>
            </a:pPr>
            <a:r>
              <a:rPr lang="en-US" sz="2800" dirty="0">
                <a:solidFill>
                  <a:srgbClr val="002060"/>
                </a:solidFill>
              </a:rPr>
              <a:t>Coordinate</a:t>
            </a:r>
          </a:p>
          <a:p>
            <a:pPr marL="914400" lvl="1" indent="-457200">
              <a:buFont typeface="Arial" panose="020B0604020202020204" pitchFamily="34" charset="0"/>
              <a:buChar char="•"/>
            </a:pPr>
            <a:r>
              <a:rPr lang="en-US" sz="2400" dirty="0"/>
              <a:t>Keep tasks and responsibilities in order.</a:t>
            </a:r>
          </a:p>
          <a:p>
            <a:pPr marL="914400" lvl="1" indent="-457200">
              <a:buFont typeface="Arial" panose="020B0604020202020204" pitchFamily="34" charset="0"/>
              <a:buChar char="•"/>
            </a:pPr>
            <a:r>
              <a:rPr lang="en-US" sz="2400" dirty="0"/>
              <a:t>Synchronize often.</a:t>
            </a:r>
          </a:p>
          <a:p>
            <a:pPr marL="457200" indent="-457200">
              <a:buFont typeface="Arial" panose="020B0604020202020204" pitchFamily="34" charset="0"/>
              <a:buChar char="•"/>
            </a:pPr>
            <a:endParaRPr lang="en-US" sz="2800" dirty="0">
              <a:solidFill>
                <a:srgbClr val="002060"/>
              </a:solidFill>
            </a:endParaRPr>
          </a:p>
          <a:p>
            <a:pPr marL="457200" indent="-457200">
              <a:buFont typeface="Arial" panose="020B0604020202020204" pitchFamily="34" charset="0"/>
              <a:buChar char="•"/>
            </a:pPr>
            <a:r>
              <a:rPr lang="en-US" sz="2800" dirty="0">
                <a:solidFill>
                  <a:srgbClr val="002060"/>
                </a:solidFill>
              </a:rPr>
              <a:t>Collaborate!</a:t>
            </a:r>
          </a:p>
          <a:p>
            <a:pPr marL="914400" lvl="1" indent="-457200">
              <a:buFont typeface="Arial" panose="020B0604020202020204" pitchFamily="34" charset="0"/>
              <a:buChar char="•"/>
            </a:pPr>
            <a:r>
              <a:rPr lang="en-US" sz="2400" dirty="0"/>
              <a:t>Solve problems together, make recommendations</a:t>
            </a:r>
            <a:endParaRPr lang="en-CA" sz="2400" dirty="0"/>
          </a:p>
        </p:txBody>
      </p:sp>
    </p:spTree>
    <p:extLst>
      <p:ext uri="{BB962C8B-B14F-4D97-AF65-F5344CB8AC3E}">
        <p14:creationId xmlns:p14="http://schemas.microsoft.com/office/powerpoint/2010/main" val="2591815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7" name="Google Shape;97;p13"/>
          <p:cNvSpPr txBox="1">
            <a:spLocks noGrp="1"/>
          </p:cNvSpPr>
          <p:nvPr>
            <p:ph type="sldNum" idx="12"/>
          </p:nvPr>
        </p:nvSpPr>
        <p:spPr>
          <a:xfrm>
            <a:off x="11307433" y="6262577"/>
            <a:ext cx="731600" cy="418000"/>
          </a:xfrm>
          <a:prstGeom prst="rect">
            <a:avLst/>
          </a:prstGeom>
        </p:spPr>
        <p:txBody>
          <a:bodyPr spcFirstLastPara="1" wrap="square" lIns="121900" tIns="121900" rIns="121900" bIns="121900" anchor="t" anchorCtr="0">
            <a:noAutofit/>
          </a:bodyPr>
          <a:lstStyle/>
          <a:p>
            <a:pPr defTabSz="1219170">
              <a:buClr>
                <a:srgbClr val="000000"/>
              </a:buClr>
            </a:pPr>
            <a:fld id="{00000000-1234-1234-1234-123412341234}" type="slidenum">
              <a:rPr lang="en" kern="0">
                <a:solidFill>
                  <a:srgbClr val="97ABBC"/>
                </a:solidFill>
              </a:rPr>
              <a:pPr defTabSz="1219170">
                <a:buClr>
                  <a:srgbClr val="000000"/>
                </a:buClr>
              </a:pPr>
              <a:t>9</a:t>
            </a:fld>
            <a:endParaRPr kern="0">
              <a:solidFill>
                <a:srgbClr val="97ABBC"/>
              </a:solidFill>
            </a:endParaRPr>
          </a:p>
        </p:txBody>
      </p:sp>
      <p:sp>
        <p:nvSpPr>
          <p:cNvPr id="32" name="Google Shape;93;p13">
            <a:extLst>
              <a:ext uri="{FF2B5EF4-FFF2-40B4-BE49-F238E27FC236}">
                <a16:creationId xmlns:a16="http://schemas.microsoft.com/office/drawing/2014/main" id="{9D4ED412-14C3-4925-BC41-0512D77602A6}"/>
              </a:ext>
            </a:extLst>
          </p:cNvPr>
          <p:cNvSpPr txBox="1">
            <a:spLocks noGrp="1"/>
          </p:cNvSpPr>
          <p:nvPr>
            <p:ph type="title"/>
          </p:nvPr>
        </p:nvSpPr>
        <p:spPr>
          <a:xfrm>
            <a:off x="1932133" y="284085"/>
            <a:ext cx="8327733" cy="857400"/>
          </a:xfrm>
          <a:prstGeom prst="rect">
            <a:avLst/>
          </a:prstGeom>
        </p:spPr>
        <p:txBody>
          <a:bodyPr spcFirstLastPara="1" wrap="square" lIns="91425" tIns="91425" rIns="91425" bIns="91425" anchor="b" anchorCtr="0">
            <a:noAutofit/>
          </a:bodyPr>
          <a:lstStyle/>
          <a:p>
            <a:pPr algn="ctr"/>
            <a:r>
              <a:rPr lang="en-CA" sz="2800" dirty="0">
                <a:solidFill>
                  <a:schemeClr val="accent1"/>
                </a:solidFill>
              </a:rPr>
              <a:t>GitHub and R</a:t>
            </a:r>
          </a:p>
        </p:txBody>
      </p:sp>
      <p:sp>
        <p:nvSpPr>
          <p:cNvPr id="4" name="Rectangle 3">
            <a:extLst>
              <a:ext uri="{FF2B5EF4-FFF2-40B4-BE49-F238E27FC236}">
                <a16:creationId xmlns:a16="http://schemas.microsoft.com/office/drawing/2014/main" id="{36ACBFDD-6BE6-4837-B67A-C8F9AB4F5574}"/>
              </a:ext>
            </a:extLst>
          </p:cNvPr>
          <p:cNvSpPr/>
          <p:nvPr/>
        </p:nvSpPr>
        <p:spPr>
          <a:xfrm>
            <a:off x="828182" y="1999015"/>
            <a:ext cx="3336688" cy="3108543"/>
          </a:xfrm>
          <a:prstGeom prst="rect">
            <a:avLst/>
          </a:prstGeom>
        </p:spPr>
        <p:txBody>
          <a:bodyPr wrap="square">
            <a:spAutoFit/>
          </a:bodyPr>
          <a:lstStyle/>
          <a:p>
            <a:pPr marL="457200" indent="-457200">
              <a:buFont typeface="Arial" panose="020B0604020202020204" pitchFamily="34" charset="0"/>
              <a:buChar char="•"/>
            </a:pPr>
            <a:r>
              <a:rPr lang="en-US" sz="2800" dirty="0">
                <a:solidFill>
                  <a:srgbClr val="002060"/>
                </a:solidFill>
              </a:rPr>
              <a:t>Share</a:t>
            </a:r>
          </a:p>
          <a:p>
            <a:endParaRPr lang="en-US" sz="2800" dirty="0">
              <a:solidFill>
                <a:srgbClr val="002060"/>
              </a:solidFill>
            </a:endParaRPr>
          </a:p>
          <a:p>
            <a:pPr marL="457200" indent="-457200">
              <a:buFont typeface="Arial" panose="020B0604020202020204" pitchFamily="34" charset="0"/>
              <a:buChar char="•"/>
            </a:pPr>
            <a:r>
              <a:rPr lang="en-US" sz="2800" dirty="0">
                <a:solidFill>
                  <a:srgbClr val="002060"/>
                </a:solidFill>
              </a:rPr>
              <a:t>Communicate</a:t>
            </a:r>
          </a:p>
          <a:p>
            <a:pPr marL="457200" indent="-457200">
              <a:buFont typeface="Arial" panose="020B0604020202020204" pitchFamily="34" charset="0"/>
              <a:buChar char="•"/>
            </a:pPr>
            <a:endParaRPr lang="en-US" sz="2800" dirty="0">
              <a:solidFill>
                <a:srgbClr val="002060"/>
              </a:solidFill>
            </a:endParaRPr>
          </a:p>
          <a:p>
            <a:pPr marL="457200" indent="-457200">
              <a:buFont typeface="Arial" panose="020B0604020202020204" pitchFamily="34" charset="0"/>
              <a:buChar char="•"/>
            </a:pPr>
            <a:r>
              <a:rPr lang="en-US" sz="2800" dirty="0">
                <a:solidFill>
                  <a:srgbClr val="002060"/>
                </a:solidFill>
              </a:rPr>
              <a:t>Coordinate</a:t>
            </a:r>
          </a:p>
          <a:p>
            <a:pPr marL="457200" indent="-457200">
              <a:buFont typeface="Arial" panose="020B0604020202020204" pitchFamily="34" charset="0"/>
              <a:buChar char="•"/>
            </a:pPr>
            <a:endParaRPr lang="en-US" sz="2800" dirty="0">
              <a:solidFill>
                <a:srgbClr val="002060"/>
              </a:solidFill>
            </a:endParaRPr>
          </a:p>
          <a:p>
            <a:pPr marL="457200" indent="-457200">
              <a:buFont typeface="Arial" panose="020B0604020202020204" pitchFamily="34" charset="0"/>
              <a:buChar char="•"/>
            </a:pPr>
            <a:r>
              <a:rPr lang="en-US" sz="2800" dirty="0">
                <a:solidFill>
                  <a:srgbClr val="002060"/>
                </a:solidFill>
              </a:rPr>
              <a:t>Collaborate</a:t>
            </a:r>
          </a:p>
        </p:txBody>
      </p:sp>
      <p:sp>
        <p:nvSpPr>
          <p:cNvPr id="5" name="Google Shape;93;p13">
            <a:extLst>
              <a:ext uri="{FF2B5EF4-FFF2-40B4-BE49-F238E27FC236}">
                <a16:creationId xmlns:a16="http://schemas.microsoft.com/office/drawing/2014/main" id="{796C90F2-D0E0-4E6F-9948-875A3198BA95}"/>
              </a:ext>
            </a:extLst>
          </p:cNvPr>
          <p:cNvSpPr txBox="1">
            <a:spLocks/>
          </p:cNvSpPr>
          <p:nvPr/>
        </p:nvSpPr>
        <p:spPr>
          <a:xfrm>
            <a:off x="7748106" y="2507633"/>
            <a:ext cx="502352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pPr algn="ctr"/>
            <a:endParaRPr lang="en-CA" sz="2800" kern="0" dirty="0">
              <a:solidFill>
                <a:schemeClr val="accent1"/>
              </a:solidFill>
            </a:endParaRPr>
          </a:p>
        </p:txBody>
      </p:sp>
      <p:grpSp>
        <p:nvGrpSpPr>
          <p:cNvPr id="10" name="Group 9">
            <a:extLst>
              <a:ext uri="{FF2B5EF4-FFF2-40B4-BE49-F238E27FC236}">
                <a16:creationId xmlns:a16="http://schemas.microsoft.com/office/drawing/2014/main" id="{32401478-0645-4657-BFD2-17B643523CD4}"/>
              </a:ext>
            </a:extLst>
          </p:cNvPr>
          <p:cNvGrpSpPr/>
          <p:nvPr/>
        </p:nvGrpSpPr>
        <p:grpSpPr>
          <a:xfrm>
            <a:off x="7176472" y="1017444"/>
            <a:ext cx="1966106" cy="4695178"/>
            <a:chOff x="8561388" y="1145379"/>
            <a:chExt cx="1966106" cy="4695178"/>
          </a:xfrm>
        </p:grpSpPr>
        <p:grpSp>
          <p:nvGrpSpPr>
            <p:cNvPr id="9" name="Group 8">
              <a:extLst>
                <a:ext uri="{FF2B5EF4-FFF2-40B4-BE49-F238E27FC236}">
                  <a16:creationId xmlns:a16="http://schemas.microsoft.com/office/drawing/2014/main" id="{F68E5B29-B1B8-4E17-B496-01F395CB5B9B}"/>
                </a:ext>
              </a:extLst>
            </p:cNvPr>
            <p:cNvGrpSpPr/>
            <p:nvPr/>
          </p:nvGrpSpPr>
          <p:grpSpPr>
            <a:xfrm>
              <a:off x="8561388" y="1145379"/>
              <a:ext cx="1966106" cy="4695178"/>
              <a:chOff x="8703430" y="1567399"/>
              <a:chExt cx="1966106" cy="4695178"/>
            </a:xfrm>
          </p:grpSpPr>
          <p:pic>
            <p:nvPicPr>
              <p:cNvPr id="6" name="Graphic 5" descr="Users">
                <a:extLst>
                  <a:ext uri="{FF2B5EF4-FFF2-40B4-BE49-F238E27FC236}">
                    <a16:creationId xmlns:a16="http://schemas.microsoft.com/office/drawing/2014/main" id="{B3AC719F-CD30-49AC-8973-CD25C7E85D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01085" y="1567399"/>
                <a:ext cx="1639851" cy="1639851"/>
              </a:xfrm>
              <a:prstGeom prst="rect">
                <a:avLst/>
              </a:prstGeom>
            </p:spPr>
          </p:pic>
          <p:pic>
            <p:nvPicPr>
              <p:cNvPr id="7" name="Graphic 6" descr="Man">
                <a:extLst>
                  <a:ext uri="{FF2B5EF4-FFF2-40B4-BE49-F238E27FC236}">
                    <a16:creationId xmlns:a16="http://schemas.microsoft.com/office/drawing/2014/main" id="{2984AD2C-9B0C-444C-955D-57D78F60880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29283" y="5348177"/>
                <a:ext cx="914400" cy="914400"/>
              </a:xfrm>
              <a:prstGeom prst="rect">
                <a:avLst/>
              </a:prstGeom>
            </p:spPr>
          </p:pic>
          <p:sp>
            <p:nvSpPr>
              <p:cNvPr id="8" name="Callout: Left-Right Arrow 7">
                <a:extLst>
                  <a:ext uri="{FF2B5EF4-FFF2-40B4-BE49-F238E27FC236}">
                    <a16:creationId xmlns:a16="http://schemas.microsoft.com/office/drawing/2014/main" id="{4F573FCD-BBC4-4826-89E3-23C301CB8490}"/>
                  </a:ext>
                </a:extLst>
              </p:cNvPr>
              <p:cNvSpPr/>
              <p:nvPr/>
            </p:nvSpPr>
            <p:spPr>
              <a:xfrm rot="5400000">
                <a:off x="8611425" y="3049448"/>
                <a:ext cx="2150115" cy="1966106"/>
              </a:xfrm>
              <a:prstGeom prst="leftRightArrowCallou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pic>
          <p:nvPicPr>
            <p:cNvPr id="1028" name="Picture 4" descr="Introducing GitHub Package Registry - The GitHub Blog">
              <a:extLst>
                <a:ext uri="{FF2B5EF4-FFF2-40B4-BE49-F238E27FC236}">
                  <a16:creationId xmlns:a16="http://schemas.microsoft.com/office/drawing/2014/main" id="{124811D7-FC13-4367-81C1-A3B2907D57C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29121" y="3176951"/>
              <a:ext cx="1630638" cy="8574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6594770"/>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Antonio template">
  <a:themeElements>
    <a:clrScheme name="Custom 347">
      <a:dk1>
        <a:srgbClr val="677480"/>
      </a:dk1>
      <a:lt1>
        <a:srgbClr val="FFFFFF"/>
      </a:lt1>
      <a:dk2>
        <a:srgbClr val="2185C5"/>
      </a:dk2>
      <a:lt2>
        <a:srgbClr val="FFFFFF"/>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601</Words>
  <Application>Microsoft Office PowerPoint</Application>
  <PresentationFormat>Widescreen</PresentationFormat>
  <Paragraphs>103</Paragraphs>
  <Slides>11</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Avenir Next LT Pro</vt:lpstr>
      <vt:lpstr>Calibri</vt:lpstr>
      <vt:lpstr>Lato</vt:lpstr>
      <vt:lpstr>Raleway</vt:lpstr>
      <vt:lpstr>AccentBoxVTI</vt:lpstr>
      <vt:lpstr>Antonio template</vt:lpstr>
      <vt:lpstr>Accelerating Collaborations in Science </vt:lpstr>
      <vt:lpstr>PowerPoint Presentation</vt:lpstr>
      <vt:lpstr>Scientific collaborations over time</vt:lpstr>
      <vt:lpstr>Why collaborations are important? </vt:lpstr>
      <vt:lpstr>Who is a collaborator?</vt:lpstr>
      <vt:lpstr>Key elements of collaboration “Speaking the same language”</vt:lpstr>
      <vt:lpstr>Key elements of collaboration “Sharing is caring”</vt:lpstr>
      <vt:lpstr>Key elements of collaboration “The three Cs of success”</vt:lpstr>
      <vt:lpstr>GitHub and R</vt:lpstr>
      <vt:lpstr>Agenda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Accelerating Collaborations in Science </dc:title>
  <dc:creator>Paraskevi Massara</dc:creator>
  <cp:lastModifiedBy>Paraskevi Massara</cp:lastModifiedBy>
  <cp:revision>16</cp:revision>
  <dcterms:created xsi:type="dcterms:W3CDTF">2020-04-25T00:10:03Z</dcterms:created>
  <dcterms:modified xsi:type="dcterms:W3CDTF">2020-04-29T21:24:06Z</dcterms:modified>
</cp:coreProperties>
</file>