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0" r:id="rId6"/>
    <p:sldId id="266" r:id="rId7"/>
    <p:sldId id="267" r:id="rId8"/>
    <p:sldId id="272" r:id="rId9"/>
    <p:sldId id="268" r:id="rId10"/>
    <p:sldId id="270" r:id="rId11"/>
    <p:sldId id="263" r:id="rId12"/>
    <p:sldId id="261" r:id="rId13"/>
    <p:sldId id="271" r:id="rId14"/>
    <p:sldId id="26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18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4D3CE-E7E0-4DAD-9F16-3FC93A022E34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BE674CC-97A0-4F12-B7E3-4AF01B949C8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rgbClr val="002060"/>
              </a:solidFill>
            </a:rPr>
            <a:t>Speaking the same language</a:t>
          </a:r>
          <a:endParaRPr lang="en-CA" dirty="0"/>
        </a:p>
      </dgm:t>
    </dgm:pt>
    <dgm:pt modelId="{5377040C-86B5-4BFE-A403-916F4D2634FA}" type="parTrans" cxnId="{5D83A77D-63FF-484F-9466-A80A9C82865F}">
      <dgm:prSet/>
      <dgm:spPr/>
      <dgm:t>
        <a:bodyPr/>
        <a:lstStyle/>
        <a:p>
          <a:endParaRPr lang="en-CA"/>
        </a:p>
      </dgm:t>
    </dgm:pt>
    <dgm:pt modelId="{F5050536-2299-47A4-8527-3872458C1C72}" type="sibTrans" cxnId="{5D83A77D-63FF-484F-9466-A80A9C82865F}">
      <dgm:prSet/>
      <dgm:spPr/>
      <dgm:t>
        <a:bodyPr/>
        <a:lstStyle/>
        <a:p>
          <a:endParaRPr lang="en-CA"/>
        </a:p>
      </dgm:t>
    </dgm:pt>
    <dgm:pt modelId="{BCE7AF69-672E-4F4B-A622-A8254162ED75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Sharing</a:t>
          </a:r>
          <a:endParaRPr lang="en-CA" dirty="0"/>
        </a:p>
      </dgm:t>
    </dgm:pt>
    <dgm:pt modelId="{96081E52-50A6-4FCB-B408-49FD33349C16}" type="parTrans" cxnId="{CD2D1764-5E80-44E9-BA50-72660DE199BE}">
      <dgm:prSet/>
      <dgm:spPr/>
      <dgm:t>
        <a:bodyPr/>
        <a:lstStyle/>
        <a:p>
          <a:endParaRPr lang="en-CA"/>
        </a:p>
      </dgm:t>
    </dgm:pt>
    <dgm:pt modelId="{05EE94EF-7AC4-4C82-A93C-689300B16A51}" type="sibTrans" cxnId="{CD2D1764-5E80-44E9-BA50-72660DE199BE}">
      <dgm:prSet/>
      <dgm:spPr/>
      <dgm:t>
        <a:bodyPr/>
        <a:lstStyle/>
        <a:p>
          <a:endParaRPr lang="en-CA"/>
        </a:p>
      </dgm:t>
    </dgm:pt>
    <dgm:pt modelId="{33FB7EDF-6BCC-4B69-A742-46C1DCEA3B7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rgbClr val="002060"/>
              </a:solidFill>
            </a:rPr>
            <a:t>Coordination </a:t>
          </a:r>
          <a:endParaRPr lang="en-CA" dirty="0"/>
        </a:p>
      </dgm:t>
    </dgm:pt>
    <dgm:pt modelId="{9FC95CEF-6CE5-4DB4-B282-366185971EA8}" type="parTrans" cxnId="{8866DD85-0B69-4DF4-ADF7-8A1CF0BE9F24}">
      <dgm:prSet/>
      <dgm:spPr/>
      <dgm:t>
        <a:bodyPr/>
        <a:lstStyle/>
        <a:p>
          <a:endParaRPr lang="en-CA"/>
        </a:p>
      </dgm:t>
    </dgm:pt>
    <dgm:pt modelId="{ADBFA1D0-0BE9-44B3-9E18-0D342065B752}" type="sibTrans" cxnId="{8866DD85-0B69-4DF4-ADF7-8A1CF0BE9F24}">
      <dgm:prSet/>
      <dgm:spPr/>
      <dgm:t>
        <a:bodyPr/>
        <a:lstStyle/>
        <a:p>
          <a:endParaRPr lang="en-CA"/>
        </a:p>
      </dgm:t>
    </dgm:pt>
    <dgm:pt modelId="{BE2F041E-D6D4-4115-930B-54B229E58C0B}" type="pres">
      <dgm:prSet presAssocID="{9334D3CE-E7E0-4DAD-9F16-3FC93A022E3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A186124-CA8F-4153-BE55-72A930163AA2}" type="pres">
      <dgm:prSet presAssocID="{4BE674CC-97A0-4F12-B7E3-4AF01B949C8D}" presName="Accent1" presStyleCnt="0"/>
      <dgm:spPr/>
    </dgm:pt>
    <dgm:pt modelId="{01CBD4B1-DC3B-4B3A-9D7C-054E48DF9974}" type="pres">
      <dgm:prSet presAssocID="{4BE674CC-97A0-4F12-B7E3-4AF01B949C8D}" presName="Accent" presStyleLbl="node1" presStyleIdx="0" presStyleCnt="3"/>
      <dgm:spPr/>
    </dgm:pt>
    <dgm:pt modelId="{164B2ECC-2AAE-4CEA-8A19-99241AAE8C2F}" type="pres">
      <dgm:prSet presAssocID="{4BE674CC-97A0-4F12-B7E3-4AF01B949C8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BE5C07E-D5FC-4AF2-9C17-0333BF0641C3}" type="pres">
      <dgm:prSet presAssocID="{BCE7AF69-672E-4F4B-A622-A8254162ED75}" presName="Accent2" presStyleCnt="0"/>
      <dgm:spPr/>
    </dgm:pt>
    <dgm:pt modelId="{C8AB9A51-5AC8-4F4B-9114-56CBB9047ECE}" type="pres">
      <dgm:prSet presAssocID="{BCE7AF69-672E-4F4B-A622-A8254162ED75}" presName="Accent" presStyleLbl="node1" presStyleIdx="1" presStyleCnt="3"/>
      <dgm:spPr/>
    </dgm:pt>
    <dgm:pt modelId="{A731100E-E832-4647-AC4E-1F77E94E1EC2}" type="pres">
      <dgm:prSet presAssocID="{BCE7AF69-672E-4F4B-A622-A8254162ED7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F58D51B-2188-4925-B456-29AA9273F30D}" type="pres">
      <dgm:prSet presAssocID="{33FB7EDF-6BCC-4B69-A742-46C1DCEA3B72}" presName="Accent3" presStyleCnt="0"/>
      <dgm:spPr/>
    </dgm:pt>
    <dgm:pt modelId="{2ADECC33-5673-4A4F-A3AB-F00BA75774E3}" type="pres">
      <dgm:prSet presAssocID="{33FB7EDF-6BCC-4B69-A742-46C1DCEA3B72}" presName="Accent" presStyleLbl="node1" presStyleIdx="2" presStyleCnt="3"/>
      <dgm:spPr/>
    </dgm:pt>
    <dgm:pt modelId="{DD1606AB-C66F-4D1D-8DA6-8F6636842898}" type="pres">
      <dgm:prSet presAssocID="{33FB7EDF-6BCC-4B69-A742-46C1DCEA3B7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B512403-CA35-41CC-AE97-CC8A1F923DC8}" type="presOf" srcId="{33FB7EDF-6BCC-4B69-A742-46C1DCEA3B72}" destId="{DD1606AB-C66F-4D1D-8DA6-8F6636842898}" srcOrd="0" destOrd="0" presId="urn:microsoft.com/office/officeart/2009/layout/CircleArrowProcess"/>
    <dgm:cxn modelId="{B8D53D06-4C13-430C-AAA2-23738439850C}" type="presOf" srcId="{9334D3CE-E7E0-4DAD-9F16-3FC93A022E34}" destId="{BE2F041E-D6D4-4115-930B-54B229E58C0B}" srcOrd="0" destOrd="0" presId="urn:microsoft.com/office/officeart/2009/layout/CircleArrowProcess"/>
    <dgm:cxn modelId="{F302273F-0E45-4CD8-A271-DE23BD8AFFA8}" type="presOf" srcId="{4BE674CC-97A0-4F12-B7E3-4AF01B949C8D}" destId="{164B2ECC-2AAE-4CEA-8A19-99241AAE8C2F}" srcOrd="0" destOrd="0" presId="urn:microsoft.com/office/officeart/2009/layout/CircleArrowProcess"/>
    <dgm:cxn modelId="{CD2D1764-5E80-44E9-BA50-72660DE199BE}" srcId="{9334D3CE-E7E0-4DAD-9F16-3FC93A022E34}" destId="{BCE7AF69-672E-4F4B-A622-A8254162ED75}" srcOrd="1" destOrd="0" parTransId="{96081E52-50A6-4FCB-B408-49FD33349C16}" sibTransId="{05EE94EF-7AC4-4C82-A93C-689300B16A51}"/>
    <dgm:cxn modelId="{5D83A77D-63FF-484F-9466-A80A9C82865F}" srcId="{9334D3CE-E7E0-4DAD-9F16-3FC93A022E34}" destId="{4BE674CC-97A0-4F12-B7E3-4AF01B949C8D}" srcOrd="0" destOrd="0" parTransId="{5377040C-86B5-4BFE-A403-916F4D2634FA}" sibTransId="{F5050536-2299-47A4-8527-3872458C1C72}"/>
    <dgm:cxn modelId="{8866DD85-0B69-4DF4-ADF7-8A1CF0BE9F24}" srcId="{9334D3CE-E7E0-4DAD-9F16-3FC93A022E34}" destId="{33FB7EDF-6BCC-4B69-A742-46C1DCEA3B72}" srcOrd="2" destOrd="0" parTransId="{9FC95CEF-6CE5-4DB4-B282-366185971EA8}" sibTransId="{ADBFA1D0-0BE9-44B3-9E18-0D342065B752}"/>
    <dgm:cxn modelId="{EE9E0A9D-AE1D-4F0B-A131-B8A9F5035D5C}" type="presOf" srcId="{BCE7AF69-672E-4F4B-A622-A8254162ED75}" destId="{A731100E-E832-4647-AC4E-1F77E94E1EC2}" srcOrd="0" destOrd="0" presId="urn:microsoft.com/office/officeart/2009/layout/CircleArrowProcess"/>
    <dgm:cxn modelId="{6019D8AA-7BEB-4052-85CF-B554934D403B}" type="presParOf" srcId="{BE2F041E-D6D4-4115-930B-54B229E58C0B}" destId="{4A186124-CA8F-4153-BE55-72A930163AA2}" srcOrd="0" destOrd="0" presId="urn:microsoft.com/office/officeart/2009/layout/CircleArrowProcess"/>
    <dgm:cxn modelId="{EB140709-2711-4E0C-B66C-4DF23414D84E}" type="presParOf" srcId="{4A186124-CA8F-4153-BE55-72A930163AA2}" destId="{01CBD4B1-DC3B-4B3A-9D7C-054E48DF9974}" srcOrd="0" destOrd="0" presId="urn:microsoft.com/office/officeart/2009/layout/CircleArrowProcess"/>
    <dgm:cxn modelId="{48CBFCD9-C415-4E3F-AFA2-4D3F582151BF}" type="presParOf" srcId="{BE2F041E-D6D4-4115-930B-54B229E58C0B}" destId="{164B2ECC-2AAE-4CEA-8A19-99241AAE8C2F}" srcOrd="1" destOrd="0" presId="urn:microsoft.com/office/officeart/2009/layout/CircleArrowProcess"/>
    <dgm:cxn modelId="{C37E1CA1-AE7F-4B1B-A5C3-9D457CE64EA2}" type="presParOf" srcId="{BE2F041E-D6D4-4115-930B-54B229E58C0B}" destId="{EBE5C07E-D5FC-4AF2-9C17-0333BF0641C3}" srcOrd="2" destOrd="0" presId="urn:microsoft.com/office/officeart/2009/layout/CircleArrowProcess"/>
    <dgm:cxn modelId="{FA2408BA-C9C2-4B60-A483-04EC4FC2A1ED}" type="presParOf" srcId="{EBE5C07E-D5FC-4AF2-9C17-0333BF0641C3}" destId="{C8AB9A51-5AC8-4F4B-9114-56CBB9047ECE}" srcOrd="0" destOrd="0" presId="urn:microsoft.com/office/officeart/2009/layout/CircleArrowProcess"/>
    <dgm:cxn modelId="{106BF60F-B816-4F6E-889F-2B255A0C0DA8}" type="presParOf" srcId="{BE2F041E-D6D4-4115-930B-54B229E58C0B}" destId="{A731100E-E832-4647-AC4E-1F77E94E1EC2}" srcOrd="3" destOrd="0" presId="urn:microsoft.com/office/officeart/2009/layout/CircleArrowProcess"/>
    <dgm:cxn modelId="{16426498-A5C0-4E11-815F-CBD704A7D906}" type="presParOf" srcId="{BE2F041E-D6D4-4115-930B-54B229E58C0B}" destId="{AF58D51B-2188-4925-B456-29AA9273F30D}" srcOrd="4" destOrd="0" presId="urn:microsoft.com/office/officeart/2009/layout/CircleArrowProcess"/>
    <dgm:cxn modelId="{A162212F-0938-47E7-891D-FD1C1B29FA00}" type="presParOf" srcId="{AF58D51B-2188-4925-B456-29AA9273F30D}" destId="{2ADECC33-5673-4A4F-A3AB-F00BA75774E3}" srcOrd="0" destOrd="0" presId="urn:microsoft.com/office/officeart/2009/layout/CircleArrowProcess"/>
    <dgm:cxn modelId="{4D4D3BDE-A195-42CC-AE37-DA27443FA460}" type="presParOf" srcId="{BE2F041E-D6D4-4115-930B-54B229E58C0B}" destId="{DD1606AB-C66F-4D1D-8DA6-8F663684289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BD4B1-DC3B-4B3A-9D7C-054E48DF9974}">
      <dsp:nvSpPr>
        <dsp:cNvPr id="0" name=""/>
        <dsp:cNvSpPr/>
      </dsp:nvSpPr>
      <dsp:spPr>
        <a:xfrm>
          <a:off x="2523145" y="0"/>
          <a:ext cx="2700297" cy="27007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B2ECC-2AAE-4CEA-8A19-99241AAE8C2F}">
      <dsp:nvSpPr>
        <dsp:cNvPr id="0" name=""/>
        <dsp:cNvSpPr/>
      </dsp:nvSpPr>
      <dsp:spPr>
        <a:xfrm>
          <a:off x="3119999" y="975037"/>
          <a:ext cx="1500503" cy="750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002060"/>
              </a:solidFill>
            </a:rPr>
            <a:t>Speaking the same language</a:t>
          </a:r>
          <a:endParaRPr lang="en-CA" sz="1800" kern="1200" dirty="0"/>
        </a:p>
      </dsp:txBody>
      <dsp:txXfrm>
        <a:off x="3119999" y="975037"/>
        <a:ext cx="1500503" cy="750072"/>
      </dsp:txXfrm>
    </dsp:sp>
    <dsp:sp modelId="{C8AB9A51-5AC8-4F4B-9114-56CBB9047ECE}">
      <dsp:nvSpPr>
        <dsp:cNvPr id="0" name=""/>
        <dsp:cNvSpPr/>
      </dsp:nvSpPr>
      <dsp:spPr>
        <a:xfrm>
          <a:off x="1773147" y="1551757"/>
          <a:ext cx="2700297" cy="27007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1100E-E832-4647-AC4E-1F77E94E1EC2}">
      <dsp:nvSpPr>
        <dsp:cNvPr id="0" name=""/>
        <dsp:cNvSpPr/>
      </dsp:nvSpPr>
      <dsp:spPr>
        <a:xfrm>
          <a:off x="2373044" y="2535771"/>
          <a:ext cx="1500503" cy="750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Sharing</a:t>
          </a:r>
          <a:endParaRPr lang="en-CA" sz="1800" kern="1200" dirty="0"/>
        </a:p>
      </dsp:txBody>
      <dsp:txXfrm>
        <a:off x="2373044" y="2535771"/>
        <a:ext cx="1500503" cy="750072"/>
      </dsp:txXfrm>
    </dsp:sp>
    <dsp:sp modelId="{2ADECC33-5673-4A4F-A3AB-F00BA75774E3}">
      <dsp:nvSpPr>
        <dsp:cNvPr id="0" name=""/>
        <dsp:cNvSpPr/>
      </dsp:nvSpPr>
      <dsp:spPr>
        <a:xfrm>
          <a:off x="2715335" y="3289209"/>
          <a:ext cx="2319973" cy="232090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606AB-C66F-4D1D-8DA6-8F6636842898}">
      <dsp:nvSpPr>
        <dsp:cNvPr id="0" name=""/>
        <dsp:cNvSpPr/>
      </dsp:nvSpPr>
      <dsp:spPr>
        <a:xfrm>
          <a:off x="3123549" y="4098748"/>
          <a:ext cx="1500503" cy="750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002060"/>
              </a:solidFill>
            </a:rPr>
            <a:t>Coordination </a:t>
          </a:r>
          <a:endParaRPr lang="en-CA" sz="1800" kern="1200" dirty="0"/>
        </a:p>
      </dsp:txBody>
      <dsp:txXfrm>
        <a:off x="3123549" y="4098748"/>
        <a:ext cx="1500503" cy="75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A64EF-595C-49F8-A4C1-5060422B557E}" type="datetimeFigureOut">
              <a:rPr lang="en-CA" smtClean="0"/>
              <a:t>2020-04-29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A204B-E341-47E1-8790-6B6F180B3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95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A204B-E341-47E1-8790-6B6F180B358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18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 will return compilation error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A204B-E341-47E1-8790-6B6F180B35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5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A204B-E341-47E1-8790-6B6F180B35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74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Tools, global options, code, display, show margin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A204B-E341-47E1-8790-6B6F180B358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73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our code's behavior will depend on the order in which the libraries were loaded.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A204B-E341-47E1-8790-6B6F180B358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2FB1-2912-47AA-B626-73B8A7792F87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64A-1344-4578-84D5-88B233E5421A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6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BA4E-A351-418E-A2A6-EAE6CE9DB85C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6E06-0721-4B0A-9D85-D6F154A5FCC7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3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7330-D3E4-439C-8199-542DADBC634F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33D-6E71-4276-BEE4-767727FFE0E0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3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B5D5-8B84-43E7-9BEA-B424B2494BDD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D2A6-94EE-4D9E-B1C9-8F6C124EC3A5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6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5F8-0631-4FDA-B3EF-613E6E8A8DA9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7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2765925A-BA87-40CE-84EC-9A493E008AEB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6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9AFC-3ECD-4880-818A-DE29BBFEB5A3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5E308F-FE2B-48A4-AEC4-47A96128E302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2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83" r:id="rId6"/>
    <p:sldLayoutId id="2147483779" r:id="rId7"/>
    <p:sldLayoutId id="2147483780" r:id="rId8"/>
    <p:sldLayoutId id="2147483781" r:id="rId9"/>
    <p:sldLayoutId id="2147483782" r:id="rId10"/>
    <p:sldLayoutId id="2147483784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0526207-Using-Projec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opensci.org/blog/2020/04/21/rclean/?fbclid=IwAR1EgvK_V1EmtTm6DYDDlPiSSHehcszcXrEVK6KABFMxiBCtiYoIvTCciz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Style.html" TargetMode="External"/><Relationship Id="rId2" Type="http://schemas.openxmlformats.org/officeDocument/2006/relationships/hyperlink" Target="https://www.r-bloggers.com/%F0%9F%96%8A-r-coding-style-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.ubc.ca/~jenny/STAT545A/block19_codeFormattingOrganization.html" TargetMode="External"/><Relationship Id="rId4" Type="http://schemas.openxmlformats.org/officeDocument/2006/relationships/hyperlink" Target="https://google.github.io/styleguide/Rguide.x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47C3-AACD-4628-BF3D-4954620A4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186" y="2274701"/>
            <a:ext cx="6798608" cy="102516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CA" sz="4400" dirty="0"/>
              <a:t>R Coding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ED6A2-0928-4770-8A31-7B5A758B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1372" y="3811866"/>
            <a:ext cx="6798608" cy="1408872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/>
              <a:t>Paraskevi Massara, PhD candidate</a:t>
            </a:r>
            <a:endParaRPr lang="en-CA" sz="2400" cap="none" dirty="0"/>
          </a:p>
          <a:p>
            <a:pPr algn="ctr"/>
            <a:r>
              <a:rPr lang="en-CA" sz="2400" cap="none" dirty="0"/>
              <a:t>April 30</a:t>
            </a:r>
            <a:r>
              <a:rPr lang="en-CA" sz="2400" cap="none" baseline="30000" dirty="0"/>
              <a:t>th</a:t>
            </a:r>
            <a:r>
              <a:rPr lang="en-CA" sz="2400" cap="none" dirty="0"/>
              <a:t>, 2020</a:t>
            </a:r>
            <a:endParaRPr lang="en-US" sz="2400" cap="none" dirty="0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EC9AA-F94C-486B-BAC9-88112696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25" name="Google Shape;512;p37">
            <a:extLst>
              <a:ext uri="{FF2B5EF4-FFF2-40B4-BE49-F238E27FC236}">
                <a16:creationId xmlns:a16="http://schemas.microsoft.com/office/drawing/2014/main" id="{85C82C38-65E1-4471-885D-FAA9A8889C87}"/>
              </a:ext>
            </a:extLst>
          </p:cNvPr>
          <p:cNvGrpSpPr/>
          <p:nvPr/>
        </p:nvGrpSpPr>
        <p:grpSpPr>
          <a:xfrm>
            <a:off x="518474" y="4204939"/>
            <a:ext cx="2488676" cy="1724008"/>
            <a:chOff x="5255200" y="3006475"/>
            <a:chExt cx="511700" cy="378575"/>
          </a:xfrm>
          <a:solidFill>
            <a:schemeClr val="accent1"/>
          </a:solidFill>
        </p:grpSpPr>
        <p:sp>
          <p:nvSpPr>
            <p:cNvPr id="26" name="Google Shape;513;p37">
              <a:extLst>
                <a:ext uri="{FF2B5EF4-FFF2-40B4-BE49-F238E27FC236}">
                  <a16:creationId xmlns:a16="http://schemas.microsoft.com/office/drawing/2014/main" id="{3E66FB85-9430-40F9-97EA-7BE72428E80D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4;p37">
              <a:extLst>
                <a:ext uri="{FF2B5EF4-FFF2-40B4-BE49-F238E27FC236}">
                  <a16:creationId xmlns:a16="http://schemas.microsoft.com/office/drawing/2014/main" id="{C332D8FE-AB0E-4297-9D48-D0ABBDF23759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490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code | Dry </a:t>
            </a:r>
            <a:r>
              <a:rPr lang="en-US" cap="none" dirty="0"/>
              <a:t>principle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209521-013C-4054-8781-CB50AAEBC703}"/>
              </a:ext>
            </a:extLst>
          </p:cNvPr>
          <p:cNvGrpSpPr/>
          <p:nvPr/>
        </p:nvGrpSpPr>
        <p:grpSpPr>
          <a:xfrm>
            <a:off x="678730" y="1970202"/>
            <a:ext cx="11302738" cy="4463348"/>
            <a:chOff x="4426705" y="2340864"/>
            <a:chExt cx="4590765" cy="4026517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5875C7E8-7669-4685-8172-52CB3FB59FA0}"/>
                </a:ext>
              </a:extLst>
            </p:cNvPr>
            <p:cNvSpPr txBox="1">
              <a:spLocks/>
            </p:cNvSpPr>
            <p:nvPr/>
          </p:nvSpPr>
          <p:spPr>
            <a:xfrm>
              <a:off x="4426705" y="2340864"/>
              <a:ext cx="4532345" cy="3634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dirty="0"/>
            </a:p>
            <a:p>
              <a:pPr marL="0" indent="0">
                <a:buNone/>
              </a:pPr>
              <a:endParaRPr lang="en-US" sz="2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511C3-C32B-4E70-832C-743C00D64A89}"/>
                </a:ext>
              </a:extLst>
            </p:cNvPr>
            <p:cNvSpPr/>
            <p:nvPr/>
          </p:nvSpPr>
          <p:spPr>
            <a:xfrm>
              <a:off x="6613343" y="2627672"/>
              <a:ext cx="2404127" cy="3739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Convert Celsius to Kelvin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celsius_to_kelvin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&lt;- function(</a:t>
              </a: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temp_C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) {</a:t>
              </a: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 </a:t>
              </a: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temp_K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&lt;- </a:t>
              </a: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temp_C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+ 273.15</a:t>
              </a: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 return(</a:t>
              </a: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temp_K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)</a:t>
              </a: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}</a:t>
              </a: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Loop through the sequence 1 to 5 printing the square of each number</a:t>
              </a:r>
            </a:p>
            <a:p>
              <a:endParaRPr 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for (j in 1:5)</a:t>
              </a:r>
            </a:p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{</a:t>
              </a:r>
            </a:p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 print(j^2)</a:t>
              </a:r>
            </a:p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}</a:t>
              </a: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68A0895-05F2-4BD9-8DE1-FABCF4BC0C34}"/>
              </a:ext>
            </a:extLst>
          </p:cNvPr>
          <p:cNvSpPr/>
          <p:nvPr/>
        </p:nvSpPr>
        <p:spPr>
          <a:xfrm>
            <a:off x="895547" y="2463232"/>
            <a:ext cx="3073138" cy="135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89D73-A555-4285-A79E-8672BBAC0076}"/>
              </a:ext>
            </a:extLst>
          </p:cNvPr>
          <p:cNvSpPr/>
          <p:nvPr/>
        </p:nvSpPr>
        <p:spPr>
          <a:xfrm>
            <a:off x="895547" y="4237881"/>
            <a:ext cx="3073138" cy="135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Loops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23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Organization | Using R projects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75C7E8-7669-4685-8172-52CB3FB59FA0}"/>
              </a:ext>
            </a:extLst>
          </p:cNvPr>
          <p:cNvSpPr txBox="1">
            <a:spLocks/>
          </p:cNvSpPr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directory for each project with subdirectories for:</a:t>
            </a:r>
          </a:p>
          <a:p>
            <a:pPr marL="514350" indent="-514350"/>
            <a:r>
              <a:rPr lang="en-US" dirty="0"/>
              <a:t>Data (separate raw data, if necessary)</a:t>
            </a:r>
          </a:p>
          <a:p>
            <a:pPr marL="514350" indent="-514350"/>
            <a:r>
              <a:rPr lang="en-US" dirty="0"/>
              <a:t>Code</a:t>
            </a:r>
          </a:p>
          <a:p>
            <a:pPr marL="514350" indent="-514350"/>
            <a:r>
              <a:rPr lang="en-US" dirty="0"/>
              <a:t>Plots / Figs</a:t>
            </a:r>
          </a:p>
          <a:p>
            <a:pPr marL="514350" indent="-514350"/>
            <a:r>
              <a:rPr lang="en-US" dirty="0"/>
              <a:t>Results / reports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2050" name="Picture 2" descr="A Guide to Reproducible Code in Ecology and Evolution">
            <a:extLst>
              <a:ext uri="{FF2B5EF4-FFF2-40B4-BE49-F238E27FC236}">
                <a16:creationId xmlns:a16="http://schemas.microsoft.com/office/drawing/2014/main" id="{C78064BD-0F33-4423-AF1F-67317E05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1850" y="1820003"/>
            <a:ext cx="4219513" cy="321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mtClean="0"/>
              <a:pPr defTabSz="45720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0ED4F-99C5-4CA2-B809-6658174009D1}"/>
              </a:ext>
            </a:extLst>
          </p:cNvPr>
          <p:cNvSpPr/>
          <p:nvPr/>
        </p:nvSpPr>
        <p:spPr>
          <a:xfrm>
            <a:off x="0" y="6550223"/>
            <a:ext cx="83112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sz="1600" i="1" dirty="0">
                <a:hlinkClick r:id="rId3"/>
              </a:rPr>
              <a:t>https://support.rstudio.com/hc/en-us/articles/200526207-Using-Projects</a:t>
            </a:r>
            <a:endParaRPr lang="en-CA" sz="1600" i="1"/>
          </a:p>
          <a:p>
            <a:pPr>
              <a:spcAft>
                <a:spcPts val="600"/>
              </a:spcAft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7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75C7E8-7669-4685-8172-52CB3FB59FA0}"/>
              </a:ext>
            </a:extLst>
          </p:cNvPr>
          <p:cNvSpPr txBox="1">
            <a:spLocks/>
          </p:cNvSpPr>
          <p:nvPr/>
        </p:nvSpPr>
        <p:spPr>
          <a:xfrm>
            <a:off x="356214" y="2026763"/>
            <a:ext cx="11578119" cy="4468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Conflicted packages:</a:t>
            </a:r>
          </a:p>
          <a:p>
            <a:pPr marL="0" indent="0">
              <a:buNone/>
            </a:pPr>
            <a:r>
              <a:rPr lang="en-US" sz="2400" dirty="0"/>
              <a:t>Different R packages have functions with the same name. </a:t>
            </a:r>
          </a:p>
          <a:p>
            <a:endParaRPr lang="en-US" sz="2400" dirty="0"/>
          </a:p>
          <a:p>
            <a:endParaRPr lang="en-US" sz="2000" dirty="0"/>
          </a:p>
          <a:p>
            <a:r>
              <a:rPr lang="en-US" sz="2400" dirty="0"/>
              <a:t>Condition vs Assignment  </a:t>
            </a:r>
            <a:r>
              <a:rPr lang="en-US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x&lt;-5 # assign 5 to x,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						     x &lt; -5 # compare x to -5</a:t>
            </a:r>
          </a:p>
          <a:p>
            <a:r>
              <a:rPr lang="en-US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800" dirty="0">
                <a:solidFill>
                  <a:schemeClr val="tx1"/>
                </a:solidFill>
                <a:highlight>
                  <a:srgbClr val="C0C0C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traceback() </a:t>
            </a:r>
            <a:r>
              <a:rPr lang="en-US" sz="2000" dirty="0"/>
              <a:t>and </a:t>
            </a:r>
            <a:r>
              <a:rPr lang="en-US" sz="1800" dirty="0">
                <a:solidFill>
                  <a:schemeClr val="tx1"/>
                </a:solidFill>
                <a:highlight>
                  <a:srgbClr val="C0C0C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options(error=recover)  </a:t>
            </a:r>
            <a:r>
              <a:rPr lang="en-US" sz="2400" dirty="0"/>
              <a:t>useful for debugging, easier to understand errors</a:t>
            </a:r>
            <a:endParaRPr lang="en-CA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BAD5DD-A507-49CF-819D-7BEB600E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3152001"/>
            <a:ext cx="604886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chron</a:t>
            </a:r>
            <a:r>
              <a:rPr lang="en-US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::</a:t>
            </a:r>
            <a:r>
              <a:rPr lang="en-US" alt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is.weekend</a:t>
            </a:r>
            <a:r>
              <a:rPr lang="en-US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tseries</a:t>
            </a:r>
            <a:r>
              <a:rPr lang="en-US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::</a:t>
            </a:r>
            <a:r>
              <a:rPr lang="en-US" alt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is.weekend</a:t>
            </a:r>
            <a:r>
              <a:rPr lang="en-US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95588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49" y="381645"/>
            <a:ext cx="11029616" cy="1188720"/>
          </a:xfrm>
        </p:spPr>
        <p:txBody>
          <a:bodyPr/>
          <a:lstStyle/>
          <a:p>
            <a:r>
              <a:rPr lang="en-US" dirty="0"/>
              <a:t>Code cleaning Design R packages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75C7E8-7669-4685-8172-52CB3FB59FA0}"/>
              </a:ext>
            </a:extLst>
          </p:cNvPr>
          <p:cNvSpPr txBox="1">
            <a:spLocks/>
          </p:cNvSpPr>
          <p:nvPr/>
        </p:nvSpPr>
        <p:spPr>
          <a:xfrm>
            <a:off x="339934" y="1896462"/>
            <a:ext cx="11512132" cy="4588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0613C-ECE5-4671-A7C4-75A9C4FEC362}"/>
              </a:ext>
            </a:extLst>
          </p:cNvPr>
          <p:cNvSpPr/>
          <p:nvPr/>
        </p:nvSpPr>
        <p:spPr>
          <a:xfrm>
            <a:off x="0" y="6006311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https://ropensci.org/blog/2020/04/21/rclean/?fbclid=IwAR1EgvK_V1EmtTm6DYDDlPiSSHehcszcXrEVK6KABFMxiBCtiYoIvTCcizY</a:t>
            </a:r>
            <a:endParaRPr lang="en-CA" dirty="0"/>
          </a:p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E01E69-ECAD-420C-A619-48150814757B}"/>
              </a:ext>
            </a:extLst>
          </p:cNvPr>
          <p:cNvSpPr txBox="1">
            <a:spLocks/>
          </p:cNvSpPr>
          <p:nvPr/>
        </p:nvSpPr>
        <p:spPr>
          <a:xfrm>
            <a:off x="482161" y="1747295"/>
            <a:ext cx="10974804" cy="3990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Rclean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(April 21, 2020) - GitHub</a:t>
            </a:r>
          </a:p>
          <a:p>
            <a:pPr marL="0" indent="0">
              <a:buNone/>
            </a:pPr>
            <a:r>
              <a:rPr lang="en-US" sz="2000" dirty="0"/>
              <a:t>Code refactoring, code necessary to produce a specified result (e.g., an object a table or figure) can be isolated even when tangled with code for other results, visual of the code and the objects that they produce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2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cleanr</a:t>
            </a:r>
            <a:r>
              <a:rPr lang="en-US" sz="2400" dirty="0"/>
              <a:t> (January 9, 2020) - CRAN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/>
              <a:t>Checks for files too long or wide, functions with too many lines, too wide lines, too many arguments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21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49" y="381645"/>
            <a:ext cx="11029616" cy="1188720"/>
          </a:xfrm>
        </p:spPr>
        <p:txBody>
          <a:bodyPr/>
          <a:lstStyle/>
          <a:p>
            <a:r>
              <a:rPr lang="en-US" dirty="0"/>
              <a:t>Good programming practices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75C7E8-7669-4685-8172-52CB3FB59FA0}"/>
              </a:ext>
            </a:extLst>
          </p:cNvPr>
          <p:cNvSpPr txBox="1">
            <a:spLocks/>
          </p:cNvSpPr>
          <p:nvPr/>
        </p:nvSpPr>
        <p:spPr>
          <a:xfrm>
            <a:off x="339934" y="1687398"/>
            <a:ext cx="11512132" cy="5170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Rule of </a:t>
            </a:r>
            <a:r>
              <a:rPr lang="en-US" sz="7200" b="1" dirty="0"/>
              <a:t>Clarity</a:t>
            </a:r>
            <a:r>
              <a:rPr lang="en-US" sz="7200" dirty="0"/>
              <a:t>: Clarity is better than cleverness.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Composition</a:t>
            </a:r>
            <a:r>
              <a:rPr lang="en-US" sz="7200" dirty="0"/>
              <a:t>: Design programs to be connected to other programs.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Simplicity</a:t>
            </a:r>
            <a:r>
              <a:rPr lang="en-US" sz="7200" dirty="0"/>
              <a:t>: Design for simplicity; add complexity only where you must.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Transparency</a:t>
            </a:r>
            <a:r>
              <a:rPr lang="en-US" sz="7200" dirty="0"/>
              <a:t>: Design for visibility to make inspection and debugging easier.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Robustness</a:t>
            </a:r>
            <a:r>
              <a:rPr lang="en-US" sz="7200" dirty="0"/>
              <a:t>: Robustness is the child of transparency and simplicity.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Representation</a:t>
            </a:r>
            <a:r>
              <a:rPr lang="en-US" sz="7200" dirty="0"/>
              <a:t>: Fold knowledge into data so program logic can be stupid and robust.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Least</a:t>
            </a:r>
            <a:r>
              <a:rPr lang="en-US" sz="7200" dirty="0"/>
              <a:t> </a:t>
            </a:r>
            <a:r>
              <a:rPr lang="en-US" sz="7200" b="1" dirty="0"/>
              <a:t>Surprise</a:t>
            </a:r>
            <a:r>
              <a:rPr lang="en-US" sz="7200" dirty="0"/>
              <a:t>: In interface design, always do the least surprising thing.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Silence</a:t>
            </a:r>
            <a:r>
              <a:rPr lang="en-US" sz="7200" dirty="0"/>
              <a:t>: When a program has nothing surprising to say, it should say nothing.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Repair</a:t>
            </a:r>
            <a:r>
              <a:rPr lang="en-US" sz="7200" dirty="0"/>
              <a:t>: When you must fail, fail noisily and as soon as possible.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Economy</a:t>
            </a:r>
            <a:r>
              <a:rPr lang="en-US" sz="7200" dirty="0"/>
              <a:t>: Programmer time is expensive; conserve it in preference to machine time.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Generation</a:t>
            </a:r>
            <a:r>
              <a:rPr lang="en-US" sz="7200" dirty="0"/>
              <a:t>: Avoid hand-hacking; write programs.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Optimization</a:t>
            </a:r>
            <a:r>
              <a:rPr lang="en-US" sz="7200" dirty="0"/>
              <a:t>: Prototype before polishing. Get it working before you optimize it.</a:t>
            </a:r>
          </a:p>
          <a:p>
            <a:r>
              <a:rPr lang="en-US" sz="7200" dirty="0"/>
              <a:t>Rule of </a:t>
            </a:r>
            <a:r>
              <a:rPr lang="en-US" sz="7200" b="1" dirty="0"/>
              <a:t>Extensibility</a:t>
            </a:r>
            <a:r>
              <a:rPr lang="en-US" sz="7200" dirty="0"/>
              <a:t>: Design for the future, because it will be here sooner than you think.</a:t>
            </a:r>
          </a:p>
          <a:p>
            <a:pPr marL="0" indent="0">
              <a:buNone/>
            </a:pPr>
            <a:endParaRPr lang="en-US" sz="5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DB8D1-8FD3-4F0B-98B6-2BD3C83FFA98}"/>
              </a:ext>
            </a:extLst>
          </p:cNvPr>
          <p:cNvSpPr/>
          <p:nvPr/>
        </p:nvSpPr>
        <p:spPr>
          <a:xfrm>
            <a:off x="6664750" y="576673"/>
            <a:ext cx="50999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Conference report "Good Programming Practices in Healthcare: Creating Robust Programs“, 2011</a:t>
            </a:r>
            <a:endParaRPr lang="en-CA" sz="1600" i="1" dirty="0"/>
          </a:p>
        </p:txBody>
      </p:sp>
    </p:spTree>
    <p:extLst>
      <p:ext uri="{BB962C8B-B14F-4D97-AF65-F5344CB8AC3E}">
        <p14:creationId xmlns:p14="http://schemas.microsoft.com/office/powerpoint/2010/main" val="214765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F516-5B37-478F-9482-45D446C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6B19-70DF-4B0F-984E-5A5B38B57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87" y="3577383"/>
            <a:ext cx="11029615" cy="3634486"/>
          </a:xfrm>
        </p:spPr>
        <p:txBody>
          <a:bodyPr anchor="t"/>
          <a:lstStyle/>
          <a:p>
            <a:r>
              <a:rPr lang="en-CA" dirty="0">
                <a:hlinkClick r:id="rId2"/>
              </a:rPr>
              <a:t>https://www.r-bloggers.com/%F0%9F%96%8A-r-coding-style-guide/</a:t>
            </a:r>
            <a:endParaRPr lang="en-CA" dirty="0"/>
          </a:p>
          <a:p>
            <a:r>
              <a:rPr lang="en-CA" dirty="0">
                <a:hlinkClick r:id="rId3"/>
              </a:rPr>
              <a:t>http://adv-r.had.co.nz/Style.html</a:t>
            </a:r>
            <a:endParaRPr lang="en-CA" dirty="0"/>
          </a:p>
          <a:p>
            <a:r>
              <a:rPr lang="en-US" dirty="0"/>
              <a:t>Google's R Style Guide (</a:t>
            </a:r>
            <a:r>
              <a:rPr lang="en-US" dirty="0">
                <a:hlinkClick r:id="rId4"/>
              </a:rPr>
              <a:t>https://google.github.io/styleguide/Rguide.xml</a:t>
            </a:r>
            <a:r>
              <a:rPr lang="en-US" dirty="0"/>
              <a:t>)</a:t>
            </a:r>
          </a:p>
          <a:p>
            <a:r>
              <a:rPr lang="en-CA" dirty="0">
                <a:hlinkClick r:id="rId5"/>
              </a:rPr>
              <a:t>https://www.stat.ubc.ca/~jenny/STAT545A/block19_codeFormattingOrganization.html</a:t>
            </a:r>
            <a:endParaRPr lang="en-CA" dirty="0"/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31DE4-14D7-438E-BDBE-D2D8F94F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7E89D-1135-4AAA-8408-0D7C1FC6D2C7}"/>
              </a:ext>
            </a:extLst>
          </p:cNvPr>
          <p:cNvSpPr/>
          <p:nvPr/>
        </p:nvSpPr>
        <p:spPr>
          <a:xfrm>
            <a:off x="8538554" y="702156"/>
            <a:ext cx="3204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i="1" dirty="0">
                <a:solidFill>
                  <a:schemeClr val="tx2"/>
                </a:solidFill>
                <a:latin typeface="Lato"/>
                <a:cs typeface="Lato"/>
                <a:sym typeface="Lato"/>
              </a:rPr>
              <a:t>Happy families are alike;</a:t>
            </a:r>
          </a:p>
          <a:p>
            <a:pPr lvl="0">
              <a:spcBef>
                <a:spcPts val="600"/>
              </a:spcBef>
            </a:pPr>
            <a:r>
              <a:rPr lang="en-CA" sz="2000" i="1" dirty="0">
                <a:solidFill>
                  <a:schemeClr val="tx2"/>
                </a:solidFill>
                <a:latin typeface="Lato"/>
                <a:cs typeface="Lato"/>
                <a:sym typeface="Lato"/>
              </a:rPr>
              <a:t>Every unhappy family is unhappy in its own way.</a:t>
            </a:r>
          </a:p>
          <a:p>
            <a:pPr lvl="0" algn="r">
              <a:spcBef>
                <a:spcPts val="600"/>
              </a:spcBef>
            </a:pPr>
            <a:r>
              <a:rPr lang="en-CA" sz="2000" i="1" dirty="0">
                <a:solidFill>
                  <a:schemeClr val="tx2"/>
                </a:solidFill>
                <a:latin typeface="Lato"/>
                <a:cs typeface="Lato"/>
                <a:sym typeface="Lato"/>
              </a:rPr>
              <a:t>Leo Tolstoy</a:t>
            </a:r>
          </a:p>
        </p:txBody>
      </p:sp>
    </p:spTree>
    <p:extLst>
      <p:ext uri="{BB962C8B-B14F-4D97-AF65-F5344CB8AC3E}">
        <p14:creationId xmlns:p14="http://schemas.microsoft.com/office/powerpoint/2010/main" val="125022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92DA-3CAF-489F-8CF9-ABD3B656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Tidy </a:t>
            </a:r>
            <a:r>
              <a:rPr lang="en-US" cap="none" dirty="0"/>
              <a:t>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3072-F9BF-43F9-B5A1-E73F4026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044" y="1886646"/>
            <a:ext cx="6096000" cy="2783008"/>
          </a:xfrm>
        </p:spPr>
        <p:txBody>
          <a:bodyPr anchor="t">
            <a:normAutofit/>
          </a:bodyPr>
          <a:lstStyle/>
          <a:p>
            <a:r>
              <a:rPr lang="en-US" sz="2400" dirty="0"/>
              <a:t>No universal "correct” coding definition.  </a:t>
            </a:r>
          </a:p>
          <a:p>
            <a:r>
              <a:rPr lang="en-CA" sz="2400" dirty="0"/>
              <a:t>Clear and concise code saves time and enhances collaboration</a:t>
            </a:r>
          </a:p>
          <a:p>
            <a:r>
              <a:rPr lang="en-CA" sz="2400" dirty="0"/>
              <a:t>Working in teams: Agree on the coding style, tools and pipelines.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C07802-6BE0-4DC8-AA26-10E4590A8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508301"/>
              </p:ext>
            </p:extLst>
          </p:nvPr>
        </p:nvGraphicFramePr>
        <p:xfrm>
          <a:off x="-1652233" y="1128038"/>
          <a:ext cx="6996590" cy="5610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4A142C-E130-4F61-AAFC-ED5022D9BEC2}"/>
              </a:ext>
            </a:extLst>
          </p:cNvPr>
          <p:cNvSpPr/>
          <p:nvPr/>
        </p:nvSpPr>
        <p:spPr>
          <a:xfrm>
            <a:off x="5621044" y="51459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“Good coding style is like using correct punctuation. You can manage without it, but it sure makes things easier to read”.</a:t>
            </a:r>
            <a:br>
              <a:rPr lang="en-US" dirty="0"/>
            </a:br>
            <a:endParaRPr lang="en-US" dirty="0"/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Hadley Wickham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579C-F120-43BD-B53B-97B5EF53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5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209521-013C-4054-8781-CB50AAEBC703}"/>
              </a:ext>
            </a:extLst>
          </p:cNvPr>
          <p:cNvGrpSpPr/>
          <p:nvPr/>
        </p:nvGrpSpPr>
        <p:grpSpPr>
          <a:xfrm>
            <a:off x="412381" y="2260309"/>
            <a:ext cx="5683619" cy="3634486"/>
            <a:chOff x="4426705" y="2340864"/>
            <a:chExt cx="4532345" cy="3634486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5875C7E8-7669-4685-8172-52CB3FB59FA0}"/>
                </a:ext>
              </a:extLst>
            </p:cNvPr>
            <p:cNvSpPr txBox="1">
              <a:spLocks/>
            </p:cNvSpPr>
            <p:nvPr/>
          </p:nvSpPr>
          <p:spPr>
            <a:xfrm>
              <a:off x="4426705" y="2340864"/>
              <a:ext cx="4532345" cy="3634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Use only &lt;- for assignment, not =</a:t>
              </a:r>
            </a:p>
            <a:p>
              <a:pPr marL="0" indent="0">
                <a:buNone/>
              </a:pPr>
              <a:endParaRPr lang="en-US" sz="2400" dirty="0"/>
            </a:p>
            <a:p>
              <a:pPr marL="0" indent="0">
                <a:buNone/>
              </a:pPr>
              <a:endParaRPr lang="en-US" sz="2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511C3-C32B-4E70-832C-743C00D64A89}"/>
                </a:ext>
              </a:extLst>
            </p:cNvPr>
            <p:cNvSpPr/>
            <p:nvPr/>
          </p:nvSpPr>
          <p:spPr>
            <a:xfrm>
              <a:off x="4591463" y="2962665"/>
              <a:ext cx="221527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Good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my_data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&lt;- read.csv() </a:t>
              </a: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Bad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my_data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= read.csv() </a:t>
              </a: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FD7307-D56D-4515-944C-38759AE0DE20}"/>
              </a:ext>
            </a:extLst>
          </p:cNvPr>
          <p:cNvGrpSpPr/>
          <p:nvPr/>
        </p:nvGrpSpPr>
        <p:grpSpPr>
          <a:xfrm>
            <a:off x="6096000" y="2168274"/>
            <a:ext cx="5683619" cy="3634486"/>
            <a:chOff x="6025670" y="1942030"/>
            <a:chExt cx="5683619" cy="36344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24CD7-A092-4DD5-81EF-B427A6CA8C8E}"/>
                </a:ext>
              </a:extLst>
            </p:cNvPr>
            <p:cNvSpPr/>
            <p:nvPr/>
          </p:nvSpPr>
          <p:spPr>
            <a:xfrm>
              <a:off x="6416702" y="3159108"/>
              <a:ext cx="461599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center &lt;- function(data, </a:t>
              </a:r>
              <a:r>
                <a:rPr lang="en-US" b="1" u="sng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midpoint = 0) 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{</a:t>
              </a:r>
            </a:p>
            <a:p>
              <a:r>
                <a:rPr lang="en-US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new_data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&lt;- (data - mean(data)) + midpoint</a:t>
              </a:r>
            </a:p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 return(</a:t>
              </a:r>
              <a:r>
                <a:rPr lang="en-US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new_data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)</a:t>
              </a:r>
            </a:p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}</a:t>
              </a: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D3ED8AD6-47C9-4E4B-8FE1-3BB16D4A7664}"/>
                </a:ext>
              </a:extLst>
            </p:cNvPr>
            <p:cNvSpPr txBox="1">
              <a:spLocks/>
            </p:cNvSpPr>
            <p:nvPr/>
          </p:nvSpPr>
          <p:spPr>
            <a:xfrm>
              <a:off x="6025670" y="1942030"/>
              <a:ext cx="5683619" cy="3634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BUT passing values into the arguments of functions, use =</a:t>
              </a:r>
            </a:p>
            <a:p>
              <a:pPr marL="0" indent="0">
                <a:buNone/>
              </a:pPr>
              <a:endParaRPr lang="en-US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0" indent="0">
                <a:buNone/>
              </a:pPr>
              <a:endParaRPr lang="en-US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68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| N</a:t>
            </a:r>
            <a:r>
              <a:rPr lang="en-US" cap="none" dirty="0"/>
              <a:t>aming files </a:t>
            </a:r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595F5B-4771-4F5C-916F-CB88DD26C5C2}"/>
              </a:ext>
            </a:extLst>
          </p:cNvPr>
          <p:cNvGrpSpPr/>
          <p:nvPr/>
        </p:nvGrpSpPr>
        <p:grpSpPr>
          <a:xfrm>
            <a:off x="4426705" y="2340864"/>
            <a:ext cx="4532345" cy="3634486"/>
            <a:chOff x="4426705" y="2340864"/>
            <a:chExt cx="4532345" cy="3634486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197982A-0EA1-4B27-8E86-E67C8198357D}"/>
                </a:ext>
              </a:extLst>
            </p:cNvPr>
            <p:cNvSpPr txBox="1">
              <a:spLocks/>
            </p:cNvSpPr>
            <p:nvPr/>
          </p:nvSpPr>
          <p:spPr>
            <a:xfrm>
              <a:off x="4426705" y="2340864"/>
              <a:ext cx="4532345" cy="3634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File names should be meaningful</a:t>
              </a:r>
            </a:p>
            <a:p>
              <a:pPr marL="0" indent="0">
                <a:buNone/>
              </a:pPr>
              <a:endParaRPr lang="en-US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6DA3C8-AD7F-4A9D-96B0-F03E2CFDC4D2}"/>
                </a:ext>
              </a:extLst>
            </p:cNvPr>
            <p:cNvSpPr/>
            <p:nvPr/>
          </p:nvSpPr>
          <p:spPr>
            <a:xfrm>
              <a:off x="4922225" y="3336761"/>
              <a:ext cx="2215274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Good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clustering.R</a:t>
              </a: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Bad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Untitled.R</a:t>
              </a: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Bad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xhsjhj.R</a:t>
              </a: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45383-62E3-48B0-A063-23DF6413278E}"/>
              </a:ext>
            </a:extLst>
          </p:cNvPr>
          <p:cNvGrpSpPr/>
          <p:nvPr/>
        </p:nvGrpSpPr>
        <p:grpSpPr>
          <a:xfrm>
            <a:off x="8201194" y="2340864"/>
            <a:ext cx="3533902" cy="3634486"/>
            <a:chOff x="8201194" y="2340864"/>
            <a:chExt cx="3533902" cy="3634486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ADA4BAA8-036D-4326-ADD7-C4B6B92ADB66}"/>
                </a:ext>
              </a:extLst>
            </p:cNvPr>
            <p:cNvSpPr txBox="1">
              <a:spLocks/>
            </p:cNvSpPr>
            <p:nvPr/>
          </p:nvSpPr>
          <p:spPr>
            <a:xfrm>
              <a:off x="8201194" y="2340864"/>
              <a:ext cx="3533902" cy="3634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File names should not contain / and spaces.</a:t>
              </a:r>
            </a:p>
            <a:p>
              <a:pPr marL="0" indent="0">
                <a:buNone/>
              </a:pPr>
              <a:endParaRPr lang="en-US" sz="2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05A87F-05D8-4033-B46A-34808F685756}"/>
                </a:ext>
              </a:extLst>
            </p:cNvPr>
            <p:cNvSpPr/>
            <p:nvPr/>
          </p:nvSpPr>
          <p:spPr>
            <a:xfrm>
              <a:off x="8611162" y="3429000"/>
              <a:ext cx="286488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Good</a:t>
              </a:r>
              <a:endParaRPr lang="en-CA" dirty="0"/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read.csv("my_script.csv")</a:t>
              </a: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Bad</a:t>
              </a:r>
              <a:endParaRPr lang="en-CA" dirty="0"/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read.csv("my script.csv")</a:t>
              </a: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27EB31-5670-4E9B-A555-EB8F3F66F82D}"/>
              </a:ext>
            </a:extLst>
          </p:cNvPr>
          <p:cNvGrpSpPr/>
          <p:nvPr/>
        </p:nvGrpSpPr>
        <p:grpSpPr>
          <a:xfrm>
            <a:off x="210347" y="5925011"/>
            <a:ext cx="12129524" cy="461665"/>
            <a:chOff x="210347" y="5925011"/>
            <a:chExt cx="12129524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C99DC4-808A-48E1-A37E-A1960E579602}"/>
                </a:ext>
              </a:extLst>
            </p:cNvPr>
            <p:cNvSpPr/>
            <p:nvPr/>
          </p:nvSpPr>
          <p:spPr>
            <a:xfrm>
              <a:off x="210347" y="5925011"/>
              <a:ext cx="64073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Scripts usually signify actions, name accordingly</a:t>
              </a:r>
              <a:endParaRPr lang="en-CA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DA0A33-A799-4311-8685-FA1E44997EFE}"/>
                </a:ext>
              </a:extLst>
            </p:cNvPr>
            <p:cNvSpPr/>
            <p:nvPr/>
          </p:nvSpPr>
          <p:spPr>
            <a:xfrm>
              <a:off x="6595132" y="6017344"/>
              <a:ext cx="57447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i.e.“</a:t>
              </a: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growth_modeling.R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209521-013C-4054-8781-CB50AAEBC703}"/>
              </a:ext>
            </a:extLst>
          </p:cNvPr>
          <p:cNvGrpSpPr/>
          <p:nvPr/>
        </p:nvGrpSpPr>
        <p:grpSpPr>
          <a:xfrm>
            <a:off x="210347" y="2382858"/>
            <a:ext cx="4532345" cy="3634486"/>
            <a:chOff x="4426705" y="2340864"/>
            <a:chExt cx="4532345" cy="3634486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5875C7E8-7669-4685-8172-52CB3FB59FA0}"/>
                </a:ext>
              </a:extLst>
            </p:cNvPr>
            <p:cNvSpPr txBox="1">
              <a:spLocks/>
            </p:cNvSpPr>
            <p:nvPr/>
          </p:nvSpPr>
          <p:spPr>
            <a:xfrm>
              <a:off x="4426705" y="2340864"/>
              <a:ext cx="4532345" cy="3634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R scripts should have .R extension</a:t>
              </a:r>
              <a:r>
                <a:rPr lang="en-US" sz="2000" dirty="0"/>
                <a:t>.</a:t>
              </a:r>
              <a:endParaRPr lang="en-CA" sz="2000" dirty="0"/>
            </a:p>
            <a:p>
              <a:pPr marL="0" indent="0">
                <a:buNone/>
              </a:pPr>
              <a:endParaRPr lang="en-US" sz="2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511C3-C32B-4E70-832C-743C00D64A89}"/>
                </a:ext>
              </a:extLst>
            </p:cNvPr>
            <p:cNvSpPr/>
            <p:nvPr/>
          </p:nvSpPr>
          <p:spPr>
            <a:xfrm>
              <a:off x="4922225" y="3336761"/>
              <a:ext cx="221527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Good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script.R</a:t>
              </a: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Bad</a:t>
              </a: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0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| N</a:t>
            </a:r>
            <a:r>
              <a:rPr lang="en-US" cap="none" dirty="0"/>
              <a:t>aming variables  </a:t>
            </a:r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595F5B-4771-4F5C-916F-CB88DD26C5C2}"/>
              </a:ext>
            </a:extLst>
          </p:cNvPr>
          <p:cNvGrpSpPr/>
          <p:nvPr/>
        </p:nvGrpSpPr>
        <p:grpSpPr>
          <a:xfrm>
            <a:off x="4245029" y="2095745"/>
            <a:ext cx="4532345" cy="5303573"/>
            <a:chOff x="4323011" y="2325027"/>
            <a:chExt cx="4532345" cy="5303573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197982A-0EA1-4B27-8E86-E67C8198357D}"/>
                </a:ext>
              </a:extLst>
            </p:cNvPr>
            <p:cNvSpPr txBox="1">
              <a:spLocks/>
            </p:cNvSpPr>
            <p:nvPr/>
          </p:nvSpPr>
          <p:spPr>
            <a:xfrm>
              <a:off x="4323011" y="2325027"/>
              <a:ext cx="4532345" cy="3634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DO NOT use reserved words or R function names as variable names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6DA3C8-AD7F-4A9D-96B0-F03E2CFDC4D2}"/>
                </a:ext>
              </a:extLst>
            </p:cNvPr>
            <p:cNvSpPr/>
            <p:nvPr/>
          </p:nvSpPr>
          <p:spPr>
            <a:xfrm>
              <a:off x="4573611" y="3658282"/>
              <a:ext cx="3968913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Bad</a:t>
              </a:r>
            </a:p>
            <a:p>
              <a:pPr marL="285750" indent="-28575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c &lt;- c()</a:t>
              </a:r>
            </a:p>
            <a:p>
              <a:pPr marL="285750" indent="-28575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df &lt;- df()</a:t>
              </a:r>
            </a:p>
            <a:p>
              <a:pPr marL="285750" indent="-28575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T &lt;- 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T is a shortcut of TRUE in R</a:t>
              </a:r>
            </a:p>
            <a:p>
              <a:pPr marL="285750" indent="-28575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mean &lt;- mean()</a:t>
              </a:r>
            </a:p>
            <a:p>
              <a:pPr marL="285750" indent="-28575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plot(), summary(), table(), all(), file(), date(), length()</a:t>
              </a:r>
            </a:p>
            <a:p>
              <a:pPr>
                <a:buClr>
                  <a:srgbClr val="FF0000"/>
                </a:buClr>
              </a:pP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>
                <a:buClr>
                  <a:srgbClr val="FF0000"/>
                </a:buClr>
              </a:pP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Good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nPoints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: for number of points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iPoints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: for indices of points</a:t>
              </a:r>
              <a:endParaRPr 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>
                <a:buClr>
                  <a:srgbClr val="FF0000"/>
                </a:buClr>
              </a:pP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my_df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, </a:t>
              </a: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new_df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, </a:t>
              </a: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cut_df</a:t>
              </a: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45383-62E3-48B0-A063-23DF6413278E}"/>
              </a:ext>
            </a:extLst>
          </p:cNvPr>
          <p:cNvGrpSpPr/>
          <p:nvPr/>
        </p:nvGrpSpPr>
        <p:grpSpPr>
          <a:xfrm>
            <a:off x="8606666" y="2095745"/>
            <a:ext cx="3533902" cy="3641579"/>
            <a:chOff x="8201194" y="2340864"/>
            <a:chExt cx="3533902" cy="3641579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ADA4BAA8-036D-4326-ADD7-C4B6B92ADB66}"/>
                </a:ext>
              </a:extLst>
            </p:cNvPr>
            <p:cNvSpPr txBox="1">
              <a:spLocks/>
            </p:cNvSpPr>
            <p:nvPr/>
          </p:nvSpPr>
          <p:spPr>
            <a:xfrm>
              <a:off x="8201194" y="2340864"/>
              <a:ext cx="3533902" cy="3634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Variable names should not contain /, . and spaces.</a:t>
              </a:r>
            </a:p>
            <a:p>
              <a:endParaRPr lang="en-US" sz="2400" dirty="0"/>
            </a:p>
            <a:p>
              <a:pPr marL="0" indent="0">
                <a:buNone/>
              </a:pPr>
              <a:endParaRPr lang="en-US" sz="2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05A87F-05D8-4033-B46A-34808F685756}"/>
                </a:ext>
              </a:extLst>
            </p:cNvPr>
            <p:cNvSpPr/>
            <p:nvPr/>
          </p:nvSpPr>
          <p:spPr>
            <a:xfrm>
              <a:off x="8649772" y="3674119"/>
              <a:ext cx="1962397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Good</a:t>
              </a:r>
              <a:endParaRPr lang="en-CA" dirty="0"/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hospital_data</a:t>
              </a: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Bad</a:t>
              </a:r>
              <a:endParaRPr lang="en-CA" dirty="0"/>
            </a:p>
            <a:p>
              <a:pPr marL="342900" indent="-34290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hospital.data</a:t>
              </a:r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342900" indent="-34290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hospital data</a:t>
              </a:r>
            </a:p>
            <a:p>
              <a:pPr marL="342900" indent="-34290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hospital/data</a:t>
              </a: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9FED1-493C-4E70-B3E6-79D17629BBA3}"/>
              </a:ext>
            </a:extLst>
          </p:cNvPr>
          <p:cNvGrpSpPr/>
          <p:nvPr/>
        </p:nvGrpSpPr>
        <p:grpSpPr>
          <a:xfrm>
            <a:off x="172546" y="2095745"/>
            <a:ext cx="4634965" cy="3634486"/>
            <a:chOff x="107727" y="2382858"/>
            <a:chExt cx="4634965" cy="36344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209521-013C-4054-8781-CB50AAEBC703}"/>
                </a:ext>
              </a:extLst>
            </p:cNvPr>
            <p:cNvGrpSpPr/>
            <p:nvPr/>
          </p:nvGrpSpPr>
          <p:grpSpPr>
            <a:xfrm>
              <a:off x="210347" y="2382858"/>
              <a:ext cx="4532345" cy="3634486"/>
              <a:chOff x="4426705" y="2340864"/>
              <a:chExt cx="4532345" cy="3634486"/>
            </a:xfrm>
          </p:grpSpPr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875C7E8-7669-4685-8172-52CB3FB59F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6705" y="2340864"/>
                <a:ext cx="4532345" cy="363448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Variable names should be typically lowercase</a:t>
                </a:r>
                <a:r>
                  <a:rPr lang="en-US" sz="2000" dirty="0"/>
                  <a:t>.</a:t>
                </a:r>
                <a:endParaRPr lang="en-CA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short as possible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C511C3-C32B-4E70-832C-743C00D64A89}"/>
                  </a:ext>
                </a:extLst>
              </p:cNvPr>
              <p:cNvSpPr/>
              <p:nvPr/>
            </p:nvSpPr>
            <p:spPr>
              <a:xfrm>
                <a:off x="4922225" y="3336761"/>
                <a:ext cx="221527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# Good</a:t>
                </a:r>
              </a:p>
              <a:p>
                <a:r>
                  <a:rPr lang="en-CA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height </a:t>
                </a:r>
              </a:p>
              <a:p>
                <a:endParaRPr lang="en-CA" dirty="0"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  <a:p>
                <a:r>
                  <a:rPr lang="en-CA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# Bad</a:t>
                </a:r>
              </a:p>
              <a:p>
                <a:r>
                  <a:rPr lang="en-CA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Height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6F29C8-8DF7-455B-88EC-1FBB948FA2D7}"/>
                </a:ext>
              </a:extLst>
            </p:cNvPr>
            <p:cNvSpPr/>
            <p:nvPr/>
          </p:nvSpPr>
          <p:spPr>
            <a:xfrm>
              <a:off x="107727" y="5482648"/>
              <a:ext cx="41921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Bad i.e. </a:t>
              </a:r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gut_microbiome_dataset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&lt;-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5CB76-4C6B-4FB5-91F7-0A9AD699AC98}"/>
              </a:ext>
            </a:extLst>
          </p:cNvPr>
          <p:cNvSpPr/>
          <p:nvPr/>
        </p:nvSpPr>
        <p:spPr>
          <a:xfrm>
            <a:off x="181664" y="6249701"/>
            <a:ext cx="3519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Dates: </a:t>
            </a:r>
            <a:r>
              <a:rPr lang="en-CA" dirty="0">
                <a:latin typeface="Yu Gothic" panose="020B0400000000000000" pitchFamily="34" charset="-128"/>
                <a:ea typeface="Yu Gothic" panose="020B0400000000000000" pitchFamily="34" charset="-128"/>
              </a:rPr>
              <a:t>default to YYYY-MM-DD</a:t>
            </a:r>
          </a:p>
        </p:txBody>
      </p:sp>
    </p:spTree>
    <p:extLst>
      <p:ext uri="{BB962C8B-B14F-4D97-AF65-F5344CB8AC3E}">
        <p14:creationId xmlns:p14="http://schemas.microsoft.com/office/powerpoint/2010/main" val="7224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| N</a:t>
            </a:r>
            <a:r>
              <a:rPr lang="en-US" cap="none" dirty="0"/>
              <a:t>aming variables (continue) 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209521-013C-4054-8781-CB50AAEBC703}"/>
              </a:ext>
            </a:extLst>
          </p:cNvPr>
          <p:cNvGrpSpPr/>
          <p:nvPr/>
        </p:nvGrpSpPr>
        <p:grpSpPr>
          <a:xfrm>
            <a:off x="413338" y="2095745"/>
            <a:ext cx="10634876" cy="3634486"/>
            <a:chOff x="4426705" y="2340864"/>
            <a:chExt cx="4532345" cy="3634486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5875C7E8-7669-4685-8172-52CB3FB59FA0}"/>
                </a:ext>
              </a:extLst>
            </p:cNvPr>
            <p:cNvSpPr txBox="1">
              <a:spLocks/>
            </p:cNvSpPr>
            <p:nvPr/>
          </p:nvSpPr>
          <p:spPr>
            <a:xfrm>
              <a:off x="4426705" y="2340864"/>
              <a:ext cx="4532345" cy="3634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Avoid generic names with multiple occurrences. The variable names should show the purpose. </a:t>
              </a:r>
              <a:endParaRPr lang="en-CA" sz="2000" dirty="0"/>
            </a:p>
            <a:p>
              <a:pPr marL="0" indent="0">
                <a:buNone/>
              </a:pPr>
              <a:endParaRPr lang="en-US" sz="2400" dirty="0"/>
            </a:p>
            <a:p>
              <a:pPr marL="0" indent="0">
                <a:buNone/>
              </a:pPr>
              <a:endParaRPr lang="en-US" sz="2400" dirty="0"/>
            </a:p>
            <a:p>
              <a:pPr marL="0" indent="0">
                <a:buNone/>
              </a:pPr>
              <a:endParaRPr lang="en-US" sz="2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511C3-C32B-4E70-832C-743C00D64A89}"/>
                </a:ext>
              </a:extLst>
            </p:cNvPr>
            <p:cNvSpPr/>
            <p:nvPr/>
          </p:nvSpPr>
          <p:spPr>
            <a:xfrm>
              <a:off x="4564668" y="3572432"/>
              <a:ext cx="337393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Good</a:t>
              </a:r>
            </a:p>
            <a:p>
              <a:r>
                <a:rPr lang="en-CA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m_height</a:t>
              </a: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&lt;- mean() </a:t>
              </a: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Bad</a:t>
              </a:r>
            </a:p>
            <a:p>
              <a:pPr marL="285750" indent="-28575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x &lt;- mean()</a:t>
              </a:r>
            </a:p>
            <a:p>
              <a:pPr marL="285750" indent="-285750">
                <a:buClr>
                  <a:srgbClr val="FF0000"/>
                </a:buClr>
                <a:buFont typeface="Yu Gothic" panose="020B0400000000000000" pitchFamily="34" charset="-128"/>
                <a:buChar char="×"/>
              </a:pPr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 &lt;- addition() # function names should be verbs </a:t>
              </a: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55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Syntax | </a:t>
            </a:r>
            <a:r>
              <a:rPr lang="en-US" cap="none" dirty="0"/>
              <a:t>Spacing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209521-013C-4054-8781-CB50AAEBC703}"/>
              </a:ext>
            </a:extLst>
          </p:cNvPr>
          <p:cNvGrpSpPr/>
          <p:nvPr/>
        </p:nvGrpSpPr>
        <p:grpSpPr>
          <a:xfrm>
            <a:off x="378461" y="2016400"/>
            <a:ext cx="11625471" cy="4841600"/>
            <a:chOff x="4426705" y="2125234"/>
            <a:chExt cx="7582245" cy="4841600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5875C7E8-7669-4685-8172-52CB3FB59FA0}"/>
                </a:ext>
              </a:extLst>
            </p:cNvPr>
            <p:cNvSpPr txBox="1">
              <a:spLocks/>
            </p:cNvSpPr>
            <p:nvPr/>
          </p:nvSpPr>
          <p:spPr>
            <a:xfrm>
              <a:off x="4426705" y="2340863"/>
              <a:ext cx="3897936" cy="462597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3060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Put spaces AROUND all infix binary operators (e.g. =, +, *, ==, &amp;&amp;, &lt;-, %*%)</a:t>
              </a:r>
            </a:p>
            <a:p>
              <a:r>
                <a:rPr lang="en-US" sz="2400" dirty="0"/>
                <a:t>Put a space after a coma</a:t>
              </a:r>
            </a:p>
            <a:p>
              <a:r>
                <a:rPr lang="en-US" sz="2400" dirty="0"/>
                <a:t>No spacing around code in parenthesis or square brackets.</a:t>
              </a:r>
              <a:br>
                <a:rPr lang="en-US" sz="2400" dirty="0"/>
              </a:br>
              <a:endParaRPr lang="en-US" sz="2400" dirty="0"/>
            </a:p>
            <a:p>
              <a:pPr marL="0" indent="0">
                <a:buNone/>
              </a:pPr>
              <a:r>
                <a:rPr lang="en-US" sz="2400" i="1" dirty="0"/>
                <a:t>Exceptions: </a:t>
              </a:r>
            </a:p>
            <a:p>
              <a:r>
                <a:rPr lang="en-US" sz="2000" dirty="0"/>
                <a:t>No spaces around “=” in functions from Bioconductor</a:t>
              </a:r>
            </a:p>
            <a:p>
              <a:r>
                <a:rPr lang="en-US" sz="2000" dirty="0"/>
                <a:t>No space for sub setting ($ and @)</a:t>
              </a:r>
            </a:p>
            <a:p>
              <a:endParaRPr lang="en-US" sz="2400" dirty="0"/>
            </a:p>
            <a:p>
              <a:pPr marL="0" indent="0">
                <a:buNone/>
              </a:pPr>
              <a:endParaRPr lang="en-CA" sz="2000" dirty="0"/>
            </a:p>
            <a:p>
              <a:pPr marL="0" indent="0">
                <a:buNone/>
              </a:pPr>
              <a:endParaRPr lang="en-US" sz="2400" dirty="0"/>
            </a:p>
            <a:p>
              <a:pPr marL="0" indent="0">
                <a:buNone/>
              </a:pPr>
              <a:endParaRPr lang="en-US" sz="2400" dirty="0"/>
            </a:p>
            <a:p>
              <a:pPr marL="0" indent="0">
                <a:buNone/>
              </a:pPr>
              <a:endParaRPr lang="en-US" sz="2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511C3-C32B-4E70-832C-743C00D64A89}"/>
                </a:ext>
              </a:extLst>
            </p:cNvPr>
            <p:cNvSpPr/>
            <p:nvPr/>
          </p:nvSpPr>
          <p:spPr>
            <a:xfrm>
              <a:off x="8324641" y="2125234"/>
              <a:ext cx="368430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# Good</a:t>
              </a:r>
            </a:p>
            <a:p>
              <a:endParaRPr lang="en-US" sz="14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US" sz="1600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high_rate</a:t>
              </a:r>
              <a:r>
                <a:rPr 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&lt;- </a:t>
              </a:r>
              <a:r>
                <a:rPr lang="en-US" sz="1600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my_data</a:t>
              </a:r>
              <a:r>
                <a:rPr 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[which(</a:t>
              </a:r>
              <a:r>
                <a:rPr lang="en-US" sz="1600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my_data$prc_value</a:t>
              </a:r>
              <a:r>
                <a:rPr 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&gt;= 50), ]</a:t>
              </a:r>
              <a:r>
                <a:rPr lang="en-CA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</a:p>
            <a:p>
              <a:endParaRPr lang="en-CA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BDFA7C3-2975-4659-ADC2-99A533EFC8EA}"/>
              </a:ext>
            </a:extLst>
          </p:cNvPr>
          <p:cNvSpPr/>
          <p:nvPr/>
        </p:nvSpPr>
        <p:spPr>
          <a:xfrm>
            <a:off x="6354968" y="3249920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latin typeface="Yu Gothic" panose="020B0400000000000000" pitchFamily="34" charset="-128"/>
                <a:ea typeface="Yu Gothic" panose="020B0400000000000000" pitchFamily="34" charset="-128"/>
              </a:rPr>
              <a:t># Bad</a:t>
            </a:r>
          </a:p>
          <a:p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high_rate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&lt;-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my_data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[ which(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my_data$prc_value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&gt;=50 ),]</a:t>
            </a:r>
            <a:r>
              <a:rPr lang="en-CA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endParaRPr lang="en-CA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BF6B8-685C-4AE7-BB4D-9872AC7A9000}"/>
              </a:ext>
            </a:extLst>
          </p:cNvPr>
          <p:cNvSpPr/>
          <p:nvPr/>
        </p:nvSpPr>
        <p:spPr>
          <a:xfrm>
            <a:off x="258969" y="2016400"/>
            <a:ext cx="5976507" cy="46259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0BCA9-00B7-4A82-8248-095F2387C19E}"/>
              </a:ext>
            </a:extLst>
          </p:cNvPr>
          <p:cNvSpPr/>
          <p:nvPr/>
        </p:nvSpPr>
        <p:spPr>
          <a:xfrm>
            <a:off x="6474460" y="4518898"/>
            <a:ext cx="545857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# Fix spaces, number of characters per line in R studio </a:t>
            </a:r>
            <a:r>
              <a:rPr lang="en-CA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# Select all code in script </a:t>
            </a:r>
          </a:p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Ctrl + A</a:t>
            </a:r>
          </a:p>
          <a:p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# Format code</a:t>
            </a:r>
          </a:p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Ctrl + Shift + A</a:t>
            </a:r>
          </a:p>
          <a:p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CA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9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3584"/>
          </a:xfrm>
        </p:spPr>
        <p:txBody>
          <a:bodyPr/>
          <a:lstStyle/>
          <a:p>
            <a:r>
              <a:rPr lang="en-US" dirty="0"/>
              <a:t>Structuring a script 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75C7E8-7669-4685-8172-52CB3FB59FA0}"/>
              </a:ext>
            </a:extLst>
          </p:cNvPr>
          <p:cNvSpPr txBox="1">
            <a:spLocks/>
          </p:cNvSpPr>
          <p:nvPr/>
        </p:nvSpPr>
        <p:spPr>
          <a:xfrm>
            <a:off x="827546" y="1385741"/>
            <a:ext cx="10783262" cy="4770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table of contents, version details, date etc.</a:t>
            </a:r>
          </a:p>
          <a:p>
            <a:r>
              <a:rPr lang="en-US" sz="2400" dirty="0"/>
              <a:t>Install packages first</a:t>
            </a:r>
          </a:p>
          <a:p>
            <a:r>
              <a:rPr lang="en-US" sz="2400" dirty="0"/>
              <a:t>Use separators to make sections </a:t>
            </a:r>
          </a:p>
          <a:p>
            <a:r>
              <a:rPr lang="en-US" sz="2400" dirty="0"/>
              <a:t>Comment your code. Comments start with # followed by space and text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0D869-CC99-4478-A75C-5E8BD03D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2" y="3629779"/>
            <a:ext cx="10046173" cy="26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5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5DD-C456-4782-AE91-6F683BB9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3584"/>
          </a:xfrm>
        </p:spPr>
        <p:txBody>
          <a:bodyPr/>
          <a:lstStyle/>
          <a:p>
            <a:r>
              <a:rPr lang="en-US" dirty="0"/>
              <a:t>Structuring a script 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C6555D-208E-49F9-9954-BA5B59F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75C7E8-7669-4685-8172-52CB3FB59FA0}"/>
              </a:ext>
            </a:extLst>
          </p:cNvPr>
          <p:cNvSpPr txBox="1">
            <a:spLocks/>
          </p:cNvSpPr>
          <p:nvPr/>
        </p:nvSpPr>
        <p:spPr>
          <a:xfrm>
            <a:off x="827546" y="1385741"/>
            <a:ext cx="10783262" cy="4770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avoid horizontal scrolling limit yourself to 80 characters per line.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E6679D-BED8-42FC-A073-1C30BBFF6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90"/>
          <a:stretch/>
        </p:blipFill>
        <p:spPr>
          <a:xfrm>
            <a:off x="0" y="2059130"/>
            <a:ext cx="3474715" cy="2607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02EE3-535A-4446-A2CB-6BBEAF361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15" y="2059130"/>
            <a:ext cx="3854306" cy="3739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33ADF-E6DA-4476-83F5-75219480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780" y="358603"/>
            <a:ext cx="7871382" cy="61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Microsoft Office PowerPoint</Application>
  <PresentationFormat>Widescreen</PresentationFormat>
  <Paragraphs>209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Yu Gothic</vt:lpstr>
      <vt:lpstr>Arial</vt:lpstr>
      <vt:lpstr>Calibri</vt:lpstr>
      <vt:lpstr>Century Schoolbook</vt:lpstr>
      <vt:lpstr>Courier New</vt:lpstr>
      <vt:lpstr>Franklin Gothic Book</vt:lpstr>
      <vt:lpstr>Lato</vt:lpstr>
      <vt:lpstr>Times New Roman</vt:lpstr>
      <vt:lpstr>Wingdings 2</vt:lpstr>
      <vt:lpstr>DividendVTI</vt:lpstr>
      <vt:lpstr>R Coding Styles</vt:lpstr>
      <vt:lpstr>Tidy Code</vt:lpstr>
      <vt:lpstr>Assignment </vt:lpstr>
      <vt:lpstr>NAMING | Naming files </vt:lpstr>
      <vt:lpstr>NAMING | Naming variables  </vt:lpstr>
      <vt:lpstr>NAMING | Naming variables (continue) </vt:lpstr>
      <vt:lpstr>Syntax | Spacing</vt:lpstr>
      <vt:lpstr>Structuring a script </vt:lpstr>
      <vt:lpstr>Structuring a script </vt:lpstr>
      <vt:lpstr>Don’t repeat code | Dry principle</vt:lpstr>
      <vt:lpstr>Organization | Using R projects</vt:lpstr>
      <vt:lpstr>Tips and Tricks</vt:lpstr>
      <vt:lpstr>Code cleaning Design R packages</vt:lpstr>
      <vt:lpstr>Good programming practices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Coding Styles</dc:title>
  <dc:creator>Paraskevi Massara</dc:creator>
  <cp:lastModifiedBy>Paraskevi Massara</cp:lastModifiedBy>
  <cp:revision>41</cp:revision>
  <dcterms:created xsi:type="dcterms:W3CDTF">2020-04-25T05:43:48Z</dcterms:created>
  <dcterms:modified xsi:type="dcterms:W3CDTF">2020-04-29T23:36:14Z</dcterms:modified>
</cp:coreProperties>
</file>