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1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C7C44D-7DC6-4D3A-8097-50B2E0EE5123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7E1B1E3-EF02-4103-A5DE-DB3C8DB0890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Objective: The primary purpose of the Probability of Default model is to quantitatively assess the likelihood that a borrower will default on a loan within a specified time frame.</a:t>
          </a:r>
        </a:p>
      </dgm:t>
    </dgm:pt>
    <dgm:pt modelId="{9A6D47B0-04C4-4840-BDB1-9CFFD9385489}" type="parTrans" cxnId="{13FF1F20-93C1-4C35-A6DA-311EBB38345D}">
      <dgm:prSet/>
      <dgm:spPr/>
      <dgm:t>
        <a:bodyPr/>
        <a:lstStyle/>
        <a:p>
          <a:endParaRPr lang="en-US"/>
        </a:p>
      </dgm:t>
    </dgm:pt>
    <dgm:pt modelId="{01A3A5D6-19C7-4C02-B4A3-9BF33427ABD1}" type="sibTrans" cxnId="{13FF1F20-93C1-4C35-A6DA-311EBB38345D}">
      <dgm:prSet/>
      <dgm:spPr/>
      <dgm:t>
        <a:bodyPr/>
        <a:lstStyle/>
        <a:p>
          <a:endParaRPr lang="en-US"/>
        </a:p>
      </dgm:t>
    </dgm:pt>
    <dgm:pt modelId="{65C5ED72-EC14-4728-9528-BF43056D1A0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Risk Assessment: to differentiate between high-risk and low-risk customers, helping to reduce potential losses</a:t>
          </a:r>
        </a:p>
      </dgm:t>
    </dgm:pt>
    <dgm:pt modelId="{7CFB161B-3A8D-4855-AF17-4E54C314DF9B}" type="parTrans" cxnId="{808BCDED-E562-4D89-9F99-C1AB7E93F5C1}">
      <dgm:prSet/>
      <dgm:spPr/>
      <dgm:t>
        <a:bodyPr/>
        <a:lstStyle/>
        <a:p>
          <a:endParaRPr lang="en-US"/>
        </a:p>
      </dgm:t>
    </dgm:pt>
    <dgm:pt modelId="{9D70041F-0488-4215-8B9C-FC3C5C51F24C}" type="sibTrans" cxnId="{808BCDED-E562-4D89-9F99-C1AB7E93F5C1}">
      <dgm:prSet/>
      <dgm:spPr/>
      <dgm:t>
        <a:bodyPr/>
        <a:lstStyle/>
        <a:p>
          <a:endParaRPr lang="en-US"/>
        </a:p>
      </dgm:t>
    </dgm:pt>
    <dgm:pt modelId="{0652E835-DF1B-4A3D-BC4B-68CCFECFB8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Credit Policy Development: assist in setting appropriate interest rates based on borrower’s predicted default risk</a:t>
          </a:r>
        </a:p>
      </dgm:t>
    </dgm:pt>
    <dgm:pt modelId="{F04D21D0-A8F1-4446-9E6A-DE853BA43B9F}" type="parTrans" cxnId="{179332DE-1AE7-4F78-8591-2861A2E97C04}">
      <dgm:prSet/>
      <dgm:spPr/>
      <dgm:t>
        <a:bodyPr/>
        <a:lstStyle/>
        <a:p>
          <a:endParaRPr lang="en-US"/>
        </a:p>
      </dgm:t>
    </dgm:pt>
    <dgm:pt modelId="{FF160007-C70F-4D7F-A5C3-BED19F049F53}" type="sibTrans" cxnId="{179332DE-1AE7-4F78-8591-2861A2E97C04}">
      <dgm:prSet/>
      <dgm:spPr/>
      <dgm:t>
        <a:bodyPr/>
        <a:lstStyle/>
        <a:p>
          <a:endParaRPr lang="en-US"/>
        </a:p>
      </dgm:t>
    </dgm:pt>
    <dgm:pt modelId="{DE4A8A42-B675-4D15-9FE5-04FDE14B645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Impact on Lending Decisions: by focusing resources on higher-potential borrowers while minimizing exposure to those deemed risky</a:t>
          </a:r>
        </a:p>
      </dgm:t>
    </dgm:pt>
    <dgm:pt modelId="{66847BBF-51DA-460D-82D2-255E006D27BA}" type="parTrans" cxnId="{DBC0ADF2-270C-4674-B5AC-6606384D3E83}">
      <dgm:prSet/>
      <dgm:spPr/>
      <dgm:t>
        <a:bodyPr/>
        <a:lstStyle/>
        <a:p>
          <a:endParaRPr lang="en-US"/>
        </a:p>
      </dgm:t>
    </dgm:pt>
    <dgm:pt modelId="{665C3890-2F95-4C03-B688-08ED036262FD}" type="sibTrans" cxnId="{DBC0ADF2-270C-4674-B5AC-6606384D3E83}">
      <dgm:prSet/>
      <dgm:spPr/>
      <dgm:t>
        <a:bodyPr/>
        <a:lstStyle/>
        <a:p>
          <a:endParaRPr lang="en-US"/>
        </a:p>
      </dgm:t>
    </dgm:pt>
    <dgm:pt modelId="{C9506FCE-4303-4375-87F8-29C48D9EB49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Regulatory Compliance: ensure compliance with regulatory standards by providing quantifiable metrics that regulators can review</a:t>
          </a:r>
        </a:p>
      </dgm:t>
    </dgm:pt>
    <dgm:pt modelId="{C865F60F-95C5-4EB4-A432-63C0EC7C323A}" type="parTrans" cxnId="{32FE181C-F7F4-43F1-8496-DE4D7098CD9B}">
      <dgm:prSet/>
      <dgm:spPr/>
      <dgm:t>
        <a:bodyPr/>
        <a:lstStyle/>
        <a:p>
          <a:endParaRPr lang="en-US"/>
        </a:p>
      </dgm:t>
    </dgm:pt>
    <dgm:pt modelId="{CDD187DC-B46A-4BE8-95FE-622BE4519080}" type="sibTrans" cxnId="{32FE181C-F7F4-43F1-8496-DE4D7098CD9B}">
      <dgm:prSet/>
      <dgm:spPr/>
      <dgm:t>
        <a:bodyPr/>
        <a:lstStyle/>
        <a:p>
          <a:endParaRPr lang="en-US"/>
        </a:p>
      </dgm:t>
    </dgm:pt>
    <dgm:pt modelId="{ADBF36A1-AA20-4A61-B5E4-B10A8402DEDC}" type="pres">
      <dgm:prSet presAssocID="{5EC7C44D-7DC6-4D3A-8097-50B2E0EE5123}" presName="vert0" presStyleCnt="0">
        <dgm:presLayoutVars>
          <dgm:dir/>
          <dgm:animOne val="branch"/>
          <dgm:animLvl val="lvl"/>
        </dgm:presLayoutVars>
      </dgm:prSet>
      <dgm:spPr/>
    </dgm:pt>
    <dgm:pt modelId="{CEC21B21-1EDB-47EE-81C5-48D563EBFCD2}" type="pres">
      <dgm:prSet presAssocID="{F7E1B1E3-EF02-4103-A5DE-DB3C8DB08905}" presName="thickLine" presStyleLbl="alignNode1" presStyleIdx="0" presStyleCnt="5"/>
      <dgm:spPr/>
    </dgm:pt>
    <dgm:pt modelId="{BC38C02C-72B2-4E88-9369-561F2B3794AF}" type="pres">
      <dgm:prSet presAssocID="{F7E1B1E3-EF02-4103-A5DE-DB3C8DB08905}" presName="horz1" presStyleCnt="0"/>
      <dgm:spPr/>
    </dgm:pt>
    <dgm:pt modelId="{7C59A50E-B500-4B31-953D-393598A5AE23}" type="pres">
      <dgm:prSet presAssocID="{F7E1B1E3-EF02-4103-A5DE-DB3C8DB08905}" presName="tx1" presStyleLbl="revTx" presStyleIdx="0" presStyleCnt="5"/>
      <dgm:spPr/>
    </dgm:pt>
    <dgm:pt modelId="{F93513C8-B450-4BA6-B71E-2B12C7262A8C}" type="pres">
      <dgm:prSet presAssocID="{F7E1B1E3-EF02-4103-A5DE-DB3C8DB08905}" presName="vert1" presStyleCnt="0"/>
      <dgm:spPr/>
    </dgm:pt>
    <dgm:pt modelId="{92F99D6C-5AD6-4C4D-B047-07749F6F4E84}" type="pres">
      <dgm:prSet presAssocID="{65C5ED72-EC14-4728-9528-BF43056D1A03}" presName="thickLine" presStyleLbl="alignNode1" presStyleIdx="1" presStyleCnt="5"/>
      <dgm:spPr/>
    </dgm:pt>
    <dgm:pt modelId="{CEC1EF20-BB3E-4BE7-9610-D42CF80F370B}" type="pres">
      <dgm:prSet presAssocID="{65C5ED72-EC14-4728-9528-BF43056D1A03}" presName="horz1" presStyleCnt="0"/>
      <dgm:spPr/>
    </dgm:pt>
    <dgm:pt modelId="{2A9F23F2-3F26-4704-BB80-ABE0DEFAE420}" type="pres">
      <dgm:prSet presAssocID="{65C5ED72-EC14-4728-9528-BF43056D1A03}" presName="tx1" presStyleLbl="revTx" presStyleIdx="1" presStyleCnt="5"/>
      <dgm:spPr/>
    </dgm:pt>
    <dgm:pt modelId="{D66A75BA-8669-407F-9570-3323600C06AA}" type="pres">
      <dgm:prSet presAssocID="{65C5ED72-EC14-4728-9528-BF43056D1A03}" presName="vert1" presStyleCnt="0"/>
      <dgm:spPr/>
    </dgm:pt>
    <dgm:pt modelId="{ED7B967E-DD7A-41C7-9E39-AA563355467F}" type="pres">
      <dgm:prSet presAssocID="{0652E835-DF1B-4A3D-BC4B-68CCFECFB8EB}" presName="thickLine" presStyleLbl="alignNode1" presStyleIdx="2" presStyleCnt="5"/>
      <dgm:spPr/>
    </dgm:pt>
    <dgm:pt modelId="{DA54D90D-FAF0-498F-A37B-58033BD4B676}" type="pres">
      <dgm:prSet presAssocID="{0652E835-DF1B-4A3D-BC4B-68CCFECFB8EB}" presName="horz1" presStyleCnt="0"/>
      <dgm:spPr/>
    </dgm:pt>
    <dgm:pt modelId="{A307DA2B-8E6B-46E5-BCD5-4B281C52DDB5}" type="pres">
      <dgm:prSet presAssocID="{0652E835-DF1B-4A3D-BC4B-68CCFECFB8EB}" presName="tx1" presStyleLbl="revTx" presStyleIdx="2" presStyleCnt="5"/>
      <dgm:spPr/>
    </dgm:pt>
    <dgm:pt modelId="{BB5E6D74-7848-47BE-A8BE-6059B7A74F71}" type="pres">
      <dgm:prSet presAssocID="{0652E835-DF1B-4A3D-BC4B-68CCFECFB8EB}" presName="vert1" presStyleCnt="0"/>
      <dgm:spPr/>
    </dgm:pt>
    <dgm:pt modelId="{89C4A6FF-AF50-49D9-9790-6A796D35C645}" type="pres">
      <dgm:prSet presAssocID="{DE4A8A42-B675-4D15-9FE5-04FDE14B6457}" presName="thickLine" presStyleLbl="alignNode1" presStyleIdx="3" presStyleCnt="5"/>
      <dgm:spPr/>
    </dgm:pt>
    <dgm:pt modelId="{3E9F53BB-04C8-4CB7-A4F8-C921421C1AE7}" type="pres">
      <dgm:prSet presAssocID="{DE4A8A42-B675-4D15-9FE5-04FDE14B6457}" presName="horz1" presStyleCnt="0"/>
      <dgm:spPr/>
    </dgm:pt>
    <dgm:pt modelId="{EDAFB2AA-2FF7-487D-AC9E-4C06DB229BAC}" type="pres">
      <dgm:prSet presAssocID="{DE4A8A42-B675-4D15-9FE5-04FDE14B6457}" presName="tx1" presStyleLbl="revTx" presStyleIdx="3" presStyleCnt="5"/>
      <dgm:spPr/>
    </dgm:pt>
    <dgm:pt modelId="{C3DD28F5-CE0A-45F4-9F12-A91730363443}" type="pres">
      <dgm:prSet presAssocID="{DE4A8A42-B675-4D15-9FE5-04FDE14B6457}" presName="vert1" presStyleCnt="0"/>
      <dgm:spPr/>
    </dgm:pt>
    <dgm:pt modelId="{F8653676-B1F6-442C-A12F-59B3BACAFC17}" type="pres">
      <dgm:prSet presAssocID="{C9506FCE-4303-4375-87F8-29C48D9EB493}" presName="thickLine" presStyleLbl="alignNode1" presStyleIdx="4" presStyleCnt="5"/>
      <dgm:spPr/>
    </dgm:pt>
    <dgm:pt modelId="{527F7F32-CB8C-465E-A6BC-11E87C0F1E80}" type="pres">
      <dgm:prSet presAssocID="{C9506FCE-4303-4375-87F8-29C48D9EB493}" presName="horz1" presStyleCnt="0"/>
      <dgm:spPr/>
    </dgm:pt>
    <dgm:pt modelId="{520F082D-E75C-4361-B349-27031E2880DE}" type="pres">
      <dgm:prSet presAssocID="{C9506FCE-4303-4375-87F8-29C48D9EB493}" presName="tx1" presStyleLbl="revTx" presStyleIdx="4" presStyleCnt="5"/>
      <dgm:spPr/>
    </dgm:pt>
    <dgm:pt modelId="{349DD2A6-C325-4AF0-8CFA-FF5B668E3795}" type="pres">
      <dgm:prSet presAssocID="{C9506FCE-4303-4375-87F8-29C48D9EB493}" presName="vert1" presStyleCnt="0"/>
      <dgm:spPr/>
    </dgm:pt>
  </dgm:ptLst>
  <dgm:cxnLst>
    <dgm:cxn modelId="{32FE181C-F7F4-43F1-8496-DE4D7098CD9B}" srcId="{5EC7C44D-7DC6-4D3A-8097-50B2E0EE5123}" destId="{C9506FCE-4303-4375-87F8-29C48D9EB493}" srcOrd="4" destOrd="0" parTransId="{C865F60F-95C5-4EB4-A432-63C0EC7C323A}" sibTransId="{CDD187DC-B46A-4BE8-95FE-622BE4519080}"/>
    <dgm:cxn modelId="{13FF1F20-93C1-4C35-A6DA-311EBB38345D}" srcId="{5EC7C44D-7DC6-4D3A-8097-50B2E0EE5123}" destId="{F7E1B1E3-EF02-4103-A5DE-DB3C8DB08905}" srcOrd="0" destOrd="0" parTransId="{9A6D47B0-04C4-4840-BDB1-9CFFD9385489}" sibTransId="{01A3A5D6-19C7-4C02-B4A3-9BF33427ABD1}"/>
    <dgm:cxn modelId="{AF58222E-C29F-4DA9-BE9A-A7F159EAEEA6}" type="presOf" srcId="{5EC7C44D-7DC6-4D3A-8097-50B2E0EE5123}" destId="{ADBF36A1-AA20-4A61-B5E4-B10A8402DEDC}" srcOrd="0" destOrd="0" presId="urn:microsoft.com/office/officeart/2008/layout/LinedList"/>
    <dgm:cxn modelId="{4A3DE637-6909-4969-94B4-8A2765CFB14D}" type="presOf" srcId="{0652E835-DF1B-4A3D-BC4B-68CCFECFB8EB}" destId="{A307DA2B-8E6B-46E5-BCD5-4B281C52DDB5}" srcOrd="0" destOrd="0" presId="urn:microsoft.com/office/officeart/2008/layout/LinedList"/>
    <dgm:cxn modelId="{B3C5AB72-15AF-40CF-ABBD-0C3C3F7F575E}" type="presOf" srcId="{DE4A8A42-B675-4D15-9FE5-04FDE14B6457}" destId="{EDAFB2AA-2FF7-487D-AC9E-4C06DB229BAC}" srcOrd="0" destOrd="0" presId="urn:microsoft.com/office/officeart/2008/layout/LinedList"/>
    <dgm:cxn modelId="{117195A0-B1C7-4A44-947C-CB89C43FB821}" type="presOf" srcId="{65C5ED72-EC14-4728-9528-BF43056D1A03}" destId="{2A9F23F2-3F26-4704-BB80-ABE0DEFAE420}" srcOrd="0" destOrd="0" presId="urn:microsoft.com/office/officeart/2008/layout/LinedList"/>
    <dgm:cxn modelId="{BA517FA3-07A7-47F4-B5BE-84C1ACE3FAA1}" type="presOf" srcId="{F7E1B1E3-EF02-4103-A5DE-DB3C8DB08905}" destId="{7C59A50E-B500-4B31-953D-393598A5AE23}" srcOrd="0" destOrd="0" presId="urn:microsoft.com/office/officeart/2008/layout/LinedList"/>
    <dgm:cxn modelId="{179332DE-1AE7-4F78-8591-2861A2E97C04}" srcId="{5EC7C44D-7DC6-4D3A-8097-50B2E0EE5123}" destId="{0652E835-DF1B-4A3D-BC4B-68CCFECFB8EB}" srcOrd="2" destOrd="0" parTransId="{F04D21D0-A8F1-4446-9E6A-DE853BA43B9F}" sibTransId="{FF160007-C70F-4D7F-A5C3-BED19F049F53}"/>
    <dgm:cxn modelId="{808BCDED-E562-4D89-9F99-C1AB7E93F5C1}" srcId="{5EC7C44D-7DC6-4D3A-8097-50B2E0EE5123}" destId="{65C5ED72-EC14-4728-9528-BF43056D1A03}" srcOrd="1" destOrd="0" parTransId="{7CFB161B-3A8D-4855-AF17-4E54C314DF9B}" sibTransId="{9D70041F-0488-4215-8B9C-FC3C5C51F24C}"/>
    <dgm:cxn modelId="{DBC0ADF2-270C-4674-B5AC-6606384D3E83}" srcId="{5EC7C44D-7DC6-4D3A-8097-50B2E0EE5123}" destId="{DE4A8A42-B675-4D15-9FE5-04FDE14B6457}" srcOrd="3" destOrd="0" parTransId="{66847BBF-51DA-460D-82D2-255E006D27BA}" sibTransId="{665C3890-2F95-4C03-B688-08ED036262FD}"/>
    <dgm:cxn modelId="{745784FB-5EFD-498C-813E-B8A7D5052E6A}" type="presOf" srcId="{C9506FCE-4303-4375-87F8-29C48D9EB493}" destId="{520F082D-E75C-4361-B349-27031E2880DE}" srcOrd="0" destOrd="0" presId="urn:microsoft.com/office/officeart/2008/layout/LinedList"/>
    <dgm:cxn modelId="{89AF946F-BFCD-4262-B313-2DEDD196EAAB}" type="presParOf" srcId="{ADBF36A1-AA20-4A61-B5E4-B10A8402DEDC}" destId="{CEC21B21-1EDB-47EE-81C5-48D563EBFCD2}" srcOrd="0" destOrd="0" presId="urn:microsoft.com/office/officeart/2008/layout/LinedList"/>
    <dgm:cxn modelId="{446272C9-9008-49EB-A9F3-5869F514C721}" type="presParOf" srcId="{ADBF36A1-AA20-4A61-B5E4-B10A8402DEDC}" destId="{BC38C02C-72B2-4E88-9369-561F2B3794AF}" srcOrd="1" destOrd="0" presId="urn:microsoft.com/office/officeart/2008/layout/LinedList"/>
    <dgm:cxn modelId="{EB72BC65-1EB9-4CEC-A224-8142EE2A8B78}" type="presParOf" srcId="{BC38C02C-72B2-4E88-9369-561F2B3794AF}" destId="{7C59A50E-B500-4B31-953D-393598A5AE23}" srcOrd="0" destOrd="0" presId="urn:microsoft.com/office/officeart/2008/layout/LinedList"/>
    <dgm:cxn modelId="{A712ED7D-8EBD-4D6E-AB92-BBAF4AAD1837}" type="presParOf" srcId="{BC38C02C-72B2-4E88-9369-561F2B3794AF}" destId="{F93513C8-B450-4BA6-B71E-2B12C7262A8C}" srcOrd="1" destOrd="0" presId="urn:microsoft.com/office/officeart/2008/layout/LinedList"/>
    <dgm:cxn modelId="{C9B2CE3F-B171-4A5D-87AF-C0D326ADFBE5}" type="presParOf" srcId="{ADBF36A1-AA20-4A61-B5E4-B10A8402DEDC}" destId="{92F99D6C-5AD6-4C4D-B047-07749F6F4E84}" srcOrd="2" destOrd="0" presId="urn:microsoft.com/office/officeart/2008/layout/LinedList"/>
    <dgm:cxn modelId="{E1E75D58-64B2-489B-9070-70A6B4328446}" type="presParOf" srcId="{ADBF36A1-AA20-4A61-B5E4-B10A8402DEDC}" destId="{CEC1EF20-BB3E-4BE7-9610-D42CF80F370B}" srcOrd="3" destOrd="0" presId="urn:microsoft.com/office/officeart/2008/layout/LinedList"/>
    <dgm:cxn modelId="{80EFF853-D59F-4A33-BE8A-D689BB0B49FE}" type="presParOf" srcId="{CEC1EF20-BB3E-4BE7-9610-D42CF80F370B}" destId="{2A9F23F2-3F26-4704-BB80-ABE0DEFAE420}" srcOrd="0" destOrd="0" presId="urn:microsoft.com/office/officeart/2008/layout/LinedList"/>
    <dgm:cxn modelId="{5BDA4CB4-AABB-4148-A86A-15B793CB0D8C}" type="presParOf" srcId="{CEC1EF20-BB3E-4BE7-9610-D42CF80F370B}" destId="{D66A75BA-8669-407F-9570-3323600C06AA}" srcOrd="1" destOrd="0" presId="urn:microsoft.com/office/officeart/2008/layout/LinedList"/>
    <dgm:cxn modelId="{70432D4B-FD08-439E-8A4A-3680CCFCC820}" type="presParOf" srcId="{ADBF36A1-AA20-4A61-B5E4-B10A8402DEDC}" destId="{ED7B967E-DD7A-41C7-9E39-AA563355467F}" srcOrd="4" destOrd="0" presId="urn:microsoft.com/office/officeart/2008/layout/LinedList"/>
    <dgm:cxn modelId="{14FE26CE-F3EF-4A4C-B5EA-F560799521EC}" type="presParOf" srcId="{ADBF36A1-AA20-4A61-B5E4-B10A8402DEDC}" destId="{DA54D90D-FAF0-498F-A37B-58033BD4B676}" srcOrd="5" destOrd="0" presId="urn:microsoft.com/office/officeart/2008/layout/LinedList"/>
    <dgm:cxn modelId="{13E2C434-7E86-406E-B48B-B6403DE12990}" type="presParOf" srcId="{DA54D90D-FAF0-498F-A37B-58033BD4B676}" destId="{A307DA2B-8E6B-46E5-BCD5-4B281C52DDB5}" srcOrd="0" destOrd="0" presId="urn:microsoft.com/office/officeart/2008/layout/LinedList"/>
    <dgm:cxn modelId="{4BE1D279-670A-4A05-AC22-D0271B0F3268}" type="presParOf" srcId="{DA54D90D-FAF0-498F-A37B-58033BD4B676}" destId="{BB5E6D74-7848-47BE-A8BE-6059B7A74F71}" srcOrd="1" destOrd="0" presId="urn:microsoft.com/office/officeart/2008/layout/LinedList"/>
    <dgm:cxn modelId="{BF7234D1-4147-4DAC-B51A-450E4AE043D8}" type="presParOf" srcId="{ADBF36A1-AA20-4A61-B5E4-B10A8402DEDC}" destId="{89C4A6FF-AF50-49D9-9790-6A796D35C645}" srcOrd="6" destOrd="0" presId="urn:microsoft.com/office/officeart/2008/layout/LinedList"/>
    <dgm:cxn modelId="{119F9FC1-6167-4B6B-85AA-50ACAC8D80E2}" type="presParOf" srcId="{ADBF36A1-AA20-4A61-B5E4-B10A8402DEDC}" destId="{3E9F53BB-04C8-4CB7-A4F8-C921421C1AE7}" srcOrd="7" destOrd="0" presId="urn:microsoft.com/office/officeart/2008/layout/LinedList"/>
    <dgm:cxn modelId="{B5ECF345-683B-4BB4-988B-CA9DB5AFF073}" type="presParOf" srcId="{3E9F53BB-04C8-4CB7-A4F8-C921421C1AE7}" destId="{EDAFB2AA-2FF7-487D-AC9E-4C06DB229BAC}" srcOrd="0" destOrd="0" presId="urn:microsoft.com/office/officeart/2008/layout/LinedList"/>
    <dgm:cxn modelId="{D0B03967-EE4D-41BF-BB0C-D323D8D0A5E9}" type="presParOf" srcId="{3E9F53BB-04C8-4CB7-A4F8-C921421C1AE7}" destId="{C3DD28F5-CE0A-45F4-9F12-A91730363443}" srcOrd="1" destOrd="0" presId="urn:microsoft.com/office/officeart/2008/layout/LinedList"/>
    <dgm:cxn modelId="{4064CC95-9F11-43EF-9B54-E88D99587D2D}" type="presParOf" srcId="{ADBF36A1-AA20-4A61-B5E4-B10A8402DEDC}" destId="{F8653676-B1F6-442C-A12F-59B3BACAFC17}" srcOrd="8" destOrd="0" presId="urn:microsoft.com/office/officeart/2008/layout/LinedList"/>
    <dgm:cxn modelId="{E405CDFD-B67B-4810-9DBC-02964CD3BF80}" type="presParOf" srcId="{ADBF36A1-AA20-4A61-B5E4-B10A8402DEDC}" destId="{527F7F32-CB8C-465E-A6BC-11E87C0F1E80}" srcOrd="9" destOrd="0" presId="urn:microsoft.com/office/officeart/2008/layout/LinedList"/>
    <dgm:cxn modelId="{D42BEF69-7608-4A2D-83BF-E2E5B0F1744F}" type="presParOf" srcId="{527F7F32-CB8C-465E-A6BC-11E87C0F1E80}" destId="{520F082D-E75C-4361-B349-27031E2880DE}" srcOrd="0" destOrd="0" presId="urn:microsoft.com/office/officeart/2008/layout/LinedList"/>
    <dgm:cxn modelId="{E6EEC75F-CD8E-48E7-A0C7-56F792049C8F}" type="presParOf" srcId="{527F7F32-CB8C-465E-A6BC-11E87C0F1E80}" destId="{349DD2A6-C325-4AF0-8CFA-FF5B668E379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C21B21-1EDB-47EE-81C5-48D563EBFCD2}">
      <dsp:nvSpPr>
        <dsp:cNvPr id="0" name=""/>
        <dsp:cNvSpPr/>
      </dsp:nvSpPr>
      <dsp:spPr>
        <a:xfrm>
          <a:off x="0" y="614"/>
          <a:ext cx="613223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59A50E-B500-4B31-953D-393598A5AE23}">
      <dsp:nvSpPr>
        <dsp:cNvPr id="0" name=""/>
        <dsp:cNvSpPr/>
      </dsp:nvSpPr>
      <dsp:spPr>
        <a:xfrm>
          <a:off x="0" y="614"/>
          <a:ext cx="6132236" cy="10067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Objective: The primary purpose of the Probability of Default model is to quantitatively assess the likelihood that a borrower will default on a loan within a specified time frame.</a:t>
          </a:r>
        </a:p>
      </dsp:txBody>
      <dsp:txXfrm>
        <a:off x="0" y="614"/>
        <a:ext cx="6132236" cy="1006747"/>
      </dsp:txXfrm>
    </dsp:sp>
    <dsp:sp modelId="{92F99D6C-5AD6-4C4D-B047-07749F6F4E84}">
      <dsp:nvSpPr>
        <dsp:cNvPr id="0" name=""/>
        <dsp:cNvSpPr/>
      </dsp:nvSpPr>
      <dsp:spPr>
        <a:xfrm>
          <a:off x="0" y="1007361"/>
          <a:ext cx="6132236" cy="0"/>
        </a:xfrm>
        <a:prstGeom prst="line">
          <a:avLst/>
        </a:prstGeom>
        <a:solidFill>
          <a:schemeClr val="accent2">
            <a:hueOff val="-372310"/>
            <a:satOff val="412"/>
            <a:lumOff val="1470"/>
            <a:alphaOff val="0"/>
          </a:schemeClr>
        </a:solidFill>
        <a:ln w="12700" cap="flat" cmpd="sng" algn="ctr">
          <a:solidFill>
            <a:schemeClr val="accent2">
              <a:hueOff val="-372310"/>
              <a:satOff val="412"/>
              <a:lumOff val="14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9F23F2-3F26-4704-BB80-ABE0DEFAE420}">
      <dsp:nvSpPr>
        <dsp:cNvPr id="0" name=""/>
        <dsp:cNvSpPr/>
      </dsp:nvSpPr>
      <dsp:spPr>
        <a:xfrm>
          <a:off x="0" y="1007361"/>
          <a:ext cx="6132236" cy="10067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Risk Assessment: to differentiate between high-risk and low-risk customers, helping to reduce potential losses</a:t>
          </a:r>
        </a:p>
      </dsp:txBody>
      <dsp:txXfrm>
        <a:off x="0" y="1007361"/>
        <a:ext cx="6132236" cy="1006747"/>
      </dsp:txXfrm>
    </dsp:sp>
    <dsp:sp modelId="{ED7B967E-DD7A-41C7-9E39-AA563355467F}">
      <dsp:nvSpPr>
        <dsp:cNvPr id="0" name=""/>
        <dsp:cNvSpPr/>
      </dsp:nvSpPr>
      <dsp:spPr>
        <a:xfrm>
          <a:off x="0" y="2014109"/>
          <a:ext cx="6132236" cy="0"/>
        </a:xfrm>
        <a:prstGeom prst="line">
          <a:avLst/>
        </a:prstGeom>
        <a:solidFill>
          <a:schemeClr val="accent2">
            <a:hueOff val="-744620"/>
            <a:satOff val="823"/>
            <a:lumOff val="2941"/>
            <a:alphaOff val="0"/>
          </a:schemeClr>
        </a:solidFill>
        <a:ln w="12700" cap="flat" cmpd="sng" algn="ctr">
          <a:solidFill>
            <a:schemeClr val="accent2">
              <a:hueOff val="-744620"/>
              <a:satOff val="823"/>
              <a:lumOff val="29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07DA2B-8E6B-46E5-BCD5-4B281C52DDB5}">
      <dsp:nvSpPr>
        <dsp:cNvPr id="0" name=""/>
        <dsp:cNvSpPr/>
      </dsp:nvSpPr>
      <dsp:spPr>
        <a:xfrm>
          <a:off x="0" y="2014109"/>
          <a:ext cx="6132236" cy="10067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Credit Policy Development: assist in setting appropriate interest rates based on borrower’s predicted default risk</a:t>
          </a:r>
        </a:p>
      </dsp:txBody>
      <dsp:txXfrm>
        <a:off x="0" y="2014109"/>
        <a:ext cx="6132236" cy="1006747"/>
      </dsp:txXfrm>
    </dsp:sp>
    <dsp:sp modelId="{89C4A6FF-AF50-49D9-9790-6A796D35C645}">
      <dsp:nvSpPr>
        <dsp:cNvPr id="0" name=""/>
        <dsp:cNvSpPr/>
      </dsp:nvSpPr>
      <dsp:spPr>
        <a:xfrm>
          <a:off x="0" y="3020856"/>
          <a:ext cx="6132236" cy="0"/>
        </a:xfrm>
        <a:prstGeom prst="line">
          <a:avLst/>
        </a:prstGeom>
        <a:solidFill>
          <a:schemeClr val="accent2">
            <a:hueOff val="-1116931"/>
            <a:satOff val="1235"/>
            <a:lumOff val="4411"/>
            <a:alphaOff val="0"/>
          </a:schemeClr>
        </a:solidFill>
        <a:ln w="12700" cap="flat" cmpd="sng" algn="ctr">
          <a:solidFill>
            <a:schemeClr val="accent2">
              <a:hueOff val="-1116931"/>
              <a:satOff val="1235"/>
              <a:lumOff val="441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AFB2AA-2FF7-487D-AC9E-4C06DB229BAC}">
      <dsp:nvSpPr>
        <dsp:cNvPr id="0" name=""/>
        <dsp:cNvSpPr/>
      </dsp:nvSpPr>
      <dsp:spPr>
        <a:xfrm>
          <a:off x="0" y="3020856"/>
          <a:ext cx="6132236" cy="10067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Impact on Lending Decisions: by focusing resources on higher-potential borrowers while minimizing exposure to those deemed risky</a:t>
          </a:r>
        </a:p>
      </dsp:txBody>
      <dsp:txXfrm>
        <a:off x="0" y="3020856"/>
        <a:ext cx="6132236" cy="1006747"/>
      </dsp:txXfrm>
    </dsp:sp>
    <dsp:sp modelId="{F8653676-B1F6-442C-A12F-59B3BACAFC17}">
      <dsp:nvSpPr>
        <dsp:cNvPr id="0" name=""/>
        <dsp:cNvSpPr/>
      </dsp:nvSpPr>
      <dsp:spPr>
        <a:xfrm>
          <a:off x="0" y="4027604"/>
          <a:ext cx="6132236" cy="0"/>
        </a:xfrm>
        <a:prstGeom prst="line">
          <a:avLst/>
        </a:prstGeom>
        <a:solidFill>
          <a:schemeClr val="accent2">
            <a:hueOff val="-1489241"/>
            <a:satOff val="1647"/>
            <a:lumOff val="5881"/>
            <a:alphaOff val="0"/>
          </a:schemeClr>
        </a:solidFill>
        <a:ln w="12700" cap="flat" cmpd="sng" algn="ctr">
          <a:solidFill>
            <a:schemeClr val="accent2">
              <a:hueOff val="-1489241"/>
              <a:satOff val="1647"/>
              <a:lumOff val="58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0F082D-E75C-4361-B349-27031E2880DE}">
      <dsp:nvSpPr>
        <dsp:cNvPr id="0" name=""/>
        <dsp:cNvSpPr/>
      </dsp:nvSpPr>
      <dsp:spPr>
        <a:xfrm>
          <a:off x="0" y="4027604"/>
          <a:ext cx="6132236" cy="10067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Regulatory Compliance: ensure compliance with regulatory standards by providing quantifiable metrics that regulators can review</a:t>
          </a:r>
        </a:p>
      </dsp:txBody>
      <dsp:txXfrm>
        <a:off x="0" y="4027604"/>
        <a:ext cx="6132236" cy="10067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C4C2FE-C057-4D10-A77F-05F41E2E3563}" type="datetimeFigureOut">
              <a:rPr lang="en-CA" smtClean="0"/>
              <a:t>2024-10-16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4BA385-C815-4CE6-9A3C-F19F9CAEC8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2269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Overview of the Project</a:t>
            </a:r>
            <a:r>
              <a:rPr lang="en-US" dirty="0"/>
              <a:t>: Highlight the business problem (credit default prediction) and how your model solves it.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BA385-C815-4CE6-9A3C-F19F9CAEC88C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4382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Data Used</a:t>
            </a:r>
            <a:r>
              <a:rPr lang="en-US" dirty="0"/>
              <a:t>: Explain the features used and why they’re relevant.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BA385-C815-4CE6-9A3C-F19F9CAEC88C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0352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Model Performance</a:t>
            </a:r>
            <a:r>
              <a:rPr lang="en-US" dirty="0"/>
              <a:t>: Present key metrics like AUC, confusion matrix, and ROC curve.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BA385-C815-4CE6-9A3C-F19F9CAEC88C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961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Key Features</a:t>
            </a:r>
            <a:r>
              <a:rPr lang="en-US" dirty="0"/>
              <a:t>: Show the most important features driving the model’s predictions.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BA385-C815-4CE6-9A3C-F19F9CAEC88C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8532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Business Implications</a:t>
            </a:r>
            <a:r>
              <a:rPr lang="en-US" dirty="0"/>
              <a:t>: Connect the model’s output to actionable insights for the company (e.g., better lending decisions, risk management).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BA385-C815-4CE6-9A3C-F19F9CAEC88C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3999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10/16/2024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226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008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912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16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681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10/16/2024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49681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10/16/2024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419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10/16/2024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603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31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10/16/2024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193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10/16/2024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42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10/16/2024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086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FC0B6B-B9D8-E60B-2586-5C0FED510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1" y="893935"/>
            <a:ext cx="5364937" cy="3339390"/>
          </a:xfrm>
        </p:spPr>
        <p:txBody>
          <a:bodyPr anchor="ctr">
            <a:normAutofit/>
          </a:bodyPr>
          <a:lstStyle/>
          <a:p>
            <a:r>
              <a:rPr lang="en-US" sz="6000" dirty="0"/>
              <a:t>Probability of Default</a:t>
            </a:r>
            <a:endParaRPr lang="en-CA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927A5B-82CE-D335-16BE-E300A0ED8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3700241"/>
            <a:ext cx="5364936" cy="909848"/>
          </a:xfrm>
        </p:spPr>
        <p:txBody>
          <a:bodyPr anchor="t">
            <a:normAutofit/>
          </a:bodyPr>
          <a:lstStyle/>
          <a:p>
            <a:r>
              <a:rPr lang="en-US" dirty="0"/>
              <a:t>A Mock Project demonstrating model development and insights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40408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DE2A6D53-94EB-A99E-733C-F8A8390EAC2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644" r="30167" b="-1"/>
          <a:stretch/>
        </p:blipFill>
        <p:spPr>
          <a:xfrm>
            <a:off x="6976934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</p:spPr>
      </p:pic>
      <p:sp>
        <p:nvSpPr>
          <p:cNvPr id="18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8BB2EA5-419F-6127-862F-75D93EA2BF9A}"/>
              </a:ext>
            </a:extLst>
          </p:cNvPr>
          <p:cNvSpPr txBox="1">
            <a:spLocks/>
          </p:cNvSpPr>
          <p:nvPr/>
        </p:nvSpPr>
        <p:spPr>
          <a:xfrm>
            <a:off x="1078991" y="4876818"/>
            <a:ext cx="3005722" cy="9098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6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By: Karen Atkinson</a:t>
            </a:r>
          </a:p>
          <a:p>
            <a:r>
              <a:rPr lang="en-US" dirty="0"/>
              <a:t>October 2024</a:t>
            </a:r>
          </a:p>
        </p:txBody>
      </p:sp>
    </p:spTree>
    <p:extLst>
      <p:ext uri="{BB962C8B-B14F-4D97-AF65-F5344CB8AC3E}">
        <p14:creationId xmlns:p14="http://schemas.microsoft.com/office/powerpoint/2010/main" val="3761654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2411438-92A5-42B0-9C54-EA4FB32AC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23022EF-4E43-4298-8E3D-DA5EF0617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42551CA1-9B39-A941-6D2F-B731CCBD48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3751638"/>
              </p:ext>
            </p:extLst>
          </p:nvPr>
        </p:nvGraphicFramePr>
        <p:xfrm>
          <a:off x="5297763" y="972642"/>
          <a:ext cx="6132237" cy="50349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9354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72411438-92A5-42B0-9C54-EA4FB32AC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C9A191-62EE-4A86-8FF9-6794BC3C5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White calculator">
            <a:extLst>
              <a:ext uri="{FF2B5EF4-FFF2-40B4-BE49-F238E27FC236}">
                <a16:creationId xmlns:a16="http://schemas.microsoft.com/office/drawing/2014/main" id="{7FC47A6F-D9AD-DE94-56AE-825CC344293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222F81D-28CB-42CB-9961-602C33F65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1999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1E1E49-F752-49CA-BFF6-1303B0A8A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2021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EEEAB60-F765-46A7-0BC6-574796DA8C2B}"/>
              </a:ext>
            </a:extLst>
          </p:cNvPr>
          <p:cNvSpPr txBox="1"/>
          <p:nvPr/>
        </p:nvSpPr>
        <p:spPr>
          <a:xfrm>
            <a:off x="5232992" y="1201002"/>
            <a:ext cx="6197007" cy="5396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8288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Income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– indicates financial stability, higher income reduces default risk</a:t>
            </a:r>
          </a:p>
          <a:p>
            <a:pPr marL="18288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Credit Score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 reflects past credit behaviour; essential for predicting repayment likelihood</a:t>
            </a:r>
          </a:p>
          <a:p>
            <a:pPr marL="18288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Loan Amount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 needs to align with borrower capacity; larger loans may increase borrower risk</a:t>
            </a:r>
          </a:p>
          <a:p>
            <a:pPr marL="18288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Employment Years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 longer employment suggests stability; linked to better repayment performance</a:t>
            </a:r>
          </a:p>
          <a:p>
            <a:pPr marL="18288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Payment History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 Strong predictor of future behaviour; past on-time payments correlate with lower default risk</a:t>
            </a:r>
          </a:p>
          <a:p>
            <a:pPr marL="18288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Credit Utilization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 higher utilization indicates potential distress; lower rates improve repayment likelihood</a:t>
            </a:r>
          </a:p>
          <a:p>
            <a:pPr marL="18288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Account Age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 older accounts demonstrate credit management experience; associated with reduced risk</a:t>
            </a:r>
          </a:p>
        </p:txBody>
      </p:sp>
      <p:sp>
        <p:nvSpPr>
          <p:cNvPr id="24" name="Freeform 6">
            <a:extLst>
              <a:ext uri="{FF2B5EF4-FFF2-40B4-BE49-F238E27FC236}">
                <a16:creationId xmlns:a16="http://schemas.microsoft.com/office/drawing/2014/main" id="{4E75910E-4112-4447-8981-4CA7ACEF9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BB590B-0436-DEBF-6B11-8AEFE0AD5F38}"/>
              </a:ext>
            </a:extLst>
          </p:cNvPr>
          <p:cNvSpPr txBox="1"/>
          <p:nvPr/>
        </p:nvSpPr>
        <p:spPr>
          <a:xfrm>
            <a:off x="1526827" y="1998566"/>
            <a:ext cx="28034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Features used in Model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515240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>
            <a:extLst>
              <a:ext uri="{FF2B5EF4-FFF2-40B4-BE49-F238E27FC236}">
                <a16:creationId xmlns:a16="http://schemas.microsoft.com/office/drawing/2014/main" id="{72411438-92A5-42B0-9C54-EA4FB32AC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22786F-2047-2164-270E-A307F17602C6}"/>
              </a:ext>
            </a:extLst>
          </p:cNvPr>
          <p:cNvSpPr txBox="1"/>
          <p:nvPr/>
        </p:nvSpPr>
        <p:spPr>
          <a:xfrm>
            <a:off x="758952" y="420625"/>
            <a:ext cx="10667998" cy="13268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Model Performance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5E13B1-3A31-47C7-8474-7A3DE6006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3888" y="1976039"/>
            <a:ext cx="105156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A2D2F6B-6263-39AA-DA4F-91CEED3F5F76}"/>
              </a:ext>
            </a:extLst>
          </p:cNvPr>
          <p:cNvSpPr txBox="1"/>
          <p:nvPr/>
        </p:nvSpPr>
        <p:spPr>
          <a:xfrm>
            <a:off x="7028551" y="2204640"/>
            <a:ext cx="3541205" cy="3579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8288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AUC Score: 0.567 (Scaled)</a:t>
            </a:r>
          </a:p>
          <a:p>
            <a:pPr marL="18288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Measures model’s ability to identify borrowers that default</a:t>
            </a:r>
          </a:p>
          <a:p>
            <a:pPr marL="18288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Higher values (closer to 1) indicate better performance</a:t>
            </a:r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56EA9D-21B1-B197-B1AD-D938966CE313}"/>
              </a:ext>
            </a:extLst>
          </p:cNvPr>
          <p:cNvSpPr txBox="1"/>
          <p:nvPr/>
        </p:nvSpPr>
        <p:spPr>
          <a:xfrm>
            <a:off x="7273654" y="4763297"/>
            <a:ext cx="35068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ROC Curve: demonstrates the trade-off between catching defaults (sensitivity) and avoiding false alarms (specificity), helping assess model performance</a:t>
            </a: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3E1495-24FC-447B-9AB3-9232366C2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352" y="2104846"/>
            <a:ext cx="5974819" cy="462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370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72411438-92A5-42B0-9C54-EA4FB32AC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303AE0-AA2E-8CCC-C5EC-15348840317D}"/>
              </a:ext>
            </a:extLst>
          </p:cNvPr>
          <p:cNvSpPr txBox="1"/>
          <p:nvPr/>
        </p:nvSpPr>
        <p:spPr>
          <a:xfrm>
            <a:off x="758952" y="420625"/>
            <a:ext cx="10667998" cy="13268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Key Features and Business Implications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D5E13B1-3A31-47C7-8474-7A3DE6006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3888" y="1976039"/>
            <a:ext cx="105156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B6DD351-EFEC-0D93-FC5F-F528C85F8554}"/>
              </a:ext>
            </a:extLst>
          </p:cNvPr>
          <p:cNvSpPr txBox="1"/>
          <p:nvPr/>
        </p:nvSpPr>
        <p:spPr>
          <a:xfrm>
            <a:off x="7888666" y="2202302"/>
            <a:ext cx="3541205" cy="3579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8288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Feature Importance: </a:t>
            </a:r>
          </a:p>
          <a:p>
            <a:pPr marL="18288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Employment Years and Account Age have the highest influence on default predictions.</a:t>
            </a: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FC9084-9D96-64F6-E473-7D390B374862}"/>
              </a:ext>
            </a:extLst>
          </p:cNvPr>
          <p:cNvSpPr txBox="1"/>
          <p:nvPr/>
        </p:nvSpPr>
        <p:spPr>
          <a:xfrm>
            <a:off x="8071274" y="4250457"/>
            <a:ext cx="336469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CA" dirty="0"/>
              <a:t>Business Implications: 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CA" dirty="0"/>
              <a:t>Focus on customers with fewer employment years to mitigate default risk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CA" dirty="0"/>
              <a:t>Tailor lending strategies for customers with longer account histories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242DB2-9456-68D6-AED2-C053EB9E5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021" y="2280538"/>
            <a:ext cx="7723232" cy="431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704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72411438-92A5-42B0-9C54-EA4FB32AC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gital financial graph">
            <a:extLst>
              <a:ext uri="{FF2B5EF4-FFF2-40B4-BE49-F238E27FC236}">
                <a16:creationId xmlns:a16="http://schemas.microsoft.com/office/drawing/2014/main" id="{E2DDF2A3-7974-7A66-3A3B-F4FCE2FDAFB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6256" r="20970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FC086D-39EC-448D-97E7-FF232355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86332" y="3088919"/>
            <a:ext cx="521208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D63DA09-C092-DA2C-E1BB-C02B725B1AAB}"/>
              </a:ext>
            </a:extLst>
          </p:cNvPr>
          <p:cNvSpPr txBox="1"/>
          <p:nvPr/>
        </p:nvSpPr>
        <p:spPr>
          <a:xfrm>
            <a:off x="5847381" y="833315"/>
            <a:ext cx="5312254" cy="2485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8288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Summary of Findings:</a:t>
            </a:r>
          </a:p>
          <a:p>
            <a:pPr marL="18288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model effectively identifies key factors influencing default risk, with Employment Years and Account Age emerging as top predictors. Model performance, while promising, highlights areas for improvement.</a:t>
            </a:r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D01086-61EF-A9BF-D17D-59489DF8F01E}"/>
              </a:ext>
            </a:extLst>
          </p:cNvPr>
          <p:cNvSpPr txBox="1"/>
          <p:nvPr/>
        </p:nvSpPr>
        <p:spPr>
          <a:xfrm>
            <a:off x="5983345" y="3342243"/>
            <a:ext cx="5215066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CA" dirty="0"/>
              <a:t>Recommendations: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CA" dirty="0"/>
              <a:t>Refine the model by enhancing feature engineering and testing more advanced algorithms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CA" dirty="0"/>
              <a:t>Conduct further analysis on underperforming features to improve predictive accuracy</a:t>
            </a:r>
          </a:p>
        </p:txBody>
      </p:sp>
    </p:spTree>
    <p:extLst>
      <p:ext uri="{BB962C8B-B14F-4D97-AF65-F5344CB8AC3E}">
        <p14:creationId xmlns:p14="http://schemas.microsoft.com/office/powerpoint/2010/main" val="1501693215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AnalogousFromDarkSeedLeftStep">
      <a:dk1>
        <a:srgbClr val="000000"/>
      </a:dk1>
      <a:lt1>
        <a:srgbClr val="FFFFFF"/>
      </a:lt1>
      <a:dk2>
        <a:srgbClr val="1A2C2F"/>
      </a:dk2>
      <a:lt2>
        <a:srgbClr val="F1F3F0"/>
      </a:lt2>
      <a:accent1>
        <a:srgbClr val="AE4DC3"/>
      </a:accent1>
      <a:accent2>
        <a:srgbClr val="6E3FB3"/>
      </a:accent2>
      <a:accent3>
        <a:srgbClr val="4D4EC3"/>
      </a:accent3>
      <a:accent4>
        <a:srgbClr val="3B6DB1"/>
      </a:accent4>
      <a:accent5>
        <a:srgbClr val="4DB1C3"/>
      </a:accent5>
      <a:accent6>
        <a:srgbClr val="3BB193"/>
      </a:accent6>
      <a:hlink>
        <a:srgbClr val="3E93BC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462</Words>
  <Application>Microsoft Office PowerPoint</Application>
  <PresentationFormat>Widescreen</PresentationFormat>
  <Paragraphs>43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Arial</vt:lpstr>
      <vt:lpstr>Avenir Next LT Pro</vt:lpstr>
      <vt:lpstr>Sitka Banner</vt:lpstr>
      <vt:lpstr>HeadlinesVTI</vt:lpstr>
      <vt:lpstr>Probability of Default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Karen Atkinson</dc:creator>
  <cp:lastModifiedBy>Karen Atkinson</cp:lastModifiedBy>
  <cp:revision>1</cp:revision>
  <dcterms:created xsi:type="dcterms:W3CDTF">2024-10-17T03:03:52Z</dcterms:created>
  <dcterms:modified xsi:type="dcterms:W3CDTF">2024-10-17T04:01:56Z</dcterms:modified>
</cp:coreProperties>
</file>