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c529986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c529986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c529986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c529986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c529986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c529986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3317600"/>
            <a:ext cx="9144000" cy="1893600"/>
          </a:xfrm>
          <a:prstGeom prst="rect">
            <a:avLst/>
          </a:prstGeom>
          <a:solidFill>
            <a:srgbClr val="157A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57175" y="841850"/>
            <a:ext cx="58482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4C4C4C"/>
                </a:solidFill>
              </a:rPr>
              <a:t>FL TECH</a:t>
            </a:r>
            <a:endParaRPr b="1" sz="1500"/>
          </a:p>
        </p:txBody>
      </p:sp>
      <p:sp>
        <p:nvSpPr>
          <p:cNvPr id="56" name="Google Shape;56;p13"/>
          <p:cNvSpPr txBox="1"/>
          <p:nvPr/>
        </p:nvSpPr>
        <p:spPr>
          <a:xfrm>
            <a:off x="257175" y="2358025"/>
            <a:ext cx="5953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C4C4C"/>
                </a:solidFill>
              </a:rPr>
              <a:t>Hackers: Comet, Hannah, Jade, Megha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348" y="3317607"/>
            <a:ext cx="1433427" cy="17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27186" l="0" r="0" t="26664"/>
          <a:stretch/>
        </p:blipFill>
        <p:spPr>
          <a:xfrm>
            <a:off x="7567107" y="3498200"/>
            <a:ext cx="1219580" cy="9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68300" y="380875"/>
            <a:ext cx="2917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77A57"/>
                </a:solidFill>
              </a:rPr>
              <a:t>THE PROBLEM:</a:t>
            </a:r>
            <a:r>
              <a:rPr b="1" lang="en" sz="2400">
                <a:solidFill>
                  <a:srgbClr val="177A57"/>
                </a:solidFill>
              </a:rPr>
              <a:t> </a:t>
            </a:r>
            <a:endParaRPr b="1" sz="2400">
              <a:solidFill>
                <a:srgbClr val="177A57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8525" y="1426100"/>
            <a:ext cx="2990852" cy="29908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 flipH="1" rot="10800000">
            <a:off x="0" y="952375"/>
            <a:ext cx="91440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85775" rotWithShape="0" algn="bl" dist="9525">
              <a:srgbClr val="38761D"/>
            </a:outerShdw>
          </a:effectLst>
        </p:spPr>
      </p:cxn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17700" y="1213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Students do not have time to track and manage their 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daily spending decisions.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1905000" y="1108776"/>
            <a:ext cx="5334000" cy="2893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157A5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FFFFF"/>
                </a:solidFill>
              </a:rPr>
              <a:t>“I just checked my bank account and I cannot believe how much I’ve spent this past month! I wish someone would tell me when to stop buying bubble tea because I have little to no disposable income left for the semester”</a:t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012275" y="4454250"/>
            <a:ext cx="2797800" cy="351600"/>
          </a:xfrm>
          <a:prstGeom prst="rect">
            <a:avLst/>
          </a:prstGeom>
          <a:noFill/>
          <a:ln cap="flat" cmpd="sng" w="38100">
            <a:solidFill>
              <a:srgbClr val="2272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/>
              <a:t>Sarah Foster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00"/>
              <a:t>Undergraduate Student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66700" y="323575"/>
            <a:ext cx="5991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77A57"/>
                </a:solidFill>
              </a:rPr>
              <a:t>MEET SARAH (TARGET USER)</a:t>
            </a:r>
            <a:r>
              <a:rPr b="1" lang="en" sz="3000">
                <a:solidFill>
                  <a:srgbClr val="177A57"/>
                </a:solidFill>
              </a:rPr>
              <a:t>: </a:t>
            </a:r>
            <a:endParaRPr b="1" sz="3000">
              <a:solidFill>
                <a:srgbClr val="177A57"/>
              </a:solidFill>
            </a:endParaRPr>
          </a:p>
        </p:txBody>
      </p:sp>
      <p:cxnSp>
        <p:nvCxnSpPr>
          <p:cNvPr id="74" name="Google Shape;74;p15"/>
          <p:cNvCxnSpPr/>
          <p:nvPr/>
        </p:nvCxnSpPr>
        <p:spPr>
          <a:xfrm flipH="1" rot="10800000">
            <a:off x="0" y="949388"/>
            <a:ext cx="91440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85775" rotWithShape="0" algn="bl" dist="9525">
              <a:srgbClr val="38761D"/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266700" y="1152475"/>
            <a:ext cx="695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FL Tech’s new application, designed with students 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 mind to provide real-time financial guidance and 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advice on daily purchase decisions.</a:t>
            </a:r>
            <a:endParaRPr sz="1900"/>
          </a:p>
        </p:txBody>
      </p:sp>
      <p:cxnSp>
        <p:nvCxnSpPr>
          <p:cNvPr id="80" name="Google Shape;80;p16"/>
          <p:cNvCxnSpPr/>
          <p:nvPr/>
        </p:nvCxnSpPr>
        <p:spPr>
          <a:xfrm flipH="1" rot="10800000">
            <a:off x="0" y="952375"/>
            <a:ext cx="91440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85775" rotWithShape="0" algn="bl" dist="9525">
              <a:srgbClr val="38761D"/>
            </a:outerShdw>
          </a:effectLst>
        </p:spPr>
      </p:cxnSp>
      <p:sp>
        <p:nvSpPr>
          <p:cNvPr id="81" name="Google Shape;81;p16"/>
          <p:cNvSpPr txBox="1"/>
          <p:nvPr/>
        </p:nvSpPr>
        <p:spPr>
          <a:xfrm>
            <a:off x="266700" y="323575"/>
            <a:ext cx="58578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77A57"/>
                </a:solidFill>
              </a:rPr>
              <a:t>THE SOLUTION</a:t>
            </a:r>
            <a:endParaRPr b="1" sz="3000">
              <a:solidFill>
                <a:srgbClr val="177A57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125" y="143192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