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7BB47-1418-4323-A76B-02B713EF49F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1F816D-1F69-4AA6-9F8A-DF0F77788B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Which movies contributed the most/least to revenue gain?</a:t>
          </a:r>
        </a:p>
      </dgm:t>
    </dgm:pt>
    <dgm:pt modelId="{9FE553CC-DC69-4679-88D3-00E0B07D9986}" type="parTrans" cxnId="{62255349-9D7E-4508-BEEC-046EC827D0D8}">
      <dgm:prSet/>
      <dgm:spPr/>
      <dgm:t>
        <a:bodyPr/>
        <a:lstStyle/>
        <a:p>
          <a:endParaRPr lang="en-US"/>
        </a:p>
      </dgm:t>
    </dgm:pt>
    <dgm:pt modelId="{75066C76-2312-4B6D-80CF-7BE6AD7EA3AE}" type="sibTrans" cxnId="{62255349-9D7E-4508-BEEC-046EC827D0D8}">
      <dgm:prSet/>
      <dgm:spPr/>
      <dgm:t>
        <a:bodyPr/>
        <a:lstStyle/>
        <a:p>
          <a:endParaRPr lang="en-US"/>
        </a:p>
      </dgm:t>
    </dgm:pt>
    <dgm:pt modelId="{E42DCD62-64B1-4C41-AB7B-E8229E6FE1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What was the average rental duration for all videos?</a:t>
          </a:r>
        </a:p>
      </dgm:t>
    </dgm:pt>
    <dgm:pt modelId="{53036A2F-EE26-482B-88F7-50356FDCD4AA}" type="parTrans" cxnId="{CDCDBEB6-11E7-46EB-84B4-0DFF2B95E550}">
      <dgm:prSet/>
      <dgm:spPr/>
      <dgm:t>
        <a:bodyPr/>
        <a:lstStyle/>
        <a:p>
          <a:endParaRPr lang="en-US"/>
        </a:p>
      </dgm:t>
    </dgm:pt>
    <dgm:pt modelId="{9494BF79-3232-41BF-82BA-3C16939E4138}" type="sibTrans" cxnId="{CDCDBEB6-11E7-46EB-84B4-0DFF2B95E550}">
      <dgm:prSet/>
      <dgm:spPr/>
      <dgm:t>
        <a:bodyPr/>
        <a:lstStyle/>
        <a:p>
          <a:endParaRPr lang="en-US"/>
        </a:p>
      </dgm:t>
    </dgm:pt>
    <dgm:pt modelId="{EA03AA98-DF31-4644-9E1C-83BF0B64E6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Which countries are </a:t>
          </a:r>
          <a:r>
            <a:rPr lang="en-US" sz="2400" dirty="0" err="1"/>
            <a:t>Rockbuster</a:t>
          </a:r>
          <a:r>
            <a:rPr lang="en-US" sz="2400" dirty="0"/>
            <a:t> customers based in?</a:t>
          </a:r>
        </a:p>
      </dgm:t>
    </dgm:pt>
    <dgm:pt modelId="{C20D6976-86C2-4522-B34E-51F855F87385}" type="parTrans" cxnId="{8FEDA76D-6C00-42B5-B326-1B311376DB45}">
      <dgm:prSet/>
      <dgm:spPr/>
      <dgm:t>
        <a:bodyPr/>
        <a:lstStyle/>
        <a:p>
          <a:endParaRPr lang="en-US"/>
        </a:p>
      </dgm:t>
    </dgm:pt>
    <dgm:pt modelId="{4C6027E1-C9D9-41FA-B6F5-3961F5DCAB7A}" type="sibTrans" cxnId="{8FEDA76D-6C00-42B5-B326-1B311376DB45}">
      <dgm:prSet/>
      <dgm:spPr/>
      <dgm:t>
        <a:bodyPr/>
        <a:lstStyle/>
        <a:p>
          <a:endParaRPr lang="en-US"/>
        </a:p>
      </dgm:t>
    </dgm:pt>
    <dgm:pt modelId="{56ECA1CE-308D-4761-B276-8C3083191C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Where are customers with a high lifetime value based?</a:t>
          </a:r>
        </a:p>
      </dgm:t>
    </dgm:pt>
    <dgm:pt modelId="{BB1401F7-0F9B-4BFB-9157-77A39AAC212C}" type="parTrans" cxnId="{A5B6A644-9017-4F26-9BB7-866CB9479645}">
      <dgm:prSet/>
      <dgm:spPr/>
      <dgm:t>
        <a:bodyPr/>
        <a:lstStyle/>
        <a:p>
          <a:endParaRPr lang="en-US"/>
        </a:p>
      </dgm:t>
    </dgm:pt>
    <dgm:pt modelId="{0A4C0CA3-75B6-429C-B312-6BA84A188E9E}" type="sibTrans" cxnId="{A5B6A644-9017-4F26-9BB7-866CB9479645}">
      <dgm:prSet/>
      <dgm:spPr/>
      <dgm:t>
        <a:bodyPr/>
        <a:lstStyle/>
        <a:p>
          <a:endParaRPr lang="en-US"/>
        </a:p>
      </dgm:t>
    </dgm:pt>
    <dgm:pt modelId="{D868E539-86D9-49F0-9164-37A72665F51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Do sales figures vary between geographic regions?</a:t>
          </a:r>
        </a:p>
      </dgm:t>
    </dgm:pt>
    <dgm:pt modelId="{D6CBFB8B-3BFC-4EED-B1D9-F2642921BF82}" type="parTrans" cxnId="{09D4E33D-5099-47AB-B5E5-DB1823B3FDE7}">
      <dgm:prSet/>
      <dgm:spPr/>
      <dgm:t>
        <a:bodyPr/>
        <a:lstStyle/>
        <a:p>
          <a:endParaRPr lang="en-US"/>
        </a:p>
      </dgm:t>
    </dgm:pt>
    <dgm:pt modelId="{A4EAB4D4-DBA9-4F6A-AB5C-E027DD568E2A}" type="sibTrans" cxnId="{09D4E33D-5099-47AB-B5E5-DB1823B3FDE7}">
      <dgm:prSet/>
      <dgm:spPr/>
      <dgm:t>
        <a:bodyPr/>
        <a:lstStyle/>
        <a:p>
          <a:endParaRPr lang="en-US"/>
        </a:p>
      </dgm:t>
    </dgm:pt>
    <dgm:pt modelId="{E5AA8F94-F9DB-4FAC-AF88-FF5E010AAE39}" type="pres">
      <dgm:prSet presAssocID="{0807BB47-1418-4323-A76B-02B713EF49F6}" presName="root" presStyleCnt="0">
        <dgm:presLayoutVars>
          <dgm:dir/>
          <dgm:resizeHandles val="exact"/>
        </dgm:presLayoutVars>
      </dgm:prSet>
      <dgm:spPr/>
    </dgm:pt>
    <dgm:pt modelId="{6E3137E2-E646-4A2D-919E-89D39C541ECD}" type="pres">
      <dgm:prSet presAssocID="{C51F816D-1F69-4AA6-9F8A-DF0F77788BF9}" presName="compNode" presStyleCnt="0"/>
      <dgm:spPr/>
    </dgm:pt>
    <dgm:pt modelId="{2F8A3E8B-BF64-4D05-B55A-D364B4284ACD}" type="pres">
      <dgm:prSet presAssocID="{C51F816D-1F69-4AA6-9F8A-DF0F77788BF9}" presName="bgRect" presStyleLbl="bgShp" presStyleIdx="0" presStyleCnt="5"/>
      <dgm:spPr/>
    </dgm:pt>
    <dgm:pt modelId="{72B825F4-4782-45B6-B13B-8A93B63C3F0F}" type="pres">
      <dgm:prSet presAssocID="{C51F816D-1F69-4AA6-9F8A-DF0F77788BF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CBAA29C4-070C-4D8C-B629-D16E720068D2}" type="pres">
      <dgm:prSet presAssocID="{C51F816D-1F69-4AA6-9F8A-DF0F77788BF9}" presName="spaceRect" presStyleCnt="0"/>
      <dgm:spPr/>
    </dgm:pt>
    <dgm:pt modelId="{C0A35001-CCD4-4A28-B6A1-5413B90F9235}" type="pres">
      <dgm:prSet presAssocID="{C51F816D-1F69-4AA6-9F8A-DF0F77788BF9}" presName="parTx" presStyleLbl="revTx" presStyleIdx="0" presStyleCnt="5">
        <dgm:presLayoutVars>
          <dgm:chMax val="0"/>
          <dgm:chPref val="0"/>
        </dgm:presLayoutVars>
      </dgm:prSet>
      <dgm:spPr/>
    </dgm:pt>
    <dgm:pt modelId="{492BFF72-C6AF-427B-8BD0-980DB68B7D11}" type="pres">
      <dgm:prSet presAssocID="{75066C76-2312-4B6D-80CF-7BE6AD7EA3AE}" presName="sibTrans" presStyleCnt="0"/>
      <dgm:spPr/>
    </dgm:pt>
    <dgm:pt modelId="{106F1776-DF69-46AE-87ED-E178ACC67E11}" type="pres">
      <dgm:prSet presAssocID="{E42DCD62-64B1-4C41-AB7B-E8229E6FE1B7}" presName="compNode" presStyleCnt="0"/>
      <dgm:spPr/>
    </dgm:pt>
    <dgm:pt modelId="{5F11C392-973B-4343-AAFA-90985D62CDAF}" type="pres">
      <dgm:prSet presAssocID="{E42DCD62-64B1-4C41-AB7B-E8229E6FE1B7}" presName="bgRect" presStyleLbl="bgShp" presStyleIdx="1" presStyleCnt="5"/>
      <dgm:spPr/>
    </dgm:pt>
    <dgm:pt modelId="{E4717F5E-79FE-4253-94E5-147ED8C10B70}" type="pres">
      <dgm:prSet presAssocID="{E42DCD62-64B1-4C41-AB7B-E8229E6FE1B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472C1EC3-4B43-427C-BF62-E07C60479833}" type="pres">
      <dgm:prSet presAssocID="{E42DCD62-64B1-4C41-AB7B-E8229E6FE1B7}" presName="spaceRect" presStyleCnt="0"/>
      <dgm:spPr/>
    </dgm:pt>
    <dgm:pt modelId="{D442C878-84A3-4E5F-B2AF-9D88B8D395FC}" type="pres">
      <dgm:prSet presAssocID="{E42DCD62-64B1-4C41-AB7B-E8229E6FE1B7}" presName="parTx" presStyleLbl="revTx" presStyleIdx="1" presStyleCnt="5">
        <dgm:presLayoutVars>
          <dgm:chMax val="0"/>
          <dgm:chPref val="0"/>
        </dgm:presLayoutVars>
      </dgm:prSet>
      <dgm:spPr/>
    </dgm:pt>
    <dgm:pt modelId="{D74A1FB9-B7B6-4E90-B570-1E8577753AF6}" type="pres">
      <dgm:prSet presAssocID="{9494BF79-3232-41BF-82BA-3C16939E4138}" presName="sibTrans" presStyleCnt="0"/>
      <dgm:spPr/>
    </dgm:pt>
    <dgm:pt modelId="{1A56CC7B-9A28-440A-9413-089D4F12EDED}" type="pres">
      <dgm:prSet presAssocID="{EA03AA98-DF31-4644-9E1C-83BF0B64E6F7}" presName="compNode" presStyleCnt="0"/>
      <dgm:spPr/>
    </dgm:pt>
    <dgm:pt modelId="{C2882B4B-1329-4C3C-9BE0-550D06C82714}" type="pres">
      <dgm:prSet presAssocID="{EA03AA98-DF31-4644-9E1C-83BF0B64E6F7}" presName="bgRect" presStyleLbl="bgShp" presStyleIdx="2" presStyleCnt="5"/>
      <dgm:spPr/>
    </dgm:pt>
    <dgm:pt modelId="{C27B9E3F-8474-4372-9A58-C48050213682}" type="pres">
      <dgm:prSet presAssocID="{EA03AA98-DF31-4644-9E1C-83BF0B64E6F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35F94D1E-CF9C-459D-8D12-698C7535C449}" type="pres">
      <dgm:prSet presAssocID="{EA03AA98-DF31-4644-9E1C-83BF0B64E6F7}" presName="spaceRect" presStyleCnt="0"/>
      <dgm:spPr/>
    </dgm:pt>
    <dgm:pt modelId="{BAE486C3-A70B-4225-9DA6-1154FB713E7B}" type="pres">
      <dgm:prSet presAssocID="{EA03AA98-DF31-4644-9E1C-83BF0B64E6F7}" presName="parTx" presStyleLbl="revTx" presStyleIdx="2" presStyleCnt="5">
        <dgm:presLayoutVars>
          <dgm:chMax val="0"/>
          <dgm:chPref val="0"/>
        </dgm:presLayoutVars>
      </dgm:prSet>
      <dgm:spPr/>
    </dgm:pt>
    <dgm:pt modelId="{E75AD9C9-CF51-4125-B31E-B34C8660C63A}" type="pres">
      <dgm:prSet presAssocID="{4C6027E1-C9D9-41FA-B6F5-3961F5DCAB7A}" presName="sibTrans" presStyleCnt="0"/>
      <dgm:spPr/>
    </dgm:pt>
    <dgm:pt modelId="{B26AC87C-FDEA-4310-A774-F0440A9989C0}" type="pres">
      <dgm:prSet presAssocID="{56ECA1CE-308D-4761-B276-8C3083191CB2}" presName="compNode" presStyleCnt="0"/>
      <dgm:spPr/>
    </dgm:pt>
    <dgm:pt modelId="{94C25353-CC37-4815-8E39-54CE78319727}" type="pres">
      <dgm:prSet presAssocID="{56ECA1CE-308D-4761-B276-8C3083191CB2}" presName="bgRect" presStyleLbl="bgShp" presStyleIdx="3" presStyleCnt="5"/>
      <dgm:spPr/>
    </dgm:pt>
    <dgm:pt modelId="{1B8335A2-244A-4BE3-8816-7E0014057996}" type="pres">
      <dgm:prSet presAssocID="{56ECA1CE-308D-4761-B276-8C3083191CB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CE1573D-2AD8-4385-8F48-E44654C41905}" type="pres">
      <dgm:prSet presAssocID="{56ECA1CE-308D-4761-B276-8C3083191CB2}" presName="spaceRect" presStyleCnt="0"/>
      <dgm:spPr/>
    </dgm:pt>
    <dgm:pt modelId="{1DC64643-3AB3-4F44-9FBD-634EE9D2DF80}" type="pres">
      <dgm:prSet presAssocID="{56ECA1CE-308D-4761-B276-8C3083191CB2}" presName="parTx" presStyleLbl="revTx" presStyleIdx="3" presStyleCnt="5">
        <dgm:presLayoutVars>
          <dgm:chMax val="0"/>
          <dgm:chPref val="0"/>
        </dgm:presLayoutVars>
      </dgm:prSet>
      <dgm:spPr/>
    </dgm:pt>
    <dgm:pt modelId="{2256F9F2-3411-453D-AE40-9469A946FD92}" type="pres">
      <dgm:prSet presAssocID="{0A4C0CA3-75B6-429C-B312-6BA84A188E9E}" presName="sibTrans" presStyleCnt="0"/>
      <dgm:spPr/>
    </dgm:pt>
    <dgm:pt modelId="{5102460D-1E87-4E77-9B2F-33B922033AF9}" type="pres">
      <dgm:prSet presAssocID="{D868E539-86D9-49F0-9164-37A72665F513}" presName="compNode" presStyleCnt="0"/>
      <dgm:spPr/>
    </dgm:pt>
    <dgm:pt modelId="{D04CA2B3-C408-4ADB-A77F-4ADAA56A5277}" type="pres">
      <dgm:prSet presAssocID="{D868E539-86D9-49F0-9164-37A72665F513}" presName="bgRect" presStyleLbl="bgShp" presStyleIdx="4" presStyleCnt="5"/>
      <dgm:spPr/>
    </dgm:pt>
    <dgm:pt modelId="{F1340B36-B3FF-4897-9734-48DB2FBBB332}" type="pres">
      <dgm:prSet presAssocID="{D868E539-86D9-49F0-9164-37A72665F51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5D4D8E7-3C25-4A37-93FB-50F80F70EFF6}" type="pres">
      <dgm:prSet presAssocID="{D868E539-86D9-49F0-9164-37A72665F513}" presName="spaceRect" presStyleCnt="0"/>
      <dgm:spPr/>
    </dgm:pt>
    <dgm:pt modelId="{EDA81C70-52F2-470C-A159-D53B5339A67B}" type="pres">
      <dgm:prSet presAssocID="{D868E539-86D9-49F0-9164-37A72665F51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9D4E33D-5099-47AB-B5E5-DB1823B3FDE7}" srcId="{0807BB47-1418-4323-A76B-02B713EF49F6}" destId="{D868E539-86D9-49F0-9164-37A72665F513}" srcOrd="4" destOrd="0" parTransId="{D6CBFB8B-3BFC-4EED-B1D9-F2642921BF82}" sibTransId="{A4EAB4D4-DBA9-4F6A-AB5C-E027DD568E2A}"/>
    <dgm:cxn modelId="{A0361561-F2E6-408C-B7DD-75CF8294856B}" type="presOf" srcId="{C51F816D-1F69-4AA6-9F8A-DF0F77788BF9}" destId="{C0A35001-CCD4-4A28-B6A1-5413B90F9235}" srcOrd="0" destOrd="0" presId="urn:microsoft.com/office/officeart/2018/2/layout/IconVerticalSolidList"/>
    <dgm:cxn modelId="{A5B6A644-9017-4F26-9BB7-866CB9479645}" srcId="{0807BB47-1418-4323-A76B-02B713EF49F6}" destId="{56ECA1CE-308D-4761-B276-8C3083191CB2}" srcOrd="3" destOrd="0" parTransId="{BB1401F7-0F9B-4BFB-9157-77A39AAC212C}" sibTransId="{0A4C0CA3-75B6-429C-B312-6BA84A188E9E}"/>
    <dgm:cxn modelId="{62255349-9D7E-4508-BEEC-046EC827D0D8}" srcId="{0807BB47-1418-4323-A76B-02B713EF49F6}" destId="{C51F816D-1F69-4AA6-9F8A-DF0F77788BF9}" srcOrd="0" destOrd="0" parTransId="{9FE553CC-DC69-4679-88D3-00E0B07D9986}" sibTransId="{75066C76-2312-4B6D-80CF-7BE6AD7EA3AE}"/>
    <dgm:cxn modelId="{8FEDA76D-6C00-42B5-B326-1B311376DB45}" srcId="{0807BB47-1418-4323-A76B-02B713EF49F6}" destId="{EA03AA98-DF31-4644-9E1C-83BF0B64E6F7}" srcOrd="2" destOrd="0" parTransId="{C20D6976-86C2-4522-B34E-51F855F87385}" sibTransId="{4C6027E1-C9D9-41FA-B6F5-3961F5DCAB7A}"/>
    <dgm:cxn modelId="{E29DCE76-C490-4F9D-AD4E-6795289CACD6}" type="presOf" srcId="{56ECA1CE-308D-4761-B276-8C3083191CB2}" destId="{1DC64643-3AB3-4F44-9FBD-634EE9D2DF80}" srcOrd="0" destOrd="0" presId="urn:microsoft.com/office/officeart/2018/2/layout/IconVerticalSolidList"/>
    <dgm:cxn modelId="{C99ED7B2-3783-462A-A8D1-375EE14A282C}" type="presOf" srcId="{0807BB47-1418-4323-A76B-02B713EF49F6}" destId="{E5AA8F94-F9DB-4FAC-AF88-FF5E010AAE39}" srcOrd="0" destOrd="0" presId="urn:microsoft.com/office/officeart/2018/2/layout/IconVerticalSolidList"/>
    <dgm:cxn modelId="{CDCDBEB6-11E7-46EB-84B4-0DFF2B95E550}" srcId="{0807BB47-1418-4323-A76B-02B713EF49F6}" destId="{E42DCD62-64B1-4C41-AB7B-E8229E6FE1B7}" srcOrd="1" destOrd="0" parTransId="{53036A2F-EE26-482B-88F7-50356FDCD4AA}" sibTransId="{9494BF79-3232-41BF-82BA-3C16939E4138}"/>
    <dgm:cxn modelId="{9FC53CC6-5063-467B-BD9B-1E2DCA24FA74}" type="presOf" srcId="{E42DCD62-64B1-4C41-AB7B-E8229E6FE1B7}" destId="{D442C878-84A3-4E5F-B2AF-9D88B8D395FC}" srcOrd="0" destOrd="0" presId="urn:microsoft.com/office/officeart/2018/2/layout/IconVerticalSolidList"/>
    <dgm:cxn modelId="{BECBF9CC-2D05-4811-9F54-141C7282C9DF}" type="presOf" srcId="{D868E539-86D9-49F0-9164-37A72665F513}" destId="{EDA81C70-52F2-470C-A159-D53B5339A67B}" srcOrd="0" destOrd="0" presId="urn:microsoft.com/office/officeart/2018/2/layout/IconVerticalSolidList"/>
    <dgm:cxn modelId="{154206E7-1883-496E-9CB3-3E0A705FD453}" type="presOf" srcId="{EA03AA98-DF31-4644-9E1C-83BF0B64E6F7}" destId="{BAE486C3-A70B-4225-9DA6-1154FB713E7B}" srcOrd="0" destOrd="0" presId="urn:microsoft.com/office/officeart/2018/2/layout/IconVerticalSolidList"/>
    <dgm:cxn modelId="{BCD779AD-7CBC-4F7A-AC70-FE5E5FF67E4F}" type="presParOf" srcId="{E5AA8F94-F9DB-4FAC-AF88-FF5E010AAE39}" destId="{6E3137E2-E646-4A2D-919E-89D39C541ECD}" srcOrd="0" destOrd="0" presId="urn:microsoft.com/office/officeart/2018/2/layout/IconVerticalSolidList"/>
    <dgm:cxn modelId="{2E7C32C9-3275-49D0-B646-4E6FCBC8FCE1}" type="presParOf" srcId="{6E3137E2-E646-4A2D-919E-89D39C541ECD}" destId="{2F8A3E8B-BF64-4D05-B55A-D364B4284ACD}" srcOrd="0" destOrd="0" presId="urn:microsoft.com/office/officeart/2018/2/layout/IconVerticalSolidList"/>
    <dgm:cxn modelId="{5BBD167B-B4E6-40E1-B535-DFAC057CA598}" type="presParOf" srcId="{6E3137E2-E646-4A2D-919E-89D39C541ECD}" destId="{72B825F4-4782-45B6-B13B-8A93B63C3F0F}" srcOrd="1" destOrd="0" presId="urn:microsoft.com/office/officeart/2018/2/layout/IconVerticalSolidList"/>
    <dgm:cxn modelId="{DF8ED36E-A7EB-40E4-B168-A723016BB366}" type="presParOf" srcId="{6E3137E2-E646-4A2D-919E-89D39C541ECD}" destId="{CBAA29C4-070C-4D8C-B629-D16E720068D2}" srcOrd="2" destOrd="0" presId="urn:microsoft.com/office/officeart/2018/2/layout/IconVerticalSolidList"/>
    <dgm:cxn modelId="{77AEC683-F623-42D5-875E-6F304C40F136}" type="presParOf" srcId="{6E3137E2-E646-4A2D-919E-89D39C541ECD}" destId="{C0A35001-CCD4-4A28-B6A1-5413B90F9235}" srcOrd="3" destOrd="0" presId="urn:microsoft.com/office/officeart/2018/2/layout/IconVerticalSolidList"/>
    <dgm:cxn modelId="{39AFDE87-03FB-4BEB-81A1-F6D2F22F851E}" type="presParOf" srcId="{E5AA8F94-F9DB-4FAC-AF88-FF5E010AAE39}" destId="{492BFF72-C6AF-427B-8BD0-980DB68B7D11}" srcOrd="1" destOrd="0" presId="urn:microsoft.com/office/officeart/2018/2/layout/IconVerticalSolidList"/>
    <dgm:cxn modelId="{C27BC61F-C73F-41B4-B85F-33AC170F27E7}" type="presParOf" srcId="{E5AA8F94-F9DB-4FAC-AF88-FF5E010AAE39}" destId="{106F1776-DF69-46AE-87ED-E178ACC67E11}" srcOrd="2" destOrd="0" presId="urn:microsoft.com/office/officeart/2018/2/layout/IconVerticalSolidList"/>
    <dgm:cxn modelId="{3257C6C2-D75E-4AE0-8060-72E55187F8D1}" type="presParOf" srcId="{106F1776-DF69-46AE-87ED-E178ACC67E11}" destId="{5F11C392-973B-4343-AAFA-90985D62CDAF}" srcOrd="0" destOrd="0" presId="urn:microsoft.com/office/officeart/2018/2/layout/IconVerticalSolidList"/>
    <dgm:cxn modelId="{B188AE7A-CA84-4A28-BC9A-34EA6E6A5C02}" type="presParOf" srcId="{106F1776-DF69-46AE-87ED-E178ACC67E11}" destId="{E4717F5E-79FE-4253-94E5-147ED8C10B70}" srcOrd="1" destOrd="0" presId="urn:microsoft.com/office/officeart/2018/2/layout/IconVerticalSolidList"/>
    <dgm:cxn modelId="{255A96CA-82D9-4A97-9E35-4C57457C5536}" type="presParOf" srcId="{106F1776-DF69-46AE-87ED-E178ACC67E11}" destId="{472C1EC3-4B43-427C-BF62-E07C60479833}" srcOrd="2" destOrd="0" presId="urn:microsoft.com/office/officeart/2018/2/layout/IconVerticalSolidList"/>
    <dgm:cxn modelId="{04E4179E-2D27-4494-87F0-FAE8B8C26AC9}" type="presParOf" srcId="{106F1776-DF69-46AE-87ED-E178ACC67E11}" destId="{D442C878-84A3-4E5F-B2AF-9D88B8D395FC}" srcOrd="3" destOrd="0" presId="urn:microsoft.com/office/officeart/2018/2/layout/IconVerticalSolidList"/>
    <dgm:cxn modelId="{D1EE9532-C28F-48FD-85AD-D547F4A257C0}" type="presParOf" srcId="{E5AA8F94-F9DB-4FAC-AF88-FF5E010AAE39}" destId="{D74A1FB9-B7B6-4E90-B570-1E8577753AF6}" srcOrd="3" destOrd="0" presId="urn:microsoft.com/office/officeart/2018/2/layout/IconVerticalSolidList"/>
    <dgm:cxn modelId="{2356F9E2-A378-4A31-B951-D83961F8D99E}" type="presParOf" srcId="{E5AA8F94-F9DB-4FAC-AF88-FF5E010AAE39}" destId="{1A56CC7B-9A28-440A-9413-089D4F12EDED}" srcOrd="4" destOrd="0" presId="urn:microsoft.com/office/officeart/2018/2/layout/IconVerticalSolidList"/>
    <dgm:cxn modelId="{074A3B7F-AA72-4042-8966-3FCBC5F99CCD}" type="presParOf" srcId="{1A56CC7B-9A28-440A-9413-089D4F12EDED}" destId="{C2882B4B-1329-4C3C-9BE0-550D06C82714}" srcOrd="0" destOrd="0" presId="urn:microsoft.com/office/officeart/2018/2/layout/IconVerticalSolidList"/>
    <dgm:cxn modelId="{98C8EB0D-8E47-4DBA-A9E7-8AE8DB056EC0}" type="presParOf" srcId="{1A56CC7B-9A28-440A-9413-089D4F12EDED}" destId="{C27B9E3F-8474-4372-9A58-C48050213682}" srcOrd="1" destOrd="0" presId="urn:microsoft.com/office/officeart/2018/2/layout/IconVerticalSolidList"/>
    <dgm:cxn modelId="{37E43787-CB09-4574-82D2-34576C412F2D}" type="presParOf" srcId="{1A56CC7B-9A28-440A-9413-089D4F12EDED}" destId="{35F94D1E-CF9C-459D-8D12-698C7535C449}" srcOrd="2" destOrd="0" presId="urn:microsoft.com/office/officeart/2018/2/layout/IconVerticalSolidList"/>
    <dgm:cxn modelId="{3AA5DC17-A411-4771-9E31-9C8CAE5A19F1}" type="presParOf" srcId="{1A56CC7B-9A28-440A-9413-089D4F12EDED}" destId="{BAE486C3-A70B-4225-9DA6-1154FB713E7B}" srcOrd="3" destOrd="0" presId="urn:microsoft.com/office/officeart/2018/2/layout/IconVerticalSolidList"/>
    <dgm:cxn modelId="{1802214C-3816-40EE-8288-CBD5F2480055}" type="presParOf" srcId="{E5AA8F94-F9DB-4FAC-AF88-FF5E010AAE39}" destId="{E75AD9C9-CF51-4125-B31E-B34C8660C63A}" srcOrd="5" destOrd="0" presId="urn:microsoft.com/office/officeart/2018/2/layout/IconVerticalSolidList"/>
    <dgm:cxn modelId="{5FDC0009-612A-440D-8085-DB9CAD27B6F9}" type="presParOf" srcId="{E5AA8F94-F9DB-4FAC-AF88-FF5E010AAE39}" destId="{B26AC87C-FDEA-4310-A774-F0440A9989C0}" srcOrd="6" destOrd="0" presId="urn:microsoft.com/office/officeart/2018/2/layout/IconVerticalSolidList"/>
    <dgm:cxn modelId="{47FF0CA4-18D3-4E5F-B2B2-38B6CA98B6FB}" type="presParOf" srcId="{B26AC87C-FDEA-4310-A774-F0440A9989C0}" destId="{94C25353-CC37-4815-8E39-54CE78319727}" srcOrd="0" destOrd="0" presId="urn:microsoft.com/office/officeart/2018/2/layout/IconVerticalSolidList"/>
    <dgm:cxn modelId="{88A896AF-00B0-44E7-831F-A1F6E39DF936}" type="presParOf" srcId="{B26AC87C-FDEA-4310-A774-F0440A9989C0}" destId="{1B8335A2-244A-4BE3-8816-7E0014057996}" srcOrd="1" destOrd="0" presId="urn:microsoft.com/office/officeart/2018/2/layout/IconVerticalSolidList"/>
    <dgm:cxn modelId="{E24686BC-C028-4699-AD7A-FEC64ED3BD70}" type="presParOf" srcId="{B26AC87C-FDEA-4310-A774-F0440A9989C0}" destId="{8CE1573D-2AD8-4385-8F48-E44654C41905}" srcOrd="2" destOrd="0" presId="urn:microsoft.com/office/officeart/2018/2/layout/IconVerticalSolidList"/>
    <dgm:cxn modelId="{E29BC10B-9FC3-493D-9B4C-9C3A97A26F6C}" type="presParOf" srcId="{B26AC87C-FDEA-4310-A774-F0440A9989C0}" destId="{1DC64643-3AB3-4F44-9FBD-634EE9D2DF80}" srcOrd="3" destOrd="0" presId="urn:microsoft.com/office/officeart/2018/2/layout/IconVerticalSolidList"/>
    <dgm:cxn modelId="{4EB7C2A8-F7A2-4A9E-8FFC-C5AA937CA8F6}" type="presParOf" srcId="{E5AA8F94-F9DB-4FAC-AF88-FF5E010AAE39}" destId="{2256F9F2-3411-453D-AE40-9469A946FD92}" srcOrd="7" destOrd="0" presId="urn:microsoft.com/office/officeart/2018/2/layout/IconVerticalSolidList"/>
    <dgm:cxn modelId="{373D71CD-3EAC-42CA-83C9-6F0DCD51A1DE}" type="presParOf" srcId="{E5AA8F94-F9DB-4FAC-AF88-FF5E010AAE39}" destId="{5102460D-1E87-4E77-9B2F-33B922033AF9}" srcOrd="8" destOrd="0" presId="urn:microsoft.com/office/officeart/2018/2/layout/IconVerticalSolidList"/>
    <dgm:cxn modelId="{4781B9BA-253C-4B30-AB0E-AAC8D39EBBEE}" type="presParOf" srcId="{5102460D-1E87-4E77-9B2F-33B922033AF9}" destId="{D04CA2B3-C408-4ADB-A77F-4ADAA56A5277}" srcOrd="0" destOrd="0" presId="urn:microsoft.com/office/officeart/2018/2/layout/IconVerticalSolidList"/>
    <dgm:cxn modelId="{60B5B0BC-97EE-4652-8490-B8610456570A}" type="presParOf" srcId="{5102460D-1E87-4E77-9B2F-33B922033AF9}" destId="{F1340B36-B3FF-4897-9734-48DB2FBBB332}" srcOrd="1" destOrd="0" presId="urn:microsoft.com/office/officeart/2018/2/layout/IconVerticalSolidList"/>
    <dgm:cxn modelId="{C35AA121-50E4-4160-9D0B-6F945D4D51D9}" type="presParOf" srcId="{5102460D-1E87-4E77-9B2F-33B922033AF9}" destId="{85D4D8E7-3C25-4A37-93FB-50F80F70EFF6}" srcOrd="2" destOrd="0" presId="urn:microsoft.com/office/officeart/2018/2/layout/IconVerticalSolidList"/>
    <dgm:cxn modelId="{DDB54BD3-9EF1-4296-B4D9-7F3362B978EE}" type="presParOf" srcId="{5102460D-1E87-4E77-9B2F-33B922033AF9}" destId="{EDA81C70-52F2-470C-A159-D53B5339A6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13EEFF-D344-4213-AC76-4279E77F9DE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B2BF77-57CE-48A6-86A0-1DB4478C70C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Introduction of the new online video service should begin with the countries with highest customer base.</a:t>
          </a:r>
          <a:endParaRPr lang="en-US"/>
        </a:p>
      </dgm:t>
    </dgm:pt>
    <dgm:pt modelId="{DD3C25D9-E2ED-4821-8D32-F0F98609020B}" type="parTrans" cxnId="{2349F6C1-4753-4548-BB78-5F0567BB8E2E}">
      <dgm:prSet/>
      <dgm:spPr/>
      <dgm:t>
        <a:bodyPr/>
        <a:lstStyle/>
        <a:p>
          <a:endParaRPr lang="en-US"/>
        </a:p>
      </dgm:t>
    </dgm:pt>
    <dgm:pt modelId="{F8352A98-C829-4CA8-B915-8468940C6644}" type="sibTrans" cxnId="{2349F6C1-4753-4548-BB78-5F0567BB8E2E}">
      <dgm:prSet/>
      <dgm:spPr/>
      <dgm:t>
        <a:bodyPr/>
        <a:lstStyle/>
        <a:p>
          <a:endParaRPr lang="en-US"/>
        </a:p>
      </dgm:t>
    </dgm:pt>
    <dgm:pt modelId="{93983600-89AA-4CEB-B7D4-47DB90B4AD2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The online versions of the movies which have contributed the most to the company‘s revenue gain should be introduced first and spread across the geographic regions of the world.</a:t>
          </a:r>
          <a:endParaRPr lang="en-US"/>
        </a:p>
      </dgm:t>
    </dgm:pt>
    <dgm:pt modelId="{893C5F62-554B-4E56-8C7D-4696407681EF}" type="parTrans" cxnId="{0A4B76B7-99DA-4DD3-9AF3-A6A6A2185546}">
      <dgm:prSet/>
      <dgm:spPr/>
      <dgm:t>
        <a:bodyPr/>
        <a:lstStyle/>
        <a:p>
          <a:endParaRPr lang="en-US"/>
        </a:p>
      </dgm:t>
    </dgm:pt>
    <dgm:pt modelId="{24381112-2CD5-44C5-AD79-DEEF565F19B4}" type="sibTrans" cxnId="{0A4B76B7-99DA-4DD3-9AF3-A6A6A2185546}">
      <dgm:prSet/>
      <dgm:spPr/>
      <dgm:t>
        <a:bodyPr/>
        <a:lstStyle/>
        <a:p>
          <a:endParaRPr lang="en-US"/>
        </a:p>
      </dgm:t>
    </dgm:pt>
    <dgm:pt modelId="{85667848-974F-4CB1-9385-E2594373B45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Research on reasons why high lifetime customers choose company‘s movies, and apply reasons to geographic areas of low sales</a:t>
          </a:r>
          <a:endParaRPr lang="en-US"/>
        </a:p>
      </dgm:t>
    </dgm:pt>
    <dgm:pt modelId="{88DF8B77-4188-4187-95D7-4D914F0BF3D7}" type="parTrans" cxnId="{38F2D105-A4A9-40B2-B92D-DE681F102732}">
      <dgm:prSet/>
      <dgm:spPr/>
      <dgm:t>
        <a:bodyPr/>
        <a:lstStyle/>
        <a:p>
          <a:endParaRPr lang="en-US"/>
        </a:p>
      </dgm:t>
    </dgm:pt>
    <dgm:pt modelId="{146058F5-8299-4B34-A0BC-5FC5C8B5FDF2}" type="sibTrans" cxnId="{38F2D105-A4A9-40B2-B92D-DE681F102732}">
      <dgm:prSet/>
      <dgm:spPr/>
      <dgm:t>
        <a:bodyPr/>
        <a:lstStyle/>
        <a:p>
          <a:endParaRPr lang="en-US"/>
        </a:p>
      </dgm:t>
    </dgm:pt>
    <dgm:pt modelId="{8681F647-FCDB-426C-BFDA-F09FB1FB6892}" type="pres">
      <dgm:prSet presAssocID="{5513EEFF-D344-4213-AC76-4279E77F9DE5}" presName="root" presStyleCnt="0">
        <dgm:presLayoutVars>
          <dgm:dir/>
          <dgm:resizeHandles val="exact"/>
        </dgm:presLayoutVars>
      </dgm:prSet>
      <dgm:spPr/>
    </dgm:pt>
    <dgm:pt modelId="{299698FE-746F-45EA-B3BF-A5307ACBCFD6}" type="pres">
      <dgm:prSet presAssocID="{D9B2BF77-57CE-48A6-86A0-1DB4478C70C4}" presName="compNode" presStyleCnt="0"/>
      <dgm:spPr/>
    </dgm:pt>
    <dgm:pt modelId="{7218B1C2-3841-42DA-BA69-48FC6BFD3DAC}" type="pres">
      <dgm:prSet presAssocID="{D9B2BF77-57CE-48A6-86A0-1DB4478C70C4}" presName="bgRect" presStyleLbl="bgShp" presStyleIdx="0" presStyleCnt="3"/>
      <dgm:spPr/>
    </dgm:pt>
    <dgm:pt modelId="{DC96BA28-2789-464E-85F9-343D979A46EC}" type="pres">
      <dgm:prSet presAssocID="{D9B2BF77-57CE-48A6-86A0-1DB4478C70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368F194C-0B6D-45FE-BACB-BBDF0F761D1D}" type="pres">
      <dgm:prSet presAssocID="{D9B2BF77-57CE-48A6-86A0-1DB4478C70C4}" presName="spaceRect" presStyleCnt="0"/>
      <dgm:spPr/>
    </dgm:pt>
    <dgm:pt modelId="{A3D91380-DC76-4E8D-93F6-4AA250F9E5AF}" type="pres">
      <dgm:prSet presAssocID="{D9B2BF77-57CE-48A6-86A0-1DB4478C70C4}" presName="parTx" presStyleLbl="revTx" presStyleIdx="0" presStyleCnt="3">
        <dgm:presLayoutVars>
          <dgm:chMax val="0"/>
          <dgm:chPref val="0"/>
        </dgm:presLayoutVars>
      </dgm:prSet>
      <dgm:spPr/>
    </dgm:pt>
    <dgm:pt modelId="{85DA2858-3C2A-4F52-80A1-2833CE1351BD}" type="pres">
      <dgm:prSet presAssocID="{F8352A98-C829-4CA8-B915-8468940C6644}" presName="sibTrans" presStyleCnt="0"/>
      <dgm:spPr/>
    </dgm:pt>
    <dgm:pt modelId="{2809FB95-9627-48C2-9B59-0790BC73709E}" type="pres">
      <dgm:prSet presAssocID="{93983600-89AA-4CEB-B7D4-47DB90B4AD22}" presName="compNode" presStyleCnt="0"/>
      <dgm:spPr/>
    </dgm:pt>
    <dgm:pt modelId="{8F6CAD9C-DAC5-4CF1-9A9F-4CDA57C92160}" type="pres">
      <dgm:prSet presAssocID="{93983600-89AA-4CEB-B7D4-47DB90B4AD22}" presName="bgRect" presStyleLbl="bgShp" presStyleIdx="1" presStyleCnt="3"/>
      <dgm:spPr/>
    </dgm:pt>
    <dgm:pt modelId="{3164FFAC-BFF0-4E8D-ACCE-4BF1A61EF3AE}" type="pres">
      <dgm:prSet presAssocID="{93983600-89AA-4CEB-B7D4-47DB90B4AD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891484E7-8D5A-4B65-818E-01E221629C34}" type="pres">
      <dgm:prSet presAssocID="{93983600-89AA-4CEB-B7D4-47DB90B4AD22}" presName="spaceRect" presStyleCnt="0"/>
      <dgm:spPr/>
    </dgm:pt>
    <dgm:pt modelId="{E34B7E59-F182-4A16-9CA9-94455F87BBF8}" type="pres">
      <dgm:prSet presAssocID="{93983600-89AA-4CEB-B7D4-47DB90B4AD22}" presName="parTx" presStyleLbl="revTx" presStyleIdx="1" presStyleCnt="3">
        <dgm:presLayoutVars>
          <dgm:chMax val="0"/>
          <dgm:chPref val="0"/>
        </dgm:presLayoutVars>
      </dgm:prSet>
      <dgm:spPr/>
    </dgm:pt>
    <dgm:pt modelId="{A8389725-1026-4F54-A442-27B438F83676}" type="pres">
      <dgm:prSet presAssocID="{24381112-2CD5-44C5-AD79-DEEF565F19B4}" presName="sibTrans" presStyleCnt="0"/>
      <dgm:spPr/>
    </dgm:pt>
    <dgm:pt modelId="{237A9AF6-2444-4A69-9F2F-111FB4E34C72}" type="pres">
      <dgm:prSet presAssocID="{85667848-974F-4CB1-9385-E2594373B455}" presName="compNode" presStyleCnt="0"/>
      <dgm:spPr/>
    </dgm:pt>
    <dgm:pt modelId="{9F387D96-6D73-4FC1-833E-E06C898669A4}" type="pres">
      <dgm:prSet presAssocID="{85667848-974F-4CB1-9385-E2594373B455}" presName="bgRect" presStyleLbl="bgShp" presStyleIdx="2" presStyleCnt="3"/>
      <dgm:spPr/>
    </dgm:pt>
    <dgm:pt modelId="{FBCAAD60-2860-41E7-A817-606C78F4D87D}" type="pres">
      <dgm:prSet presAssocID="{85667848-974F-4CB1-9385-E2594373B4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D83E204D-A082-4EFF-9708-94B996A514EE}" type="pres">
      <dgm:prSet presAssocID="{85667848-974F-4CB1-9385-E2594373B455}" presName="spaceRect" presStyleCnt="0"/>
      <dgm:spPr/>
    </dgm:pt>
    <dgm:pt modelId="{BB1C0BBE-5550-4D08-9ECA-9DCE40620BF8}" type="pres">
      <dgm:prSet presAssocID="{85667848-974F-4CB1-9385-E2594373B4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8F2D105-A4A9-40B2-B92D-DE681F102732}" srcId="{5513EEFF-D344-4213-AC76-4279E77F9DE5}" destId="{85667848-974F-4CB1-9385-E2594373B455}" srcOrd="2" destOrd="0" parTransId="{88DF8B77-4188-4187-95D7-4D914F0BF3D7}" sibTransId="{146058F5-8299-4B34-A0BC-5FC5C8B5FDF2}"/>
    <dgm:cxn modelId="{241A5628-3556-4DC7-B89A-77200D828DB2}" type="presOf" srcId="{85667848-974F-4CB1-9385-E2594373B455}" destId="{BB1C0BBE-5550-4D08-9ECA-9DCE40620BF8}" srcOrd="0" destOrd="0" presId="urn:microsoft.com/office/officeart/2018/2/layout/IconVerticalSolidList"/>
    <dgm:cxn modelId="{3B318B46-0446-4D41-BE94-3CF5547ACAB9}" type="presOf" srcId="{D9B2BF77-57CE-48A6-86A0-1DB4478C70C4}" destId="{A3D91380-DC76-4E8D-93F6-4AA250F9E5AF}" srcOrd="0" destOrd="0" presId="urn:microsoft.com/office/officeart/2018/2/layout/IconVerticalSolidList"/>
    <dgm:cxn modelId="{C94E3882-653F-42F6-9FDD-D6FF7E527D1D}" type="presOf" srcId="{5513EEFF-D344-4213-AC76-4279E77F9DE5}" destId="{8681F647-FCDB-426C-BFDA-F09FB1FB6892}" srcOrd="0" destOrd="0" presId="urn:microsoft.com/office/officeart/2018/2/layout/IconVerticalSolidList"/>
    <dgm:cxn modelId="{0A4B76B7-99DA-4DD3-9AF3-A6A6A2185546}" srcId="{5513EEFF-D344-4213-AC76-4279E77F9DE5}" destId="{93983600-89AA-4CEB-B7D4-47DB90B4AD22}" srcOrd="1" destOrd="0" parTransId="{893C5F62-554B-4E56-8C7D-4696407681EF}" sibTransId="{24381112-2CD5-44C5-AD79-DEEF565F19B4}"/>
    <dgm:cxn modelId="{2349F6C1-4753-4548-BB78-5F0567BB8E2E}" srcId="{5513EEFF-D344-4213-AC76-4279E77F9DE5}" destId="{D9B2BF77-57CE-48A6-86A0-1DB4478C70C4}" srcOrd="0" destOrd="0" parTransId="{DD3C25D9-E2ED-4821-8D32-F0F98609020B}" sibTransId="{F8352A98-C829-4CA8-B915-8468940C6644}"/>
    <dgm:cxn modelId="{9EB1D2FC-113D-4550-85F9-AC8CB4D2DDF6}" type="presOf" srcId="{93983600-89AA-4CEB-B7D4-47DB90B4AD22}" destId="{E34B7E59-F182-4A16-9CA9-94455F87BBF8}" srcOrd="0" destOrd="0" presId="urn:microsoft.com/office/officeart/2018/2/layout/IconVerticalSolidList"/>
    <dgm:cxn modelId="{1289182D-A54F-4285-9B60-C7D72CE7EB08}" type="presParOf" srcId="{8681F647-FCDB-426C-BFDA-F09FB1FB6892}" destId="{299698FE-746F-45EA-B3BF-A5307ACBCFD6}" srcOrd="0" destOrd="0" presId="urn:microsoft.com/office/officeart/2018/2/layout/IconVerticalSolidList"/>
    <dgm:cxn modelId="{94201637-74CD-4A3C-8C2A-CA302DD3D772}" type="presParOf" srcId="{299698FE-746F-45EA-B3BF-A5307ACBCFD6}" destId="{7218B1C2-3841-42DA-BA69-48FC6BFD3DAC}" srcOrd="0" destOrd="0" presId="urn:microsoft.com/office/officeart/2018/2/layout/IconVerticalSolidList"/>
    <dgm:cxn modelId="{3D6CEFDA-A9A6-4223-9647-43FD0E95A1E7}" type="presParOf" srcId="{299698FE-746F-45EA-B3BF-A5307ACBCFD6}" destId="{DC96BA28-2789-464E-85F9-343D979A46EC}" srcOrd="1" destOrd="0" presId="urn:microsoft.com/office/officeart/2018/2/layout/IconVerticalSolidList"/>
    <dgm:cxn modelId="{2AE52446-726F-4C7D-A537-73C0BD0C95B5}" type="presParOf" srcId="{299698FE-746F-45EA-B3BF-A5307ACBCFD6}" destId="{368F194C-0B6D-45FE-BACB-BBDF0F761D1D}" srcOrd="2" destOrd="0" presId="urn:microsoft.com/office/officeart/2018/2/layout/IconVerticalSolidList"/>
    <dgm:cxn modelId="{AF8A3299-11AF-4B59-A848-BC36156FC8BF}" type="presParOf" srcId="{299698FE-746F-45EA-B3BF-A5307ACBCFD6}" destId="{A3D91380-DC76-4E8D-93F6-4AA250F9E5AF}" srcOrd="3" destOrd="0" presId="urn:microsoft.com/office/officeart/2018/2/layout/IconVerticalSolidList"/>
    <dgm:cxn modelId="{0DA5C1DD-3F69-4B73-BA55-F85CA45ABC50}" type="presParOf" srcId="{8681F647-FCDB-426C-BFDA-F09FB1FB6892}" destId="{85DA2858-3C2A-4F52-80A1-2833CE1351BD}" srcOrd="1" destOrd="0" presId="urn:microsoft.com/office/officeart/2018/2/layout/IconVerticalSolidList"/>
    <dgm:cxn modelId="{28ECE2F9-C2CB-48B2-8E08-E932ADB829A5}" type="presParOf" srcId="{8681F647-FCDB-426C-BFDA-F09FB1FB6892}" destId="{2809FB95-9627-48C2-9B59-0790BC73709E}" srcOrd="2" destOrd="0" presId="urn:microsoft.com/office/officeart/2018/2/layout/IconVerticalSolidList"/>
    <dgm:cxn modelId="{BDA0D5F2-D6B9-4EA7-996B-2482349F6E3E}" type="presParOf" srcId="{2809FB95-9627-48C2-9B59-0790BC73709E}" destId="{8F6CAD9C-DAC5-4CF1-9A9F-4CDA57C92160}" srcOrd="0" destOrd="0" presId="urn:microsoft.com/office/officeart/2018/2/layout/IconVerticalSolidList"/>
    <dgm:cxn modelId="{90609ABC-2F65-4F07-9FAD-D837B090770B}" type="presParOf" srcId="{2809FB95-9627-48C2-9B59-0790BC73709E}" destId="{3164FFAC-BFF0-4E8D-ACCE-4BF1A61EF3AE}" srcOrd="1" destOrd="0" presId="urn:microsoft.com/office/officeart/2018/2/layout/IconVerticalSolidList"/>
    <dgm:cxn modelId="{96280F73-B4ED-4D7B-B185-1EA1801F9EAD}" type="presParOf" srcId="{2809FB95-9627-48C2-9B59-0790BC73709E}" destId="{891484E7-8D5A-4B65-818E-01E221629C34}" srcOrd="2" destOrd="0" presId="urn:microsoft.com/office/officeart/2018/2/layout/IconVerticalSolidList"/>
    <dgm:cxn modelId="{A16C3820-4E15-460B-8F21-56029648D977}" type="presParOf" srcId="{2809FB95-9627-48C2-9B59-0790BC73709E}" destId="{E34B7E59-F182-4A16-9CA9-94455F87BBF8}" srcOrd="3" destOrd="0" presId="urn:microsoft.com/office/officeart/2018/2/layout/IconVerticalSolidList"/>
    <dgm:cxn modelId="{CE6F7235-6FC8-40BC-AA36-0B8B534ADCAB}" type="presParOf" srcId="{8681F647-FCDB-426C-BFDA-F09FB1FB6892}" destId="{A8389725-1026-4F54-A442-27B438F83676}" srcOrd="3" destOrd="0" presId="urn:microsoft.com/office/officeart/2018/2/layout/IconVerticalSolidList"/>
    <dgm:cxn modelId="{E7031316-3AED-4942-8024-D03CEC96C550}" type="presParOf" srcId="{8681F647-FCDB-426C-BFDA-F09FB1FB6892}" destId="{237A9AF6-2444-4A69-9F2F-111FB4E34C72}" srcOrd="4" destOrd="0" presId="urn:microsoft.com/office/officeart/2018/2/layout/IconVerticalSolidList"/>
    <dgm:cxn modelId="{53ACB009-D156-45BC-A2D8-E6BCED8D210E}" type="presParOf" srcId="{237A9AF6-2444-4A69-9F2F-111FB4E34C72}" destId="{9F387D96-6D73-4FC1-833E-E06C898669A4}" srcOrd="0" destOrd="0" presId="urn:microsoft.com/office/officeart/2018/2/layout/IconVerticalSolidList"/>
    <dgm:cxn modelId="{8F8DF2B2-FDE4-42DC-9D0C-8368F4A80009}" type="presParOf" srcId="{237A9AF6-2444-4A69-9F2F-111FB4E34C72}" destId="{FBCAAD60-2860-41E7-A817-606C78F4D87D}" srcOrd="1" destOrd="0" presId="urn:microsoft.com/office/officeart/2018/2/layout/IconVerticalSolidList"/>
    <dgm:cxn modelId="{D10B0BB2-4249-42DD-8618-BD30C41666F3}" type="presParOf" srcId="{237A9AF6-2444-4A69-9F2F-111FB4E34C72}" destId="{D83E204D-A082-4EFF-9708-94B996A514EE}" srcOrd="2" destOrd="0" presId="urn:microsoft.com/office/officeart/2018/2/layout/IconVerticalSolidList"/>
    <dgm:cxn modelId="{FE96FCD9-ED29-4D32-BF0E-712665AFA38D}" type="presParOf" srcId="{237A9AF6-2444-4A69-9F2F-111FB4E34C72}" destId="{BB1C0BBE-5550-4D08-9ECA-9DCE40620B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A3E8B-BF64-4D05-B55A-D364B4284ACD}">
      <dsp:nvSpPr>
        <dsp:cNvPr id="0" name=""/>
        <dsp:cNvSpPr/>
      </dsp:nvSpPr>
      <dsp:spPr>
        <a:xfrm>
          <a:off x="0" y="3497"/>
          <a:ext cx="5458837" cy="712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825F4-4782-45B6-B13B-8A93B63C3F0F}">
      <dsp:nvSpPr>
        <dsp:cNvPr id="0" name=""/>
        <dsp:cNvSpPr/>
      </dsp:nvSpPr>
      <dsp:spPr>
        <a:xfrm>
          <a:off x="215671" y="163914"/>
          <a:ext cx="392513" cy="392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35001-CCD4-4A28-B6A1-5413B90F9235}">
      <dsp:nvSpPr>
        <dsp:cNvPr id="0" name=""/>
        <dsp:cNvSpPr/>
      </dsp:nvSpPr>
      <dsp:spPr>
        <a:xfrm>
          <a:off x="823856" y="3497"/>
          <a:ext cx="4226796" cy="71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29" tIns="75529" rIns="75529" bIns="7552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Which movies contributed the most/least to revenue gain?</a:t>
          </a:r>
        </a:p>
      </dsp:txBody>
      <dsp:txXfrm>
        <a:off x="823856" y="3497"/>
        <a:ext cx="4226796" cy="713660"/>
      </dsp:txXfrm>
    </dsp:sp>
    <dsp:sp modelId="{5F11C392-973B-4343-AAFA-90985D62CDAF}">
      <dsp:nvSpPr>
        <dsp:cNvPr id="0" name=""/>
        <dsp:cNvSpPr/>
      </dsp:nvSpPr>
      <dsp:spPr>
        <a:xfrm>
          <a:off x="0" y="871463"/>
          <a:ext cx="5458837" cy="712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17F5E-79FE-4253-94E5-147ED8C10B70}">
      <dsp:nvSpPr>
        <dsp:cNvPr id="0" name=""/>
        <dsp:cNvSpPr/>
      </dsp:nvSpPr>
      <dsp:spPr>
        <a:xfrm>
          <a:off x="215671" y="1031880"/>
          <a:ext cx="392513" cy="392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2C878-84A3-4E5F-B2AF-9D88B8D395FC}">
      <dsp:nvSpPr>
        <dsp:cNvPr id="0" name=""/>
        <dsp:cNvSpPr/>
      </dsp:nvSpPr>
      <dsp:spPr>
        <a:xfrm>
          <a:off x="823856" y="871463"/>
          <a:ext cx="4226796" cy="71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29" tIns="75529" rIns="75529" bIns="7552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was the average rental duration for all videos?</a:t>
          </a:r>
        </a:p>
      </dsp:txBody>
      <dsp:txXfrm>
        <a:off x="823856" y="871463"/>
        <a:ext cx="4226796" cy="713660"/>
      </dsp:txXfrm>
    </dsp:sp>
    <dsp:sp modelId="{C2882B4B-1329-4C3C-9BE0-550D06C82714}">
      <dsp:nvSpPr>
        <dsp:cNvPr id="0" name=""/>
        <dsp:cNvSpPr/>
      </dsp:nvSpPr>
      <dsp:spPr>
        <a:xfrm>
          <a:off x="0" y="1739429"/>
          <a:ext cx="5458837" cy="712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B9E3F-8474-4372-9A58-C48050213682}">
      <dsp:nvSpPr>
        <dsp:cNvPr id="0" name=""/>
        <dsp:cNvSpPr/>
      </dsp:nvSpPr>
      <dsp:spPr>
        <a:xfrm>
          <a:off x="215671" y="1899846"/>
          <a:ext cx="392513" cy="3921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486C3-A70B-4225-9DA6-1154FB713E7B}">
      <dsp:nvSpPr>
        <dsp:cNvPr id="0" name=""/>
        <dsp:cNvSpPr/>
      </dsp:nvSpPr>
      <dsp:spPr>
        <a:xfrm>
          <a:off x="823856" y="1739429"/>
          <a:ext cx="4226796" cy="71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29" tIns="75529" rIns="75529" bIns="7552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Which countries are </a:t>
          </a:r>
          <a:r>
            <a:rPr lang="en-US" sz="2400" kern="1200" dirty="0" err="1"/>
            <a:t>Rockbuster</a:t>
          </a:r>
          <a:r>
            <a:rPr lang="en-US" sz="2400" kern="1200" dirty="0"/>
            <a:t> customers based in?</a:t>
          </a:r>
        </a:p>
      </dsp:txBody>
      <dsp:txXfrm>
        <a:off x="823856" y="1739429"/>
        <a:ext cx="4226796" cy="713660"/>
      </dsp:txXfrm>
    </dsp:sp>
    <dsp:sp modelId="{94C25353-CC37-4815-8E39-54CE78319727}">
      <dsp:nvSpPr>
        <dsp:cNvPr id="0" name=""/>
        <dsp:cNvSpPr/>
      </dsp:nvSpPr>
      <dsp:spPr>
        <a:xfrm>
          <a:off x="0" y="2607395"/>
          <a:ext cx="5458837" cy="712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335A2-244A-4BE3-8816-7E0014057996}">
      <dsp:nvSpPr>
        <dsp:cNvPr id="0" name=""/>
        <dsp:cNvSpPr/>
      </dsp:nvSpPr>
      <dsp:spPr>
        <a:xfrm>
          <a:off x="215671" y="2767812"/>
          <a:ext cx="392513" cy="3921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64643-3AB3-4F44-9FBD-634EE9D2DF80}">
      <dsp:nvSpPr>
        <dsp:cNvPr id="0" name=""/>
        <dsp:cNvSpPr/>
      </dsp:nvSpPr>
      <dsp:spPr>
        <a:xfrm>
          <a:off x="823856" y="2607395"/>
          <a:ext cx="4226796" cy="71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29" tIns="75529" rIns="75529" bIns="7552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Where are customers with a high lifetime value based?</a:t>
          </a:r>
        </a:p>
      </dsp:txBody>
      <dsp:txXfrm>
        <a:off x="823856" y="2607395"/>
        <a:ext cx="4226796" cy="713660"/>
      </dsp:txXfrm>
    </dsp:sp>
    <dsp:sp modelId="{D04CA2B3-C408-4ADB-A77F-4ADAA56A5277}">
      <dsp:nvSpPr>
        <dsp:cNvPr id="0" name=""/>
        <dsp:cNvSpPr/>
      </dsp:nvSpPr>
      <dsp:spPr>
        <a:xfrm>
          <a:off x="0" y="3475361"/>
          <a:ext cx="5458837" cy="712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40B36-B3FF-4897-9734-48DB2FBBB332}">
      <dsp:nvSpPr>
        <dsp:cNvPr id="0" name=""/>
        <dsp:cNvSpPr/>
      </dsp:nvSpPr>
      <dsp:spPr>
        <a:xfrm>
          <a:off x="215671" y="3635778"/>
          <a:ext cx="392513" cy="3921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81C70-52F2-470C-A159-D53B5339A67B}">
      <dsp:nvSpPr>
        <dsp:cNvPr id="0" name=""/>
        <dsp:cNvSpPr/>
      </dsp:nvSpPr>
      <dsp:spPr>
        <a:xfrm>
          <a:off x="823856" y="3475361"/>
          <a:ext cx="4226796" cy="71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29" tIns="75529" rIns="75529" bIns="7552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 sales figures vary between geographic regions?</a:t>
          </a:r>
        </a:p>
      </dsp:txBody>
      <dsp:txXfrm>
        <a:off x="823856" y="3475361"/>
        <a:ext cx="4226796" cy="713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8B1C2-3841-42DA-BA69-48FC6BFD3DAC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6BA28-2789-464E-85F9-343D979A46E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91380-DC76-4E8D-93F6-4AA250F9E5AF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Introduction of the new online video service should begin with the countries with highest customer base.</a:t>
          </a:r>
          <a:endParaRPr lang="en-US" sz="2100" kern="1200"/>
        </a:p>
      </dsp:txBody>
      <dsp:txXfrm>
        <a:off x="1435590" y="531"/>
        <a:ext cx="9080009" cy="1242935"/>
      </dsp:txXfrm>
    </dsp:sp>
    <dsp:sp modelId="{8F6CAD9C-DAC5-4CF1-9A9F-4CDA57C92160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4FFAC-BFF0-4E8D-ACCE-4BF1A61EF3A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B7E59-F182-4A16-9CA9-94455F87BBF8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The online versions of the movies which have contributed the most to the company‘s revenue gain should be introduced first and spread across the geographic regions of the world.</a:t>
          </a:r>
          <a:endParaRPr lang="en-US" sz="2100" kern="1200"/>
        </a:p>
      </dsp:txBody>
      <dsp:txXfrm>
        <a:off x="1435590" y="1554201"/>
        <a:ext cx="9080009" cy="1242935"/>
      </dsp:txXfrm>
    </dsp:sp>
    <dsp:sp modelId="{9F387D96-6D73-4FC1-833E-E06C898669A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AAD60-2860-41E7-A817-606C78F4D87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C0BBE-5550-4D08-9ECA-9DCE40620BF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Research on reasons why high lifetime customers choose company‘s movies, and apply reasons to geographic areas of low sales</a:t>
          </a:r>
          <a:endParaRPr lang="en-US" sz="21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0522-C470-3886-C2AE-A62FE3AAB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F374A-10CB-EEB9-F662-5B147AB7A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BC45D-D5F7-743C-252B-0909D0EE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D800-631B-4FB4-A9BE-6BF8CF3FC2A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67573-3538-9834-2251-9CEC789A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53FB6-3782-5C4E-5336-B34AE76C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FA3C-A5D2-4AD9-B0C8-CBE9C0A40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4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B55B-FFA6-777B-EE51-3153174A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16260-9CDC-3E30-0CD7-065F45C8A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FED8-2614-E472-CD07-F3AD1C8A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D800-631B-4FB4-A9BE-6BF8CF3FC2A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6A388-02E1-6690-22B3-FBBC2E25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0FA33-6EF7-BBAC-7139-94185750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FA3C-A5D2-4AD9-B0C8-CBE9C0A40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5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EBB3C-8F96-3C21-10D2-EB0542C33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48168-E454-BD06-867E-3EBFEA085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F1E6E-FAF4-A089-11CF-A27D9C17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D800-631B-4FB4-A9BE-6BF8CF3FC2A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28535-27AB-0EB5-03DD-D809C1A6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AA2D7-EC67-612E-378D-12A06B23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FA3C-A5D2-4AD9-B0C8-CBE9C0A40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8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946D-DBCF-DF4D-09F7-AECBA858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6473-B4AE-20ED-C3FE-3F602A863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CC057-0D70-7549-4AEE-B469D411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D800-631B-4FB4-A9BE-6BF8CF3FC2A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B114-09A7-C84D-44F0-B9BCC3B3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66C8-4F19-1019-F789-CECFE67E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FA3C-A5D2-4AD9-B0C8-CBE9C0A40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1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BD0F-76B3-1706-AF85-54BB95C6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353C1-CFDB-7427-A79F-750525F77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2BECC-6727-13A3-2A3E-4F0B7782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D800-631B-4FB4-A9BE-6BF8CF3FC2A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D31C9-FC86-F0BB-0A6C-F068270F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F557C-262C-E71B-F987-8FCC6A5C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FA3C-A5D2-4AD9-B0C8-CBE9C0A40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7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B5BF-2BA6-C048-4337-7BF62B76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F25C-3CA2-8F20-B248-D82A87147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BF1F6-B2FE-F2D7-E3F2-46805E38B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5445B-269B-2D5F-3D2B-034CFFE8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D800-631B-4FB4-A9BE-6BF8CF3FC2A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3F1F5-CC84-1603-15DC-90D78E69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16CBB-D4D4-BB47-1457-9612C5DD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FA3C-A5D2-4AD9-B0C8-CBE9C0A40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3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FA91-72D7-B8B1-7B50-1BE7F782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07C29-2D54-643F-8A01-7AC6BAEA4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EF7B0-DFF9-DD81-98EC-2B29E5CCB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344A8-BABA-2E76-68EB-EABA08220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216E5-9516-0E8C-26C2-345D4AC8E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21F6B-3C66-42B0-0CC0-91717BC3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D800-631B-4FB4-A9BE-6BF8CF3FC2A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56179-71BA-2EBC-79C6-BDC5D84B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10692-D8D7-0B3F-13E8-FB94FFA7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FA3C-A5D2-4AD9-B0C8-CBE9C0A40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1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0460-9C5D-419A-77BA-81BAD211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658B7-5100-F02B-A68A-955BA381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D800-631B-4FB4-A9BE-6BF8CF3FC2A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727D0-9C30-8066-8E49-8F22AE5D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B8085-7618-2BEB-C58D-F21027CC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FA3C-A5D2-4AD9-B0C8-CBE9C0A40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1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F4D3B-1B60-EED9-762C-A3BC13B2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D800-631B-4FB4-A9BE-6BF8CF3FC2A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55FC3-4627-1B08-995D-407F8472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D8597-75E7-EFFB-23A5-040A33DF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FA3C-A5D2-4AD9-B0C8-CBE9C0A40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6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25F3-55F8-44D3-062A-2936BA4D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A8DE1-775E-B3C8-867B-083F4B67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E8BCB-4F35-57F5-B3BB-9F4E5755A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5E2B-4104-B9A1-3B25-251ABDD4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D800-631B-4FB4-A9BE-6BF8CF3FC2A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2AA56-3906-8A19-5DF9-32F290D5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5E684-5F42-A6E1-C1EF-A80DF543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FA3C-A5D2-4AD9-B0C8-CBE9C0A40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19E9-0A29-02F8-0016-4F6633CD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F7D85-8F7F-F095-21E7-2D1B64BDE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35087-3635-054D-8349-6BA2F85F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6D9A5-816C-53D1-7749-EC38A4A0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D800-631B-4FB4-A9BE-6BF8CF3FC2A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11B35-5A3D-90C4-8352-1C4D7FE5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6E3CE-3C52-AA27-0C09-D8F635B5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FA3C-A5D2-4AD9-B0C8-CBE9C0A40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C493C-6FB5-137E-E767-92BE49C8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59F86-AAF7-E248-7D25-88BC9A20A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818C5-E379-159D-5F20-72A808870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ED800-631B-4FB4-A9BE-6BF8CF3FC2A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47FA-A076-F26A-2981-F3D9AFA4B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5675E-5756-E435-5DB6-DCD3297B8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0FA3C-A5D2-4AD9-B0C8-CBE9C0A40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4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comfort.omotuyole/viz/DIExercise3_10Task1/Salesfigures?publish=y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3EC29-8D6C-9580-971D-DA7C7CCDC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171575"/>
            <a:ext cx="5561938" cy="2722695"/>
          </a:xfrm>
        </p:spPr>
        <p:txBody>
          <a:bodyPr>
            <a:normAutofit fontScale="90000"/>
          </a:bodyPr>
          <a:lstStyle/>
          <a:p>
            <a:r>
              <a:rPr lang="en-US" sz="5600" b="1" dirty="0"/>
              <a:t>Data Analysis Results of </a:t>
            </a:r>
            <a:r>
              <a:rPr lang="en-US" sz="5600" b="1" dirty="0" err="1"/>
              <a:t>Rockbuster</a:t>
            </a:r>
            <a:r>
              <a:rPr lang="en-US" sz="5600" b="1" dirty="0"/>
              <a:t> Stealth Movie Rental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B8961-1721-1B7C-3F8B-2CA2A3B12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de-DE" b="1" dirty="0" err="1"/>
              <a:t>Presented</a:t>
            </a:r>
            <a:r>
              <a:rPr lang="de-DE" b="1" dirty="0"/>
              <a:t> </a:t>
            </a:r>
            <a:r>
              <a:rPr lang="de-DE" b="1" dirty="0" err="1"/>
              <a:t>by</a:t>
            </a:r>
            <a:r>
              <a:rPr lang="de-DE" b="1" dirty="0"/>
              <a:t>: Comfort Omotuyole</a:t>
            </a:r>
          </a:p>
          <a:p>
            <a:r>
              <a:rPr lang="de-DE" b="1" dirty="0"/>
              <a:t>September 2023</a:t>
            </a:r>
            <a:endParaRPr lang="en-US" b="1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49C8-F611-DF4A-C4B9-D185BE75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Recommendations</a:t>
            </a:r>
            <a:r>
              <a:rPr lang="de-DE" dirty="0"/>
              <a:t>…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68F87D-0C4F-731A-CDB1-D09CE964FB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635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366A0-EF2B-5527-27C1-ADD1643E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de-DE" dirty="0"/>
              <a:t>Appendix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365E7-C980-4F47-01AA-94F1FD11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Movies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contributed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revenue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:</a:t>
            </a:r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AD1363-7E7A-C9B1-7025-D726EB018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68977"/>
              </p:ext>
            </p:extLst>
          </p:nvPr>
        </p:nvGraphicFramePr>
        <p:xfrm>
          <a:off x="6541053" y="810524"/>
          <a:ext cx="4777382" cy="50642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47807">
                  <a:extLst>
                    <a:ext uri="{9D8B030D-6E8A-4147-A177-3AD203B41FA5}">
                      <a16:colId xmlns:a16="http://schemas.microsoft.com/office/drawing/2014/main" val="439450782"/>
                    </a:ext>
                  </a:extLst>
                </a:gridCol>
                <a:gridCol w="1929575">
                  <a:extLst>
                    <a:ext uri="{9D8B030D-6E8A-4147-A177-3AD203B41FA5}">
                      <a16:colId xmlns:a16="http://schemas.microsoft.com/office/drawing/2014/main" val="3947195724"/>
                    </a:ext>
                  </a:extLst>
                </a:gridCol>
              </a:tblGrid>
              <a:tr h="28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680158"/>
                  </a:ext>
                </a:extLst>
              </a:tr>
              <a:tr h="28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Control Anthem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Comedy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232655"/>
                  </a:ext>
                </a:extLst>
              </a:tr>
              <a:tr h="28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Daisy Menagerie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Sci-Fi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82710"/>
                  </a:ext>
                </a:extLst>
              </a:tr>
              <a:tr h="28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Dude Blindness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93141"/>
                  </a:ext>
                </a:extLst>
              </a:tr>
              <a:tr h="28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Edge Kissing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Drama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820255"/>
                  </a:ext>
                </a:extLst>
              </a:tr>
              <a:tr h="28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Fellowship Autumn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Travel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163819"/>
                  </a:ext>
                </a:extLst>
              </a:tr>
              <a:tr h="28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Heartbreakers Bright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Children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812279"/>
                  </a:ext>
                </a:extLst>
              </a:tr>
              <a:tr h="28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Kissing Dolls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828157"/>
                  </a:ext>
                </a:extLst>
              </a:tr>
              <a:tr h="28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Maiden Home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127488"/>
                  </a:ext>
                </a:extLst>
              </a:tr>
              <a:tr h="28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Matrix Snowman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Foreign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205808"/>
                  </a:ext>
                </a:extLst>
              </a:tr>
              <a:tr h="28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North Tequila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Documentary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90450"/>
                  </a:ext>
                </a:extLst>
              </a:tr>
              <a:tr h="28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Opposite Necklace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921826"/>
                  </a:ext>
                </a:extLst>
              </a:tr>
              <a:tr h="28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Paths Control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Drama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542933"/>
                  </a:ext>
                </a:extLst>
              </a:tr>
              <a:tr h="28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Pluto Oleander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502034"/>
                  </a:ext>
                </a:extLst>
              </a:tr>
              <a:tr h="28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Stepmom Dream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Foreign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015487"/>
                  </a:ext>
                </a:extLst>
              </a:tr>
              <a:tr h="28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Sting Personal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364563"/>
                  </a:ext>
                </a:extLst>
              </a:tr>
              <a:tr h="28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Thin Sagebrush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Documentary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005163"/>
                  </a:ext>
                </a:extLst>
              </a:tr>
              <a:tr h="281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Truman Crazy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0" marR="11547" marT="1154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689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547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366A0-EF2B-5527-27C1-ADD1643E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de-DE"/>
              <a:t>Appendix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365E7-C980-4F47-01AA-94F1FD11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/>
              <a:t>Movies which contributed the least to revenue gain:</a:t>
            </a:r>
          </a:p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275D00-56F1-C98B-BB5E-1C4B3589C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044143"/>
              </p:ext>
            </p:extLst>
          </p:nvPr>
        </p:nvGraphicFramePr>
        <p:xfrm>
          <a:off x="7001429" y="520749"/>
          <a:ext cx="3856630" cy="5643805"/>
        </p:xfrm>
        <a:graphic>
          <a:graphicData uri="http://schemas.openxmlformats.org/drawingml/2006/table">
            <a:tbl>
              <a:tblPr/>
              <a:tblGrid>
                <a:gridCol w="3856630">
                  <a:extLst>
                    <a:ext uri="{9D8B030D-6E8A-4147-A177-3AD203B41FA5}">
                      <a16:colId xmlns:a16="http://schemas.microsoft.com/office/drawing/2014/main" val="1222376255"/>
                    </a:ext>
                  </a:extLst>
                </a:gridCol>
              </a:tblGrid>
              <a:tr h="2958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42250"/>
                  </a:ext>
                </a:extLst>
              </a:tr>
              <a:tr h="24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Arabia Dogma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12143"/>
                  </a:ext>
                </a:extLst>
              </a:tr>
              <a:tr h="24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Ballroom Mockingbird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94111"/>
                  </a:ext>
                </a:extLst>
              </a:tr>
              <a:tr h="24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Bonnie Holocaust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588166"/>
                  </a:ext>
                </a:extLst>
              </a:tr>
              <a:tr h="24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Clockwork Paradise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934232"/>
                  </a:ext>
                </a:extLst>
              </a:tr>
              <a:tr h="24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Clyde Theory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882845"/>
                  </a:ext>
                </a:extLst>
              </a:tr>
              <a:tr h="24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Cruelty Unforgiven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37015"/>
                  </a:ext>
                </a:extLst>
              </a:tr>
              <a:tr h="24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Earth Vision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954782"/>
                  </a:ext>
                </a:extLst>
              </a:tr>
              <a:tr h="24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Everyone Craft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649773"/>
                  </a:ext>
                </a:extLst>
              </a:tr>
              <a:tr h="24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Feud Frogmen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935856"/>
                  </a:ext>
                </a:extLst>
              </a:tr>
              <a:tr h="24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Gilmore Boiled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778898"/>
                  </a:ext>
                </a:extLst>
              </a:tr>
              <a:tr h="24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Goldfinger Sensibility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767995"/>
                  </a:ext>
                </a:extLst>
              </a:tr>
              <a:tr h="24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Graffiti Love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736188"/>
                  </a:ext>
                </a:extLst>
              </a:tr>
              <a:tr h="24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Hills Neighbors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256102"/>
                  </a:ext>
                </a:extLst>
              </a:tr>
              <a:tr h="24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Hollywood Anonymous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446943"/>
                  </a:ext>
                </a:extLst>
              </a:tr>
              <a:tr h="24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Honey Ties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352107"/>
                  </a:ext>
                </a:extLst>
              </a:tr>
              <a:tr h="24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Japanese Run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778261"/>
                  </a:ext>
                </a:extLst>
              </a:tr>
              <a:tr h="24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Loathing Legally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79736"/>
                  </a:ext>
                </a:extLst>
              </a:tr>
              <a:tr h="24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Sister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096498"/>
                  </a:ext>
                </a:extLst>
              </a:tr>
              <a:tr h="24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River Outlaw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557908"/>
                  </a:ext>
                </a:extLst>
              </a:tr>
              <a:tr h="24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Sassy Packer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051535"/>
                  </a:ext>
                </a:extLst>
              </a:tr>
              <a:tr h="24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Song Hedwig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047990"/>
                  </a:ext>
                </a:extLst>
              </a:tr>
              <a:tr h="24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Tracy Cider</a:t>
                      </a:r>
                    </a:p>
                  </a:txBody>
                  <a:tcPr marL="7331" marR="7331" marT="7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696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61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366A0-EF2B-5527-27C1-ADD1643E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C5C254-3886-22F7-EBD5-22EE7D918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hlinkClick r:id="rId2"/>
              </a:rPr>
              <a:t>DI Exercise 3.10 Task 1 | Tableau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DCFDC-75FC-C6D8-B3D9-267AD6E6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 b="1">
                <a:solidFill>
                  <a:srgbClr val="FFFFFF"/>
                </a:solidFill>
              </a:rPr>
              <a:t>OBJECTIVE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3C14-1312-CF47-FB42-753F3D2F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help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development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strategies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launching</a:t>
            </a:r>
            <a:r>
              <a:rPr lang="de-DE"/>
              <a:t> </a:t>
            </a:r>
            <a:r>
              <a:rPr lang="de-DE" err="1"/>
              <a:t>Rockbuster</a:t>
            </a:r>
            <a:r>
              <a:rPr lang="de-DE"/>
              <a:t> Stealth‘</a:t>
            </a:r>
            <a:r>
              <a:rPr lang="de-DE" err="1"/>
              <a:t>s</a:t>
            </a:r>
            <a:r>
              <a:rPr lang="de-DE"/>
              <a:t> </a:t>
            </a:r>
            <a:r>
              <a:rPr lang="de-DE" err="1"/>
              <a:t>new</a:t>
            </a:r>
            <a:r>
              <a:rPr lang="de-DE"/>
              <a:t> online </a:t>
            </a:r>
            <a:r>
              <a:rPr lang="de-DE" err="1"/>
              <a:t>video</a:t>
            </a:r>
            <a:r>
              <a:rPr lang="de-DE"/>
              <a:t> </a:t>
            </a:r>
            <a:r>
              <a:rPr lang="de-DE" err="1"/>
              <a:t>service</a:t>
            </a:r>
            <a:r>
              <a:rPr lang="de-DE"/>
              <a:t> in </a:t>
            </a:r>
            <a:r>
              <a:rPr lang="de-DE" err="1"/>
              <a:t>order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stay</a:t>
            </a:r>
            <a:r>
              <a:rPr lang="de-DE"/>
              <a:t> </a:t>
            </a:r>
            <a:r>
              <a:rPr lang="de-DE" err="1"/>
              <a:t>competitive</a:t>
            </a:r>
            <a:r>
              <a:rPr lang="de-DE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1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F8BDF-F8A3-2BDF-6CBC-1C0CA834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de-DE" b="1" dirty="0"/>
              <a:t>BUSINESS QUESTIONS</a:t>
            </a:r>
            <a:endParaRPr lang="en-US" b="1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6" descr="Theatre">
            <a:extLst>
              <a:ext uri="{FF2B5EF4-FFF2-40B4-BE49-F238E27FC236}">
                <a16:creationId xmlns:a16="http://schemas.microsoft.com/office/drawing/2014/main" id="{DE5DAC8C-C131-D3CD-C2C9-D8EC028BE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203A884-008B-62CB-09D5-DAF799AD4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069052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1741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B28AE-5120-B492-CE21-73D92824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de-DE" sz="4800" b="1" dirty="0" err="1"/>
              <a:t>Descriptive</a:t>
            </a:r>
            <a:r>
              <a:rPr lang="de-DE" sz="4800" b="1" dirty="0"/>
              <a:t> </a:t>
            </a:r>
            <a:r>
              <a:rPr lang="de-DE" sz="4800" b="1" dirty="0" err="1"/>
              <a:t>Statistics</a:t>
            </a:r>
            <a:r>
              <a:rPr lang="de-DE" sz="4800" b="1" dirty="0"/>
              <a:t> </a:t>
            </a:r>
            <a:r>
              <a:rPr lang="de-DE" sz="4800" b="1" dirty="0" err="1"/>
              <a:t>for</a:t>
            </a:r>
            <a:r>
              <a:rPr lang="de-DE" sz="4800" b="1" dirty="0"/>
              <a:t> 1000 Movies </a:t>
            </a:r>
            <a:r>
              <a:rPr lang="de-DE" sz="4800" b="1" dirty="0" err="1"/>
              <a:t>released</a:t>
            </a:r>
            <a:r>
              <a:rPr lang="de-DE" sz="4800" b="1" dirty="0"/>
              <a:t> in 2006</a:t>
            </a:r>
            <a:endParaRPr lang="en-US" sz="48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A13CD8-E81E-007D-D1C8-2275EE663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053292"/>
              </p:ext>
            </p:extLst>
          </p:nvPr>
        </p:nvGraphicFramePr>
        <p:xfrm>
          <a:off x="1075536" y="3247123"/>
          <a:ext cx="10036575" cy="275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48">
                  <a:extLst>
                    <a:ext uri="{9D8B030D-6E8A-4147-A177-3AD203B41FA5}">
                      <a16:colId xmlns:a16="http://schemas.microsoft.com/office/drawing/2014/main" val="3193766721"/>
                    </a:ext>
                  </a:extLst>
                </a:gridCol>
                <a:gridCol w="2229089">
                  <a:extLst>
                    <a:ext uri="{9D8B030D-6E8A-4147-A177-3AD203B41FA5}">
                      <a16:colId xmlns:a16="http://schemas.microsoft.com/office/drawing/2014/main" val="1111957246"/>
                    </a:ext>
                  </a:extLst>
                </a:gridCol>
                <a:gridCol w="1580793">
                  <a:extLst>
                    <a:ext uri="{9D8B030D-6E8A-4147-A177-3AD203B41FA5}">
                      <a16:colId xmlns:a16="http://schemas.microsoft.com/office/drawing/2014/main" val="2731309444"/>
                    </a:ext>
                  </a:extLst>
                </a:gridCol>
                <a:gridCol w="2497575">
                  <a:extLst>
                    <a:ext uri="{9D8B030D-6E8A-4147-A177-3AD203B41FA5}">
                      <a16:colId xmlns:a16="http://schemas.microsoft.com/office/drawing/2014/main" val="584768267"/>
                    </a:ext>
                  </a:extLst>
                </a:gridCol>
                <a:gridCol w="1748870">
                  <a:extLst>
                    <a:ext uri="{9D8B030D-6E8A-4147-A177-3AD203B41FA5}">
                      <a16:colId xmlns:a16="http://schemas.microsoft.com/office/drawing/2014/main" val="1693724211"/>
                    </a:ext>
                  </a:extLst>
                </a:gridCol>
              </a:tblGrid>
              <a:tr h="1064864">
                <a:tc>
                  <a:txBody>
                    <a:bodyPr/>
                    <a:lstStyle/>
                    <a:p>
                      <a:endParaRPr lang="de-DE" sz="2500"/>
                    </a:p>
                  </a:txBody>
                  <a:tcPr marL="125730" marR="125730" marT="62865" marB="62865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Rental Rate</a:t>
                      </a: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Replacement Cost</a:t>
                      </a: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Rental Duration</a:t>
                      </a:r>
                    </a:p>
                  </a:txBody>
                  <a:tcPr marL="8731" marR="8731" marT="8731" marB="0" anchor="b"/>
                </a:tc>
                <a:extLst>
                  <a:ext uri="{0D108BD9-81ED-4DB2-BD59-A6C34878D82A}">
                    <a16:rowId xmlns:a16="http://schemas.microsoft.com/office/drawing/2014/main" val="1160673127"/>
                  </a:ext>
                </a:extLst>
              </a:tr>
              <a:tr h="561944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</a:t>
                      </a: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31" marR="8731" marT="8731" marB="0" anchor="b"/>
                </a:tc>
                <a:extLst>
                  <a:ext uri="{0D108BD9-81ED-4DB2-BD59-A6C34878D82A}">
                    <a16:rowId xmlns:a16="http://schemas.microsoft.com/office/drawing/2014/main" val="2667188453"/>
                  </a:ext>
                </a:extLst>
              </a:tr>
              <a:tr h="561944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4.99</a:t>
                      </a: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29.99</a:t>
                      </a: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731" marR="8731" marT="8731" marB="0" anchor="b"/>
                </a:tc>
                <a:extLst>
                  <a:ext uri="{0D108BD9-81ED-4DB2-BD59-A6C34878D82A}">
                    <a16:rowId xmlns:a16="http://schemas.microsoft.com/office/drawing/2014/main" val="2987154858"/>
                  </a:ext>
                </a:extLst>
              </a:tr>
              <a:tr h="561944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2.98</a:t>
                      </a: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115.272</a:t>
                      </a: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19.984</a:t>
                      </a:r>
                    </a:p>
                  </a:txBody>
                  <a:tcPr marL="8731" marR="8731" marT="873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4.985</a:t>
                      </a:r>
                    </a:p>
                  </a:txBody>
                  <a:tcPr marL="8731" marR="8731" marT="8731" marB="0" anchor="b"/>
                </a:tc>
                <a:extLst>
                  <a:ext uri="{0D108BD9-81ED-4DB2-BD59-A6C34878D82A}">
                    <a16:rowId xmlns:a16="http://schemas.microsoft.com/office/drawing/2014/main" val="2914463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94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heatre">
            <a:extLst>
              <a:ext uri="{FF2B5EF4-FFF2-40B4-BE49-F238E27FC236}">
                <a16:creationId xmlns:a16="http://schemas.microsoft.com/office/drawing/2014/main" id="{0547B6B1-0600-0E47-9FD9-0A4416135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4" name="Arc 5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77DC1-5035-46FA-5CFA-EA7BDECA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de-DE" b="1" dirty="0" err="1"/>
              <a:t>Descriptive</a:t>
            </a:r>
            <a:r>
              <a:rPr lang="de-DE" b="1" dirty="0"/>
              <a:t> </a:t>
            </a:r>
            <a:r>
              <a:rPr lang="de-DE" b="1" dirty="0" err="1"/>
              <a:t>Statistics</a:t>
            </a:r>
            <a:r>
              <a:rPr lang="de-DE" b="1" dirty="0"/>
              <a:t> (</a:t>
            </a:r>
            <a:r>
              <a:rPr lang="de-DE" b="1" dirty="0" err="1"/>
              <a:t>cont‘d</a:t>
            </a:r>
            <a:r>
              <a:rPr lang="de-DE" b="1" dirty="0"/>
              <a:t>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35C1-0DD6-734A-641B-11865E6F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 fontScale="92500" lnSpcReduction="10000"/>
          </a:bodyPr>
          <a:lstStyle/>
          <a:p>
            <a:r>
              <a:rPr lang="de-DE" sz="2400" dirty="0"/>
              <a:t>17 </a:t>
            </a:r>
            <a:r>
              <a:rPr lang="de-DE" sz="2400" dirty="0" err="1"/>
              <a:t>movies</a:t>
            </a:r>
            <a:r>
              <a:rPr lang="de-DE" sz="2400" dirty="0"/>
              <a:t>, </a:t>
            </a:r>
            <a:r>
              <a:rPr lang="de-DE" sz="2400" dirty="0" err="1"/>
              <a:t>with</a:t>
            </a:r>
            <a:r>
              <a:rPr lang="de-DE" sz="2400" dirty="0"/>
              <a:t> maximum </a:t>
            </a:r>
            <a:r>
              <a:rPr lang="de-DE" sz="2400" dirty="0" err="1"/>
              <a:t>rental</a:t>
            </a:r>
            <a:r>
              <a:rPr lang="de-DE" sz="2400" dirty="0"/>
              <a:t> rate </a:t>
            </a:r>
            <a:r>
              <a:rPr lang="de-DE" sz="2400" dirty="0" err="1"/>
              <a:t>of</a:t>
            </a:r>
            <a:r>
              <a:rPr lang="de-DE" sz="2400" dirty="0"/>
              <a:t> 4.99 and </a:t>
            </a:r>
            <a:r>
              <a:rPr lang="de-DE" sz="2400" dirty="0" err="1"/>
              <a:t>minimum</a:t>
            </a:r>
            <a:r>
              <a:rPr lang="de-DE" sz="2400" dirty="0"/>
              <a:t> </a:t>
            </a:r>
            <a:r>
              <a:rPr lang="de-DE" sz="2400" dirty="0" err="1"/>
              <a:t>replacement</a:t>
            </a:r>
            <a:r>
              <a:rPr lang="de-DE" sz="2400" dirty="0"/>
              <a:t> </a:t>
            </a:r>
            <a:r>
              <a:rPr lang="de-DE" sz="2400" dirty="0" err="1"/>
              <a:t>cost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9.99, </a:t>
            </a:r>
            <a:r>
              <a:rPr lang="de-DE" sz="2400" dirty="0" err="1"/>
              <a:t>contributed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most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revenue</a:t>
            </a:r>
            <a:r>
              <a:rPr lang="de-DE" sz="2400" dirty="0"/>
              <a:t> </a:t>
            </a:r>
            <a:r>
              <a:rPr lang="de-DE" sz="2400" dirty="0" err="1"/>
              <a:t>gain</a:t>
            </a:r>
            <a:r>
              <a:rPr lang="de-DE" sz="2400" dirty="0"/>
              <a:t>(*)</a:t>
            </a:r>
          </a:p>
          <a:p>
            <a:r>
              <a:rPr lang="de-DE" sz="2400" dirty="0"/>
              <a:t>22 </a:t>
            </a:r>
            <a:r>
              <a:rPr lang="de-DE" sz="2400" dirty="0" err="1"/>
              <a:t>movies</a:t>
            </a:r>
            <a:r>
              <a:rPr lang="de-DE" sz="2400" dirty="0"/>
              <a:t>,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minimum</a:t>
            </a:r>
            <a:r>
              <a:rPr lang="de-DE" sz="2400" dirty="0"/>
              <a:t> </a:t>
            </a:r>
            <a:r>
              <a:rPr lang="de-DE" sz="2400" dirty="0" err="1"/>
              <a:t>rental</a:t>
            </a:r>
            <a:r>
              <a:rPr lang="de-DE" sz="2400" dirty="0"/>
              <a:t> rate </a:t>
            </a:r>
            <a:r>
              <a:rPr lang="de-DE" sz="2400" dirty="0" err="1"/>
              <a:t>of</a:t>
            </a:r>
            <a:r>
              <a:rPr lang="de-DE" sz="2400" dirty="0"/>
              <a:t> 0.99 and maximum </a:t>
            </a:r>
            <a:r>
              <a:rPr lang="de-DE" sz="2400" dirty="0" err="1"/>
              <a:t>replacement</a:t>
            </a:r>
            <a:r>
              <a:rPr lang="de-DE" sz="2400" dirty="0"/>
              <a:t> </a:t>
            </a:r>
            <a:r>
              <a:rPr lang="de-DE" sz="2400" dirty="0" err="1"/>
              <a:t>cost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29.99, </a:t>
            </a:r>
            <a:r>
              <a:rPr lang="de-DE" sz="2400" dirty="0" err="1"/>
              <a:t>contributed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least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revenue</a:t>
            </a:r>
            <a:r>
              <a:rPr lang="de-DE" sz="2400" dirty="0"/>
              <a:t> </a:t>
            </a:r>
            <a:r>
              <a:rPr lang="de-DE" sz="2400" dirty="0" err="1"/>
              <a:t>gain</a:t>
            </a:r>
            <a:r>
              <a:rPr lang="de-DE" sz="2400" dirty="0"/>
              <a:t>(*)</a:t>
            </a:r>
          </a:p>
          <a:p>
            <a:r>
              <a:rPr lang="de-DE" sz="2400" dirty="0"/>
              <a:t>The </a:t>
            </a:r>
            <a:r>
              <a:rPr lang="de-DE" sz="2400" dirty="0" err="1"/>
              <a:t>average</a:t>
            </a:r>
            <a:r>
              <a:rPr lang="de-DE" sz="2400" dirty="0"/>
              <a:t> </a:t>
            </a:r>
            <a:r>
              <a:rPr lang="de-DE" sz="2400" dirty="0" err="1"/>
              <a:t>rental</a:t>
            </a:r>
            <a:r>
              <a:rPr lang="de-DE" sz="2400" dirty="0"/>
              <a:t> </a:t>
            </a:r>
            <a:r>
              <a:rPr lang="de-DE" sz="2400" dirty="0" err="1"/>
              <a:t>duration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all </a:t>
            </a:r>
            <a:r>
              <a:rPr lang="de-DE" sz="2400" dirty="0" err="1"/>
              <a:t>videos</a:t>
            </a:r>
            <a:r>
              <a:rPr lang="de-DE" sz="2400" dirty="0"/>
              <a:t> was 4.985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*</a:t>
            </a:r>
            <a:r>
              <a:rPr lang="de-DE" sz="2400" dirty="0" err="1"/>
              <a:t>Names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movies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included</a:t>
            </a:r>
            <a:r>
              <a:rPr lang="de-DE" sz="2400" dirty="0"/>
              <a:t> in </a:t>
            </a:r>
            <a:r>
              <a:rPr lang="de-DE" sz="2400" dirty="0" err="1"/>
              <a:t>the</a:t>
            </a:r>
            <a:r>
              <a:rPr lang="de-DE" sz="2400" dirty="0"/>
              <a:t> Appendix.</a:t>
            </a:r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873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26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0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E87444B-12CC-12AA-68C6-2490D5369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37E222B-671B-4656-5048-D090FCFC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" y="575201"/>
            <a:ext cx="11521440" cy="604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6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F6F43C-FB44-B6EA-34F8-192E33648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059" b="1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1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89F182-0493-D2AA-A7F2-F58F13AEC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840" y="918546"/>
            <a:ext cx="7254240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9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45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1A119B-E540-1F9D-48D8-F456BFA92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421" y="643467"/>
            <a:ext cx="840915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4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Analysis Results of Rockbuster Stealth Movie Rental Service</vt:lpstr>
      <vt:lpstr>OBJECTIVE</vt:lpstr>
      <vt:lpstr>BUSINESS QUESTIONS</vt:lpstr>
      <vt:lpstr>Descriptive Statistics for 1000 Movies released in 2006</vt:lpstr>
      <vt:lpstr>Descriptive Statistics (cont‘d)</vt:lpstr>
      <vt:lpstr>PowerPoint Presentation</vt:lpstr>
      <vt:lpstr>PowerPoint Presentation</vt:lpstr>
      <vt:lpstr>PowerPoint Presentation</vt:lpstr>
      <vt:lpstr>PowerPoint Presentation</vt:lpstr>
      <vt:lpstr>Recommendations…</vt:lpstr>
      <vt:lpstr>Appendix</vt:lpstr>
      <vt:lpstr>Appendix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Results of Rockbuster Stealth Movie Rental Service</dc:title>
  <dc:creator>Olufunso Omotuyole</dc:creator>
  <cp:lastModifiedBy>Olufunso Omotuyole</cp:lastModifiedBy>
  <cp:revision>6</cp:revision>
  <dcterms:created xsi:type="dcterms:W3CDTF">2023-09-12T23:06:57Z</dcterms:created>
  <dcterms:modified xsi:type="dcterms:W3CDTF">2023-09-14T05:47:48Z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56ebf0-682e-4bd9-a025-31bc7eff6573_Enabled">
    <vt:lpwstr>true</vt:lpwstr>
  </property>
  <property fmtid="{D5CDD505-2E9C-101B-9397-08002B2CF9AE}" pid="3" name="MSIP_Label_2e56ebf0-682e-4bd9-a025-31bc7eff6573_SetDate">
    <vt:lpwstr>2023-09-13T00:07:32Z</vt:lpwstr>
  </property>
  <property fmtid="{D5CDD505-2E9C-101B-9397-08002B2CF9AE}" pid="4" name="MSIP_Label_2e56ebf0-682e-4bd9-a025-31bc7eff6573_Method">
    <vt:lpwstr>Privileged</vt:lpwstr>
  </property>
  <property fmtid="{D5CDD505-2E9C-101B-9397-08002B2CF9AE}" pid="5" name="MSIP_Label_2e56ebf0-682e-4bd9-a025-31bc7eff6573_Name">
    <vt:lpwstr>Personal</vt:lpwstr>
  </property>
  <property fmtid="{D5CDD505-2E9C-101B-9397-08002B2CF9AE}" pid="6" name="MSIP_Label_2e56ebf0-682e-4bd9-a025-31bc7eff6573_SiteId">
    <vt:lpwstr>522fc9ff-aca0-4d49-8e36-d13332e34662</vt:lpwstr>
  </property>
  <property fmtid="{D5CDD505-2E9C-101B-9397-08002B2CF9AE}" pid="7" name="MSIP_Label_2e56ebf0-682e-4bd9-a025-31bc7eff6573_ActionId">
    <vt:lpwstr>a4459ad8-26d5-4188-a287-0df1b76e3ccf</vt:lpwstr>
  </property>
  <property fmtid="{D5CDD505-2E9C-101B-9397-08002B2CF9AE}" pid="8" name="MSIP_Label_2e56ebf0-682e-4bd9-a025-31bc7eff6573_ContentBits">
    <vt:lpwstr>0</vt:lpwstr>
  </property>
</Properties>
</file>