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58" r:id="rId3"/>
    <p:sldId id="259" r:id="rId4"/>
    <p:sldId id="260" r:id="rId5"/>
    <p:sldId id="261" r:id="rId6"/>
    <p:sldId id="262" r:id="rId7"/>
    <p:sldId id="263" r:id="rId8"/>
    <p:sldId id="264" r:id="rId9"/>
    <p:sldId id="265" r:id="rId10"/>
    <p:sldId id="268" r:id="rId11"/>
    <p:sldId id="269" r:id="rId12"/>
    <p:sldId id="266" r:id="rId13"/>
    <p:sldId id="267" r:id="rId14"/>
    <p:sldId id="270" r:id="rId15"/>
    <p:sldId id="272" r:id="rId16"/>
    <p:sldId id="271" r:id="rId17"/>
    <p:sldId id="273" r:id="rId18"/>
    <p:sldId id="274" r:id="rId19"/>
    <p:sldId id="275" r:id="rId20"/>
    <p:sldId id="276"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AE3C51-0F16-4591-9DE3-1DD7D71BD99B}" type="datetimeFigureOut">
              <a:rPr lang="en-NG" smtClean="0"/>
              <a:t>02/05/2024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31FF709-53F7-410A-8E6B-86E9C67341FF}" type="slidenum">
              <a:rPr lang="en-NG" smtClean="0"/>
              <a:t>‹#›</a:t>
            </a:fld>
            <a:endParaRPr lang="en-NG"/>
          </a:p>
        </p:txBody>
      </p:sp>
    </p:spTree>
    <p:extLst>
      <p:ext uri="{BB962C8B-B14F-4D97-AF65-F5344CB8AC3E}">
        <p14:creationId xmlns:p14="http://schemas.microsoft.com/office/powerpoint/2010/main" val="2227507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E3C51-0F16-4591-9DE3-1DD7D71BD99B}" type="datetimeFigureOut">
              <a:rPr lang="en-NG" smtClean="0"/>
              <a:t>02/05/2024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31FF709-53F7-410A-8E6B-86E9C67341FF}" type="slidenum">
              <a:rPr lang="en-NG" smtClean="0"/>
              <a:t>‹#›</a:t>
            </a:fld>
            <a:endParaRPr lang="en-NG"/>
          </a:p>
        </p:txBody>
      </p:sp>
    </p:spTree>
    <p:extLst>
      <p:ext uri="{BB962C8B-B14F-4D97-AF65-F5344CB8AC3E}">
        <p14:creationId xmlns:p14="http://schemas.microsoft.com/office/powerpoint/2010/main" val="388211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E3C51-0F16-4591-9DE3-1DD7D71BD99B}" type="datetimeFigureOut">
              <a:rPr lang="en-NG" smtClean="0"/>
              <a:t>02/05/2024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31FF709-53F7-410A-8E6B-86E9C67341FF}" type="slidenum">
              <a:rPr lang="en-NG" smtClean="0"/>
              <a:t>‹#›</a:t>
            </a:fld>
            <a:endParaRPr lang="en-N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27364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E3C51-0F16-4591-9DE3-1DD7D71BD99B}" type="datetimeFigureOut">
              <a:rPr lang="en-NG" smtClean="0"/>
              <a:t>02/05/2024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31FF709-53F7-410A-8E6B-86E9C67341FF}" type="slidenum">
              <a:rPr lang="en-NG" smtClean="0"/>
              <a:t>‹#›</a:t>
            </a:fld>
            <a:endParaRPr lang="en-NG"/>
          </a:p>
        </p:txBody>
      </p:sp>
    </p:spTree>
    <p:extLst>
      <p:ext uri="{BB962C8B-B14F-4D97-AF65-F5344CB8AC3E}">
        <p14:creationId xmlns:p14="http://schemas.microsoft.com/office/powerpoint/2010/main" val="844372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E3C51-0F16-4591-9DE3-1DD7D71BD99B}" type="datetimeFigureOut">
              <a:rPr lang="en-NG" smtClean="0"/>
              <a:t>02/05/2024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31FF709-53F7-410A-8E6B-86E9C67341FF}" type="slidenum">
              <a:rPr lang="en-NG" smtClean="0"/>
              <a:t>‹#›</a:t>
            </a:fld>
            <a:endParaRPr lang="en-N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932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E3C51-0F16-4591-9DE3-1DD7D71BD99B}" type="datetimeFigureOut">
              <a:rPr lang="en-NG" smtClean="0"/>
              <a:t>02/05/2024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31FF709-53F7-410A-8E6B-86E9C67341FF}" type="slidenum">
              <a:rPr lang="en-NG" smtClean="0"/>
              <a:t>‹#›</a:t>
            </a:fld>
            <a:endParaRPr lang="en-NG"/>
          </a:p>
        </p:txBody>
      </p:sp>
    </p:spTree>
    <p:extLst>
      <p:ext uri="{BB962C8B-B14F-4D97-AF65-F5344CB8AC3E}">
        <p14:creationId xmlns:p14="http://schemas.microsoft.com/office/powerpoint/2010/main" val="508221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E3C51-0F16-4591-9DE3-1DD7D71BD99B}" type="datetimeFigureOut">
              <a:rPr lang="en-NG" smtClean="0"/>
              <a:t>02/05/2024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31FF709-53F7-410A-8E6B-86E9C67341FF}" type="slidenum">
              <a:rPr lang="en-NG" smtClean="0"/>
              <a:t>‹#›</a:t>
            </a:fld>
            <a:endParaRPr lang="en-NG"/>
          </a:p>
        </p:txBody>
      </p:sp>
    </p:spTree>
    <p:extLst>
      <p:ext uri="{BB962C8B-B14F-4D97-AF65-F5344CB8AC3E}">
        <p14:creationId xmlns:p14="http://schemas.microsoft.com/office/powerpoint/2010/main" val="2624655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E3C51-0F16-4591-9DE3-1DD7D71BD99B}" type="datetimeFigureOut">
              <a:rPr lang="en-NG" smtClean="0"/>
              <a:t>02/05/2024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31FF709-53F7-410A-8E6B-86E9C67341FF}" type="slidenum">
              <a:rPr lang="en-NG" smtClean="0"/>
              <a:t>‹#›</a:t>
            </a:fld>
            <a:endParaRPr lang="en-NG"/>
          </a:p>
        </p:txBody>
      </p:sp>
    </p:spTree>
    <p:extLst>
      <p:ext uri="{BB962C8B-B14F-4D97-AF65-F5344CB8AC3E}">
        <p14:creationId xmlns:p14="http://schemas.microsoft.com/office/powerpoint/2010/main" val="2712152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E3C51-0F16-4591-9DE3-1DD7D71BD99B}" type="datetimeFigureOut">
              <a:rPr lang="en-NG" smtClean="0"/>
              <a:t>02/05/2024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31FF709-53F7-410A-8E6B-86E9C67341FF}" type="slidenum">
              <a:rPr lang="en-NG" smtClean="0"/>
              <a:t>‹#›</a:t>
            </a:fld>
            <a:endParaRPr lang="en-NG"/>
          </a:p>
        </p:txBody>
      </p:sp>
    </p:spTree>
    <p:extLst>
      <p:ext uri="{BB962C8B-B14F-4D97-AF65-F5344CB8AC3E}">
        <p14:creationId xmlns:p14="http://schemas.microsoft.com/office/powerpoint/2010/main" val="120111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E3C51-0F16-4591-9DE3-1DD7D71BD99B}" type="datetimeFigureOut">
              <a:rPr lang="en-NG" smtClean="0"/>
              <a:t>02/05/2024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31FF709-53F7-410A-8E6B-86E9C67341FF}" type="slidenum">
              <a:rPr lang="en-NG" smtClean="0"/>
              <a:t>‹#›</a:t>
            </a:fld>
            <a:endParaRPr lang="en-NG"/>
          </a:p>
        </p:txBody>
      </p:sp>
    </p:spTree>
    <p:extLst>
      <p:ext uri="{BB962C8B-B14F-4D97-AF65-F5344CB8AC3E}">
        <p14:creationId xmlns:p14="http://schemas.microsoft.com/office/powerpoint/2010/main" val="111176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AE3C51-0F16-4591-9DE3-1DD7D71BD99B}" type="datetimeFigureOut">
              <a:rPr lang="en-NG" smtClean="0"/>
              <a:t>02/05/2024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31FF709-53F7-410A-8E6B-86E9C67341FF}" type="slidenum">
              <a:rPr lang="en-NG" smtClean="0"/>
              <a:t>‹#›</a:t>
            </a:fld>
            <a:endParaRPr lang="en-NG"/>
          </a:p>
        </p:txBody>
      </p:sp>
    </p:spTree>
    <p:extLst>
      <p:ext uri="{BB962C8B-B14F-4D97-AF65-F5344CB8AC3E}">
        <p14:creationId xmlns:p14="http://schemas.microsoft.com/office/powerpoint/2010/main" val="31451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AE3C51-0F16-4591-9DE3-1DD7D71BD99B}" type="datetimeFigureOut">
              <a:rPr lang="en-NG" smtClean="0"/>
              <a:t>02/05/2024</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A31FF709-53F7-410A-8E6B-86E9C67341FF}" type="slidenum">
              <a:rPr lang="en-NG" smtClean="0"/>
              <a:t>‹#›</a:t>
            </a:fld>
            <a:endParaRPr lang="en-NG"/>
          </a:p>
        </p:txBody>
      </p:sp>
    </p:spTree>
    <p:extLst>
      <p:ext uri="{BB962C8B-B14F-4D97-AF65-F5344CB8AC3E}">
        <p14:creationId xmlns:p14="http://schemas.microsoft.com/office/powerpoint/2010/main" val="294168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AE3C51-0F16-4591-9DE3-1DD7D71BD99B}" type="datetimeFigureOut">
              <a:rPr lang="en-NG" smtClean="0"/>
              <a:t>02/05/2024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A31FF709-53F7-410A-8E6B-86E9C67341FF}" type="slidenum">
              <a:rPr lang="en-NG" smtClean="0"/>
              <a:t>‹#›</a:t>
            </a:fld>
            <a:endParaRPr lang="en-NG"/>
          </a:p>
        </p:txBody>
      </p:sp>
    </p:spTree>
    <p:extLst>
      <p:ext uri="{BB962C8B-B14F-4D97-AF65-F5344CB8AC3E}">
        <p14:creationId xmlns:p14="http://schemas.microsoft.com/office/powerpoint/2010/main" val="1104204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E3C51-0F16-4591-9DE3-1DD7D71BD99B}" type="datetimeFigureOut">
              <a:rPr lang="en-NG" smtClean="0"/>
              <a:t>02/05/2024</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A31FF709-53F7-410A-8E6B-86E9C67341FF}" type="slidenum">
              <a:rPr lang="en-NG" smtClean="0"/>
              <a:t>‹#›</a:t>
            </a:fld>
            <a:endParaRPr lang="en-NG"/>
          </a:p>
        </p:txBody>
      </p:sp>
    </p:spTree>
    <p:extLst>
      <p:ext uri="{BB962C8B-B14F-4D97-AF65-F5344CB8AC3E}">
        <p14:creationId xmlns:p14="http://schemas.microsoft.com/office/powerpoint/2010/main" val="120108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AE3C51-0F16-4591-9DE3-1DD7D71BD99B}" type="datetimeFigureOut">
              <a:rPr lang="en-NG" smtClean="0"/>
              <a:t>02/05/2024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31FF709-53F7-410A-8E6B-86E9C67341FF}" type="slidenum">
              <a:rPr lang="en-NG" smtClean="0"/>
              <a:t>‹#›</a:t>
            </a:fld>
            <a:endParaRPr lang="en-NG"/>
          </a:p>
        </p:txBody>
      </p:sp>
    </p:spTree>
    <p:extLst>
      <p:ext uri="{BB962C8B-B14F-4D97-AF65-F5344CB8AC3E}">
        <p14:creationId xmlns:p14="http://schemas.microsoft.com/office/powerpoint/2010/main" val="243746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E3C51-0F16-4591-9DE3-1DD7D71BD99B}" type="datetimeFigureOut">
              <a:rPr lang="en-NG" smtClean="0"/>
              <a:t>02/05/2024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31FF709-53F7-410A-8E6B-86E9C67341FF}" type="slidenum">
              <a:rPr lang="en-NG" smtClean="0"/>
              <a:t>‹#›</a:t>
            </a:fld>
            <a:endParaRPr lang="en-NG"/>
          </a:p>
        </p:txBody>
      </p:sp>
    </p:spTree>
    <p:extLst>
      <p:ext uri="{BB962C8B-B14F-4D97-AF65-F5344CB8AC3E}">
        <p14:creationId xmlns:p14="http://schemas.microsoft.com/office/powerpoint/2010/main" val="2541444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AE3C51-0F16-4591-9DE3-1DD7D71BD99B}" type="datetimeFigureOut">
              <a:rPr lang="en-NG" smtClean="0"/>
              <a:t>02/05/2024</a:t>
            </a:fld>
            <a:endParaRPr lang="en-N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1FF709-53F7-410A-8E6B-86E9C67341FF}" type="slidenum">
              <a:rPr lang="en-NG" smtClean="0"/>
              <a:t>‹#›</a:t>
            </a:fld>
            <a:endParaRPr lang="en-NG"/>
          </a:p>
        </p:txBody>
      </p:sp>
    </p:spTree>
    <p:extLst>
      <p:ext uri="{BB962C8B-B14F-4D97-AF65-F5344CB8AC3E}">
        <p14:creationId xmlns:p14="http://schemas.microsoft.com/office/powerpoint/2010/main" val="336371689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0801-A2B5-EFCD-3D54-0BFAAAC9D0CA}"/>
              </a:ext>
            </a:extLst>
          </p:cNvPr>
          <p:cNvSpPr>
            <a:spLocks noGrp="1"/>
          </p:cNvSpPr>
          <p:nvPr>
            <p:ph type="ctrTitle"/>
          </p:nvPr>
        </p:nvSpPr>
        <p:spPr/>
        <p:txBody>
          <a:bodyPr/>
          <a:lstStyle/>
          <a:p>
            <a:pPr algn="ctr"/>
            <a:r>
              <a:rPr lang="en-US" sz="4800" dirty="0"/>
              <a:t>Airplane Crash Analysis with Tableau</a:t>
            </a:r>
            <a:endParaRPr lang="en-NG" sz="4800" dirty="0"/>
          </a:p>
        </p:txBody>
      </p:sp>
      <p:sp>
        <p:nvSpPr>
          <p:cNvPr id="3" name="Subtitle 2">
            <a:extLst>
              <a:ext uri="{FF2B5EF4-FFF2-40B4-BE49-F238E27FC236}">
                <a16:creationId xmlns:a16="http://schemas.microsoft.com/office/drawing/2014/main" id="{FA757FBE-A864-598D-A400-60EA9CF2A349}"/>
              </a:ext>
            </a:extLst>
          </p:cNvPr>
          <p:cNvSpPr>
            <a:spLocks noGrp="1"/>
          </p:cNvSpPr>
          <p:nvPr>
            <p:ph type="subTitle" idx="1"/>
          </p:nvPr>
        </p:nvSpPr>
        <p:spPr/>
        <p:txBody>
          <a:bodyPr>
            <a:noAutofit/>
          </a:bodyPr>
          <a:lstStyle/>
          <a:p>
            <a:pPr algn="ctr"/>
            <a:r>
              <a:rPr lang="en-US" sz="2000" b="1" dirty="0"/>
              <a:t>Internship Project by Anusiem </a:t>
            </a:r>
            <a:r>
              <a:rPr lang="en-US" sz="2000" b="1" dirty="0" err="1"/>
              <a:t>Adaeze</a:t>
            </a:r>
            <a:r>
              <a:rPr lang="en-US" sz="2000" b="1" dirty="0"/>
              <a:t> Comfort with </a:t>
            </a:r>
            <a:r>
              <a:rPr lang="en-US" sz="2000" b="1" dirty="0" err="1"/>
              <a:t>Mentorness</a:t>
            </a:r>
            <a:endParaRPr lang="en-US" sz="2000" b="1" dirty="0"/>
          </a:p>
          <a:p>
            <a:pPr algn="ctr"/>
            <a:r>
              <a:rPr lang="en-US" sz="2000" b="1" dirty="0"/>
              <a:t>BATCH: MIP-DA-06</a:t>
            </a:r>
            <a:endParaRPr lang="en-NG" sz="2000" b="1" dirty="0"/>
          </a:p>
          <a:p>
            <a:pPr algn="ctr"/>
            <a:endParaRPr lang="en-NG" sz="2000" b="1" dirty="0"/>
          </a:p>
        </p:txBody>
      </p:sp>
    </p:spTree>
    <p:extLst>
      <p:ext uri="{BB962C8B-B14F-4D97-AF65-F5344CB8AC3E}">
        <p14:creationId xmlns:p14="http://schemas.microsoft.com/office/powerpoint/2010/main" val="301672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2F8F-E0E7-7EF7-00CD-8A34EE665C6E}"/>
              </a:ext>
            </a:extLst>
          </p:cNvPr>
          <p:cNvSpPr>
            <a:spLocks noGrp="1"/>
          </p:cNvSpPr>
          <p:nvPr>
            <p:ph type="title"/>
          </p:nvPr>
        </p:nvSpPr>
        <p:spPr/>
        <p:txBody>
          <a:bodyPr/>
          <a:lstStyle/>
          <a:p>
            <a:r>
              <a:rPr lang="en-US" dirty="0"/>
              <a:t>Visualization and Insight</a:t>
            </a:r>
            <a:br>
              <a:rPr lang="en-US" dirty="0"/>
            </a:br>
            <a:endParaRPr lang="en-NG" dirty="0"/>
          </a:p>
        </p:txBody>
      </p:sp>
      <p:sp>
        <p:nvSpPr>
          <p:cNvPr id="3" name="Content Placeholder 2">
            <a:extLst>
              <a:ext uri="{FF2B5EF4-FFF2-40B4-BE49-F238E27FC236}">
                <a16:creationId xmlns:a16="http://schemas.microsoft.com/office/drawing/2014/main" id="{B01F2A83-D2CF-7937-18BD-28B82438F801}"/>
              </a:ext>
            </a:extLst>
          </p:cNvPr>
          <p:cNvSpPr>
            <a:spLocks noGrp="1"/>
          </p:cNvSpPr>
          <p:nvPr>
            <p:ph sz="half" idx="1"/>
          </p:nvPr>
        </p:nvSpPr>
        <p:spPr>
          <a:xfrm>
            <a:off x="677334" y="1488614"/>
            <a:ext cx="4184035" cy="3880772"/>
          </a:xfrm>
        </p:spPr>
        <p:txBody>
          <a:bodyPr/>
          <a:lstStyle/>
          <a:p>
            <a:pPr marL="0" indent="0" algn="ctr">
              <a:buNone/>
            </a:pPr>
            <a:r>
              <a:rPr lang="en-US" b="1" dirty="0"/>
              <a:t>Airplane Crashes over the years</a:t>
            </a:r>
          </a:p>
          <a:p>
            <a:r>
              <a:rPr lang="en-US" dirty="0"/>
              <a:t>Using a line graph I was able to visualize the airplane crash trend over the years.</a:t>
            </a:r>
          </a:p>
          <a:p>
            <a:r>
              <a:rPr lang="en-US" dirty="0"/>
              <a:t>From my graph it is evidently proven that there has been a significant reduction of severities over the years as year 2020,2021,2022 and 2023 had the lowest number of airplane crash fatalities compared to the previous years.</a:t>
            </a:r>
            <a:endParaRPr lang="en-NG" dirty="0"/>
          </a:p>
        </p:txBody>
      </p:sp>
      <p:pic>
        <p:nvPicPr>
          <p:cNvPr id="7" name="Content Placeholder 6">
            <a:extLst>
              <a:ext uri="{FF2B5EF4-FFF2-40B4-BE49-F238E27FC236}">
                <a16:creationId xmlns:a16="http://schemas.microsoft.com/office/drawing/2014/main" id="{0F458834-0259-FDF4-1C23-D9A36E97DFD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61369" y="1277257"/>
            <a:ext cx="7080634" cy="4971143"/>
          </a:xfrm>
        </p:spPr>
      </p:pic>
    </p:spTree>
    <p:extLst>
      <p:ext uri="{BB962C8B-B14F-4D97-AF65-F5344CB8AC3E}">
        <p14:creationId xmlns:p14="http://schemas.microsoft.com/office/powerpoint/2010/main" val="54167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2F8F-E0E7-7EF7-00CD-8A34EE665C6E}"/>
              </a:ext>
            </a:extLst>
          </p:cNvPr>
          <p:cNvSpPr>
            <a:spLocks noGrp="1"/>
          </p:cNvSpPr>
          <p:nvPr>
            <p:ph type="title"/>
          </p:nvPr>
        </p:nvSpPr>
        <p:spPr/>
        <p:txBody>
          <a:bodyPr/>
          <a:lstStyle/>
          <a:p>
            <a:r>
              <a:rPr lang="en-US" dirty="0"/>
              <a:t>Visualization and Insight</a:t>
            </a:r>
            <a:br>
              <a:rPr lang="en-US" dirty="0"/>
            </a:br>
            <a:endParaRPr lang="en-NG" dirty="0"/>
          </a:p>
        </p:txBody>
      </p:sp>
      <p:sp>
        <p:nvSpPr>
          <p:cNvPr id="3" name="Content Placeholder 2">
            <a:extLst>
              <a:ext uri="{FF2B5EF4-FFF2-40B4-BE49-F238E27FC236}">
                <a16:creationId xmlns:a16="http://schemas.microsoft.com/office/drawing/2014/main" id="{B01F2A83-D2CF-7937-18BD-28B82438F801}"/>
              </a:ext>
            </a:extLst>
          </p:cNvPr>
          <p:cNvSpPr>
            <a:spLocks noGrp="1"/>
          </p:cNvSpPr>
          <p:nvPr>
            <p:ph sz="half" idx="1"/>
          </p:nvPr>
        </p:nvSpPr>
        <p:spPr>
          <a:xfrm>
            <a:off x="677334" y="1488614"/>
            <a:ext cx="4184035" cy="3880772"/>
          </a:xfrm>
        </p:spPr>
        <p:txBody>
          <a:bodyPr>
            <a:normAutofit/>
          </a:bodyPr>
          <a:lstStyle/>
          <a:p>
            <a:pPr marL="0" indent="0" algn="ctr">
              <a:buNone/>
            </a:pPr>
            <a:r>
              <a:rPr lang="en-US" b="1" dirty="0"/>
              <a:t>Crash locations on a map</a:t>
            </a:r>
          </a:p>
          <a:p>
            <a:r>
              <a:rPr lang="en-US" dirty="0"/>
              <a:t>Using a map I was able to visualize the airplane crash occurrence and fatality rates over the years in different countries.</a:t>
            </a:r>
          </a:p>
          <a:p>
            <a:r>
              <a:rPr lang="en-US" dirty="0"/>
              <a:t>More crashes has occurred in Russia in the last 10.</a:t>
            </a:r>
          </a:p>
          <a:p>
            <a:r>
              <a:rPr lang="en-US" dirty="0"/>
              <a:t>Russia had used its military aircraft to much in a short period of time and that seemingly contributed to the crashes.</a:t>
            </a:r>
            <a:endParaRPr lang="en-NG" dirty="0"/>
          </a:p>
        </p:txBody>
      </p:sp>
      <p:pic>
        <p:nvPicPr>
          <p:cNvPr id="8" name="Content Placeholder 7">
            <a:extLst>
              <a:ext uri="{FF2B5EF4-FFF2-40B4-BE49-F238E27FC236}">
                <a16:creationId xmlns:a16="http://schemas.microsoft.com/office/drawing/2014/main" id="{4B9650D9-E8B5-0F40-CEA6-690E26F2BFF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61369" y="1117600"/>
            <a:ext cx="6853475" cy="5254171"/>
          </a:xfrm>
        </p:spPr>
      </p:pic>
    </p:spTree>
    <p:extLst>
      <p:ext uri="{BB962C8B-B14F-4D97-AF65-F5344CB8AC3E}">
        <p14:creationId xmlns:p14="http://schemas.microsoft.com/office/powerpoint/2010/main" val="3180763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C562-6FCF-76AA-F0F1-B99C670223C7}"/>
              </a:ext>
            </a:extLst>
          </p:cNvPr>
          <p:cNvSpPr>
            <a:spLocks noGrp="1"/>
          </p:cNvSpPr>
          <p:nvPr>
            <p:ph type="title"/>
          </p:nvPr>
        </p:nvSpPr>
        <p:spPr/>
        <p:txBody>
          <a:bodyPr/>
          <a:lstStyle/>
          <a:p>
            <a:r>
              <a:rPr lang="en-US" dirty="0"/>
              <a:t>Visualization and Insight</a:t>
            </a:r>
            <a:endParaRPr lang="en-NG" dirty="0"/>
          </a:p>
        </p:txBody>
      </p:sp>
      <p:sp>
        <p:nvSpPr>
          <p:cNvPr id="3" name="Content Placeholder 2">
            <a:extLst>
              <a:ext uri="{FF2B5EF4-FFF2-40B4-BE49-F238E27FC236}">
                <a16:creationId xmlns:a16="http://schemas.microsoft.com/office/drawing/2014/main" id="{B938C9D0-3F98-CB4A-D49F-ABC976EEE6EF}"/>
              </a:ext>
            </a:extLst>
          </p:cNvPr>
          <p:cNvSpPr>
            <a:spLocks noGrp="1"/>
          </p:cNvSpPr>
          <p:nvPr>
            <p:ph sz="half" idx="1"/>
          </p:nvPr>
        </p:nvSpPr>
        <p:spPr>
          <a:xfrm>
            <a:off x="125791" y="1355500"/>
            <a:ext cx="4184035" cy="5161414"/>
          </a:xfrm>
        </p:spPr>
        <p:txBody>
          <a:bodyPr>
            <a:normAutofit lnSpcReduction="10000"/>
          </a:bodyPr>
          <a:lstStyle/>
          <a:p>
            <a:r>
              <a:rPr lang="en-US" dirty="0"/>
              <a:t>Using a bar chart, some calculated fields and parameters I was able to plot a chart that shows the Top and Bottom N operators with higher and lower incident rates.</a:t>
            </a:r>
          </a:p>
          <a:p>
            <a:r>
              <a:rPr lang="en-US" dirty="0"/>
              <a:t>Aeroflot had the highest incident rate of about 2310 fatalities</a:t>
            </a:r>
          </a:p>
          <a:p>
            <a:r>
              <a:rPr lang="en-US" dirty="0"/>
              <a:t>I will advice that proper trainings should be conducted to avoid future casualties from poor performing operators as such.</a:t>
            </a:r>
          </a:p>
          <a:p>
            <a:r>
              <a:rPr lang="en-US" dirty="0"/>
              <a:t>Some operators such as Air Transat, Allied air and American international airways had 0 incident.</a:t>
            </a:r>
          </a:p>
          <a:p>
            <a:r>
              <a:rPr lang="en-US" dirty="0"/>
              <a:t>I will advice that more flights are given to such operators to control</a:t>
            </a:r>
          </a:p>
        </p:txBody>
      </p:sp>
      <p:pic>
        <p:nvPicPr>
          <p:cNvPr id="6" name="Content Placeholder 5">
            <a:extLst>
              <a:ext uri="{FF2B5EF4-FFF2-40B4-BE49-F238E27FC236}">
                <a16:creationId xmlns:a16="http://schemas.microsoft.com/office/drawing/2014/main" id="{61ED5BB7-7E6C-4D7C-5EA2-20D310352FE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13943" y="1355500"/>
            <a:ext cx="7218776" cy="5350100"/>
          </a:xfrm>
        </p:spPr>
      </p:pic>
    </p:spTree>
    <p:extLst>
      <p:ext uri="{BB962C8B-B14F-4D97-AF65-F5344CB8AC3E}">
        <p14:creationId xmlns:p14="http://schemas.microsoft.com/office/powerpoint/2010/main" val="323943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C562-6FCF-76AA-F0F1-B99C670223C7}"/>
              </a:ext>
            </a:extLst>
          </p:cNvPr>
          <p:cNvSpPr>
            <a:spLocks noGrp="1"/>
          </p:cNvSpPr>
          <p:nvPr>
            <p:ph type="title"/>
          </p:nvPr>
        </p:nvSpPr>
        <p:spPr/>
        <p:txBody>
          <a:bodyPr/>
          <a:lstStyle/>
          <a:p>
            <a:r>
              <a:rPr lang="en-US" dirty="0"/>
              <a:t>Visualization and Insight</a:t>
            </a:r>
            <a:endParaRPr lang="en-NG" dirty="0"/>
          </a:p>
        </p:txBody>
      </p:sp>
      <p:sp>
        <p:nvSpPr>
          <p:cNvPr id="3" name="Content Placeholder 2">
            <a:extLst>
              <a:ext uri="{FF2B5EF4-FFF2-40B4-BE49-F238E27FC236}">
                <a16:creationId xmlns:a16="http://schemas.microsoft.com/office/drawing/2014/main" id="{B938C9D0-3F98-CB4A-D49F-ABC976EEE6EF}"/>
              </a:ext>
            </a:extLst>
          </p:cNvPr>
          <p:cNvSpPr>
            <a:spLocks noGrp="1"/>
          </p:cNvSpPr>
          <p:nvPr>
            <p:ph sz="half" idx="1"/>
          </p:nvPr>
        </p:nvSpPr>
        <p:spPr>
          <a:xfrm>
            <a:off x="125791" y="1355500"/>
            <a:ext cx="4184035" cy="5161414"/>
          </a:xfrm>
        </p:spPr>
        <p:txBody>
          <a:bodyPr>
            <a:normAutofit/>
          </a:bodyPr>
          <a:lstStyle/>
          <a:p>
            <a:r>
              <a:rPr lang="en-US" dirty="0"/>
              <a:t>Using a bar chart, some calculated fields and parameters I was able to plot a chart that shows the Top 10 aircraft type with higher incident rates.</a:t>
            </a:r>
          </a:p>
          <a:p>
            <a:r>
              <a:rPr lang="en-US" dirty="0"/>
              <a:t>Antonov AN-26 had the highest incident rate of about 1001 fatalities followed by de Havilland Canada DHC-6 Twin Otter 300</a:t>
            </a:r>
          </a:p>
          <a:p>
            <a:r>
              <a:rPr lang="en-US" dirty="0"/>
              <a:t>I will advice that proper maintenance of these 10 aircraft type before flying with them again avoid future casualties and also reduce the occurrence of aircraft related crashes.</a:t>
            </a:r>
          </a:p>
        </p:txBody>
      </p:sp>
      <p:pic>
        <p:nvPicPr>
          <p:cNvPr id="8" name="Content Placeholder 7">
            <a:extLst>
              <a:ext uri="{FF2B5EF4-FFF2-40B4-BE49-F238E27FC236}">
                <a16:creationId xmlns:a16="http://schemas.microsoft.com/office/drawing/2014/main" id="{94A1C56A-C819-F4E5-0FD5-1FAF22537C9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09826" y="1270000"/>
            <a:ext cx="6677488" cy="5161413"/>
          </a:xfrm>
        </p:spPr>
      </p:pic>
    </p:spTree>
    <p:extLst>
      <p:ext uri="{BB962C8B-B14F-4D97-AF65-F5344CB8AC3E}">
        <p14:creationId xmlns:p14="http://schemas.microsoft.com/office/powerpoint/2010/main" val="773029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7BF5-DF0F-BBDF-56A0-67820B6872CD}"/>
              </a:ext>
            </a:extLst>
          </p:cNvPr>
          <p:cNvSpPr>
            <a:spLocks noGrp="1"/>
          </p:cNvSpPr>
          <p:nvPr>
            <p:ph type="title"/>
          </p:nvPr>
        </p:nvSpPr>
        <p:spPr/>
        <p:txBody>
          <a:bodyPr/>
          <a:lstStyle/>
          <a:p>
            <a:r>
              <a:rPr lang="en-US" dirty="0"/>
              <a:t>Visualization and Insight</a:t>
            </a:r>
            <a:endParaRPr lang="en-NG" dirty="0"/>
          </a:p>
        </p:txBody>
      </p:sp>
      <p:sp>
        <p:nvSpPr>
          <p:cNvPr id="3" name="Content Placeholder 2">
            <a:extLst>
              <a:ext uri="{FF2B5EF4-FFF2-40B4-BE49-F238E27FC236}">
                <a16:creationId xmlns:a16="http://schemas.microsoft.com/office/drawing/2014/main" id="{1F824FD4-8222-1FE4-8F42-27AA8E8228E8}"/>
              </a:ext>
            </a:extLst>
          </p:cNvPr>
          <p:cNvSpPr>
            <a:spLocks noGrp="1"/>
          </p:cNvSpPr>
          <p:nvPr>
            <p:ph sz="half" idx="1"/>
          </p:nvPr>
        </p:nvSpPr>
        <p:spPr>
          <a:xfrm>
            <a:off x="677334" y="1315252"/>
            <a:ext cx="4184035" cy="4771361"/>
          </a:xfrm>
        </p:spPr>
        <p:txBody>
          <a:bodyPr>
            <a:normAutofit/>
          </a:bodyPr>
          <a:lstStyle/>
          <a:p>
            <a:pPr marL="0" indent="0" algn="ctr">
              <a:buNone/>
            </a:pPr>
            <a:r>
              <a:rPr lang="en-US" b="1" dirty="0"/>
              <a:t>Relationship between aircraft registration and crash occurrences</a:t>
            </a:r>
          </a:p>
          <a:p>
            <a:r>
              <a:rPr lang="en-US" dirty="0"/>
              <a:t>Using packed bubbles I compared the top 10 registered aircraft with the highest fatalities</a:t>
            </a:r>
          </a:p>
          <a:p>
            <a:r>
              <a:rPr lang="en-US" dirty="0"/>
              <a:t>There is no significant relationship between the registered aircrafts and their crash occurrence rate.</a:t>
            </a:r>
          </a:p>
          <a:p>
            <a:r>
              <a:rPr lang="en-US" dirty="0"/>
              <a:t>The registration of an aircraft has little or no effect on it being crashed.</a:t>
            </a:r>
          </a:p>
          <a:p>
            <a:r>
              <a:rPr lang="en-US" dirty="0"/>
              <a:t>Aircraft registration is not a contributing factor to Airplane crash occurrence.</a:t>
            </a:r>
          </a:p>
        </p:txBody>
      </p:sp>
      <p:pic>
        <p:nvPicPr>
          <p:cNvPr id="14" name="Content Placeholder 13">
            <a:extLst>
              <a:ext uri="{FF2B5EF4-FFF2-40B4-BE49-F238E27FC236}">
                <a16:creationId xmlns:a16="http://schemas.microsoft.com/office/drawing/2014/main" id="{BC4CC8FB-B1F5-0ABF-13E6-835074E74EF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61369" y="1315252"/>
            <a:ext cx="7069374" cy="5341257"/>
          </a:xfrm>
        </p:spPr>
      </p:pic>
    </p:spTree>
    <p:extLst>
      <p:ext uri="{BB962C8B-B14F-4D97-AF65-F5344CB8AC3E}">
        <p14:creationId xmlns:p14="http://schemas.microsoft.com/office/powerpoint/2010/main" val="3814155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7BF5-DF0F-BBDF-56A0-67820B6872CD}"/>
              </a:ext>
            </a:extLst>
          </p:cNvPr>
          <p:cNvSpPr>
            <a:spLocks noGrp="1"/>
          </p:cNvSpPr>
          <p:nvPr>
            <p:ph type="title"/>
          </p:nvPr>
        </p:nvSpPr>
        <p:spPr/>
        <p:txBody>
          <a:bodyPr/>
          <a:lstStyle/>
          <a:p>
            <a:r>
              <a:rPr lang="en-US" dirty="0"/>
              <a:t>Visualization and Insight</a:t>
            </a:r>
            <a:endParaRPr lang="en-NG" dirty="0"/>
          </a:p>
        </p:txBody>
      </p:sp>
      <p:sp>
        <p:nvSpPr>
          <p:cNvPr id="3" name="Content Placeholder 2">
            <a:extLst>
              <a:ext uri="{FF2B5EF4-FFF2-40B4-BE49-F238E27FC236}">
                <a16:creationId xmlns:a16="http://schemas.microsoft.com/office/drawing/2014/main" id="{1F824FD4-8222-1FE4-8F42-27AA8E8228E8}"/>
              </a:ext>
            </a:extLst>
          </p:cNvPr>
          <p:cNvSpPr>
            <a:spLocks noGrp="1"/>
          </p:cNvSpPr>
          <p:nvPr>
            <p:ph sz="half" idx="1"/>
          </p:nvPr>
        </p:nvSpPr>
        <p:spPr>
          <a:xfrm>
            <a:off x="677334" y="1270000"/>
            <a:ext cx="4184035" cy="4771361"/>
          </a:xfrm>
        </p:spPr>
        <p:txBody>
          <a:bodyPr>
            <a:normAutofit fontScale="92500" lnSpcReduction="10000"/>
          </a:bodyPr>
          <a:lstStyle/>
          <a:p>
            <a:pPr marL="0" indent="0" algn="ctr">
              <a:buNone/>
            </a:pPr>
            <a:r>
              <a:rPr lang="en-US" dirty="0"/>
              <a:t> </a:t>
            </a:r>
            <a:r>
              <a:rPr lang="en-US" b="1" dirty="0"/>
              <a:t>Trends in passenger and crew fatalities</a:t>
            </a:r>
          </a:p>
          <a:p>
            <a:r>
              <a:rPr lang="en-US" dirty="0"/>
              <a:t>Using a Dual axis visualization, the bars represent the fatalities encountered by the passengers while the trend line represents the fatalities encountered by the crew members.</a:t>
            </a:r>
          </a:p>
          <a:p>
            <a:r>
              <a:rPr lang="en-US" dirty="0"/>
              <a:t>Passengers had more severity than the crew members</a:t>
            </a:r>
          </a:p>
          <a:p>
            <a:r>
              <a:rPr lang="en-US" dirty="0"/>
              <a:t>This can be as a result of the passengers not taking proper measures and safety regulation practices as the crew members did </a:t>
            </a:r>
          </a:p>
          <a:p>
            <a:r>
              <a:rPr lang="en-US" dirty="0"/>
              <a:t>It can also be attributed to an airplane having more number of Passengers than crew members </a:t>
            </a:r>
          </a:p>
        </p:txBody>
      </p:sp>
      <p:pic>
        <p:nvPicPr>
          <p:cNvPr id="10" name="Content Placeholder 9">
            <a:extLst>
              <a:ext uri="{FF2B5EF4-FFF2-40B4-BE49-F238E27FC236}">
                <a16:creationId xmlns:a16="http://schemas.microsoft.com/office/drawing/2014/main" id="{71D26651-820C-5D33-F0E4-337C3D90A65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18553" y="1270000"/>
            <a:ext cx="6812189" cy="5384026"/>
          </a:xfrm>
        </p:spPr>
      </p:pic>
    </p:spTree>
    <p:extLst>
      <p:ext uri="{BB962C8B-B14F-4D97-AF65-F5344CB8AC3E}">
        <p14:creationId xmlns:p14="http://schemas.microsoft.com/office/powerpoint/2010/main" val="375022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7BF5-DF0F-BBDF-56A0-67820B6872CD}"/>
              </a:ext>
            </a:extLst>
          </p:cNvPr>
          <p:cNvSpPr>
            <a:spLocks noGrp="1"/>
          </p:cNvSpPr>
          <p:nvPr>
            <p:ph type="title"/>
          </p:nvPr>
        </p:nvSpPr>
        <p:spPr/>
        <p:txBody>
          <a:bodyPr/>
          <a:lstStyle/>
          <a:p>
            <a:r>
              <a:rPr lang="en-US" dirty="0"/>
              <a:t>Visualization and Insight</a:t>
            </a:r>
            <a:endParaRPr lang="en-NG" dirty="0"/>
          </a:p>
        </p:txBody>
      </p:sp>
      <p:sp>
        <p:nvSpPr>
          <p:cNvPr id="3" name="Content Placeholder 2">
            <a:extLst>
              <a:ext uri="{FF2B5EF4-FFF2-40B4-BE49-F238E27FC236}">
                <a16:creationId xmlns:a16="http://schemas.microsoft.com/office/drawing/2014/main" id="{1F824FD4-8222-1FE4-8F42-27AA8E8228E8}"/>
              </a:ext>
            </a:extLst>
          </p:cNvPr>
          <p:cNvSpPr>
            <a:spLocks noGrp="1"/>
          </p:cNvSpPr>
          <p:nvPr>
            <p:ph sz="half" idx="1"/>
          </p:nvPr>
        </p:nvSpPr>
        <p:spPr>
          <a:xfrm>
            <a:off x="677334" y="1270000"/>
            <a:ext cx="4184035" cy="4978400"/>
          </a:xfrm>
        </p:spPr>
        <p:txBody>
          <a:bodyPr>
            <a:normAutofit fontScale="92500" lnSpcReduction="10000"/>
          </a:bodyPr>
          <a:lstStyle/>
          <a:p>
            <a:pPr marL="0" indent="0" algn="ctr">
              <a:buNone/>
            </a:pPr>
            <a:r>
              <a:rPr lang="en-US" dirty="0"/>
              <a:t> </a:t>
            </a:r>
            <a:r>
              <a:rPr lang="en-US" b="1" dirty="0"/>
              <a:t>Some factors contributing to fatalities</a:t>
            </a:r>
          </a:p>
          <a:p>
            <a:r>
              <a:rPr lang="en-US" dirty="0"/>
              <a:t>This is a line graph, showing a time trend of fatalities over the years.</a:t>
            </a:r>
          </a:p>
          <a:p>
            <a:r>
              <a:rPr lang="en-US" dirty="0"/>
              <a:t>The fatality rate is partitioned into months, with July, August and September topping the list.</a:t>
            </a:r>
          </a:p>
          <a:p>
            <a:r>
              <a:rPr lang="en-US" dirty="0"/>
              <a:t>These 3 months are said to be summer, summer comes with a high temperature which can cause an airplane to over heat and crash while trying to take off</a:t>
            </a:r>
          </a:p>
          <a:p>
            <a:r>
              <a:rPr lang="en-US" dirty="0"/>
              <a:t>This can be said to be a contributing factor to airplane crashes over the years</a:t>
            </a:r>
          </a:p>
          <a:p>
            <a:r>
              <a:rPr lang="en-US" dirty="0"/>
              <a:t>I will advice that such airplanes should stay grounded until the summer season is over and only be utilized in good weather conditions.</a:t>
            </a:r>
          </a:p>
        </p:txBody>
      </p:sp>
      <p:pic>
        <p:nvPicPr>
          <p:cNvPr id="7" name="Content Placeholder 6">
            <a:extLst>
              <a:ext uri="{FF2B5EF4-FFF2-40B4-BE49-F238E27FC236}">
                <a16:creationId xmlns:a16="http://schemas.microsoft.com/office/drawing/2014/main" id="{A53E1D1F-2809-E212-F136-2EE966A3330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525" y="1270000"/>
            <a:ext cx="6754132" cy="4978400"/>
          </a:xfrm>
        </p:spPr>
      </p:pic>
    </p:spTree>
    <p:extLst>
      <p:ext uri="{BB962C8B-B14F-4D97-AF65-F5344CB8AC3E}">
        <p14:creationId xmlns:p14="http://schemas.microsoft.com/office/powerpoint/2010/main" val="857724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7BF5-DF0F-BBDF-56A0-67820B6872CD}"/>
              </a:ext>
            </a:extLst>
          </p:cNvPr>
          <p:cNvSpPr>
            <a:spLocks noGrp="1"/>
          </p:cNvSpPr>
          <p:nvPr>
            <p:ph type="title"/>
          </p:nvPr>
        </p:nvSpPr>
        <p:spPr/>
        <p:txBody>
          <a:bodyPr/>
          <a:lstStyle/>
          <a:p>
            <a:r>
              <a:rPr lang="en-US" dirty="0"/>
              <a:t>Visualization and Insight</a:t>
            </a:r>
            <a:endParaRPr lang="en-NG" dirty="0"/>
          </a:p>
        </p:txBody>
      </p:sp>
      <p:sp>
        <p:nvSpPr>
          <p:cNvPr id="3" name="Content Placeholder 2">
            <a:extLst>
              <a:ext uri="{FF2B5EF4-FFF2-40B4-BE49-F238E27FC236}">
                <a16:creationId xmlns:a16="http://schemas.microsoft.com/office/drawing/2014/main" id="{1F824FD4-8222-1FE4-8F42-27AA8E8228E8}"/>
              </a:ext>
            </a:extLst>
          </p:cNvPr>
          <p:cNvSpPr>
            <a:spLocks noGrp="1"/>
          </p:cNvSpPr>
          <p:nvPr>
            <p:ph sz="half" idx="1"/>
          </p:nvPr>
        </p:nvSpPr>
        <p:spPr>
          <a:xfrm>
            <a:off x="677334" y="1270000"/>
            <a:ext cx="4184035" cy="4978400"/>
          </a:xfrm>
        </p:spPr>
        <p:txBody>
          <a:bodyPr>
            <a:normAutofit lnSpcReduction="10000"/>
          </a:bodyPr>
          <a:lstStyle/>
          <a:p>
            <a:pPr marL="0" indent="0" algn="ctr">
              <a:buNone/>
            </a:pPr>
            <a:r>
              <a:rPr lang="en-US" b="1" dirty="0"/>
              <a:t>Incident patterns on specific flight routes</a:t>
            </a:r>
          </a:p>
          <a:p>
            <a:r>
              <a:rPr lang="en-US" dirty="0"/>
              <a:t>I compared the top 10 routes with higher severity this is shown in the visualization.</a:t>
            </a:r>
          </a:p>
          <a:p>
            <a:r>
              <a:rPr lang="en-US" dirty="0"/>
              <a:t>The Tokyo to Osaka route ranked as number one with a total of 520 fatalities.</a:t>
            </a:r>
          </a:p>
          <a:p>
            <a:r>
              <a:rPr lang="en-US" dirty="0"/>
              <a:t>These 10 routes indicated are routes with a higher likelihood of incidents.  </a:t>
            </a:r>
          </a:p>
          <a:p>
            <a:r>
              <a:rPr lang="en-US" dirty="0"/>
              <a:t>I will advice that such routes should be avoided and a better alternative should be replaced for aircrafts going towards such directions.</a:t>
            </a:r>
          </a:p>
        </p:txBody>
      </p:sp>
      <p:pic>
        <p:nvPicPr>
          <p:cNvPr id="8" name="Content Placeholder 7">
            <a:extLst>
              <a:ext uri="{FF2B5EF4-FFF2-40B4-BE49-F238E27FC236}">
                <a16:creationId xmlns:a16="http://schemas.microsoft.com/office/drawing/2014/main" id="{9A5ED93C-C729-A415-ADC1-B139C230C95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75668" y="1270000"/>
            <a:ext cx="7011315" cy="5413829"/>
          </a:xfrm>
        </p:spPr>
      </p:pic>
    </p:spTree>
    <p:extLst>
      <p:ext uri="{BB962C8B-B14F-4D97-AF65-F5344CB8AC3E}">
        <p14:creationId xmlns:p14="http://schemas.microsoft.com/office/powerpoint/2010/main" val="1425455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9AAA5-C592-2895-0905-46147F1F203D}"/>
              </a:ext>
            </a:extLst>
          </p:cNvPr>
          <p:cNvSpPr>
            <a:spLocks noGrp="1"/>
          </p:cNvSpPr>
          <p:nvPr>
            <p:ph type="title"/>
          </p:nvPr>
        </p:nvSpPr>
        <p:spPr>
          <a:xfrm>
            <a:off x="706362" y="290286"/>
            <a:ext cx="8596668" cy="551543"/>
          </a:xfrm>
        </p:spPr>
        <p:txBody>
          <a:bodyPr>
            <a:normAutofit fontScale="90000"/>
          </a:bodyPr>
          <a:lstStyle/>
          <a:p>
            <a:r>
              <a:rPr lang="en-US" dirty="0"/>
              <a:t>Dashboard 1</a:t>
            </a:r>
            <a:endParaRPr lang="en-NG" dirty="0"/>
          </a:p>
        </p:txBody>
      </p:sp>
      <p:pic>
        <p:nvPicPr>
          <p:cNvPr id="9" name="Content Placeholder 8">
            <a:extLst>
              <a:ext uri="{FF2B5EF4-FFF2-40B4-BE49-F238E27FC236}">
                <a16:creationId xmlns:a16="http://schemas.microsoft.com/office/drawing/2014/main" id="{79C3C6CF-9393-6DB0-C067-655E2EE9E9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828" y="841829"/>
            <a:ext cx="11640457" cy="5747657"/>
          </a:xfrm>
        </p:spPr>
      </p:pic>
    </p:spTree>
    <p:extLst>
      <p:ext uri="{BB962C8B-B14F-4D97-AF65-F5344CB8AC3E}">
        <p14:creationId xmlns:p14="http://schemas.microsoft.com/office/powerpoint/2010/main" val="905911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675E-574B-9384-069C-B64DA657938F}"/>
              </a:ext>
            </a:extLst>
          </p:cNvPr>
          <p:cNvSpPr>
            <a:spLocks noGrp="1"/>
          </p:cNvSpPr>
          <p:nvPr>
            <p:ph type="title"/>
          </p:nvPr>
        </p:nvSpPr>
        <p:spPr>
          <a:xfrm>
            <a:off x="677334" y="236067"/>
            <a:ext cx="8596668" cy="580571"/>
          </a:xfrm>
        </p:spPr>
        <p:txBody>
          <a:bodyPr>
            <a:normAutofit fontScale="90000"/>
          </a:bodyPr>
          <a:lstStyle/>
          <a:p>
            <a:r>
              <a:rPr lang="en-US" dirty="0"/>
              <a:t>Dashboard 2</a:t>
            </a:r>
            <a:endParaRPr lang="en-NG" dirty="0"/>
          </a:p>
        </p:txBody>
      </p:sp>
      <p:pic>
        <p:nvPicPr>
          <p:cNvPr id="5" name="Content Placeholder 4">
            <a:extLst>
              <a:ext uri="{FF2B5EF4-FFF2-40B4-BE49-F238E27FC236}">
                <a16:creationId xmlns:a16="http://schemas.microsoft.com/office/drawing/2014/main" id="{73AB94C0-76F0-174F-AD1B-1B9173571B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816638"/>
            <a:ext cx="11175999" cy="5794409"/>
          </a:xfrm>
        </p:spPr>
      </p:pic>
    </p:spTree>
    <p:extLst>
      <p:ext uri="{BB962C8B-B14F-4D97-AF65-F5344CB8AC3E}">
        <p14:creationId xmlns:p14="http://schemas.microsoft.com/office/powerpoint/2010/main" val="352881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0170-9FF9-BEB2-D7A2-13AC380BD2FF}"/>
              </a:ext>
            </a:extLst>
          </p:cNvPr>
          <p:cNvSpPr>
            <a:spLocks noGrp="1"/>
          </p:cNvSpPr>
          <p:nvPr>
            <p:ph type="title"/>
          </p:nvPr>
        </p:nvSpPr>
        <p:spPr/>
        <p:txBody>
          <a:bodyPr/>
          <a:lstStyle/>
          <a:p>
            <a:r>
              <a:rPr lang="en-US" dirty="0"/>
              <a:t>Table of Content</a:t>
            </a:r>
            <a:endParaRPr lang="en-NG" dirty="0"/>
          </a:p>
        </p:txBody>
      </p:sp>
      <p:sp>
        <p:nvSpPr>
          <p:cNvPr id="3" name="Content Placeholder 2">
            <a:extLst>
              <a:ext uri="{FF2B5EF4-FFF2-40B4-BE49-F238E27FC236}">
                <a16:creationId xmlns:a16="http://schemas.microsoft.com/office/drawing/2014/main" id="{68201CE6-CD0D-89F2-9F9D-6BDDBE13C92A}"/>
              </a:ext>
            </a:extLst>
          </p:cNvPr>
          <p:cNvSpPr>
            <a:spLocks noGrp="1"/>
          </p:cNvSpPr>
          <p:nvPr>
            <p:ph idx="1"/>
          </p:nvPr>
        </p:nvSpPr>
        <p:spPr/>
        <p:txBody>
          <a:bodyPr/>
          <a:lstStyle/>
          <a:p>
            <a:r>
              <a:rPr lang="en-US" dirty="0"/>
              <a:t>About the project</a:t>
            </a:r>
          </a:p>
          <a:p>
            <a:r>
              <a:rPr lang="en-US" dirty="0"/>
              <a:t>Dataset Description</a:t>
            </a:r>
          </a:p>
          <a:p>
            <a:r>
              <a:rPr lang="en-US" dirty="0"/>
              <a:t>Project Objectives</a:t>
            </a:r>
          </a:p>
          <a:p>
            <a:r>
              <a:rPr lang="en-US" dirty="0"/>
              <a:t>Deliverables </a:t>
            </a:r>
          </a:p>
          <a:p>
            <a:r>
              <a:rPr lang="en-US" dirty="0"/>
              <a:t>Visualization and Insight</a:t>
            </a:r>
          </a:p>
          <a:p>
            <a:r>
              <a:rPr lang="en-US" dirty="0"/>
              <a:t>Dashboard 1</a:t>
            </a:r>
          </a:p>
          <a:p>
            <a:r>
              <a:rPr lang="en-US" dirty="0"/>
              <a:t>Dashboard 2</a:t>
            </a:r>
          </a:p>
          <a:p>
            <a:r>
              <a:rPr lang="en-US" dirty="0"/>
              <a:t>Conclusion</a:t>
            </a:r>
            <a:endParaRPr lang="en-NG" dirty="0"/>
          </a:p>
          <a:p>
            <a:endParaRPr lang="en-NG" dirty="0"/>
          </a:p>
        </p:txBody>
      </p:sp>
    </p:spTree>
    <p:extLst>
      <p:ext uri="{BB962C8B-B14F-4D97-AF65-F5344CB8AC3E}">
        <p14:creationId xmlns:p14="http://schemas.microsoft.com/office/powerpoint/2010/main" val="766390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5342-999E-6B7A-B673-CC45953F5CE1}"/>
              </a:ext>
            </a:extLst>
          </p:cNvPr>
          <p:cNvSpPr>
            <a:spLocks noGrp="1"/>
          </p:cNvSpPr>
          <p:nvPr>
            <p:ph type="title"/>
          </p:nvPr>
        </p:nvSpPr>
        <p:spPr/>
        <p:txBody>
          <a:bodyPr/>
          <a:lstStyle/>
          <a:p>
            <a:r>
              <a:rPr lang="en-US" dirty="0"/>
              <a:t>Conclusion</a:t>
            </a:r>
            <a:endParaRPr lang="en-NG" dirty="0"/>
          </a:p>
        </p:txBody>
      </p:sp>
      <p:sp>
        <p:nvSpPr>
          <p:cNvPr id="3" name="Content Placeholder 2">
            <a:extLst>
              <a:ext uri="{FF2B5EF4-FFF2-40B4-BE49-F238E27FC236}">
                <a16:creationId xmlns:a16="http://schemas.microsoft.com/office/drawing/2014/main" id="{15539B8E-ED7A-8683-C3EA-249CB283A686}"/>
              </a:ext>
            </a:extLst>
          </p:cNvPr>
          <p:cNvSpPr>
            <a:spLocks noGrp="1"/>
          </p:cNvSpPr>
          <p:nvPr>
            <p:ph idx="1"/>
          </p:nvPr>
        </p:nvSpPr>
        <p:spPr>
          <a:xfrm>
            <a:off x="677334" y="1393371"/>
            <a:ext cx="8596668" cy="5123543"/>
          </a:xfrm>
        </p:spPr>
        <p:txBody>
          <a:bodyPr>
            <a:normAutofit/>
          </a:bodyPr>
          <a:lstStyle/>
          <a:p>
            <a:r>
              <a:rPr lang="en-US" dirty="0"/>
              <a:t>Statistics have it that 50% of aircraft crashes was as a result of pilot errors, however more crashes has occurred in Russia in the last 10 years this can be said to be as a result of frequent usage of the aircrafts for military purposes.</a:t>
            </a:r>
          </a:p>
          <a:p>
            <a:r>
              <a:rPr lang="en-US" dirty="0"/>
              <a:t>In the mid nineties were a period of increased aviation accidents, which prompted to the implementation of aviation safety regulation practices.</a:t>
            </a:r>
          </a:p>
          <a:p>
            <a:r>
              <a:rPr lang="en-US" dirty="0"/>
              <a:t>Some of the contributing factors are pilot error, bad weather conditions, equipment failure and inadequate maintenance.</a:t>
            </a:r>
          </a:p>
          <a:p>
            <a:r>
              <a:rPr lang="en-US" dirty="0"/>
              <a:t>Subsequently there has been a significant improvement in aviation technology such as development of more advanced flight control systems, improved weather forecasting and more reliable communication systems</a:t>
            </a:r>
          </a:p>
          <a:p>
            <a:r>
              <a:rPr lang="en-US" dirty="0"/>
              <a:t>With further innovations, advancements and implementations on aviation systems I can predict that there will </a:t>
            </a:r>
            <a:r>
              <a:rPr lang="en-US"/>
              <a:t>be a drastic </a:t>
            </a:r>
            <a:r>
              <a:rPr lang="en-US" dirty="0"/>
              <a:t>reduction of airplane crashes in the nearest future.</a:t>
            </a:r>
            <a:endParaRPr lang="en-NG" dirty="0"/>
          </a:p>
        </p:txBody>
      </p:sp>
    </p:spTree>
    <p:extLst>
      <p:ext uri="{BB962C8B-B14F-4D97-AF65-F5344CB8AC3E}">
        <p14:creationId xmlns:p14="http://schemas.microsoft.com/office/powerpoint/2010/main" val="35734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4664-C502-5281-744A-C9DCFED51517}"/>
              </a:ext>
            </a:extLst>
          </p:cNvPr>
          <p:cNvSpPr>
            <a:spLocks noGrp="1"/>
          </p:cNvSpPr>
          <p:nvPr>
            <p:ph type="title"/>
          </p:nvPr>
        </p:nvSpPr>
        <p:spPr>
          <a:xfrm>
            <a:off x="1797666" y="2768600"/>
            <a:ext cx="8596668" cy="1320800"/>
          </a:xfrm>
        </p:spPr>
        <p:txBody>
          <a:bodyPr>
            <a:normAutofit/>
          </a:bodyPr>
          <a:lstStyle/>
          <a:p>
            <a:pPr algn="ctr"/>
            <a:r>
              <a:rPr lang="en-US" sz="6000" dirty="0"/>
              <a:t>Thank You</a:t>
            </a:r>
            <a:endParaRPr lang="en-NG" sz="6000" dirty="0"/>
          </a:p>
        </p:txBody>
      </p:sp>
    </p:spTree>
    <p:extLst>
      <p:ext uri="{BB962C8B-B14F-4D97-AF65-F5344CB8AC3E}">
        <p14:creationId xmlns:p14="http://schemas.microsoft.com/office/powerpoint/2010/main" val="74535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1C54-6AA8-8E16-E6EE-0FEEE750ACDA}"/>
              </a:ext>
            </a:extLst>
          </p:cNvPr>
          <p:cNvSpPr>
            <a:spLocks noGrp="1"/>
          </p:cNvSpPr>
          <p:nvPr>
            <p:ph type="title"/>
          </p:nvPr>
        </p:nvSpPr>
        <p:spPr>
          <a:xfrm>
            <a:off x="677334" y="609600"/>
            <a:ext cx="8596668" cy="841829"/>
          </a:xfrm>
        </p:spPr>
        <p:txBody>
          <a:bodyPr/>
          <a:lstStyle/>
          <a:p>
            <a:r>
              <a:rPr lang="en-US" dirty="0"/>
              <a:t>About the project</a:t>
            </a:r>
            <a:endParaRPr lang="en-NG" dirty="0"/>
          </a:p>
        </p:txBody>
      </p:sp>
      <p:sp>
        <p:nvSpPr>
          <p:cNvPr id="3" name="Content Placeholder 2">
            <a:extLst>
              <a:ext uri="{FF2B5EF4-FFF2-40B4-BE49-F238E27FC236}">
                <a16:creationId xmlns:a16="http://schemas.microsoft.com/office/drawing/2014/main" id="{B29C6088-86CC-62C0-096C-9B845B52466B}"/>
              </a:ext>
            </a:extLst>
          </p:cNvPr>
          <p:cNvSpPr>
            <a:spLocks noGrp="1"/>
          </p:cNvSpPr>
          <p:nvPr>
            <p:ph idx="1"/>
          </p:nvPr>
        </p:nvSpPr>
        <p:spPr>
          <a:xfrm>
            <a:off x="677334" y="1451429"/>
            <a:ext cx="8596668" cy="3880773"/>
          </a:xfrm>
        </p:spPr>
        <p:txBody>
          <a:bodyPr>
            <a:noAutofit/>
          </a:bodyPr>
          <a:lstStyle/>
          <a:p>
            <a:pPr marL="0" indent="0">
              <a:lnSpc>
                <a:spcPct val="150000"/>
              </a:lnSpc>
              <a:buNone/>
            </a:pPr>
            <a:r>
              <a:rPr lang="en-US" sz="2000" dirty="0"/>
              <a:t>This project focuses on conducting a comprehensive analysis of airplane crashes and fatalities spanning from 1980 to 2023. The dataset contains crucial information such as crash dates, locations, operators, flight details, aircraft types, and fatality statistics. The goal is to leverage a Business Intelligence tool such as Tableau for interactive visualizations and in-depth insights to understand patterns, contributing factors, and trends in aviation incidents. The analysis aims to provide stakeholders with valuable information for enhancing aviation safety and mitigating risks.</a:t>
            </a:r>
            <a:endParaRPr lang="en-NG" sz="2000" dirty="0"/>
          </a:p>
        </p:txBody>
      </p:sp>
    </p:spTree>
    <p:extLst>
      <p:ext uri="{BB962C8B-B14F-4D97-AF65-F5344CB8AC3E}">
        <p14:creationId xmlns:p14="http://schemas.microsoft.com/office/powerpoint/2010/main" val="405168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AAB2-0CC4-74BE-62EC-D2CCC56E09B6}"/>
              </a:ext>
            </a:extLst>
          </p:cNvPr>
          <p:cNvSpPr>
            <a:spLocks noGrp="1"/>
          </p:cNvSpPr>
          <p:nvPr>
            <p:ph type="title"/>
          </p:nvPr>
        </p:nvSpPr>
        <p:spPr>
          <a:xfrm>
            <a:off x="677334" y="609600"/>
            <a:ext cx="8596668" cy="812800"/>
          </a:xfrm>
        </p:spPr>
        <p:txBody>
          <a:bodyPr/>
          <a:lstStyle/>
          <a:p>
            <a:r>
              <a:rPr lang="en-US" dirty="0"/>
              <a:t>Dataset Description</a:t>
            </a:r>
            <a:endParaRPr lang="en-NG" dirty="0"/>
          </a:p>
        </p:txBody>
      </p:sp>
      <p:sp>
        <p:nvSpPr>
          <p:cNvPr id="3" name="Content Placeholder 2">
            <a:extLst>
              <a:ext uri="{FF2B5EF4-FFF2-40B4-BE49-F238E27FC236}">
                <a16:creationId xmlns:a16="http://schemas.microsoft.com/office/drawing/2014/main" id="{7D017217-5BEB-F0F5-CEE6-19DA815B510D}"/>
              </a:ext>
            </a:extLst>
          </p:cNvPr>
          <p:cNvSpPr>
            <a:spLocks noGrp="1"/>
          </p:cNvSpPr>
          <p:nvPr>
            <p:ph sz="half" idx="1"/>
          </p:nvPr>
        </p:nvSpPr>
        <p:spPr>
          <a:xfrm>
            <a:off x="677334" y="1582058"/>
            <a:ext cx="4184035" cy="4666342"/>
          </a:xfrm>
        </p:spPr>
        <p:txBody>
          <a:bodyPr>
            <a:normAutofit fontScale="92500" lnSpcReduction="20000"/>
          </a:bodyPr>
          <a:lstStyle/>
          <a:p>
            <a:r>
              <a:rPr lang="en-US" dirty="0"/>
              <a:t>1. Date: Date of the airplane crash</a:t>
            </a:r>
          </a:p>
          <a:p>
            <a:r>
              <a:rPr lang="en-US" dirty="0"/>
              <a:t>2. Time: Time of the airplane crash</a:t>
            </a:r>
          </a:p>
          <a:p>
            <a:r>
              <a:rPr lang="en-US" dirty="0"/>
              <a:t>3. Location: Location where the airplane crash occurred</a:t>
            </a:r>
          </a:p>
          <a:p>
            <a:r>
              <a:rPr lang="en-US" dirty="0"/>
              <a:t>4. Operator: Operator or airline involved in the incident</a:t>
            </a:r>
          </a:p>
          <a:p>
            <a:r>
              <a:rPr lang="en-US" dirty="0"/>
              <a:t>5. Flight #: Flight number associated with the incident</a:t>
            </a:r>
          </a:p>
          <a:p>
            <a:r>
              <a:rPr lang="en-US" dirty="0"/>
              <a:t>6. Route: Planned route of the flight</a:t>
            </a:r>
          </a:p>
          <a:p>
            <a:r>
              <a:rPr lang="en-US" dirty="0"/>
              <a:t>7. AC Type: Aircraft type involved in the crash</a:t>
            </a:r>
          </a:p>
          <a:p>
            <a:r>
              <a:rPr lang="en-US" dirty="0"/>
              <a:t>8. Registration: Registration details of the aircraft</a:t>
            </a:r>
          </a:p>
          <a:p>
            <a:r>
              <a:rPr lang="en-US" dirty="0"/>
              <a:t>9. </a:t>
            </a:r>
            <a:r>
              <a:rPr lang="en-US" dirty="0" err="1"/>
              <a:t>cn</a:t>
            </a:r>
            <a:r>
              <a:rPr lang="en-US" dirty="0"/>
              <a:t>/ln: Construction or serial number of the aircraft. </a:t>
            </a:r>
            <a:endParaRPr lang="en-NG" dirty="0"/>
          </a:p>
        </p:txBody>
      </p:sp>
      <p:sp>
        <p:nvSpPr>
          <p:cNvPr id="4" name="Content Placeholder 3">
            <a:extLst>
              <a:ext uri="{FF2B5EF4-FFF2-40B4-BE49-F238E27FC236}">
                <a16:creationId xmlns:a16="http://schemas.microsoft.com/office/drawing/2014/main" id="{1F0C5539-5938-9AAA-4301-AB57212949FD}"/>
              </a:ext>
            </a:extLst>
          </p:cNvPr>
          <p:cNvSpPr>
            <a:spLocks noGrp="1"/>
          </p:cNvSpPr>
          <p:nvPr>
            <p:ph sz="half" idx="2"/>
          </p:nvPr>
        </p:nvSpPr>
        <p:spPr>
          <a:xfrm>
            <a:off x="5089970" y="1582058"/>
            <a:ext cx="4184034" cy="4666341"/>
          </a:xfrm>
        </p:spPr>
        <p:txBody>
          <a:bodyPr>
            <a:normAutofit fontScale="92500" lnSpcReduction="20000"/>
          </a:bodyPr>
          <a:lstStyle/>
          <a:p>
            <a:r>
              <a:rPr lang="en-US" dirty="0"/>
              <a:t>10. Aboard: Total number of individuals aboard the aircraft</a:t>
            </a:r>
          </a:p>
          <a:p>
            <a:r>
              <a:rPr lang="en-US" dirty="0"/>
              <a:t>11. Aboard Passengers: Number of passengers aboard the aircraft</a:t>
            </a:r>
          </a:p>
          <a:p>
            <a:r>
              <a:rPr lang="en-US" dirty="0"/>
              <a:t>12. Aboard Crew: Number of crew members aboard the aircraft</a:t>
            </a:r>
          </a:p>
          <a:p>
            <a:r>
              <a:rPr lang="en-US" dirty="0"/>
              <a:t>13. Fatalities: Total fatalities in the incident</a:t>
            </a:r>
          </a:p>
          <a:p>
            <a:r>
              <a:rPr lang="en-US" dirty="0"/>
              <a:t>14. Fatalities Passengers: Number of passenger fatalities</a:t>
            </a:r>
          </a:p>
          <a:p>
            <a:r>
              <a:rPr lang="en-US" dirty="0"/>
              <a:t>15. Fatalities Crew: Number of crew member fatalities</a:t>
            </a:r>
          </a:p>
          <a:p>
            <a:r>
              <a:rPr lang="en-US" dirty="0"/>
              <a:t>16. Ground: Casualties on the ground, if any</a:t>
            </a:r>
          </a:p>
          <a:p>
            <a:r>
              <a:rPr lang="en-US" dirty="0"/>
              <a:t>17. Summary: Brief summary or description of the incident. </a:t>
            </a:r>
            <a:endParaRPr lang="en-NG" dirty="0"/>
          </a:p>
        </p:txBody>
      </p:sp>
    </p:spTree>
    <p:extLst>
      <p:ext uri="{BB962C8B-B14F-4D97-AF65-F5344CB8AC3E}">
        <p14:creationId xmlns:p14="http://schemas.microsoft.com/office/powerpoint/2010/main" val="359050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CA31-3D33-60B6-865D-57F9E24E4CA5}"/>
              </a:ext>
            </a:extLst>
          </p:cNvPr>
          <p:cNvSpPr>
            <a:spLocks noGrp="1"/>
          </p:cNvSpPr>
          <p:nvPr>
            <p:ph type="title"/>
          </p:nvPr>
        </p:nvSpPr>
        <p:spPr>
          <a:xfrm>
            <a:off x="677336" y="304800"/>
            <a:ext cx="8596668" cy="798286"/>
          </a:xfrm>
        </p:spPr>
        <p:txBody>
          <a:bodyPr>
            <a:normAutofit fontScale="90000"/>
          </a:bodyPr>
          <a:lstStyle/>
          <a:p>
            <a:r>
              <a:rPr lang="en-US" dirty="0"/>
              <a:t>Project Objectives</a:t>
            </a:r>
            <a:br>
              <a:rPr lang="en-US" dirty="0"/>
            </a:br>
            <a:endParaRPr lang="en-NG" dirty="0"/>
          </a:p>
        </p:txBody>
      </p:sp>
      <p:sp>
        <p:nvSpPr>
          <p:cNvPr id="3" name="Content Placeholder 2">
            <a:extLst>
              <a:ext uri="{FF2B5EF4-FFF2-40B4-BE49-F238E27FC236}">
                <a16:creationId xmlns:a16="http://schemas.microsoft.com/office/drawing/2014/main" id="{19D05173-1C13-5C04-3DEF-FFA3900FB660}"/>
              </a:ext>
            </a:extLst>
          </p:cNvPr>
          <p:cNvSpPr>
            <a:spLocks noGrp="1"/>
          </p:cNvSpPr>
          <p:nvPr>
            <p:ph sz="half" idx="1"/>
          </p:nvPr>
        </p:nvSpPr>
        <p:spPr>
          <a:xfrm>
            <a:off x="619903" y="1103087"/>
            <a:ext cx="4184035" cy="4938274"/>
          </a:xfrm>
        </p:spPr>
        <p:txBody>
          <a:bodyPr>
            <a:normAutofit fontScale="92500" lnSpcReduction="10000"/>
          </a:bodyPr>
          <a:lstStyle/>
          <a:p>
            <a:r>
              <a:rPr lang="en-US" b="1" dirty="0"/>
              <a:t>1. Temporal Analysis:   </a:t>
            </a:r>
          </a:p>
          <a:p>
            <a:pPr marL="0" indent="0">
              <a:buNone/>
            </a:pPr>
            <a:r>
              <a:rPr lang="en-US" dirty="0"/>
              <a:t>	 - Explore temporal trends in airplane crashes over the years.   </a:t>
            </a:r>
          </a:p>
          <a:p>
            <a:pPr marL="0" indent="0">
              <a:buNone/>
            </a:pPr>
            <a:r>
              <a:rPr lang="en-US" dirty="0"/>
              <a:t>	 - Identify patterns in the frequency and severity of incidents.  </a:t>
            </a:r>
          </a:p>
          <a:p>
            <a:r>
              <a:rPr lang="en-US" b="1" dirty="0"/>
              <a:t>2. Geospatial Analysis:    </a:t>
            </a:r>
          </a:p>
          <a:p>
            <a:pPr marL="0" indent="0">
              <a:buNone/>
            </a:pPr>
            <a:r>
              <a:rPr lang="en-US" dirty="0"/>
              <a:t>	- Visualize crash locations on a map to identify hotspots.</a:t>
            </a:r>
          </a:p>
          <a:p>
            <a:pPr marL="0" indent="0">
              <a:buNone/>
            </a:pPr>
            <a:r>
              <a:rPr lang="en-US" dirty="0"/>
              <a:t>	- Analyze the distribution of incidents across different regions. </a:t>
            </a:r>
          </a:p>
          <a:p>
            <a:r>
              <a:rPr lang="en-US" b="1" dirty="0"/>
              <a:t>3. Operator Performance:   </a:t>
            </a:r>
          </a:p>
          <a:p>
            <a:pPr marL="0" indent="0">
              <a:buNone/>
            </a:pPr>
            <a:r>
              <a:rPr lang="en-US" dirty="0"/>
              <a:t>	- Evaluate the safety records of different operators and airlines.</a:t>
            </a:r>
          </a:p>
          <a:p>
            <a:pPr marL="0" indent="0">
              <a:buNone/>
            </a:pPr>
            <a:r>
              <a:rPr lang="en-US" dirty="0"/>
              <a:t>	- Identify operators with higher incident rates. </a:t>
            </a:r>
            <a:endParaRPr lang="en-NG" dirty="0"/>
          </a:p>
        </p:txBody>
      </p:sp>
      <p:sp>
        <p:nvSpPr>
          <p:cNvPr id="4" name="Content Placeholder 3">
            <a:extLst>
              <a:ext uri="{FF2B5EF4-FFF2-40B4-BE49-F238E27FC236}">
                <a16:creationId xmlns:a16="http://schemas.microsoft.com/office/drawing/2014/main" id="{2C29B474-56AA-DA45-F9F9-A678A83A3C99}"/>
              </a:ext>
            </a:extLst>
          </p:cNvPr>
          <p:cNvSpPr>
            <a:spLocks noGrp="1"/>
          </p:cNvSpPr>
          <p:nvPr>
            <p:ph sz="half" idx="2"/>
          </p:nvPr>
        </p:nvSpPr>
        <p:spPr>
          <a:xfrm>
            <a:off x="5089970" y="1001486"/>
            <a:ext cx="4184034" cy="5039877"/>
          </a:xfrm>
        </p:spPr>
        <p:txBody>
          <a:bodyPr>
            <a:normAutofit fontScale="92500" lnSpcReduction="10000"/>
          </a:bodyPr>
          <a:lstStyle/>
          <a:p>
            <a:r>
              <a:rPr lang="en-US" b="1" dirty="0"/>
              <a:t>4. Aircraft Analysis:</a:t>
            </a:r>
          </a:p>
          <a:p>
            <a:pPr marL="0" indent="0">
              <a:buNone/>
            </a:pPr>
            <a:r>
              <a:rPr lang="en-US" dirty="0"/>
              <a:t>	- Analyze the involvement of specific aircraft types in incidents.</a:t>
            </a:r>
          </a:p>
          <a:p>
            <a:pPr marL="0" indent="0">
              <a:buNone/>
            </a:pPr>
            <a:r>
              <a:rPr lang="en-US" dirty="0"/>
              <a:t>	- Examine the relationship between aircraft registration and crash occurrences.  </a:t>
            </a:r>
          </a:p>
          <a:p>
            <a:r>
              <a:rPr lang="en-US" b="1" dirty="0"/>
              <a:t>5. Fatality Trends:</a:t>
            </a:r>
          </a:p>
          <a:p>
            <a:pPr marL="0" indent="0">
              <a:buNone/>
            </a:pPr>
            <a:r>
              <a:rPr lang="en-US" dirty="0"/>
              <a:t>	- Explore trends in passenger and crew fatalities.</a:t>
            </a:r>
          </a:p>
          <a:p>
            <a:pPr marL="0" indent="0">
              <a:buNone/>
            </a:pPr>
            <a:r>
              <a:rPr lang="en-US" dirty="0"/>
              <a:t>	- Investigate factors contributing to fatalities. </a:t>
            </a:r>
          </a:p>
          <a:p>
            <a:r>
              <a:rPr lang="en-US" b="1" dirty="0"/>
              <a:t>6. Route Analysis:</a:t>
            </a:r>
          </a:p>
          <a:p>
            <a:pPr marL="0" indent="0">
              <a:buNone/>
            </a:pPr>
            <a:r>
              <a:rPr lang="en-US" dirty="0"/>
              <a:t>	- Analyze incident patterns on specific flight routes.</a:t>
            </a:r>
          </a:p>
          <a:p>
            <a:pPr marL="0" indent="0">
              <a:buNone/>
            </a:pPr>
            <a:r>
              <a:rPr lang="en-US" dirty="0"/>
              <a:t>	- Identify routes with a higher likelihood of incidents. </a:t>
            </a:r>
            <a:endParaRPr lang="en-NG" dirty="0"/>
          </a:p>
        </p:txBody>
      </p:sp>
    </p:spTree>
    <p:extLst>
      <p:ext uri="{BB962C8B-B14F-4D97-AF65-F5344CB8AC3E}">
        <p14:creationId xmlns:p14="http://schemas.microsoft.com/office/powerpoint/2010/main" val="357707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F8AD-8211-E6C5-A8D0-E81CF504503F}"/>
              </a:ext>
            </a:extLst>
          </p:cNvPr>
          <p:cNvSpPr>
            <a:spLocks noGrp="1"/>
          </p:cNvSpPr>
          <p:nvPr>
            <p:ph type="title"/>
          </p:nvPr>
        </p:nvSpPr>
        <p:spPr/>
        <p:txBody>
          <a:bodyPr/>
          <a:lstStyle/>
          <a:p>
            <a:r>
              <a:rPr lang="en-US" dirty="0"/>
              <a:t>Deliverables </a:t>
            </a:r>
            <a:br>
              <a:rPr lang="en-US" dirty="0"/>
            </a:br>
            <a:endParaRPr lang="en-NG" dirty="0"/>
          </a:p>
        </p:txBody>
      </p:sp>
      <p:sp>
        <p:nvSpPr>
          <p:cNvPr id="3" name="Content Placeholder 2">
            <a:extLst>
              <a:ext uri="{FF2B5EF4-FFF2-40B4-BE49-F238E27FC236}">
                <a16:creationId xmlns:a16="http://schemas.microsoft.com/office/drawing/2014/main" id="{B026ECDB-4203-9CA1-4F54-26FA8521EA6C}"/>
              </a:ext>
            </a:extLst>
          </p:cNvPr>
          <p:cNvSpPr>
            <a:spLocks noGrp="1"/>
          </p:cNvSpPr>
          <p:nvPr>
            <p:ph idx="1"/>
          </p:nvPr>
        </p:nvSpPr>
        <p:spPr>
          <a:xfrm>
            <a:off x="677334" y="1393372"/>
            <a:ext cx="8596668" cy="2699658"/>
          </a:xfrm>
        </p:spPr>
        <p:txBody>
          <a:bodyPr/>
          <a:lstStyle/>
          <a:p>
            <a:r>
              <a:rPr lang="en-US" dirty="0"/>
              <a:t>- Interactive Tableau dashboards presenting visualizations of temporal, geospatial, and operational analyses.</a:t>
            </a:r>
          </a:p>
          <a:p>
            <a:r>
              <a:rPr lang="en-US" dirty="0"/>
              <a:t> - Reports on operator performance, aircraft involvement, and fatality trends.</a:t>
            </a:r>
          </a:p>
          <a:p>
            <a:r>
              <a:rPr lang="en-US" dirty="0"/>
              <a:t> - Insights into potential risk factors and recommendations for improving aviation safety. </a:t>
            </a:r>
            <a:endParaRPr lang="en-NG" dirty="0"/>
          </a:p>
        </p:txBody>
      </p:sp>
    </p:spTree>
    <p:extLst>
      <p:ext uri="{BB962C8B-B14F-4D97-AF65-F5344CB8AC3E}">
        <p14:creationId xmlns:p14="http://schemas.microsoft.com/office/powerpoint/2010/main" val="42459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D7C89-8D28-11F9-FB32-CA97EBBEC30B}"/>
              </a:ext>
            </a:extLst>
          </p:cNvPr>
          <p:cNvSpPr>
            <a:spLocks noGrp="1"/>
          </p:cNvSpPr>
          <p:nvPr>
            <p:ph type="title"/>
          </p:nvPr>
        </p:nvSpPr>
        <p:spPr>
          <a:xfrm>
            <a:off x="677334" y="609600"/>
            <a:ext cx="8596668" cy="653143"/>
          </a:xfrm>
        </p:spPr>
        <p:txBody>
          <a:bodyPr>
            <a:normAutofit fontScale="90000"/>
          </a:bodyPr>
          <a:lstStyle/>
          <a:p>
            <a:r>
              <a:rPr lang="en-US" dirty="0"/>
              <a:t>Visualization and Insight</a:t>
            </a:r>
            <a:br>
              <a:rPr lang="en-US" dirty="0"/>
            </a:br>
            <a:endParaRPr lang="en-NG" dirty="0"/>
          </a:p>
        </p:txBody>
      </p:sp>
      <p:sp>
        <p:nvSpPr>
          <p:cNvPr id="3" name="Content Placeholder 2">
            <a:extLst>
              <a:ext uri="{FF2B5EF4-FFF2-40B4-BE49-F238E27FC236}">
                <a16:creationId xmlns:a16="http://schemas.microsoft.com/office/drawing/2014/main" id="{C408F317-06E3-C3D6-48FE-9FB28AA67124}"/>
              </a:ext>
            </a:extLst>
          </p:cNvPr>
          <p:cNvSpPr>
            <a:spLocks noGrp="1"/>
          </p:cNvSpPr>
          <p:nvPr>
            <p:ph sz="half" idx="1"/>
          </p:nvPr>
        </p:nvSpPr>
        <p:spPr>
          <a:xfrm>
            <a:off x="677334" y="1567543"/>
            <a:ext cx="4184035" cy="4473818"/>
          </a:xfrm>
        </p:spPr>
        <p:txBody>
          <a:bodyPr/>
          <a:lstStyle/>
          <a:p>
            <a:pPr marL="0" indent="0" algn="ctr">
              <a:buNone/>
            </a:pPr>
            <a:r>
              <a:rPr lang="en-US" b="1" dirty="0"/>
              <a:t>Getting started with some KPIs</a:t>
            </a:r>
          </a:p>
          <a:p>
            <a:r>
              <a:rPr lang="en-US" dirty="0"/>
              <a:t>The total airplane crash occurrence encountered from 1980 – 2023 all over the world is 1951 incidents.</a:t>
            </a:r>
            <a:endParaRPr lang="en-NG" dirty="0"/>
          </a:p>
        </p:txBody>
      </p:sp>
      <p:pic>
        <p:nvPicPr>
          <p:cNvPr id="6" name="Content Placeholder 5">
            <a:extLst>
              <a:ext uri="{FF2B5EF4-FFF2-40B4-BE49-F238E27FC236}">
                <a16:creationId xmlns:a16="http://schemas.microsoft.com/office/drawing/2014/main" id="{83B30BC3-B8A6-CA38-B00B-07FDEECFA5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75668" y="2514573"/>
            <a:ext cx="4184650" cy="1186369"/>
          </a:xfrm>
        </p:spPr>
      </p:pic>
    </p:spTree>
    <p:extLst>
      <p:ext uri="{BB962C8B-B14F-4D97-AF65-F5344CB8AC3E}">
        <p14:creationId xmlns:p14="http://schemas.microsoft.com/office/powerpoint/2010/main" val="139774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2F8F-E0E7-7EF7-00CD-8A34EE665C6E}"/>
              </a:ext>
            </a:extLst>
          </p:cNvPr>
          <p:cNvSpPr>
            <a:spLocks noGrp="1"/>
          </p:cNvSpPr>
          <p:nvPr>
            <p:ph type="title"/>
          </p:nvPr>
        </p:nvSpPr>
        <p:spPr/>
        <p:txBody>
          <a:bodyPr/>
          <a:lstStyle/>
          <a:p>
            <a:r>
              <a:rPr lang="en-US" dirty="0"/>
              <a:t>Visualization and Insight</a:t>
            </a:r>
            <a:br>
              <a:rPr lang="en-US" dirty="0"/>
            </a:br>
            <a:endParaRPr lang="en-NG" dirty="0"/>
          </a:p>
        </p:txBody>
      </p:sp>
      <p:sp>
        <p:nvSpPr>
          <p:cNvPr id="3" name="Content Placeholder 2">
            <a:extLst>
              <a:ext uri="{FF2B5EF4-FFF2-40B4-BE49-F238E27FC236}">
                <a16:creationId xmlns:a16="http://schemas.microsoft.com/office/drawing/2014/main" id="{B01F2A83-D2CF-7937-18BD-28B82438F801}"/>
              </a:ext>
            </a:extLst>
          </p:cNvPr>
          <p:cNvSpPr>
            <a:spLocks noGrp="1"/>
          </p:cNvSpPr>
          <p:nvPr>
            <p:ph sz="half" idx="1"/>
          </p:nvPr>
        </p:nvSpPr>
        <p:spPr>
          <a:xfrm>
            <a:off x="677334" y="1488614"/>
            <a:ext cx="4184035" cy="3880772"/>
          </a:xfrm>
        </p:spPr>
        <p:txBody>
          <a:bodyPr/>
          <a:lstStyle/>
          <a:p>
            <a:pPr marL="0" indent="0" algn="ctr">
              <a:buNone/>
            </a:pPr>
            <a:r>
              <a:rPr lang="en-US" b="1" dirty="0"/>
              <a:t>Getting started with some KPIs</a:t>
            </a:r>
          </a:p>
          <a:p>
            <a:r>
              <a:rPr lang="en-US" dirty="0"/>
              <a:t>The total number of fatalities encountered by the crew members and passengers during the incidents is about 51.24k, having 5869 as the highest number of fatalities and 3055 as the lowest number of fatalities encountered.</a:t>
            </a:r>
            <a:endParaRPr lang="en-NG" dirty="0"/>
          </a:p>
        </p:txBody>
      </p:sp>
      <p:pic>
        <p:nvPicPr>
          <p:cNvPr id="6" name="Content Placeholder 5">
            <a:extLst>
              <a:ext uri="{FF2B5EF4-FFF2-40B4-BE49-F238E27FC236}">
                <a16:creationId xmlns:a16="http://schemas.microsoft.com/office/drawing/2014/main" id="{CC4A993A-0094-4FAF-99E7-401E9C1B2A6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35233" y="1488614"/>
            <a:ext cx="7056767" cy="3880772"/>
          </a:xfrm>
        </p:spPr>
      </p:pic>
    </p:spTree>
    <p:extLst>
      <p:ext uri="{BB962C8B-B14F-4D97-AF65-F5344CB8AC3E}">
        <p14:creationId xmlns:p14="http://schemas.microsoft.com/office/powerpoint/2010/main" val="218602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2F8F-E0E7-7EF7-00CD-8A34EE665C6E}"/>
              </a:ext>
            </a:extLst>
          </p:cNvPr>
          <p:cNvSpPr>
            <a:spLocks noGrp="1"/>
          </p:cNvSpPr>
          <p:nvPr>
            <p:ph type="title"/>
          </p:nvPr>
        </p:nvSpPr>
        <p:spPr/>
        <p:txBody>
          <a:bodyPr/>
          <a:lstStyle/>
          <a:p>
            <a:r>
              <a:rPr lang="en-US" dirty="0"/>
              <a:t>Visualization and Insight</a:t>
            </a:r>
            <a:br>
              <a:rPr lang="en-US" dirty="0"/>
            </a:br>
            <a:endParaRPr lang="en-NG" dirty="0"/>
          </a:p>
        </p:txBody>
      </p:sp>
      <p:sp>
        <p:nvSpPr>
          <p:cNvPr id="3" name="Content Placeholder 2">
            <a:extLst>
              <a:ext uri="{FF2B5EF4-FFF2-40B4-BE49-F238E27FC236}">
                <a16:creationId xmlns:a16="http://schemas.microsoft.com/office/drawing/2014/main" id="{B01F2A83-D2CF-7937-18BD-28B82438F801}"/>
              </a:ext>
            </a:extLst>
          </p:cNvPr>
          <p:cNvSpPr>
            <a:spLocks noGrp="1"/>
          </p:cNvSpPr>
          <p:nvPr>
            <p:ph sz="half" idx="1"/>
          </p:nvPr>
        </p:nvSpPr>
        <p:spPr>
          <a:xfrm>
            <a:off x="677334" y="1488614"/>
            <a:ext cx="4184035" cy="3880772"/>
          </a:xfrm>
        </p:spPr>
        <p:txBody>
          <a:bodyPr/>
          <a:lstStyle/>
          <a:p>
            <a:pPr marL="0" indent="0" algn="ctr">
              <a:buNone/>
            </a:pPr>
            <a:r>
              <a:rPr lang="en-US" b="1" dirty="0"/>
              <a:t>Getting started with some KPIs</a:t>
            </a:r>
          </a:p>
          <a:p>
            <a:r>
              <a:rPr lang="en-US" dirty="0"/>
              <a:t>The total number of ground crashes is 7.13k, having 5835 as the highest number of ground crash which occurred mostly in September and 33 as the lowest number of ground crashes encountered.</a:t>
            </a:r>
            <a:endParaRPr lang="en-NG" dirty="0"/>
          </a:p>
        </p:txBody>
      </p:sp>
      <p:pic>
        <p:nvPicPr>
          <p:cNvPr id="8" name="Content Placeholder 7">
            <a:extLst>
              <a:ext uri="{FF2B5EF4-FFF2-40B4-BE49-F238E27FC236}">
                <a16:creationId xmlns:a16="http://schemas.microsoft.com/office/drawing/2014/main" id="{BEC0A746-62CB-69D9-902C-7CC25F97DA8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7085" y="1488614"/>
            <a:ext cx="5471885" cy="2996300"/>
          </a:xfrm>
        </p:spPr>
      </p:pic>
    </p:spTree>
    <p:extLst>
      <p:ext uri="{BB962C8B-B14F-4D97-AF65-F5344CB8AC3E}">
        <p14:creationId xmlns:p14="http://schemas.microsoft.com/office/powerpoint/2010/main" val="13178203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136</TotalTime>
  <Words>1431</Words>
  <Application>Microsoft Office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Airplane Crash Analysis with Tableau</vt:lpstr>
      <vt:lpstr>Table of Content</vt:lpstr>
      <vt:lpstr>About the project</vt:lpstr>
      <vt:lpstr>Dataset Description</vt:lpstr>
      <vt:lpstr>Project Objectives </vt:lpstr>
      <vt:lpstr>Deliverables  </vt:lpstr>
      <vt:lpstr>Visualization and Insight </vt:lpstr>
      <vt:lpstr>Visualization and Insight </vt:lpstr>
      <vt:lpstr>Visualization and Insight </vt:lpstr>
      <vt:lpstr>Visualization and Insight </vt:lpstr>
      <vt:lpstr>Visualization and Insight </vt:lpstr>
      <vt:lpstr>Visualization and Insight</vt:lpstr>
      <vt:lpstr>Visualization and Insight</vt:lpstr>
      <vt:lpstr>Visualization and Insight</vt:lpstr>
      <vt:lpstr>Visualization and Insight</vt:lpstr>
      <vt:lpstr>Visualization and Insight</vt:lpstr>
      <vt:lpstr>Visualization and Insight</vt:lpstr>
      <vt:lpstr>Dashboard 1</vt:lpstr>
      <vt:lpstr>Dashboard 2</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 Crash Analysis with Tableau</dc:title>
  <dc:creator>Comfort Anusiem</dc:creator>
  <cp:lastModifiedBy>Comfort Anusiem</cp:lastModifiedBy>
  <cp:revision>2</cp:revision>
  <dcterms:created xsi:type="dcterms:W3CDTF">2024-05-02T00:52:44Z</dcterms:created>
  <dcterms:modified xsi:type="dcterms:W3CDTF">2024-05-02T03:09:19Z</dcterms:modified>
</cp:coreProperties>
</file>