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85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4/23/2024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4003-13AE-0341-558D-80D81969FA2C}"/>
              </a:ext>
            </a:extLst>
          </p:cNvPr>
          <p:cNvSpPr>
            <a:spLocks noGrp="1"/>
          </p:cNvSpPr>
          <p:nvPr>
            <p:ph type="ctrTitle"/>
          </p:nvPr>
        </p:nvSpPr>
        <p:spPr/>
        <p:txBody>
          <a:bodyPr/>
          <a:lstStyle/>
          <a:p>
            <a:r>
              <a:rPr lang="en-US" dirty="0"/>
              <a:t>Gaming Analysis with SQL</a:t>
            </a:r>
            <a:endParaRPr lang="en-NG" dirty="0"/>
          </a:p>
        </p:txBody>
      </p:sp>
      <p:sp>
        <p:nvSpPr>
          <p:cNvPr id="3" name="Subtitle 2">
            <a:extLst>
              <a:ext uri="{FF2B5EF4-FFF2-40B4-BE49-F238E27FC236}">
                <a16:creationId xmlns:a16="http://schemas.microsoft.com/office/drawing/2014/main" id="{D12918A0-D2E7-6B36-4325-9504AADA2175}"/>
              </a:ext>
            </a:extLst>
          </p:cNvPr>
          <p:cNvSpPr>
            <a:spLocks noGrp="1"/>
          </p:cNvSpPr>
          <p:nvPr>
            <p:ph type="subTitle" idx="1"/>
          </p:nvPr>
        </p:nvSpPr>
        <p:spPr/>
        <p:txBody>
          <a:bodyPr/>
          <a:lstStyle/>
          <a:p>
            <a:r>
              <a:rPr lang="en-US" dirty="0"/>
              <a:t>Internship Project by Anusiem </a:t>
            </a:r>
            <a:r>
              <a:rPr lang="en-US" dirty="0" err="1"/>
              <a:t>Adaeze</a:t>
            </a:r>
            <a:r>
              <a:rPr lang="en-US" dirty="0"/>
              <a:t> Comfort with </a:t>
            </a:r>
            <a:r>
              <a:rPr lang="en-US" dirty="0" err="1"/>
              <a:t>Mentorness</a:t>
            </a:r>
            <a:endParaRPr lang="en-US" dirty="0"/>
          </a:p>
          <a:p>
            <a:r>
              <a:rPr lang="en-US" dirty="0"/>
              <a:t>BATCH: MIP-DA-06</a:t>
            </a:r>
            <a:endParaRPr lang="en-NG" dirty="0"/>
          </a:p>
        </p:txBody>
      </p:sp>
    </p:spTree>
    <p:extLst>
      <p:ext uri="{BB962C8B-B14F-4D97-AF65-F5344CB8AC3E}">
        <p14:creationId xmlns:p14="http://schemas.microsoft.com/office/powerpoint/2010/main" val="190422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0EE4-7DCA-0B71-CB64-9467380BBC35}"/>
              </a:ext>
            </a:extLst>
          </p:cNvPr>
          <p:cNvSpPr>
            <a:spLocks noGrp="1"/>
          </p:cNvSpPr>
          <p:nvPr>
            <p:ph type="title"/>
          </p:nvPr>
        </p:nvSpPr>
        <p:spPr/>
        <p:txBody>
          <a:bodyPr>
            <a:normAutofit/>
          </a:bodyPr>
          <a:lstStyle/>
          <a:p>
            <a:r>
              <a:rPr lang="en-US" sz="2800" dirty="0"/>
              <a:t>4. Extract `P_ID` and the total number of unique dates for those players who have played games on multiple days. </a:t>
            </a:r>
            <a:endParaRPr lang="en-NG" sz="2800" dirty="0"/>
          </a:p>
        </p:txBody>
      </p:sp>
      <p:pic>
        <p:nvPicPr>
          <p:cNvPr id="5" name="Content Placeholder 4">
            <a:extLst>
              <a:ext uri="{FF2B5EF4-FFF2-40B4-BE49-F238E27FC236}">
                <a16:creationId xmlns:a16="http://schemas.microsoft.com/office/drawing/2014/main" id="{3AA329A0-5A03-A3B7-2003-20CB62A31538}"/>
              </a:ext>
            </a:extLst>
          </p:cNvPr>
          <p:cNvPicPr>
            <a:picLocks noGrp="1" noChangeAspect="1"/>
          </p:cNvPicPr>
          <p:nvPr>
            <p:ph idx="1"/>
          </p:nvPr>
        </p:nvPicPr>
        <p:blipFill>
          <a:blip r:embed="rId2"/>
          <a:stretch>
            <a:fillRect/>
          </a:stretch>
        </p:blipFill>
        <p:spPr>
          <a:xfrm>
            <a:off x="913795" y="1580050"/>
            <a:ext cx="10364410" cy="5052571"/>
          </a:xfrm>
        </p:spPr>
      </p:pic>
    </p:spTree>
    <p:extLst>
      <p:ext uri="{BB962C8B-B14F-4D97-AF65-F5344CB8AC3E}">
        <p14:creationId xmlns:p14="http://schemas.microsoft.com/office/powerpoint/2010/main" val="288537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C6FA-9AE2-D3A1-58F0-A05038F63571}"/>
              </a:ext>
            </a:extLst>
          </p:cNvPr>
          <p:cNvSpPr>
            <a:spLocks noGrp="1"/>
          </p:cNvSpPr>
          <p:nvPr>
            <p:ph type="title"/>
          </p:nvPr>
        </p:nvSpPr>
        <p:spPr/>
        <p:txBody>
          <a:bodyPr>
            <a:noAutofit/>
          </a:bodyPr>
          <a:lstStyle/>
          <a:p>
            <a:r>
              <a:rPr lang="en-US" sz="2800" dirty="0"/>
              <a:t>5. Find `P_ID` and </a:t>
            </a:r>
            <a:r>
              <a:rPr lang="en-US" sz="2800" dirty="0" err="1"/>
              <a:t>levelwise</a:t>
            </a:r>
            <a:r>
              <a:rPr lang="en-US" sz="2800" dirty="0"/>
              <a:t> sum of `</a:t>
            </a:r>
            <a:r>
              <a:rPr lang="en-US" sz="2800" dirty="0" err="1"/>
              <a:t>kill_counts</a:t>
            </a:r>
            <a:r>
              <a:rPr lang="en-US" sz="2800" dirty="0"/>
              <a:t>` where `</a:t>
            </a:r>
            <a:r>
              <a:rPr lang="en-US" sz="2800" dirty="0" err="1"/>
              <a:t>kill_count</a:t>
            </a:r>
            <a:r>
              <a:rPr lang="en-US" sz="2800" dirty="0"/>
              <a:t>` is greater than the average kill count for Medium difficulty. </a:t>
            </a:r>
            <a:endParaRPr lang="en-NG" sz="2800" dirty="0"/>
          </a:p>
        </p:txBody>
      </p:sp>
      <p:pic>
        <p:nvPicPr>
          <p:cNvPr id="5" name="Content Placeholder 4">
            <a:extLst>
              <a:ext uri="{FF2B5EF4-FFF2-40B4-BE49-F238E27FC236}">
                <a16:creationId xmlns:a16="http://schemas.microsoft.com/office/drawing/2014/main" id="{08FDD25F-2C0C-E9F4-B4F3-3FF852A22760}"/>
              </a:ext>
            </a:extLst>
          </p:cNvPr>
          <p:cNvPicPr>
            <a:picLocks noGrp="1" noChangeAspect="1"/>
          </p:cNvPicPr>
          <p:nvPr>
            <p:ph idx="1"/>
          </p:nvPr>
        </p:nvPicPr>
        <p:blipFill>
          <a:blip r:embed="rId2"/>
          <a:stretch>
            <a:fillRect/>
          </a:stretch>
        </p:blipFill>
        <p:spPr>
          <a:xfrm>
            <a:off x="642938" y="1751282"/>
            <a:ext cx="10624619" cy="4823383"/>
          </a:xfrm>
        </p:spPr>
      </p:pic>
    </p:spTree>
    <p:extLst>
      <p:ext uri="{BB962C8B-B14F-4D97-AF65-F5344CB8AC3E}">
        <p14:creationId xmlns:p14="http://schemas.microsoft.com/office/powerpoint/2010/main" val="146428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49EB-F934-5C02-0B8C-1DD3AF587397}"/>
              </a:ext>
            </a:extLst>
          </p:cNvPr>
          <p:cNvSpPr>
            <a:spLocks noGrp="1"/>
          </p:cNvSpPr>
          <p:nvPr>
            <p:ph type="title"/>
          </p:nvPr>
        </p:nvSpPr>
        <p:spPr/>
        <p:txBody>
          <a:bodyPr>
            <a:normAutofit/>
          </a:bodyPr>
          <a:lstStyle/>
          <a:p>
            <a:r>
              <a:rPr lang="en-US" sz="2800" dirty="0"/>
              <a:t>6. Find `Level` and its corresponding `</a:t>
            </a:r>
            <a:r>
              <a:rPr lang="en-US" sz="2800" dirty="0" err="1"/>
              <a:t>Level_code`wise</a:t>
            </a:r>
            <a:r>
              <a:rPr lang="en-US" sz="2800" dirty="0"/>
              <a:t> sum of lives earned, excluding Level 0. Arrange in ascending order of level</a:t>
            </a:r>
            <a:endParaRPr lang="en-NG" sz="2800" dirty="0"/>
          </a:p>
        </p:txBody>
      </p:sp>
      <p:pic>
        <p:nvPicPr>
          <p:cNvPr id="5" name="Content Placeholder 4">
            <a:extLst>
              <a:ext uri="{FF2B5EF4-FFF2-40B4-BE49-F238E27FC236}">
                <a16:creationId xmlns:a16="http://schemas.microsoft.com/office/drawing/2014/main" id="{6F04D67C-C3DF-7429-8EF3-DAAF6661FF45}"/>
              </a:ext>
            </a:extLst>
          </p:cNvPr>
          <p:cNvPicPr>
            <a:picLocks noGrp="1" noChangeAspect="1"/>
          </p:cNvPicPr>
          <p:nvPr>
            <p:ph idx="1"/>
          </p:nvPr>
        </p:nvPicPr>
        <p:blipFill>
          <a:blip r:embed="rId2"/>
          <a:stretch>
            <a:fillRect/>
          </a:stretch>
        </p:blipFill>
        <p:spPr>
          <a:xfrm>
            <a:off x="1403797" y="1731963"/>
            <a:ext cx="10200067" cy="4784747"/>
          </a:xfrm>
        </p:spPr>
      </p:pic>
    </p:spTree>
    <p:extLst>
      <p:ext uri="{BB962C8B-B14F-4D97-AF65-F5344CB8AC3E}">
        <p14:creationId xmlns:p14="http://schemas.microsoft.com/office/powerpoint/2010/main" val="153596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664-F3D6-6B09-674C-B950F768FEDD}"/>
              </a:ext>
            </a:extLst>
          </p:cNvPr>
          <p:cNvSpPr>
            <a:spLocks noGrp="1"/>
          </p:cNvSpPr>
          <p:nvPr>
            <p:ph type="title"/>
          </p:nvPr>
        </p:nvSpPr>
        <p:spPr>
          <a:xfrm>
            <a:off x="1367336" y="725510"/>
            <a:ext cx="9206219" cy="970450"/>
          </a:xfrm>
        </p:spPr>
        <p:txBody>
          <a:bodyPr>
            <a:noAutofit/>
          </a:bodyPr>
          <a:lstStyle/>
          <a:p>
            <a:r>
              <a:rPr lang="en-US" sz="2800" dirty="0"/>
              <a:t>7. Find the top 3 scores based on each `</a:t>
            </a:r>
            <a:r>
              <a:rPr lang="en-US" sz="2800" dirty="0" err="1"/>
              <a:t>Dev_ID</a:t>
            </a:r>
            <a:r>
              <a:rPr lang="en-US" sz="2800" dirty="0"/>
              <a:t>` and rank them in increasing order using `</a:t>
            </a:r>
            <a:r>
              <a:rPr lang="en-US" sz="2800" dirty="0" err="1"/>
              <a:t>Row_Number</a:t>
            </a:r>
            <a:r>
              <a:rPr lang="en-US" sz="2800" dirty="0"/>
              <a:t>`. Display the difficulty as well.</a:t>
            </a:r>
            <a:br>
              <a:rPr lang="en-US" sz="2800" dirty="0"/>
            </a:br>
            <a:r>
              <a:rPr lang="en-US" sz="2800" dirty="0"/>
              <a:t> </a:t>
            </a:r>
            <a:endParaRPr lang="en-NG" sz="2800" dirty="0"/>
          </a:p>
        </p:txBody>
      </p:sp>
      <p:pic>
        <p:nvPicPr>
          <p:cNvPr id="5" name="Content Placeholder 4">
            <a:extLst>
              <a:ext uri="{FF2B5EF4-FFF2-40B4-BE49-F238E27FC236}">
                <a16:creationId xmlns:a16="http://schemas.microsoft.com/office/drawing/2014/main" id="{87E78C03-C7FE-8446-95D4-3DC00408E95B}"/>
              </a:ext>
            </a:extLst>
          </p:cNvPr>
          <p:cNvPicPr>
            <a:picLocks noGrp="1" noChangeAspect="1"/>
          </p:cNvPicPr>
          <p:nvPr>
            <p:ph idx="1"/>
          </p:nvPr>
        </p:nvPicPr>
        <p:blipFill>
          <a:blip r:embed="rId2"/>
          <a:stretch>
            <a:fillRect/>
          </a:stretch>
        </p:blipFill>
        <p:spPr>
          <a:xfrm>
            <a:off x="871538" y="1822115"/>
            <a:ext cx="10489804" cy="4516437"/>
          </a:xfrm>
        </p:spPr>
      </p:pic>
    </p:spTree>
    <p:extLst>
      <p:ext uri="{BB962C8B-B14F-4D97-AF65-F5344CB8AC3E}">
        <p14:creationId xmlns:p14="http://schemas.microsoft.com/office/powerpoint/2010/main" val="361859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C66F-3510-5227-B9B4-7506355D8243}"/>
              </a:ext>
            </a:extLst>
          </p:cNvPr>
          <p:cNvSpPr>
            <a:spLocks noGrp="1"/>
          </p:cNvSpPr>
          <p:nvPr>
            <p:ph type="title"/>
          </p:nvPr>
        </p:nvSpPr>
        <p:spPr/>
        <p:txBody>
          <a:bodyPr>
            <a:normAutofit/>
          </a:bodyPr>
          <a:lstStyle/>
          <a:p>
            <a:r>
              <a:rPr lang="en-US" sz="2800" dirty="0"/>
              <a:t>8. Find the `</a:t>
            </a:r>
            <a:r>
              <a:rPr lang="en-US" sz="2800" dirty="0" err="1"/>
              <a:t>first_login</a:t>
            </a:r>
            <a:r>
              <a:rPr lang="en-US" sz="2800" dirty="0"/>
              <a:t>` datetime for each device ID.</a:t>
            </a:r>
            <a:endParaRPr lang="en-NG" sz="2800" dirty="0"/>
          </a:p>
        </p:txBody>
      </p:sp>
      <p:pic>
        <p:nvPicPr>
          <p:cNvPr id="5" name="Content Placeholder 4">
            <a:extLst>
              <a:ext uri="{FF2B5EF4-FFF2-40B4-BE49-F238E27FC236}">
                <a16:creationId xmlns:a16="http://schemas.microsoft.com/office/drawing/2014/main" id="{BC4ECD1C-2F84-3031-C3B2-05625DB6AA6F}"/>
              </a:ext>
            </a:extLst>
          </p:cNvPr>
          <p:cNvPicPr>
            <a:picLocks noGrp="1" noChangeAspect="1"/>
          </p:cNvPicPr>
          <p:nvPr>
            <p:ph idx="1"/>
          </p:nvPr>
        </p:nvPicPr>
        <p:blipFill>
          <a:blip r:embed="rId2"/>
          <a:stretch>
            <a:fillRect/>
          </a:stretch>
        </p:blipFill>
        <p:spPr>
          <a:xfrm>
            <a:off x="1584101" y="1580050"/>
            <a:ext cx="8822027" cy="4949539"/>
          </a:xfrm>
        </p:spPr>
      </p:pic>
    </p:spTree>
    <p:extLst>
      <p:ext uri="{BB962C8B-B14F-4D97-AF65-F5344CB8AC3E}">
        <p14:creationId xmlns:p14="http://schemas.microsoft.com/office/powerpoint/2010/main" val="126901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8FF2-67F1-C5D6-6EB6-8B1012542F68}"/>
              </a:ext>
            </a:extLst>
          </p:cNvPr>
          <p:cNvSpPr>
            <a:spLocks noGrp="1"/>
          </p:cNvSpPr>
          <p:nvPr>
            <p:ph type="title"/>
          </p:nvPr>
        </p:nvSpPr>
        <p:spPr/>
        <p:txBody>
          <a:bodyPr>
            <a:normAutofit/>
          </a:bodyPr>
          <a:lstStyle/>
          <a:p>
            <a:r>
              <a:rPr lang="en-US" sz="2800" dirty="0"/>
              <a:t>9. Find the top 5 scores based on each difficulty level and rank them in increasing order using `Rank`. Display `</a:t>
            </a:r>
            <a:r>
              <a:rPr lang="en-US" sz="2800" dirty="0" err="1"/>
              <a:t>Dev_ID</a:t>
            </a:r>
            <a:r>
              <a:rPr lang="en-US" sz="2800" dirty="0"/>
              <a:t>` as well. </a:t>
            </a:r>
            <a:endParaRPr lang="en-NG" sz="2800" dirty="0"/>
          </a:p>
        </p:txBody>
      </p:sp>
      <p:pic>
        <p:nvPicPr>
          <p:cNvPr id="5" name="Content Placeholder 4">
            <a:extLst>
              <a:ext uri="{FF2B5EF4-FFF2-40B4-BE49-F238E27FC236}">
                <a16:creationId xmlns:a16="http://schemas.microsoft.com/office/drawing/2014/main" id="{EC0AD92E-57FC-7E28-75F4-B2E263492DE6}"/>
              </a:ext>
            </a:extLst>
          </p:cNvPr>
          <p:cNvPicPr>
            <a:picLocks noGrp="1" noChangeAspect="1"/>
          </p:cNvPicPr>
          <p:nvPr>
            <p:ph idx="1"/>
          </p:nvPr>
        </p:nvPicPr>
        <p:blipFill>
          <a:blip r:embed="rId2"/>
          <a:stretch>
            <a:fillRect/>
          </a:stretch>
        </p:blipFill>
        <p:spPr>
          <a:xfrm>
            <a:off x="1837763" y="1717676"/>
            <a:ext cx="8505825" cy="4840287"/>
          </a:xfrm>
        </p:spPr>
      </p:pic>
    </p:spTree>
    <p:extLst>
      <p:ext uri="{BB962C8B-B14F-4D97-AF65-F5344CB8AC3E}">
        <p14:creationId xmlns:p14="http://schemas.microsoft.com/office/powerpoint/2010/main" val="390107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26EF-2D24-2720-F7EB-CD0603FE0D0E}"/>
              </a:ext>
            </a:extLst>
          </p:cNvPr>
          <p:cNvSpPr>
            <a:spLocks noGrp="1"/>
          </p:cNvSpPr>
          <p:nvPr>
            <p:ph type="title"/>
          </p:nvPr>
        </p:nvSpPr>
        <p:spPr/>
        <p:txBody>
          <a:bodyPr>
            <a:noAutofit/>
          </a:bodyPr>
          <a:lstStyle/>
          <a:p>
            <a:r>
              <a:rPr lang="en-US" sz="2800" dirty="0"/>
              <a:t>10. Find the device ID that is first logged in (based on `</a:t>
            </a:r>
            <a:r>
              <a:rPr lang="en-US" sz="2800" dirty="0" err="1"/>
              <a:t>start_datetime</a:t>
            </a:r>
            <a:r>
              <a:rPr lang="en-US" sz="2800" dirty="0"/>
              <a:t>`) for each player (`P_ID`). Output should contain player ID, device ID, and first login datetime. </a:t>
            </a:r>
            <a:endParaRPr lang="en-NG" sz="2800" dirty="0"/>
          </a:p>
        </p:txBody>
      </p:sp>
      <p:pic>
        <p:nvPicPr>
          <p:cNvPr id="5" name="Content Placeholder 4">
            <a:extLst>
              <a:ext uri="{FF2B5EF4-FFF2-40B4-BE49-F238E27FC236}">
                <a16:creationId xmlns:a16="http://schemas.microsoft.com/office/drawing/2014/main" id="{CC5F675A-9C9C-1074-CF6C-57A9F497C73B}"/>
              </a:ext>
            </a:extLst>
          </p:cNvPr>
          <p:cNvPicPr>
            <a:picLocks noGrp="1" noChangeAspect="1"/>
          </p:cNvPicPr>
          <p:nvPr>
            <p:ph idx="1"/>
          </p:nvPr>
        </p:nvPicPr>
        <p:blipFill>
          <a:blip r:embed="rId2"/>
          <a:stretch>
            <a:fillRect/>
          </a:stretch>
        </p:blipFill>
        <p:spPr>
          <a:xfrm>
            <a:off x="1714500" y="1717675"/>
            <a:ext cx="9129713" cy="4968875"/>
          </a:xfrm>
        </p:spPr>
      </p:pic>
    </p:spTree>
    <p:extLst>
      <p:ext uri="{BB962C8B-B14F-4D97-AF65-F5344CB8AC3E}">
        <p14:creationId xmlns:p14="http://schemas.microsoft.com/office/powerpoint/2010/main" val="159514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53C4-C7A1-FA23-B401-8E148E8E017A}"/>
              </a:ext>
            </a:extLst>
          </p:cNvPr>
          <p:cNvSpPr>
            <a:spLocks noGrp="1"/>
          </p:cNvSpPr>
          <p:nvPr>
            <p:ph type="title"/>
          </p:nvPr>
        </p:nvSpPr>
        <p:spPr/>
        <p:txBody>
          <a:bodyPr>
            <a:noAutofit/>
          </a:bodyPr>
          <a:lstStyle/>
          <a:p>
            <a:r>
              <a:rPr lang="en-US" sz="2800" dirty="0"/>
              <a:t>11. For each player and date, determine how many `</a:t>
            </a:r>
            <a:r>
              <a:rPr lang="en-US" sz="2800" dirty="0" err="1"/>
              <a:t>kill_counts</a:t>
            </a:r>
            <a:r>
              <a:rPr lang="en-US" sz="2800" dirty="0"/>
              <a:t>` were played by the player so far.</a:t>
            </a:r>
            <a:br>
              <a:rPr lang="en-US" sz="2800" dirty="0"/>
            </a:br>
            <a:r>
              <a:rPr lang="en-US" sz="2800" dirty="0"/>
              <a:t> a) Using window functions</a:t>
            </a:r>
            <a:endParaRPr lang="en-NG" sz="2800" dirty="0"/>
          </a:p>
        </p:txBody>
      </p:sp>
      <p:pic>
        <p:nvPicPr>
          <p:cNvPr id="5" name="Content Placeholder 4">
            <a:extLst>
              <a:ext uri="{FF2B5EF4-FFF2-40B4-BE49-F238E27FC236}">
                <a16:creationId xmlns:a16="http://schemas.microsoft.com/office/drawing/2014/main" id="{5DAF5BFD-2E61-6EBA-E5AC-27169E47EEE8}"/>
              </a:ext>
            </a:extLst>
          </p:cNvPr>
          <p:cNvPicPr>
            <a:picLocks noGrp="1" noChangeAspect="1"/>
          </p:cNvPicPr>
          <p:nvPr>
            <p:ph idx="1"/>
          </p:nvPr>
        </p:nvPicPr>
        <p:blipFill>
          <a:blip r:embed="rId2"/>
          <a:stretch>
            <a:fillRect/>
          </a:stretch>
        </p:blipFill>
        <p:spPr>
          <a:xfrm>
            <a:off x="1200150" y="1731963"/>
            <a:ext cx="9686925" cy="4968875"/>
          </a:xfrm>
        </p:spPr>
      </p:pic>
    </p:spTree>
    <p:extLst>
      <p:ext uri="{BB962C8B-B14F-4D97-AF65-F5344CB8AC3E}">
        <p14:creationId xmlns:p14="http://schemas.microsoft.com/office/powerpoint/2010/main" val="253345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3E68-BE09-1FEE-6401-EE152197775F}"/>
              </a:ext>
            </a:extLst>
          </p:cNvPr>
          <p:cNvSpPr>
            <a:spLocks noGrp="1"/>
          </p:cNvSpPr>
          <p:nvPr>
            <p:ph type="title"/>
          </p:nvPr>
        </p:nvSpPr>
        <p:spPr/>
        <p:txBody>
          <a:bodyPr>
            <a:noAutofit/>
          </a:bodyPr>
          <a:lstStyle/>
          <a:p>
            <a:r>
              <a:rPr lang="en-US" sz="2800" dirty="0"/>
              <a:t>11. For each player and date, determine how many `</a:t>
            </a:r>
            <a:r>
              <a:rPr lang="en-US" sz="2800" dirty="0" err="1"/>
              <a:t>kill_counts</a:t>
            </a:r>
            <a:r>
              <a:rPr lang="en-US" sz="2800" dirty="0"/>
              <a:t>` were played by the player so far. </a:t>
            </a:r>
            <a:br>
              <a:rPr lang="en-US" sz="2800" dirty="0"/>
            </a:br>
            <a:r>
              <a:rPr lang="en-US" sz="2800" dirty="0"/>
              <a:t>b) Without window functions</a:t>
            </a:r>
            <a:endParaRPr lang="en-NG" sz="2800" dirty="0"/>
          </a:p>
        </p:txBody>
      </p:sp>
      <p:pic>
        <p:nvPicPr>
          <p:cNvPr id="5" name="Content Placeholder 4">
            <a:extLst>
              <a:ext uri="{FF2B5EF4-FFF2-40B4-BE49-F238E27FC236}">
                <a16:creationId xmlns:a16="http://schemas.microsoft.com/office/drawing/2014/main" id="{A588D4E8-5CB6-C29E-AF56-1F25C28A2116}"/>
              </a:ext>
            </a:extLst>
          </p:cNvPr>
          <p:cNvPicPr>
            <a:picLocks noGrp="1" noChangeAspect="1"/>
          </p:cNvPicPr>
          <p:nvPr>
            <p:ph idx="1"/>
          </p:nvPr>
        </p:nvPicPr>
        <p:blipFill>
          <a:blip r:embed="rId2"/>
          <a:stretch>
            <a:fillRect/>
          </a:stretch>
        </p:blipFill>
        <p:spPr>
          <a:xfrm>
            <a:off x="1057275" y="1731964"/>
            <a:ext cx="10210282" cy="4754562"/>
          </a:xfrm>
        </p:spPr>
      </p:pic>
    </p:spTree>
    <p:extLst>
      <p:ext uri="{BB962C8B-B14F-4D97-AF65-F5344CB8AC3E}">
        <p14:creationId xmlns:p14="http://schemas.microsoft.com/office/powerpoint/2010/main" val="99884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F43B-B499-D5F8-33A8-E11AEC442133}"/>
              </a:ext>
            </a:extLst>
          </p:cNvPr>
          <p:cNvSpPr>
            <a:spLocks noGrp="1"/>
          </p:cNvSpPr>
          <p:nvPr>
            <p:ph type="title"/>
          </p:nvPr>
        </p:nvSpPr>
        <p:spPr/>
        <p:txBody>
          <a:bodyPr>
            <a:normAutofit/>
          </a:bodyPr>
          <a:lstStyle/>
          <a:p>
            <a:r>
              <a:rPr lang="en-US" sz="2800" dirty="0"/>
              <a:t>12. Find the cumulative sum of stages crossed over `</a:t>
            </a:r>
            <a:r>
              <a:rPr lang="en-US" sz="2800" dirty="0" err="1"/>
              <a:t>start_datetime</a:t>
            </a:r>
            <a:r>
              <a:rPr lang="en-US" sz="2800" dirty="0"/>
              <a:t>` for each `P_ID`, excluding the most recent `</a:t>
            </a:r>
            <a:r>
              <a:rPr lang="en-US" sz="2800" dirty="0" err="1"/>
              <a:t>start_datetime</a:t>
            </a:r>
            <a:r>
              <a:rPr lang="en-US" sz="2800" dirty="0"/>
              <a:t>`. </a:t>
            </a:r>
            <a:endParaRPr lang="en-NG" sz="2800" dirty="0"/>
          </a:p>
        </p:txBody>
      </p:sp>
      <p:pic>
        <p:nvPicPr>
          <p:cNvPr id="5" name="Content Placeholder 4">
            <a:extLst>
              <a:ext uri="{FF2B5EF4-FFF2-40B4-BE49-F238E27FC236}">
                <a16:creationId xmlns:a16="http://schemas.microsoft.com/office/drawing/2014/main" id="{ADA152ED-1F53-C669-EB03-55B76F5219BB}"/>
              </a:ext>
            </a:extLst>
          </p:cNvPr>
          <p:cNvPicPr>
            <a:picLocks noGrp="1" noChangeAspect="1"/>
          </p:cNvPicPr>
          <p:nvPr>
            <p:ph idx="1"/>
          </p:nvPr>
        </p:nvPicPr>
        <p:blipFill>
          <a:blip r:embed="rId2"/>
          <a:stretch>
            <a:fillRect/>
          </a:stretch>
        </p:blipFill>
        <p:spPr>
          <a:xfrm>
            <a:off x="1357313" y="1731963"/>
            <a:ext cx="9910244" cy="4868862"/>
          </a:xfrm>
        </p:spPr>
      </p:pic>
    </p:spTree>
    <p:extLst>
      <p:ext uri="{BB962C8B-B14F-4D97-AF65-F5344CB8AC3E}">
        <p14:creationId xmlns:p14="http://schemas.microsoft.com/office/powerpoint/2010/main" val="293475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AEB7-3AA1-91B8-FC78-20CA29EB5968}"/>
              </a:ext>
            </a:extLst>
          </p:cNvPr>
          <p:cNvSpPr>
            <a:spLocks noGrp="1"/>
          </p:cNvSpPr>
          <p:nvPr>
            <p:ph type="title"/>
          </p:nvPr>
        </p:nvSpPr>
        <p:spPr/>
        <p:txBody>
          <a:bodyPr/>
          <a:lstStyle/>
          <a:p>
            <a:r>
              <a:rPr lang="en-US" dirty="0"/>
              <a:t>Table of Contents</a:t>
            </a:r>
            <a:endParaRPr lang="en-NG" dirty="0"/>
          </a:p>
        </p:txBody>
      </p:sp>
      <p:sp>
        <p:nvSpPr>
          <p:cNvPr id="3" name="Content Placeholder 2">
            <a:extLst>
              <a:ext uri="{FF2B5EF4-FFF2-40B4-BE49-F238E27FC236}">
                <a16:creationId xmlns:a16="http://schemas.microsoft.com/office/drawing/2014/main" id="{524208DA-BAEB-88B0-D161-A6519419DEA2}"/>
              </a:ext>
            </a:extLst>
          </p:cNvPr>
          <p:cNvSpPr>
            <a:spLocks noGrp="1"/>
          </p:cNvSpPr>
          <p:nvPr>
            <p:ph idx="1"/>
          </p:nvPr>
        </p:nvSpPr>
        <p:spPr/>
        <p:txBody>
          <a:bodyPr/>
          <a:lstStyle/>
          <a:p>
            <a:r>
              <a:rPr lang="en-US" dirty="0"/>
              <a:t>About the project</a:t>
            </a:r>
          </a:p>
          <a:p>
            <a:r>
              <a:rPr lang="en-US" dirty="0"/>
              <a:t>Dataset Description</a:t>
            </a:r>
          </a:p>
          <a:p>
            <a:r>
              <a:rPr lang="en-US" dirty="0"/>
              <a:t>Outcomes</a:t>
            </a:r>
          </a:p>
          <a:p>
            <a:r>
              <a:rPr lang="en-US" dirty="0"/>
              <a:t>New Learnings </a:t>
            </a:r>
          </a:p>
          <a:p>
            <a:r>
              <a:rPr lang="en-US" dirty="0"/>
              <a:t>Analyze SQL problem statements </a:t>
            </a:r>
          </a:p>
          <a:p>
            <a:r>
              <a:rPr lang="en-US" dirty="0"/>
              <a:t>Conclusion</a:t>
            </a:r>
            <a:endParaRPr lang="en-NG" dirty="0"/>
          </a:p>
        </p:txBody>
      </p:sp>
    </p:spTree>
    <p:extLst>
      <p:ext uri="{BB962C8B-B14F-4D97-AF65-F5344CB8AC3E}">
        <p14:creationId xmlns:p14="http://schemas.microsoft.com/office/powerpoint/2010/main" val="103345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C79A-F461-35AC-74AA-AD071A536B59}"/>
              </a:ext>
            </a:extLst>
          </p:cNvPr>
          <p:cNvSpPr>
            <a:spLocks noGrp="1"/>
          </p:cNvSpPr>
          <p:nvPr>
            <p:ph type="title"/>
          </p:nvPr>
        </p:nvSpPr>
        <p:spPr/>
        <p:txBody>
          <a:bodyPr>
            <a:noAutofit/>
          </a:bodyPr>
          <a:lstStyle/>
          <a:p>
            <a:r>
              <a:rPr lang="en-US" sz="2800" dirty="0"/>
              <a:t>13. Extract the top 3 highest sums of scores for each `</a:t>
            </a:r>
            <a:r>
              <a:rPr lang="en-US" sz="2800" dirty="0" err="1"/>
              <a:t>Dev_ID</a:t>
            </a:r>
            <a:r>
              <a:rPr lang="en-US" sz="2800" dirty="0"/>
              <a:t>` and the corresponding `P_ID`. </a:t>
            </a:r>
            <a:br>
              <a:rPr lang="en-US" sz="2800" dirty="0"/>
            </a:br>
            <a:r>
              <a:rPr lang="en-US" sz="2800" dirty="0"/>
              <a:t> </a:t>
            </a:r>
            <a:endParaRPr lang="en-NG" sz="2800" dirty="0"/>
          </a:p>
        </p:txBody>
      </p:sp>
      <p:pic>
        <p:nvPicPr>
          <p:cNvPr id="5" name="Content Placeholder 4">
            <a:extLst>
              <a:ext uri="{FF2B5EF4-FFF2-40B4-BE49-F238E27FC236}">
                <a16:creationId xmlns:a16="http://schemas.microsoft.com/office/drawing/2014/main" id="{96DE924B-72EE-EA78-3392-1EDE7589E93C}"/>
              </a:ext>
            </a:extLst>
          </p:cNvPr>
          <p:cNvPicPr>
            <a:picLocks noGrp="1" noChangeAspect="1"/>
          </p:cNvPicPr>
          <p:nvPr>
            <p:ph idx="1"/>
          </p:nvPr>
        </p:nvPicPr>
        <p:blipFill>
          <a:blip r:embed="rId2"/>
          <a:stretch>
            <a:fillRect/>
          </a:stretch>
        </p:blipFill>
        <p:spPr>
          <a:xfrm>
            <a:off x="1248380" y="1580050"/>
            <a:ext cx="10029825" cy="4826000"/>
          </a:xfrm>
        </p:spPr>
      </p:pic>
    </p:spTree>
    <p:extLst>
      <p:ext uri="{BB962C8B-B14F-4D97-AF65-F5344CB8AC3E}">
        <p14:creationId xmlns:p14="http://schemas.microsoft.com/office/powerpoint/2010/main" val="2287001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9CE3-DA57-8886-7913-C310F4F2574E}"/>
              </a:ext>
            </a:extLst>
          </p:cNvPr>
          <p:cNvSpPr>
            <a:spLocks noGrp="1"/>
          </p:cNvSpPr>
          <p:nvPr>
            <p:ph type="title"/>
          </p:nvPr>
        </p:nvSpPr>
        <p:spPr>
          <a:xfrm>
            <a:off x="770920" y="761999"/>
            <a:ext cx="10353762" cy="970450"/>
          </a:xfrm>
        </p:spPr>
        <p:txBody>
          <a:bodyPr>
            <a:noAutofit/>
          </a:bodyPr>
          <a:lstStyle/>
          <a:p>
            <a:r>
              <a:rPr lang="en-US" sz="2800" dirty="0"/>
              <a:t>14. Find players who scored more than 50% of the average score, scored by the sum of scores for each `P_ID`. </a:t>
            </a:r>
            <a:br>
              <a:rPr lang="en-US" sz="2800" dirty="0"/>
            </a:br>
            <a:r>
              <a:rPr lang="en-US" sz="2800" dirty="0"/>
              <a:t> </a:t>
            </a:r>
            <a:endParaRPr lang="en-NG" sz="2800" dirty="0"/>
          </a:p>
        </p:txBody>
      </p:sp>
      <p:pic>
        <p:nvPicPr>
          <p:cNvPr id="5" name="Content Placeholder 4">
            <a:extLst>
              <a:ext uri="{FF2B5EF4-FFF2-40B4-BE49-F238E27FC236}">
                <a16:creationId xmlns:a16="http://schemas.microsoft.com/office/drawing/2014/main" id="{B5D505BA-1281-0739-8DCE-8A7E5DEA8C23}"/>
              </a:ext>
            </a:extLst>
          </p:cNvPr>
          <p:cNvPicPr>
            <a:picLocks noGrp="1" noChangeAspect="1"/>
          </p:cNvPicPr>
          <p:nvPr>
            <p:ph idx="1"/>
          </p:nvPr>
        </p:nvPicPr>
        <p:blipFill>
          <a:blip r:embed="rId2"/>
          <a:stretch>
            <a:fillRect/>
          </a:stretch>
        </p:blipFill>
        <p:spPr>
          <a:xfrm>
            <a:off x="1067319" y="1731963"/>
            <a:ext cx="10353762" cy="4768850"/>
          </a:xfrm>
        </p:spPr>
      </p:pic>
    </p:spTree>
    <p:extLst>
      <p:ext uri="{BB962C8B-B14F-4D97-AF65-F5344CB8AC3E}">
        <p14:creationId xmlns:p14="http://schemas.microsoft.com/office/powerpoint/2010/main" val="220891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173C-EA71-5B8D-2AB3-E370ED66C1A3}"/>
              </a:ext>
            </a:extLst>
          </p:cNvPr>
          <p:cNvSpPr>
            <a:spLocks noGrp="1"/>
          </p:cNvSpPr>
          <p:nvPr>
            <p:ph type="title"/>
          </p:nvPr>
        </p:nvSpPr>
        <p:spPr/>
        <p:txBody>
          <a:bodyPr>
            <a:noAutofit/>
          </a:bodyPr>
          <a:lstStyle/>
          <a:p>
            <a:r>
              <a:rPr lang="en-US" sz="2800" dirty="0"/>
              <a:t>15. Create a stored procedure to find the top `n` `</a:t>
            </a:r>
            <a:r>
              <a:rPr lang="en-US" sz="2800" dirty="0" err="1"/>
              <a:t>headshots_count</a:t>
            </a:r>
            <a:r>
              <a:rPr lang="en-US" sz="2800" dirty="0"/>
              <a:t>` based on each `</a:t>
            </a:r>
            <a:r>
              <a:rPr lang="en-US" sz="2800" dirty="0" err="1"/>
              <a:t>Dev_ID</a:t>
            </a:r>
            <a:r>
              <a:rPr lang="en-US" sz="2800" dirty="0"/>
              <a:t>` and rank them in increasing order using `</a:t>
            </a:r>
            <a:r>
              <a:rPr lang="en-US" sz="2800" dirty="0" err="1"/>
              <a:t>Row_Number</a:t>
            </a:r>
            <a:r>
              <a:rPr lang="en-US" sz="2800" dirty="0"/>
              <a:t>`. Display the difficulty as well. </a:t>
            </a:r>
            <a:br>
              <a:rPr lang="en-US" sz="2800" dirty="0"/>
            </a:br>
            <a:r>
              <a:rPr lang="en-US" sz="2800" dirty="0"/>
              <a:t> </a:t>
            </a:r>
            <a:br>
              <a:rPr lang="en-US" sz="2800" dirty="0"/>
            </a:br>
            <a:r>
              <a:rPr lang="en-US" sz="2800" dirty="0"/>
              <a:t> </a:t>
            </a:r>
            <a:endParaRPr lang="en-NG" sz="2800" dirty="0"/>
          </a:p>
        </p:txBody>
      </p:sp>
      <p:pic>
        <p:nvPicPr>
          <p:cNvPr id="5" name="Content Placeholder 4">
            <a:extLst>
              <a:ext uri="{FF2B5EF4-FFF2-40B4-BE49-F238E27FC236}">
                <a16:creationId xmlns:a16="http://schemas.microsoft.com/office/drawing/2014/main" id="{FDE4EC8D-1A0D-B097-21F8-E52EAD99907D}"/>
              </a:ext>
            </a:extLst>
          </p:cNvPr>
          <p:cNvPicPr>
            <a:picLocks noGrp="1" noChangeAspect="1"/>
          </p:cNvPicPr>
          <p:nvPr>
            <p:ph idx="1"/>
          </p:nvPr>
        </p:nvPicPr>
        <p:blipFill>
          <a:blip r:embed="rId2"/>
          <a:stretch>
            <a:fillRect/>
          </a:stretch>
        </p:blipFill>
        <p:spPr>
          <a:xfrm>
            <a:off x="1285875" y="1580050"/>
            <a:ext cx="10129837" cy="4883150"/>
          </a:xfrm>
        </p:spPr>
      </p:pic>
    </p:spTree>
    <p:extLst>
      <p:ext uri="{BB962C8B-B14F-4D97-AF65-F5344CB8AC3E}">
        <p14:creationId xmlns:p14="http://schemas.microsoft.com/office/powerpoint/2010/main" val="233737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0671-89F0-A6D9-691F-751B6DEA9FA7}"/>
              </a:ext>
            </a:extLst>
          </p:cNvPr>
          <p:cNvSpPr>
            <a:spLocks noGrp="1"/>
          </p:cNvSpPr>
          <p:nvPr>
            <p:ph type="title"/>
          </p:nvPr>
        </p:nvSpPr>
        <p:spPr/>
        <p:txBody>
          <a:bodyPr>
            <a:normAutofit/>
          </a:bodyPr>
          <a:lstStyle/>
          <a:p>
            <a:r>
              <a:rPr lang="en-US" sz="2800" dirty="0"/>
              <a:t>17) Create a function to return sum of Score for a given </a:t>
            </a:r>
            <a:r>
              <a:rPr lang="en-US" sz="2800" dirty="0" err="1"/>
              <a:t>player_id</a:t>
            </a:r>
            <a:r>
              <a:rPr lang="en-US" sz="2800" dirty="0"/>
              <a:t>.</a:t>
            </a:r>
            <a:endParaRPr lang="en-NG" sz="2800" dirty="0"/>
          </a:p>
        </p:txBody>
      </p:sp>
      <p:pic>
        <p:nvPicPr>
          <p:cNvPr id="5" name="Content Placeholder 4">
            <a:extLst>
              <a:ext uri="{FF2B5EF4-FFF2-40B4-BE49-F238E27FC236}">
                <a16:creationId xmlns:a16="http://schemas.microsoft.com/office/drawing/2014/main" id="{7C1C4317-919E-3571-24EE-E6B041C96F69}"/>
              </a:ext>
            </a:extLst>
          </p:cNvPr>
          <p:cNvPicPr>
            <a:picLocks noGrp="1" noChangeAspect="1"/>
          </p:cNvPicPr>
          <p:nvPr>
            <p:ph idx="1"/>
          </p:nvPr>
        </p:nvPicPr>
        <p:blipFill>
          <a:blip r:embed="rId2"/>
          <a:stretch>
            <a:fillRect/>
          </a:stretch>
        </p:blipFill>
        <p:spPr>
          <a:xfrm>
            <a:off x="1225086" y="1580050"/>
            <a:ext cx="10053119" cy="4963625"/>
          </a:xfrm>
        </p:spPr>
      </p:pic>
    </p:spTree>
    <p:extLst>
      <p:ext uri="{BB962C8B-B14F-4D97-AF65-F5344CB8AC3E}">
        <p14:creationId xmlns:p14="http://schemas.microsoft.com/office/powerpoint/2010/main" val="388872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702D-BC3E-9133-D62D-DFF9E08AE9AE}"/>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336BFA14-155D-EC7C-0007-7EE994947FE2}"/>
              </a:ext>
            </a:extLst>
          </p:cNvPr>
          <p:cNvSpPr>
            <a:spLocks noGrp="1"/>
          </p:cNvSpPr>
          <p:nvPr>
            <p:ph idx="1"/>
          </p:nvPr>
        </p:nvSpPr>
        <p:spPr/>
        <p:txBody>
          <a:bodyPr/>
          <a:lstStyle/>
          <a:p>
            <a:pPr marL="36900" indent="0">
              <a:buNone/>
            </a:pPr>
            <a:r>
              <a:rPr lang="en-US" dirty="0"/>
              <a:t>SQL is needed to seamlessly navigate through simple and complex datasets, it is used to efficiently execute queries, edit database tables and extract meaningful insights from a dataset to make decisions.</a:t>
            </a:r>
          </a:p>
          <a:p>
            <a:pPr marL="36900" indent="0">
              <a:buNone/>
            </a:pPr>
            <a:endParaRPr lang="en-US" dirty="0"/>
          </a:p>
          <a:p>
            <a:pPr marL="36900" indent="0">
              <a:buNone/>
            </a:pPr>
            <a:r>
              <a:rPr lang="en-US" dirty="0"/>
              <a:t>In this game analysis project, using SQL I was able to solve some statement problems, query necessary data to identify pattern and behaviors of the game, to predict gaming outcomes and scores, identify excellent players and most suitable devices they used and many others.</a:t>
            </a:r>
          </a:p>
          <a:p>
            <a:pPr marL="36900" indent="0">
              <a:buNone/>
            </a:pPr>
            <a:endParaRPr lang="en-NG" dirty="0"/>
          </a:p>
        </p:txBody>
      </p:sp>
    </p:spTree>
    <p:extLst>
      <p:ext uri="{BB962C8B-B14F-4D97-AF65-F5344CB8AC3E}">
        <p14:creationId xmlns:p14="http://schemas.microsoft.com/office/powerpoint/2010/main" val="100028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A557-BE02-965A-9029-F6EB15B03FA7}"/>
              </a:ext>
            </a:extLst>
          </p:cNvPr>
          <p:cNvSpPr>
            <a:spLocks noGrp="1"/>
          </p:cNvSpPr>
          <p:nvPr>
            <p:ph type="title"/>
          </p:nvPr>
        </p:nvSpPr>
        <p:spPr/>
        <p:txBody>
          <a:bodyPr>
            <a:normAutofit fontScale="90000"/>
          </a:bodyPr>
          <a:lstStyle/>
          <a:p>
            <a:r>
              <a:rPr lang="en-US" dirty="0"/>
              <a:t>About the project</a:t>
            </a:r>
            <a:br>
              <a:rPr lang="en-US" dirty="0"/>
            </a:br>
            <a:r>
              <a:rPr lang="en-US" sz="2200" dirty="0"/>
              <a:t>In this project I worked with a dataset related to a game. The dataset includes two tables: `Player Details` and `Level Details`. Below is a brief description of the dataset</a:t>
            </a:r>
            <a:br>
              <a:rPr lang="en-US" sz="2200" dirty="0"/>
            </a:br>
            <a:br>
              <a:rPr lang="en-US" sz="2200" dirty="0"/>
            </a:br>
            <a:br>
              <a:rPr lang="en-US" sz="2200" dirty="0"/>
            </a:br>
            <a:endParaRPr lang="en-NG" sz="2200" dirty="0"/>
          </a:p>
        </p:txBody>
      </p:sp>
      <p:sp>
        <p:nvSpPr>
          <p:cNvPr id="3" name="Content Placeholder 2">
            <a:extLst>
              <a:ext uri="{FF2B5EF4-FFF2-40B4-BE49-F238E27FC236}">
                <a16:creationId xmlns:a16="http://schemas.microsoft.com/office/drawing/2014/main" id="{BF8A7778-0EFD-8154-39D7-8854312198C7}"/>
              </a:ext>
            </a:extLst>
          </p:cNvPr>
          <p:cNvSpPr>
            <a:spLocks noGrp="1"/>
          </p:cNvSpPr>
          <p:nvPr>
            <p:ph sz="half" idx="1"/>
          </p:nvPr>
        </p:nvSpPr>
        <p:spPr/>
        <p:txBody>
          <a:bodyPr>
            <a:normAutofit fontScale="92500" lnSpcReduction="20000"/>
          </a:bodyPr>
          <a:lstStyle/>
          <a:p>
            <a:pPr marL="36900" indent="0">
              <a:buNone/>
            </a:pPr>
            <a:r>
              <a:rPr lang="en-US" b="1" dirty="0"/>
              <a:t>Player Details Table: </a:t>
            </a:r>
          </a:p>
          <a:p>
            <a:r>
              <a:rPr lang="en-US" dirty="0"/>
              <a:t>`P_ID`: Player ID </a:t>
            </a:r>
          </a:p>
          <a:p>
            <a:r>
              <a:rPr lang="en-US" dirty="0"/>
              <a:t> `</a:t>
            </a:r>
            <a:r>
              <a:rPr lang="en-US" dirty="0" err="1"/>
              <a:t>PName</a:t>
            </a:r>
            <a:r>
              <a:rPr lang="en-US" dirty="0"/>
              <a:t>`: Player Name</a:t>
            </a:r>
          </a:p>
          <a:p>
            <a:r>
              <a:rPr lang="en-US" dirty="0"/>
              <a:t>`L1_status`: Level 1 Status</a:t>
            </a:r>
          </a:p>
          <a:p>
            <a:r>
              <a:rPr lang="en-US" dirty="0"/>
              <a:t> `L2_status`: Level 2 Status </a:t>
            </a:r>
          </a:p>
          <a:p>
            <a:r>
              <a:rPr lang="en-US" dirty="0"/>
              <a:t>`L1_code`: </a:t>
            </a:r>
            <a:r>
              <a:rPr lang="en-US" dirty="0" err="1"/>
              <a:t>Systemgenerated</a:t>
            </a:r>
            <a:r>
              <a:rPr lang="en-US" dirty="0"/>
              <a:t> Level 1 Code </a:t>
            </a:r>
          </a:p>
          <a:p>
            <a:r>
              <a:rPr lang="en-US" dirty="0"/>
              <a:t>`L2_code`: </a:t>
            </a:r>
            <a:r>
              <a:rPr lang="en-US" dirty="0" err="1"/>
              <a:t>Systemgenerated</a:t>
            </a:r>
            <a:r>
              <a:rPr lang="en-US" dirty="0"/>
              <a:t> Level 2 Code </a:t>
            </a:r>
            <a:endParaRPr lang="en-NG" dirty="0"/>
          </a:p>
        </p:txBody>
      </p:sp>
      <p:sp>
        <p:nvSpPr>
          <p:cNvPr id="4" name="Content Placeholder 3">
            <a:extLst>
              <a:ext uri="{FF2B5EF4-FFF2-40B4-BE49-F238E27FC236}">
                <a16:creationId xmlns:a16="http://schemas.microsoft.com/office/drawing/2014/main" id="{1F03CA28-772B-2369-8574-0ECF0AABFB00}"/>
              </a:ext>
            </a:extLst>
          </p:cNvPr>
          <p:cNvSpPr>
            <a:spLocks noGrp="1"/>
          </p:cNvSpPr>
          <p:nvPr>
            <p:ph sz="half" idx="2"/>
          </p:nvPr>
        </p:nvSpPr>
        <p:spPr/>
        <p:txBody>
          <a:bodyPr>
            <a:normAutofit fontScale="92500" lnSpcReduction="20000"/>
          </a:bodyPr>
          <a:lstStyle/>
          <a:p>
            <a:pPr marL="36900" indent="0">
              <a:buNone/>
            </a:pPr>
            <a:r>
              <a:rPr lang="en-US" b="1" dirty="0"/>
              <a:t>Level Details Table: </a:t>
            </a:r>
          </a:p>
          <a:p>
            <a:r>
              <a:rPr lang="en-US" dirty="0"/>
              <a:t>`P_ID`: Player ID </a:t>
            </a:r>
          </a:p>
          <a:p>
            <a:r>
              <a:rPr lang="en-US" dirty="0"/>
              <a:t>`</a:t>
            </a:r>
            <a:r>
              <a:rPr lang="en-US" dirty="0" err="1"/>
              <a:t>Dev_ID</a:t>
            </a:r>
            <a:r>
              <a:rPr lang="en-US" dirty="0"/>
              <a:t>`: Device ID </a:t>
            </a:r>
          </a:p>
          <a:p>
            <a:r>
              <a:rPr lang="en-US" dirty="0"/>
              <a:t> `</a:t>
            </a:r>
            <a:r>
              <a:rPr lang="en-US" dirty="0" err="1"/>
              <a:t>start_time</a:t>
            </a:r>
            <a:r>
              <a:rPr lang="en-US" dirty="0"/>
              <a:t>`: Start Time </a:t>
            </a:r>
          </a:p>
          <a:p>
            <a:r>
              <a:rPr lang="en-US" dirty="0"/>
              <a:t>`</a:t>
            </a:r>
            <a:r>
              <a:rPr lang="en-US" dirty="0" err="1"/>
              <a:t>stages_crossed</a:t>
            </a:r>
            <a:r>
              <a:rPr lang="en-US" dirty="0"/>
              <a:t>`: Stages Crossed</a:t>
            </a:r>
          </a:p>
          <a:p>
            <a:r>
              <a:rPr lang="en-US" dirty="0"/>
              <a:t> `level`: Game Level </a:t>
            </a:r>
          </a:p>
          <a:p>
            <a:r>
              <a:rPr lang="en-US" dirty="0"/>
              <a:t>`difficulty`: Difficulty Level </a:t>
            </a:r>
          </a:p>
          <a:p>
            <a:r>
              <a:rPr lang="en-US" dirty="0"/>
              <a:t>`</a:t>
            </a:r>
            <a:r>
              <a:rPr lang="en-US" dirty="0" err="1"/>
              <a:t>kill_count</a:t>
            </a:r>
            <a:r>
              <a:rPr lang="en-US" dirty="0"/>
              <a:t>`: Kill Count </a:t>
            </a:r>
          </a:p>
          <a:p>
            <a:r>
              <a:rPr lang="en-US" dirty="0"/>
              <a:t>`</a:t>
            </a:r>
            <a:r>
              <a:rPr lang="en-US" dirty="0" err="1"/>
              <a:t>headshots_count</a:t>
            </a:r>
            <a:r>
              <a:rPr lang="en-US" dirty="0"/>
              <a:t>`: Headshots Count </a:t>
            </a:r>
          </a:p>
          <a:p>
            <a:r>
              <a:rPr lang="en-US" dirty="0"/>
              <a:t>`score`: Player Score</a:t>
            </a:r>
          </a:p>
          <a:p>
            <a:r>
              <a:rPr lang="en-US" dirty="0"/>
              <a:t>`</a:t>
            </a:r>
            <a:r>
              <a:rPr lang="en-US" dirty="0" err="1"/>
              <a:t>lives_earned</a:t>
            </a:r>
            <a:r>
              <a:rPr lang="en-US" dirty="0"/>
              <a:t>`: Extra Lives Earned</a:t>
            </a:r>
            <a:endParaRPr lang="en-NG" dirty="0"/>
          </a:p>
        </p:txBody>
      </p:sp>
    </p:spTree>
    <p:extLst>
      <p:ext uri="{BB962C8B-B14F-4D97-AF65-F5344CB8AC3E}">
        <p14:creationId xmlns:p14="http://schemas.microsoft.com/office/powerpoint/2010/main" val="177654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59EC-55DA-58EB-988B-9D40621E588A}"/>
              </a:ext>
            </a:extLst>
          </p:cNvPr>
          <p:cNvSpPr>
            <a:spLocks noGrp="1"/>
          </p:cNvSpPr>
          <p:nvPr>
            <p:ph type="title"/>
          </p:nvPr>
        </p:nvSpPr>
        <p:spPr/>
        <p:txBody>
          <a:bodyPr/>
          <a:lstStyle/>
          <a:p>
            <a:r>
              <a:rPr lang="en-US" dirty="0"/>
              <a:t>Dataset Description</a:t>
            </a:r>
            <a:endParaRPr lang="en-NG" dirty="0"/>
          </a:p>
        </p:txBody>
      </p:sp>
      <p:sp>
        <p:nvSpPr>
          <p:cNvPr id="3" name="Content Placeholder 2">
            <a:extLst>
              <a:ext uri="{FF2B5EF4-FFF2-40B4-BE49-F238E27FC236}">
                <a16:creationId xmlns:a16="http://schemas.microsoft.com/office/drawing/2014/main" id="{B7393B67-21B7-5E36-77B9-63A68C9FC9B1}"/>
              </a:ext>
            </a:extLst>
          </p:cNvPr>
          <p:cNvSpPr>
            <a:spLocks noGrp="1"/>
          </p:cNvSpPr>
          <p:nvPr>
            <p:ph idx="1"/>
          </p:nvPr>
        </p:nvSpPr>
        <p:spPr/>
        <p:txBody>
          <a:bodyPr>
            <a:normAutofit fontScale="92500" lnSpcReduction="10000"/>
          </a:bodyPr>
          <a:lstStyle/>
          <a:p>
            <a:r>
              <a:rPr lang="en-US" dirty="0"/>
              <a:t>Players play a game divided into 3-levels (L0,L1 and L2)</a:t>
            </a:r>
          </a:p>
          <a:p>
            <a:r>
              <a:rPr lang="en-US" dirty="0"/>
              <a:t>Each level has 3 difficulty levels (</a:t>
            </a:r>
            <a:r>
              <a:rPr lang="en-US" dirty="0" err="1"/>
              <a:t>Low,Medium,High</a:t>
            </a:r>
            <a:r>
              <a:rPr lang="en-US" dirty="0"/>
              <a:t>)</a:t>
            </a:r>
          </a:p>
          <a:p>
            <a:r>
              <a:rPr lang="en-US" dirty="0"/>
              <a:t>At each </a:t>
            </a:r>
            <a:r>
              <a:rPr lang="en-US" dirty="0" err="1"/>
              <a:t>level,players</a:t>
            </a:r>
            <a:r>
              <a:rPr lang="en-US" dirty="0"/>
              <a:t> have to kill the opponents using guns/physical fight</a:t>
            </a:r>
          </a:p>
          <a:p>
            <a:r>
              <a:rPr lang="en-US" dirty="0"/>
              <a:t>Each level has multiple stages at each difficulty level.</a:t>
            </a:r>
          </a:p>
          <a:p>
            <a:r>
              <a:rPr lang="en-US" dirty="0"/>
              <a:t>A player can only play L1 using its system generated L1_code.</a:t>
            </a:r>
          </a:p>
          <a:p>
            <a:r>
              <a:rPr lang="en-US" dirty="0"/>
              <a:t>Only players who have played Level1 can possibly play Level2 </a:t>
            </a:r>
          </a:p>
          <a:p>
            <a:pPr marL="36900" indent="0">
              <a:buNone/>
            </a:pPr>
            <a:r>
              <a:rPr lang="en-US" dirty="0"/>
              <a:t>      using its system generated L2_code.</a:t>
            </a:r>
          </a:p>
          <a:p>
            <a:r>
              <a:rPr lang="en-US" dirty="0"/>
              <a:t>By default a player can play L0.</a:t>
            </a:r>
          </a:p>
          <a:p>
            <a:r>
              <a:rPr lang="en-US" dirty="0"/>
              <a:t>Each player can login to the game using a </a:t>
            </a:r>
            <a:r>
              <a:rPr lang="en-US" dirty="0" err="1"/>
              <a:t>Dev_ID</a:t>
            </a:r>
            <a:r>
              <a:rPr lang="en-US" dirty="0"/>
              <a:t>.</a:t>
            </a:r>
          </a:p>
          <a:p>
            <a:r>
              <a:rPr lang="en-US" dirty="0"/>
              <a:t>Players can earn extra lives at each stage in a level.</a:t>
            </a:r>
            <a:endParaRPr lang="en-NG" dirty="0"/>
          </a:p>
        </p:txBody>
      </p:sp>
    </p:spTree>
    <p:extLst>
      <p:ext uri="{BB962C8B-B14F-4D97-AF65-F5344CB8AC3E}">
        <p14:creationId xmlns:p14="http://schemas.microsoft.com/office/powerpoint/2010/main" val="281152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0264-D287-435E-E24F-CBCAA17A5992}"/>
              </a:ext>
            </a:extLst>
          </p:cNvPr>
          <p:cNvSpPr>
            <a:spLocks noGrp="1"/>
          </p:cNvSpPr>
          <p:nvPr>
            <p:ph type="title"/>
          </p:nvPr>
        </p:nvSpPr>
        <p:spPr/>
        <p:txBody>
          <a:bodyPr/>
          <a:lstStyle/>
          <a:p>
            <a:r>
              <a:rPr lang="en-US" dirty="0"/>
              <a:t>Outcomes</a:t>
            </a:r>
            <a:endParaRPr lang="en-NG" dirty="0"/>
          </a:p>
        </p:txBody>
      </p:sp>
      <p:sp>
        <p:nvSpPr>
          <p:cNvPr id="3" name="Content Placeholder 2">
            <a:extLst>
              <a:ext uri="{FF2B5EF4-FFF2-40B4-BE49-F238E27FC236}">
                <a16:creationId xmlns:a16="http://schemas.microsoft.com/office/drawing/2014/main" id="{2A5E5935-4F55-B92D-2450-15CEDE0CA54E}"/>
              </a:ext>
            </a:extLst>
          </p:cNvPr>
          <p:cNvSpPr>
            <a:spLocks noGrp="1"/>
          </p:cNvSpPr>
          <p:nvPr>
            <p:ph idx="1"/>
          </p:nvPr>
        </p:nvSpPr>
        <p:spPr/>
        <p:txBody>
          <a:bodyPr/>
          <a:lstStyle/>
          <a:p>
            <a:r>
              <a:rPr lang="en-US" dirty="0"/>
              <a:t>Gain strong analytical skills</a:t>
            </a:r>
          </a:p>
          <a:p>
            <a:r>
              <a:rPr lang="en-US" dirty="0"/>
              <a:t>Enhance critical thinking abilities</a:t>
            </a:r>
          </a:p>
          <a:p>
            <a:r>
              <a:rPr lang="en-US" dirty="0"/>
              <a:t>Enhance excellent communication skills</a:t>
            </a:r>
          </a:p>
          <a:p>
            <a:r>
              <a:rPr lang="en-US" dirty="0"/>
              <a:t>Sharpen my ability to handle large and big data</a:t>
            </a:r>
            <a:endParaRPr lang="en-NG" dirty="0"/>
          </a:p>
        </p:txBody>
      </p:sp>
    </p:spTree>
    <p:extLst>
      <p:ext uri="{BB962C8B-B14F-4D97-AF65-F5344CB8AC3E}">
        <p14:creationId xmlns:p14="http://schemas.microsoft.com/office/powerpoint/2010/main" val="323902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4970-58E7-6152-0C0B-AEDD2F6DF96F}"/>
              </a:ext>
            </a:extLst>
          </p:cNvPr>
          <p:cNvSpPr>
            <a:spLocks noGrp="1"/>
          </p:cNvSpPr>
          <p:nvPr>
            <p:ph type="title"/>
          </p:nvPr>
        </p:nvSpPr>
        <p:spPr/>
        <p:txBody>
          <a:bodyPr>
            <a:normAutofit fontScale="90000"/>
          </a:bodyPr>
          <a:lstStyle/>
          <a:p>
            <a:r>
              <a:rPr lang="en-US" dirty="0"/>
              <a:t>New Learnings </a:t>
            </a:r>
            <a:br>
              <a:rPr lang="en-US" dirty="0"/>
            </a:br>
            <a:endParaRPr lang="en-NG" dirty="0"/>
          </a:p>
        </p:txBody>
      </p:sp>
      <p:sp>
        <p:nvSpPr>
          <p:cNvPr id="3" name="Content Placeholder 2">
            <a:extLst>
              <a:ext uri="{FF2B5EF4-FFF2-40B4-BE49-F238E27FC236}">
                <a16:creationId xmlns:a16="http://schemas.microsoft.com/office/drawing/2014/main" id="{05F2092C-B812-F9D8-D50B-58BB9637BD0E}"/>
              </a:ext>
            </a:extLst>
          </p:cNvPr>
          <p:cNvSpPr>
            <a:spLocks noGrp="1"/>
          </p:cNvSpPr>
          <p:nvPr>
            <p:ph idx="1"/>
          </p:nvPr>
        </p:nvSpPr>
        <p:spPr/>
        <p:txBody>
          <a:bodyPr/>
          <a:lstStyle/>
          <a:p>
            <a:r>
              <a:rPr lang="en-US" dirty="0"/>
              <a:t>Stored Procedures are sets of SQL codes that can be created, stored and accessed often</a:t>
            </a:r>
          </a:p>
          <a:p>
            <a:r>
              <a:rPr lang="en-US" dirty="0"/>
              <a:t>Ability to use window functions to perform a calculation on an aggregate value based on a set of rows and return multiple rows for each group</a:t>
            </a:r>
          </a:p>
          <a:p>
            <a:r>
              <a:rPr lang="en-US" dirty="0"/>
              <a:t>How to use SQL Rank function and </a:t>
            </a:r>
            <a:r>
              <a:rPr lang="en-US" dirty="0" err="1"/>
              <a:t>Row_Number</a:t>
            </a:r>
            <a:r>
              <a:rPr lang="en-US" dirty="0"/>
              <a:t> function to find highest and lowest scores based on categories</a:t>
            </a:r>
          </a:p>
          <a:p>
            <a:r>
              <a:rPr lang="en-US" dirty="0"/>
              <a:t>How to use nested queries in SQL</a:t>
            </a:r>
          </a:p>
          <a:p>
            <a:endParaRPr lang="en-US" dirty="0"/>
          </a:p>
          <a:p>
            <a:endParaRPr lang="en-US" dirty="0"/>
          </a:p>
          <a:p>
            <a:endParaRPr lang="en-NG" dirty="0"/>
          </a:p>
        </p:txBody>
      </p:sp>
    </p:spTree>
    <p:extLst>
      <p:ext uri="{BB962C8B-B14F-4D97-AF65-F5344CB8AC3E}">
        <p14:creationId xmlns:p14="http://schemas.microsoft.com/office/powerpoint/2010/main" val="7103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E1FC-0C2D-C42C-6AF8-4F84B12B6B8C}"/>
              </a:ext>
            </a:extLst>
          </p:cNvPr>
          <p:cNvSpPr>
            <a:spLocks noGrp="1"/>
          </p:cNvSpPr>
          <p:nvPr>
            <p:ph type="title"/>
          </p:nvPr>
        </p:nvSpPr>
        <p:spPr>
          <a:xfrm>
            <a:off x="919119" y="452437"/>
            <a:ext cx="10353762" cy="970450"/>
          </a:xfrm>
        </p:spPr>
        <p:txBody>
          <a:bodyPr>
            <a:normAutofit fontScale="90000"/>
          </a:bodyPr>
          <a:lstStyle/>
          <a:p>
            <a:r>
              <a:rPr lang="en-US" dirty="0"/>
              <a:t>Analyze SQL problem statements </a:t>
            </a:r>
            <a:br>
              <a:rPr lang="en-US" dirty="0"/>
            </a:br>
            <a:br>
              <a:rPr lang="en-US" sz="1400" dirty="0"/>
            </a:br>
            <a:r>
              <a:rPr lang="en-US" sz="2800" dirty="0"/>
              <a:t>1. Extract `P_ID`, `</a:t>
            </a:r>
            <a:r>
              <a:rPr lang="en-US" sz="2800" dirty="0" err="1"/>
              <a:t>Dev_ID</a:t>
            </a:r>
            <a:r>
              <a:rPr lang="en-US" sz="2800" dirty="0"/>
              <a:t>`, `</a:t>
            </a:r>
            <a:r>
              <a:rPr lang="en-US" sz="2800" dirty="0" err="1"/>
              <a:t>PName</a:t>
            </a:r>
            <a:r>
              <a:rPr lang="en-US" sz="2800" dirty="0"/>
              <a:t>`, and `</a:t>
            </a:r>
            <a:r>
              <a:rPr lang="en-US" sz="2800" dirty="0" err="1"/>
              <a:t>Difficulty_level</a:t>
            </a:r>
            <a:r>
              <a:rPr lang="en-US" sz="2800" dirty="0"/>
              <a:t>` of all players at Level 0.</a:t>
            </a:r>
            <a:endParaRPr lang="en-NG" sz="2800" dirty="0"/>
          </a:p>
        </p:txBody>
      </p:sp>
      <p:pic>
        <p:nvPicPr>
          <p:cNvPr id="5" name="Content Placeholder 4">
            <a:extLst>
              <a:ext uri="{FF2B5EF4-FFF2-40B4-BE49-F238E27FC236}">
                <a16:creationId xmlns:a16="http://schemas.microsoft.com/office/drawing/2014/main" id="{BFF03F43-D64F-41CA-0278-3871664EF985}"/>
              </a:ext>
            </a:extLst>
          </p:cNvPr>
          <p:cNvPicPr>
            <a:picLocks noGrp="1" noChangeAspect="1"/>
          </p:cNvPicPr>
          <p:nvPr>
            <p:ph idx="1"/>
          </p:nvPr>
        </p:nvPicPr>
        <p:blipFill>
          <a:blip r:embed="rId2"/>
          <a:stretch>
            <a:fillRect/>
          </a:stretch>
        </p:blipFill>
        <p:spPr>
          <a:xfrm>
            <a:off x="1365161" y="1834995"/>
            <a:ext cx="9156877" cy="4797625"/>
          </a:xfrm>
        </p:spPr>
      </p:pic>
    </p:spTree>
    <p:extLst>
      <p:ext uri="{BB962C8B-B14F-4D97-AF65-F5344CB8AC3E}">
        <p14:creationId xmlns:p14="http://schemas.microsoft.com/office/powerpoint/2010/main" val="104072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6AFA-1219-3106-549D-64D1EE2B2C86}"/>
              </a:ext>
            </a:extLst>
          </p:cNvPr>
          <p:cNvSpPr>
            <a:spLocks noGrp="1"/>
          </p:cNvSpPr>
          <p:nvPr>
            <p:ph type="title"/>
          </p:nvPr>
        </p:nvSpPr>
        <p:spPr/>
        <p:txBody>
          <a:bodyPr>
            <a:normAutofit/>
          </a:bodyPr>
          <a:lstStyle/>
          <a:p>
            <a:r>
              <a:rPr lang="en-US" sz="2800" dirty="0"/>
              <a:t>2. Find `Level1_code`wise average `</a:t>
            </a:r>
            <a:r>
              <a:rPr lang="en-US" sz="2800" dirty="0" err="1"/>
              <a:t>Kill_Count</a:t>
            </a:r>
            <a:r>
              <a:rPr lang="en-US" sz="2800" dirty="0"/>
              <a:t>` where `</a:t>
            </a:r>
            <a:r>
              <a:rPr lang="en-US" sz="2800" dirty="0" err="1"/>
              <a:t>lives_earned</a:t>
            </a:r>
            <a:r>
              <a:rPr lang="en-US" sz="2800" dirty="0"/>
              <a:t>` is 2, and at least 3 stages are crossed. </a:t>
            </a:r>
            <a:endParaRPr lang="en-NG" sz="2800" dirty="0"/>
          </a:p>
        </p:txBody>
      </p:sp>
      <p:pic>
        <p:nvPicPr>
          <p:cNvPr id="7" name="Content Placeholder 6">
            <a:extLst>
              <a:ext uri="{FF2B5EF4-FFF2-40B4-BE49-F238E27FC236}">
                <a16:creationId xmlns:a16="http://schemas.microsoft.com/office/drawing/2014/main" id="{A7967B2E-68B5-13AE-2885-7AF3B5DDCA4A}"/>
              </a:ext>
            </a:extLst>
          </p:cNvPr>
          <p:cNvPicPr>
            <a:picLocks noGrp="1" noChangeAspect="1"/>
          </p:cNvPicPr>
          <p:nvPr>
            <p:ph idx="1"/>
          </p:nvPr>
        </p:nvPicPr>
        <p:blipFill>
          <a:blip r:embed="rId2"/>
          <a:stretch>
            <a:fillRect/>
          </a:stretch>
        </p:blipFill>
        <p:spPr>
          <a:xfrm>
            <a:off x="1300766" y="1814468"/>
            <a:ext cx="9966791" cy="4786357"/>
          </a:xfrm>
        </p:spPr>
      </p:pic>
    </p:spTree>
    <p:extLst>
      <p:ext uri="{BB962C8B-B14F-4D97-AF65-F5344CB8AC3E}">
        <p14:creationId xmlns:p14="http://schemas.microsoft.com/office/powerpoint/2010/main" val="44788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38C7-DDEC-52F3-F4C8-A4034E14C8B7}"/>
              </a:ext>
            </a:extLst>
          </p:cNvPr>
          <p:cNvSpPr>
            <a:spLocks noGrp="1"/>
          </p:cNvSpPr>
          <p:nvPr>
            <p:ph type="title"/>
          </p:nvPr>
        </p:nvSpPr>
        <p:spPr/>
        <p:txBody>
          <a:bodyPr>
            <a:noAutofit/>
          </a:bodyPr>
          <a:lstStyle/>
          <a:p>
            <a:r>
              <a:rPr lang="en-US" sz="2800" dirty="0"/>
              <a:t>3. Find the total number of stages crossed at each difficulty level for Level 2 with players using `</a:t>
            </a:r>
            <a:r>
              <a:rPr lang="en-US" sz="2800" dirty="0" err="1"/>
              <a:t>zm_series</a:t>
            </a:r>
            <a:r>
              <a:rPr lang="en-US" sz="2800" dirty="0"/>
              <a:t>` devices. Arrange the result in decreasing order of the total number of stages crossed. </a:t>
            </a:r>
            <a:endParaRPr lang="en-NG" sz="2800" dirty="0"/>
          </a:p>
        </p:txBody>
      </p:sp>
      <p:pic>
        <p:nvPicPr>
          <p:cNvPr id="5" name="Content Placeholder 4">
            <a:extLst>
              <a:ext uri="{FF2B5EF4-FFF2-40B4-BE49-F238E27FC236}">
                <a16:creationId xmlns:a16="http://schemas.microsoft.com/office/drawing/2014/main" id="{52FD8BC4-9E1D-12AD-7BA2-899AB01D2755}"/>
              </a:ext>
            </a:extLst>
          </p:cNvPr>
          <p:cNvPicPr>
            <a:picLocks noGrp="1" noChangeAspect="1"/>
          </p:cNvPicPr>
          <p:nvPr>
            <p:ph idx="1"/>
          </p:nvPr>
        </p:nvPicPr>
        <p:blipFill>
          <a:blip r:embed="rId2"/>
          <a:stretch>
            <a:fillRect/>
          </a:stretch>
        </p:blipFill>
        <p:spPr>
          <a:xfrm>
            <a:off x="1043189" y="1824749"/>
            <a:ext cx="10458249" cy="4880852"/>
          </a:xfrm>
        </p:spPr>
      </p:pic>
    </p:spTree>
    <p:extLst>
      <p:ext uri="{BB962C8B-B14F-4D97-AF65-F5344CB8AC3E}">
        <p14:creationId xmlns:p14="http://schemas.microsoft.com/office/powerpoint/2010/main" val="3530246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115</TotalTime>
  <Words>1028</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Calisto MT</vt:lpstr>
      <vt:lpstr>Wingdings 2</vt:lpstr>
      <vt:lpstr>Slate</vt:lpstr>
      <vt:lpstr>Gaming Analysis with SQL</vt:lpstr>
      <vt:lpstr>Table of Contents</vt:lpstr>
      <vt:lpstr>About the project In this project I worked with a dataset related to a game. The dataset includes two tables: `Player Details` and `Level Details`. Below is a brief description of the dataset   </vt:lpstr>
      <vt:lpstr>Dataset Description</vt:lpstr>
      <vt:lpstr>Outcomes</vt:lpstr>
      <vt:lpstr>New Learnings  </vt:lpstr>
      <vt:lpstr>Analyze SQL problem statements   1. Extract `P_ID`, `Dev_ID`, `PName`, and `Difficulty_level` of all players at Level 0.</vt:lpstr>
      <vt:lpstr>2. Find `Level1_code`wise average `Kill_Count` where `lives_earned` is 2, and at least 3 stages are crossed. </vt:lpstr>
      <vt:lpstr>3. Find the total number of stages crossed at each difficulty level for Level 2 with players using `zm_series` devices. Arrange the result in decreasing order of the total number of stages crossed. </vt:lpstr>
      <vt:lpstr>4. Extract `P_ID` and the total number of unique dates for those players who have played games on multiple days. </vt:lpstr>
      <vt:lpstr>5. Find `P_ID` and levelwise sum of `kill_counts` where `kill_count` is greater than the average kill count for Medium difficulty. </vt:lpstr>
      <vt:lpstr>6. Find `Level` and its corresponding `Level_code`wise sum of lives earned, excluding Level 0. Arrange in ascending order of level</vt:lpstr>
      <vt:lpstr>7. Find the top 3 scores based on each `Dev_ID` and rank them in increasing order using `Row_Number`. Display the difficulty as well.  </vt:lpstr>
      <vt:lpstr>8. Find the `first_login` datetime for each device ID.</vt:lpstr>
      <vt:lpstr>9. Find the top 5 scores based on each difficulty level and rank them in increasing order using `Rank`. Display `Dev_ID` as well. </vt:lpstr>
      <vt:lpstr>10. Find the device ID that is first logged in (based on `start_datetime`) for each player (`P_ID`). Output should contain player ID, device ID, and first login datetime. </vt:lpstr>
      <vt:lpstr>11. For each player and date, determine how many `kill_counts` were played by the player so far.  a) Using window functions</vt:lpstr>
      <vt:lpstr>11. For each player and date, determine how many `kill_counts` were played by the player so far.  b) Without window functions</vt:lpstr>
      <vt:lpstr>12. Find the cumulative sum of stages crossed over `start_datetime` for each `P_ID`, excluding the most recent `start_datetime`. </vt:lpstr>
      <vt:lpstr>13. Extract the top 3 highest sums of scores for each `Dev_ID` and the corresponding `P_ID`.   </vt:lpstr>
      <vt:lpstr>14. Find players who scored more than 50% of the average score, scored by the sum of scores for each `P_ID`.   </vt:lpstr>
      <vt:lpstr>15. Create a stored procedure to find the top `n` `headshots_count` based on each `Dev_ID` and rank them in increasing order using `Row_Number`. Display the difficulty as well.     </vt:lpstr>
      <vt:lpstr>17) Create a function to return sum of Score for a given player_id.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Analysis with SQL</dc:title>
  <dc:creator>Comfort Anusiem</dc:creator>
  <cp:lastModifiedBy>Comfort Anusiem</cp:lastModifiedBy>
  <cp:revision>1</cp:revision>
  <dcterms:created xsi:type="dcterms:W3CDTF">2024-04-22T23:33:54Z</dcterms:created>
  <dcterms:modified xsi:type="dcterms:W3CDTF">2024-04-23T01:29:03Z</dcterms:modified>
</cp:coreProperties>
</file>