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0" r:id="rId5"/>
    <p:sldId id="259" r:id="rId6"/>
    <p:sldId id="262" r:id="rId7"/>
    <p:sldId id="264" r:id="rId8"/>
    <p:sldId id="263" r:id="rId9"/>
    <p:sldId id="265" r:id="rId10"/>
    <p:sldId id="266" r:id="rId11"/>
    <p:sldId id="267" r:id="rId12"/>
    <p:sldId id="269" r:id="rId13"/>
    <p:sldId id="268"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0106B4A3-4212-4E39-93DE-E053E8F69C28}" type="datetimeFigureOut">
              <a:rPr lang="en-US" smtClean="0"/>
              <a:pPr/>
              <a:t>4/26/2025</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kumimoji="0"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A3DCDF73-85D2-4237-9B32-053DBDB0C312}"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06B4A3-4212-4E39-93DE-E053E8F69C28}"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06B4A3-4212-4E39-93DE-E053E8F69C28}"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0106B4A3-4212-4E39-93DE-E053E8F69C28}" type="datetimeFigureOut">
              <a:rPr lang="en-US" smtClean="0"/>
              <a:pPr/>
              <a:t>4/26/2025</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0106B4A3-4212-4E39-93DE-E053E8F69C28}" type="datetimeFigureOut">
              <a:rPr lang="en-US" smtClean="0"/>
              <a:pPr/>
              <a:t>4/26/2025</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kumimoji="0" lang="en-US"/>
          </a:p>
        </p:txBody>
      </p:sp>
      <p:sp>
        <p:nvSpPr>
          <p:cNvPr id="6" name="Slide Number Placeholder 5"/>
          <p:cNvSpPr>
            <a:spLocks noGrp="1"/>
          </p:cNvSpPr>
          <p:nvPr>
            <p:ph type="sldNum" sz="quarter" idx="12"/>
          </p:nvPr>
        </p:nvSpPr>
        <p:spPr>
          <a:xfrm>
            <a:off x="8451056" y="809624"/>
            <a:ext cx="502920" cy="300831"/>
          </a:xfrm>
        </p:spPr>
        <p:txBody>
          <a:bodyPr/>
          <a:lstStyle/>
          <a:p>
            <a:fld id="{A3DCDF73-85D2-4237-9B32-053DBDB0C312}" type="slidenum">
              <a:rPr kumimoji="0" lang="en-US" smtClean="0"/>
              <a:pPr/>
              <a:t>‹#›</a:t>
            </a:fld>
            <a:endParaRPr kumimoji="0"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0106B4A3-4212-4E39-93DE-E053E8F69C28}" type="datetimeFigureOut">
              <a:rPr lang="en-US" smtClean="0"/>
              <a:pPr/>
              <a:t>4/26/2025</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kumimoji="0" lang="en-US"/>
          </a:p>
        </p:txBody>
      </p:sp>
      <p:sp>
        <p:nvSpPr>
          <p:cNvPr id="7" name="Slide Number Placeholder 6"/>
          <p:cNvSpPr>
            <a:spLocks noGrp="1"/>
          </p:cNvSpPr>
          <p:nvPr>
            <p:ph type="sldNum" sz="quarter" idx="12"/>
          </p:nvPr>
        </p:nvSpPr>
        <p:spPr>
          <a:xfrm>
            <a:off x="7589520" y="6480969"/>
            <a:ext cx="502920" cy="301752"/>
          </a:xfrm>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0106B4A3-4212-4E39-93DE-E053E8F69C28}" type="datetimeFigureOut">
              <a:rPr lang="en-US" smtClean="0"/>
              <a:pPr/>
              <a:t>4/26/2025</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kumimoji="0"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A3DCDF73-85D2-4237-9B32-053DBDB0C312}"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106B4A3-4212-4E39-93DE-E053E8F69C28}" type="datetimeFigureOut">
              <a:rPr lang="en-US" smtClean="0"/>
              <a:pPr/>
              <a:t>4/26/2025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0106B4A3-4212-4E39-93DE-E053E8F69C28}" type="datetimeFigureOut">
              <a:rPr lang="en-US" smtClean="0"/>
              <a:pPr/>
              <a:t>4/26/2025</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kumimoji="0" lang="en-US"/>
          </a:p>
        </p:txBody>
      </p:sp>
      <p:sp>
        <p:nvSpPr>
          <p:cNvPr id="4" name="Slide Number Placeholder 3"/>
          <p:cNvSpPr>
            <a:spLocks noGrp="1"/>
          </p:cNvSpPr>
          <p:nvPr>
            <p:ph type="sldNum" sz="quarter" idx="12"/>
          </p:nvPr>
        </p:nvSpPr>
        <p:spPr>
          <a:xfrm>
            <a:off x="7589520" y="6480969"/>
            <a:ext cx="502920" cy="301752"/>
          </a:xfrm>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0106B4A3-4212-4E39-93DE-E053E8F69C28}" type="datetimeFigureOut">
              <a:rPr lang="en-US" smtClean="0"/>
              <a:pPr/>
              <a:t>4/26/2025</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kumimoji="0"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A3DCDF73-85D2-4237-9B32-053DBDB0C312}"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0106B4A3-4212-4E39-93DE-E053E8F69C28}" type="datetimeFigureOut">
              <a:rPr lang="en-US" smtClean="0"/>
              <a:pPr/>
              <a:t>4/26/2025</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kumimoji="0"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A3DCDF73-85D2-4237-9B32-053DBDB0C312}"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106B4A3-4212-4E39-93DE-E053E8F69C28}" type="datetimeFigureOut">
              <a:rPr lang="en-US" smtClean="0"/>
              <a:pPr/>
              <a:t>4/26/2025</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kumimoji="0"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A3DCDF73-85D2-4237-9B32-053DBDB0C312}" type="slidenum">
              <a:rPr kumimoji="0" lang="en-US" smtClean="0"/>
              <a:pPr/>
              <a:t>‹#›</a:t>
            </a:fld>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effectLst>
                  <a:outerShdw blurRad="38100" dist="38100" dir="2700000" algn="tl">
                    <a:srgbClr val="000000">
                      <a:alpha val="43137"/>
                    </a:srgbClr>
                  </a:outerShdw>
                </a:effectLst>
              </a:rPr>
              <a:t>Customer Churn Analysis</a:t>
            </a: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40544" y="5334000"/>
            <a:ext cx="8062912" cy="685800"/>
          </a:xfrm>
        </p:spPr>
        <p:txBody>
          <a:bodyPr>
            <a:normAutofit/>
          </a:bodyPr>
          <a:lstStyle/>
          <a:p>
            <a:pPr algn="ctr"/>
            <a:r>
              <a:rPr lang="en-US" sz="2000" dirty="0" smtClean="0">
                <a:effectLst>
                  <a:outerShdw blurRad="38100" dist="38100" dir="2700000" algn="tl">
                    <a:srgbClr val="000000">
                      <a:alpha val="43137"/>
                    </a:srgbClr>
                  </a:outerShdw>
                </a:effectLst>
              </a:rPr>
              <a:t>Presented by: Harsh </a:t>
            </a:r>
            <a:r>
              <a:rPr lang="en-US" sz="2000" dirty="0" err="1" smtClean="0">
                <a:effectLst>
                  <a:outerShdw blurRad="38100" dist="38100" dir="2700000" algn="tl">
                    <a:srgbClr val="000000">
                      <a:alpha val="43137"/>
                    </a:srgbClr>
                  </a:outerShdw>
                </a:effectLst>
              </a:rPr>
              <a:t>Katariya</a:t>
            </a:r>
            <a:endParaRPr lang="en-US" sz="2000" dirty="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Churn Probability Distribution by Segment</a:t>
            </a:r>
            <a:endParaRPr lang="en-US" sz="3600" dirty="0"/>
          </a:p>
        </p:txBody>
      </p:sp>
      <p:pic>
        <p:nvPicPr>
          <p:cNvPr id="4" name="Content Placeholder 3" descr="Screenshot (350).png"/>
          <p:cNvPicPr>
            <a:picLocks noGrp="1" noChangeAspect="1"/>
          </p:cNvPicPr>
          <p:nvPr>
            <p:ph idx="1"/>
          </p:nvPr>
        </p:nvPicPr>
        <p:blipFill>
          <a:blip r:embed="rId2"/>
          <a:stretch>
            <a:fillRect/>
          </a:stretch>
        </p:blipFill>
        <p:spPr>
          <a:xfrm>
            <a:off x="1040190" y="1882775"/>
            <a:ext cx="7063619" cy="4572000"/>
          </a:xfrm>
          <a:ln w="38100">
            <a:solidFill>
              <a:schemeClr val="accent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Recharge Frequency </a:t>
            </a:r>
            <a:r>
              <a:rPr lang="en-US" sz="3600" dirty="0" err="1" smtClean="0"/>
              <a:t>vs</a:t>
            </a:r>
            <a:r>
              <a:rPr lang="en-US" sz="3600" dirty="0" smtClean="0"/>
              <a:t> Churn Probability</a:t>
            </a:r>
            <a:endParaRPr lang="en-US" sz="3600" dirty="0"/>
          </a:p>
        </p:txBody>
      </p:sp>
      <p:pic>
        <p:nvPicPr>
          <p:cNvPr id="5" name="Content Placeholder 4" descr="Screenshot (351).png"/>
          <p:cNvPicPr>
            <a:picLocks noGrp="1" noChangeAspect="1"/>
          </p:cNvPicPr>
          <p:nvPr>
            <p:ph idx="1"/>
          </p:nvPr>
        </p:nvPicPr>
        <p:blipFill>
          <a:blip r:embed="rId2"/>
          <a:stretch>
            <a:fillRect/>
          </a:stretch>
        </p:blipFill>
        <p:spPr>
          <a:xfrm>
            <a:off x="1024481" y="1882775"/>
            <a:ext cx="7095037" cy="4572000"/>
          </a:xfrm>
          <a:ln w="38100">
            <a:solidFill>
              <a:schemeClr val="accent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Churn Probability Trend over Time</a:t>
            </a:r>
            <a:endParaRPr lang="en-US" sz="3600" dirty="0"/>
          </a:p>
        </p:txBody>
      </p:sp>
      <p:pic>
        <p:nvPicPr>
          <p:cNvPr id="4" name="Content Placeholder 3" descr="Screenshot (352).png"/>
          <p:cNvPicPr>
            <a:picLocks noGrp="1" noChangeAspect="1"/>
          </p:cNvPicPr>
          <p:nvPr>
            <p:ph idx="1"/>
          </p:nvPr>
        </p:nvPicPr>
        <p:blipFill>
          <a:blip r:embed="rId2"/>
          <a:stretch>
            <a:fillRect/>
          </a:stretch>
        </p:blipFill>
        <p:spPr>
          <a:xfrm>
            <a:off x="1032516" y="1882775"/>
            <a:ext cx="7078967" cy="4572000"/>
          </a:xfrm>
          <a:ln w="38100">
            <a:solidFill>
              <a:schemeClr val="accent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K-Means clustering</a:t>
            </a:r>
            <a:endParaRPr lang="en-US" sz="3600" dirty="0"/>
          </a:p>
        </p:txBody>
      </p:sp>
      <p:pic>
        <p:nvPicPr>
          <p:cNvPr id="4" name="Content Placeholder 3" descr="Screenshot (353).png"/>
          <p:cNvPicPr>
            <a:picLocks noGrp="1" noChangeAspect="1"/>
          </p:cNvPicPr>
          <p:nvPr>
            <p:ph idx="1"/>
          </p:nvPr>
        </p:nvPicPr>
        <p:blipFill>
          <a:blip r:embed="rId2"/>
          <a:stretch>
            <a:fillRect/>
          </a:stretch>
        </p:blipFill>
        <p:spPr>
          <a:xfrm>
            <a:off x="1018236" y="1882775"/>
            <a:ext cx="7107528" cy="4572000"/>
          </a:xfrm>
          <a:ln w="38100">
            <a:solidFill>
              <a:schemeClr val="accent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normAutofit/>
          </a:bodyPr>
          <a:lstStyle/>
          <a:p>
            <a:r>
              <a:rPr lang="en-US" sz="3600" dirty="0" smtClean="0"/>
              <a:t>Model </a:t>
            </a:r>
            <a:r>
              <a:rPr lang="en-US" sz="3600" dirty="0" err="1" smtClean="0"/>
              <a:t>Explainability</a:t>
            </a:r>
            <a:endParaRPr lang="en-US" sz="3600" dirty="0"/>
          </a:p>
        </p:txBody>
      </p:sp>
      <p:sp>
        <p:nvSpPr>
          <p:cNvPr id="3" name="Content Placeholder 2"/>
          <p:cNvSpPr>
            <a:spLocks noGrp="1"/>
          </p:cNvSpPr>
          <p:nvPr>
            <p:ph idx="1"/>
          </p:nvPr>
        </p:nvSpPr>
        <p:spPr>
          <a:xfrm>
            <a:off x="457200" y="1219200"/>
            <a:ext cx="8229600" cy="3429000"/>
          </a:xfrm>
        </p:spPr>
        <p:txBody>
          <a:bodyPr/>
          <a:lstStyle/>
          <a:p>
            <a:r>
              <a:rPr lang="en-US" sz="2400" dirty="0" smtClean="0"/>
              <a:t>Used SHAP / ELI5</a:t>
            </a:r>
          </a:p>
          <a:p>
            <a:r>
              <a:rPr lang="en-US" sz="2400" dirty="0" smtClean="0"/>
              <a:t>Understand how features impact individual predictions</a:t>
            </a:r>
          </a:p>
          <a:p>
            <a:endParaRPr lang="en-US" dirty="0"/>
          </a:p>
        </p:txBody>
      </p:sp>
      <p:pic>
        <p:nvPicPr>
          <p:cNvPr id="4" name="Picture 3" descr="Screenshot (354).png"/>
          <p:cNvPicPr>
            <a:picLocks noChangeAspect="1"/>
          </p:cNvPicPr>
          <p:nvPr/>
        </p:nvPicPr>
        <p:blipFill>
          <a:blip r:embed="rId2"/>
          <a:stretch>
            <a:fillRect/>
          </a:stretch>
        </p:blipFill>
        <p:spPr>
          <a:xfrm>
            <a:off x="838200" y="2819400"/>
            <a:ext cx="7239000" cy="3429000"/>
          </a:xfrm>
          <a:prstGeom prst="rect">
            <a:avLst/>
          </a:prstGeom>
          <a:ln w="38100">
            <a:solidFill>
              <a:schemeClr val="accent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Recommendations</a:t>
            </a:r>
            <a:endParaRPr lang="en-US" sz="3600"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To </a:t>
            </a:r>
            <a:r>
              <a:rPr lang="en-US" dirty="0" smtClean="0"/>
              <a:t>effectively reduce churn, focus retention strategies on the following customer segments:</a:t>
            </a:r>
          </a:p>
          <a:p>
            <a:r>
              <a:rPr lang="en-US" b="1" dirty="0" smtClean="0"/>
              <a:t>Month-to-month subscribers</a:t>
            </a:r>
            <a:r>
              <a:rPr lang="en-US" dirty="0" smtClean="0"/>
              <a:t>: These customers are more likely to churn due to low commitment; consider incentives to increase contract duration.</a:t>
            </a:r>
          </a:p>
          <a:p>
            <a:r>
              <a:rPr lang="en-US" b="1" dirty="0" smtClean="0"/>
              <a:t>High-billing customers</a:t>
            </a:r>
            <a:r>
              <a:rPr lang="en-US" dirty="0" smtClean="0"/>
              <a:t>: Their churn represents higher revenue loss; prioritize personalized engagement and value-added services.</a:t>
            </a:r>
          </a:p>
          <a:p>
            <a:r>
              <a:rPr lang="en-US" b="1" dirty="0" smtClean="0"/>
              <a:t>New users (&lt;6 months tenure)</a:t>
            </a:r>
            <a:r>
              <a:rPr lang="en-US" dirty="0" smtClean="0"/>
              <a:t>: Early-stage users are at higher risk; implement </a:t>
            </a:r>
            <a:r>
              <a:rPr lang="en-US" dirty="0" smtClean="0"/>
              <a:t>on boarding </a:t>
            </a:r>
            <a:r>
              <a:rPr lang="en-US" dirty="0" smtClean="0"/>
              <a:t>improvements and proactive support.</a:t>
            </a:r>
          </a:p>
          <a:p>
            <a:r>
              <a:rPr lang="en-US" dirty="0" smtClean="0"/>
              <a:t>Additionally, </a:t>
            </a:r>
            <a:r>
              <a:rPr lang="en-US" b="1" dirty="0" smtClean="0"/>
              <a:t>offer discounts on long-term contracts</a:t>
            </a:r>
            <a:r>
              <a:rPr lang="en-US" dirty="0" smtClean="0"/>
              <a:t> to encourage commitment and improve customer lifetime value.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Conclusion</a:t>
            </a:r>
            <a:endParaRPr lang="en-US" sz="3600" dirty="0"/>
          </a:p>
        </p:txBody>
      </p:sp>
      <p:sp>
        <p:nvSpPr>
          <p:cNvPr id="3" name="Content Placeholder 2"/>
          <p:cNvSpPr>
            <a:spLocks noGrp="1"/>
          </p:cNvSpPr>
          <p:nvPr>
            <p:ph idx="1"/>
          </p:nvPr>
        </p:nvSpPr>
        <p:spPr/>
        <p:txBody>
          <a:bodyPr>
            <a:normAutofit/>
          </a:bodyPr>
          <a:lstStyle/>
          <a:p>
            <a:pPr algn="just">
              <a:buNone/>
            </a:pPr>
            <a:r>
              <a:rPr lang="en-US" sz="2400" dirty="0" smtClean="0"/>
              <a:t>    We </a:t>
            </a:r>
            <a:r>
              <a:rPr lang="en-US" sz="2400" dirty="0" smtClean="0"/>
              <a:t>successfully built a predictive model with an AUC of 83%, demonstrating strong performance in identifying potential churners. Key drivers of churn were identified, providing valuable insights into customer behavior. Based on these findings, targeted business strategies were proposed to effectively reduce churn and improve customer retention.</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Overview</a:t>
            </a:r>
            <a:endParaRPr lang="en-US" sz="3600" dirty="0"/>
          </a:p>
        </p:txBody>
      </p:sp>
      <p:sp>
        <p:nvSpPr>
          <p:cNvPr id="3" name="Content Placeholder 2"/>
          <p:cNvSpPr>
            <a:spLocks noGrp="1"/>
          </p:cNvSpPr>
          <p:nvPr>
            <p:ph idx="1"/>
          </p:nvPr>
        </p:nvSpPr>
        <p:spPr/>
        <p:txBody>
          <a:bodyPr/>
          <a:lstStyle/>
          <a:p>
            <a:r>
              <a:rPr lang="en-US" dirty="0" smtClean="0"/>
              <a:t>The goal of this project is to predict customer churn in a telecom company using machine learning techniques. By identifying at-risk customers early, the business can take proactive steps to retain them and improve long-term profitability.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6705600" cy="1027906"/>
          </a:xfrm>
        </p:spPr>
        <p:txBody>
          <a:bodyPr/>
          <a:lstStyle/>
          <a:p>
            <a:r>
              <a:rPr lang="en-US" sz="3600" dirty="0" smtClean="0"/>
              <a:t>Dataset</a:t>
            </a:r>
            <a:endParaRPr lang="en-US" sz="3600" dirty="0"/>
          </a:p>
        </p:txBody>
      </p:sp>
      <p:sp>
        <p:nvSpPr>
          <p:cNvPr id="3" name="Content Placeholder 2"/>
          <p:cNvSpPr>
            <a:spLocks noGrp="1"/>
          </p:cNvSpPr>
          <p:nvPr>
            <p:ph idx="1"/>
          </p:nvPr>
        </p:nvSpPr>
        <p:spPr>
          <a:xfrm>
            <a:off x="457200" y="1295400"/>
            <a:ext cx="8229600" cy="4975192"/>
          </a:xfrm>
        </p:spPr>
        <p:txBody>
          <a:bodyPr>
            <a:normAutofit/>
          </a:bodyPr>
          <a:lstStyle/>
          <a:p>
            <a:r>
              <a:rPr lang="en-US" sz="2000" dirty="0" smtClean="0"/>
              <a:t>Source: Internal customer records from a telecom company.</a:t>
            </a:r>
          </a:p>
          <a:p>
            <a:pPr>
              <a:buNone/>
            </a:pPr>
            <a:r>
              <a:rPr lang="en-US" sz="2000" dirty="0" smtClean="0"/>
              <a:t>  </a:t>
            </a:r>
          </a:p>
          <a:p>
            <a:r>
              <a:rPr lang="en-US" sz="2000" dirty="0" smtClean="0"/>
              <a:t>Target Variable: churned (1 = churned, 0 = retained).</a:t>
            </a:r>
          </a:p>
          <a:p>
            <a:pPr>
              <a:buNone/>
            </a:pPr>
            <a:r>
              <a:rPr lang="en-US" sz="2000" dirty="0" smtClean="0"/>
              <a:t>  </a:t>
            </a:r>
          </a:p>
          <a:p>
            <a:r>
              <a:rPr lang="en-US" sz="2000" dirty="0" smtClean="0"/>
              <a:t>Features: 19 predictive variables including usage patterns, service subscriptions, and customer demographics.</a:t>
            </a:r>
          </a:p>
          <a:p>
            <a:pPr>
              <a:buNone/>
            </a:pPr>
            <a:r>
              <a:rPr lang="en-US" sz="2000" dirty="0" smtClean="0"/>
              <a:t>  </a:t>
            </a:r>
          </a:p>
          <a:p>
            <a:r>
              <a:rPr lang="en-US" sz="2000" dirty="0" smtClean="0"/>
              <a:t>Total Records: Over 7,000 customers (exact number from dataset).</a:t>
            </a:r>
            <a:endParaRPr lang="en-US" sz="2000" dirty="0"/>
          </a:p>
        </p:txBody>
      </p:sp>
      <p:pic>
        <p:nvPicPr>
          <p:cNvPr id="4" name="Picture 3" descr="Screenshot (355).png"/>
          <p:cNvPicPr>
            <a:picLocks noChangeAspect="1"/>
          </p:cNvPicPr>
          <p:nvPr/>
        </p:nvPicPr>
        <p:blipFill>
          <a:blip r:embed="rId2"/>
          <a:stretch>
            <a:fillRect/>
          </a:stretch>
        </p:blipFill>
        <p:spPr>
          <a:xfrm>
            <a:off x="533400" y="4648200"/>
            <a:ext cx="8077200" cy="1647238"/>
          </a:xfrm>
          <a:prstGeom prst="rect">
            <a:avLst/>
          </a:prstGeom>
          <a:ln w="38100">
            <a:solidFill>
              <a:schemeClr val="accent2">
                <a:lumMod val="60000"/>
                <a:lumOff val="40000"/>
              </a:schemeClr>
            </a:solidFill>
          </a:ln>
          <a:effectLst>
            <a:outerShdw blurRad="50800" dist="38100" dir="2700000" algn="tl"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Data Preprocessing</a:t>
            </a:r>
            <a:endParaRPr lang="en-US" sz="3600" dirty="0"/>
          </a:p>
        </p:txBody>
      </p:sp>
      <p:sp>
        <p:nvSpPr>
          <p:cNvPr id="3" name="Content Placeholder 2"/>
          <p:cNvSpPr>
            <a:spLocks noGrp="1"/>
          </p:cNvSpPr>
          <p:nvPr>
            <p:ph idx="1"/>
          </p:nvPr>
        </p:nvSpPr>
        <p:spPr/>
        <p:txBody>
          <a:bodyPr/>
          <a:lstStyle/>
          <a:p>
            <a:r>
              <a:rPr lang="en-US" sz="2400" b="1" dirty="0" smtClean="0"/>
              <a:t>Removed </a:t>
            </a:r>
            <a:r>
              <a:rPr lang="en-US" sz="2400" b="1" dirty="0" err="1" smtClean="0"/>
              <a:t>customer_id</a:t>
            </a:r>
            <a:r>
              <a:rPr lang="en-US" sz="2400" dirty="0" smtClean="0"/>
              <a:t> as it does not contribute to predictive performance.</a:t>
            </a:r>
          </a:p>
          <a:p>
            <a:r>
              <a:rPr lang="en-US" sz="2400" b="1" dirty="0" smtClean="0"/>
              <a:t>Normalized numerical features</a:t>
            </a:r>
            <a:r>
              <a:rPr lang="en-US" sz="2400" dirty="0" smtClean="0"/>
              <a:t> using </a:t>
            </a:r>
            <a:r>
              <a:rPr lang="en-US" sz="2400" b="1" dirty="0" smtClean="0"/>
              <a:t>Standard </a:t>
            </a:r>
            <a:r>
              <a:rPr lang="en-US" sz="2400" b="1" dirty="0" err="1" smtClean="0"/>
              <a:t>Scaler</a:t>
            </a:r>
            <a:r>
              <a:rPr lang="en-US" sz="2400" dirty="0" smtClean="0"/>
              <a:t> to ensure consistent scale across variables.</a:t>
            </a:r>
          </a:p>
          <a:p>
            <a:r>
              <a:rPr lang="en-US" sz="2400" b="1" dirty="0" smtClean="0"/>
              <a:t>Split the dataset</a:t>
            </a:r>
            <a:r>
              <a:rPr lang="en-US" sz="2400" dirty="0" smtClean="0"/>
              <a:t> into </a:t>
            </a:r>
            <a:r>
              <a:rPr lang="en-US" sz="2400" b="1" dirty="0" smtClean="0"/>
              <a:t>80% training</a:t>
            </a:r>
            <a:r>
              <a:rPr lang="en-US" sz="2400" dirty="0" smtClean="0"/>
              <a:t> and </a:t>
            </a:r>
            <a:r>
              <a:rPr lang="en-US" sz="2400" b="1" dirty="0" smtClean="0"/>
              <a:t>20% testing</a:t>
            </a:r>
            <a:r>
              <a:rPr lang="en-US" sz="2400" dirty="0" smtClean="0"/>
              <a:t> sets to enable robust model evaluation.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Data Frame </a:t>
            </a:r>
            <a:r>
              <a:rPr lang="en-US" sz="3600" dirty="0" smtClean="0"/>
              <a:t>for plotting</a:t>
            </a:r>
            <a:endParaRPr lang="en-US" sz="3600" dirty="0"/>
          </a:p>
        </p:txBody>
      </p:sp>
      <p:pic>
        <p:nvPicPr>
          <p:cNvPr id="4" name="Content Placeholder 3" descr="output.png"/>
          <p:cNvPicPr>
            <a:picLocks noGrp="1" noChangeAspect="1"/>
          </p:cNvPicPr>
          <p:nvPr>
            <p:ph idx="1"/>
          </p:nvPr>
        </p:nvPicPr>
        <p:blipFill>
          <a:blip r:embed="rId2"/>
          <a:stretch>
            <a:fillRect/>
          </a:stretch>
        </p:blipFill>
        <p:spPr>
          <a:xfrm>
            <a:off x="740044" y="1882775"/>
            <a:ext cx="7663912" cy="4572000"/>
          </a:xfrm>
          <a:ln w="38100">
            <a:solidFill>
              <a:srgbClr val="FF0000"/>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Exploratory Data Analysis</a:t>
            </a:r>
            <a:endParaRPr lang="en-US" sz="3600" dirty="0"/>
          </a:p>
        </p:txBody>
      </p:sp>
      <p:sp>
        <p:nvSpPr>
          <p:cNvPr id="3" name="Content Placeholder 2"/>
          <p:cNvSpPr>
            <a:spLocks noGrp="1"/>
          </p:cNvSpPr>
          <p:nvPr>
            <p:ph idx="1"/>
          </p:nvPr>
        </p:nvSpPr>
        <p:spPr/>
        <p:txBody>
          <a:bodyPr>
            <a:normAutofit fontScale="92500"/>
          </a:bodyPr>
          <a:lstStyle/>
          <a:p>
            <a:r>
              <a:rPr lang="en-US" sz="2600" b="1" dirty="0" smtClean="0"/>
              <a:t>Churn distribution</a:t>
            </a:r>
            <a:r>
              <a:rPr lang="en-US" sz="2600" dirty="0" smtClean="0"/>
              <a:t> was assessed to understand class imbalance and guide model evaluation strategy.</a:t>
            </a:r>
          </a:p>
          <a:p>
            <a:r>
              <a:rPr lang="en-US" sz="2600" dirty="0" smtClean="0"/>
              <a:t>Identified key features influencing churn, notably </a:t>
            </a:r>
            <a:r>
              <a:rPr lang="en-US" sz="2600" b="1" dirty="0" smtClean="0"/>
              <a:t>Contract type</a:t>
            </a:r>
            <a:r>
              <a:rPr lang="en-US" sz="2600" dirty="0" smtClean="0"/>
              <a:t> and </a:t>
            </a:r>
            <a:r>
              <a:rPr lang="en-US" sz="2600" b="1" dirty="0" smtClean="0"/>
              <a:t>Tenure</a:t>
            </a:r>
            <a:r>
              <a:rPr lang="en-US" sz="2600" dirty="0" smtClean="0"/>
              <a:t>.</a:t>
            </a:r>
          </a:p>
          <a:p>
            <a:r>
              <a:rPr lang="en-US" sz="2600" dirty="0" smtClean="0"/>
              <a:t>Included visualizations:</a:t>
            </a:r>
          </a:p>
          <a:p>
            <a:r>
              <a:rPr lang="en-US" sz="2600" b="1" dirty="0" smtClean="0"/>
              <a:t>Churn % by Contract Type</a:t>
            </a:r>
            <a:r>
              <a:rPr lang="en-US" sz="2600" dirty="0" smtClean="0"/>
              <a:t>: Highlighted higher churn among month-to-month users.</a:t>
            </a:r>
          </a:p>
          <a:p>
            <a:r>
              <a:rPr lang="en-US" sz="2600" b="1" dirty="0" smtClean="0"/>
              <a:t>Tenure </a:t>
            </a:r>
            <a:r>
              <a:rPr lang="en-US" sz="2600" b="1" dirty="0" err="1" smtClean="0"/>
              <a:t>vs</a:t>
            </a:r>
            <a:r>
              <a:rPr lang="en-US" sz="2600" b="1" dirty="0" smtClean="0"/>
              <a:t> Churn</a:t>
            </a:r>
            <a:r>
              <a:rPr lang="en-US" sz="2600" dirty="0" smtClean="0"/>
              <a:t>: Revealed that customers with shorter tenure are more likely to churn.</a:t>
            </a:r>
          </a:p>
          <a:p>
            <a:r>
              <a:rPr lang="en-US" sz="2600" dirty="0" smtClean="0"/>
              <a:t>These insights informed both feature engineering and business recommendations.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Churn probability </a:t>
            </a:r>
            <a:r>
              <a:rPr lang="en-US" sz="3600" dirty="0" err="1" smtClean="0"/>
              <a:t>vs</a:t>
            </a:r>
            <a:r>
              <a:rPr lang="en-US" sz="3600" dirty="0" smtClean="0"/>
              <a:t> Recharge </a:t>
            </a:r>
            <a:r>
              <a:rPr lang="en-US" sz="3600" dirty="0" smtClean="0"/>
              <a:t>Frequency</a:t>
            </a:r>
            <a:endParaRPr lang="en-US" sz="3600" dirty="0"/>
          </a:p>
        </p:txBody>
      </p:sp>
      <p:pic>
        <p:nvPicPr>
          <p:cNvPr id="4" name="Content Placeholder 3" descr="Screenshot (348).png"/>
          <p:cNvPicPr>
            <a:picLocks noGrp="1" noChangeAspect="1"/>
          </p:cNvPicPr>
          <p:nvPr>
            <p:ph idx="1"/>
          </p:nvPr>
        </p:nvPicPr>
        <p:blipFill>
          <a:blip r:embed="rId2"/>
          <a:stretch>
            <a:fillRect/>
          </a:stretch>
        </p:blipFill>
        <p:spPr>
          <a:xfrm>
            <a:off x="1016446" y="1882775"/>
            <a:ext cx="7111107" cy="4572000"/>
          </a:xfrm>
          <a:ln w="38100">
            <a:solidFill>
              <a:schemeClr val="accent2">
                <a:lumMod val="40000"/>
                <a:lumOff val="60000"/>
              </a:schemeClr>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Churn probability </a:t>
            </a:r>
            <a:r>
              <a:rPr lang="en-US" sz="3600" dirty="0" err="1" smtClean="0"/>
              <a:t>vs</a:t>
            </a:r>
            <a:r>
              <a:rPr lang="en-US" sz="3600" dirty="0" smtClean="0"/>
              <a:t> Complaints</a:t>
            </a:r>
            <a:endParaRPr lang="en-US" sz="3600" dirty="0"/>
          </a:p>
        </p:txBody>
      </p:sp>
      <p:pic>
        <p:nvPicPr>
          <p:cNvPr id="4" name="Content Placeholder 3" descr="Screenshot (349).png"/>
          <p:cNvPicPr>
            <a:picLocks noGrp="1" noChangeAspect="1"/>
          </p:cNvPicPr>
          <p:nvPr>
            <p:ph idx="1"/>
          </p:nvPr>
        </p:nvPicPr>
        <p:blipFill>
          <a:blip r:embed="rId2"/>
          <a:stretch>
            <a:fillRect/>
          </a:stretch>
        </p:blipFill>
        <p:spPr>
          <a:xfrm>
            <a:off x="1001138" y="1882775"/>
            <a:ext cx="7141724" cy="4572000"/>
          </a:xfrm>
          <a:ln w="38100">
            <a:solidFill>
              <a:schemeClr val="accent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Model Building</a:t>
            </a:r>
            <a:endParaRPr lang="en-US" sz="3600" dirty="0"/>
          </a:p>
        </p:txBody>
      </p:sp>
      <p:sp>
        <p:nvSpPr>
          <p:cNvPr id="3" name="Content Placeholder 2"/>
          <p:cNvSpPr>
            <a:spLocks noGrp="1"/>
          </p:cNvSpPr>
          <p:nvPr>
            <p:ph idx="1"/>
          </p:nvPr>
        </p:nvSpPr>
        <p:spPr/>
        <p:txBody>
          <a:bodyPr/>
          <a:lstStyle/>
          <a:p>
            <a:r>
              <a:rPr lang="en-US" sz="2400" dirty="0" smtClean="0"/>
              <a:t>Multiple algorithms were evaluated, including </a:t>
            </a:r>
            <a:r>
              <a:rPr lang="en-US" sz="2400" b="1" dirty="0" smtClean="0"/>
              <a:t>Logistic Regression</a:t>
            </a:r>
            <a:r>
              <a:rPr lang="en-US" sz="2400" dirty="0" smtClean="0"/>
              <a:t>, </a:t>
            </a:r>
            <a:r>
              <a:rPr lang="en-US" sz="2400" b="1" dirty="0" smtClean="0"/>
              <a:t>Random Forest</a:t>
            </a:r>
            <a:r>
              <a:rPr lang="en-US" sz="2400" dirty="0" smtClean="0"/>
              <a:t>, and </a:t>
            </a:r>
            <a:r>
              <a:rPr lang="en-US" sz="2400" b="1" dirty="0" err="1" smtClean="0"/>
              <a:t>XGBoost</a:t>
            </a:r>
            <a:r>
              <a:rPr lang="en-US" sz="2400" dirty="0" smtClean="0"/>
              <a:t>.</a:t>
            </a:r>
            <a:br>
              <a:rPr lang="en-US" sz="2400" dirty="0" smtClean="0"/>
            </a:br>
            <a:r>
              <a:rPr lang="en-US" sz="2400" dirty="0" smtClean="0"/>
              <a:t>The best-performing model was selected based on </a:t>
            </a:r>
            <a:r>
              <a:rPr lang="en-US" sz="2400" b="1" dirty="0" smtClean="0"/>
              <a:t>F1 score</a:t>
            </a:r>
            <a:r>
              <a:rPr lang="en-US" sz="2400" dirty="0" smtClean="0"/>
              <a:t> and </a:t>
            </a:r>
            <a:r>
              <a:rPr lang="en-US" sz="2400" b="1" dirty="0" smtClean="0"/>
              <a:t>AUC</a:t>
            </a:r>
            <a:r>
              <a:rPr lang="en-US" sz="2400" dirty="0" smtClean="0"/>
              <a:t>, ensuring a balanced trade-off between precision and recall while maintaining strong overall predictive power.</a:t>
            </a:r>
          </a:p>
          <a:p>
            <a:endParaRPr lang="en-US" dirty="0" smtClean="0"/>
          </a:p>
        </p:txBody>
      </p:sp>
      <p:pic>
        <p:nvPicPr>
          <p:cNvPr id="4" name="Picture 3" descr="Screenshot (356).png"/>
          <p:cNvPicPr>
            <a:picLocks noChangeAspect="1"/>
          </p:cNvPicPr>
          <p:nvPr/>
        </p:nvPicPr>
        <p:blipFill>
          <a:blip r:embed="rId2"/>
          <a:stretch>
            <a:fillRect/>
          </a:stretch>
        </p:blipFill>
        <p:spPr>
          <a:xfrm>
            <a:off x="1981200" y="4495800"/>
            <a:ext cx="4744112" cy="1857634"/>
          </a:xfrm>
          <a:prstGeom prst="rect">
            <a:avLst/>
          </a:prstGeom>
          <a:ln w="38100">
            <a:solidFill>
              <a:schemeClr val="accent1"/>
            </a:solid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82</TotalTime>
  <Words>425</Words>
  <Application>Microsoft Office PowerPoint</Application>
  <PresentationFormat>On-screen Show (4:3)</PresentationFormat>
  <Paragraphs>43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Verve</vt:lpstr>
      <vt:lpstr>Customer Churn Analysis</vt:lpstr>
      <vt:lpstr>Overview</vt:lpstr>
      <vt:lpstr>Dataset</vt:lpstr>
      <vt:lpstr>Data Preprocessing</vt:lpstr>
      <vt:lpstr>Data Frame for plotting</vt:lpstr>
      <vt:lpstr>Exploratory Data Analysis</vt:lpstr>
      <vt:lpstr>Churn probability vs Recharge Frequency</vt:lpstr>
      <vt:lpstr>Churn probability vs Complaints</vt:lpstr>
      <vt:lpstr>Model Building</vt:lpstr>
      <vt:lpstr>Churn Probability Distribution by Segment</vt:lpstr>
      <vt:lpstr>Recharge Frequency vs Churn Probability</vt:lpstr>
      <vt:lpstr>Churn Probability Trend over Time</vt:lpstr>
      <vt:lpstr>K-Means clustering</vt:lpstr>
      <vt:lpstr>Model Explainability</vt:lpstr>
      <vt:lpstr>Recommendations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dc:title>
  <dc:creator>Harsh</dc:creator>
  <cp:lastModifiedBy>Harsh</cp:lastModifiedBy>
  <cp:revision>10</cp:revision>
  <dcterms:created xsi:type="dcterms:W3CDTF">2025-04-25T22:18:27Z</dcterms:created>
  <dcterms:modified xsi:type="dcterms:W3CDTF">2025-04-26T07:36:12Z</dcterms:modified>
</cp:coreProperties>
</file>