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handoutMasterIdLst>
    <p:handoutMasterId r:id="rId36"/>
  </p:handoutMasterIdLst>
  <p:sldIdLst>
    <p:sldId id="268" r:id="rId2"/>
    <p:sldId id="257" r:id="rId3"/>
    <p:sldId id="285" r:id="rId4"/>
    <p:sldId id="286" r:id="rId5"/>
    <p:sldId id="296" r:id="rId6"/>
    <p:sldId id="287" r:id="rId7"/>
    <p:sldId id="288" r:id="rId8"/>
    <p:sldId id="292" r:id="rId9"/>
    <p:sldId id="293" r:id="rId10"/>
    <p:sldId id="295" r:id="rId11"/>
    <p:sldId id="297" r:id="rId12"/>
    <p:sldId id="294" r:id="rId13"/>
    <p:sldId id="289" r:id="rId14"/>
    <p:sldId id="290" r:id="rId15"/>
    <p:sldId id="291" r:id="rId16"/>
    <p:sldId id="259" r:id="rId17"/>
    <p:sldId id="260" r:id="rId18"/>
    <p:sldId id="261" r:id="rId19"/>
    <p:sldId id="277" r:id="rId20"/>
    <p:sldId id="262" r:id="rId21"/>
    <p:sldId id="263" r:id="rId22"/>
    <p:sldId id="264" r:id="rId23"/>
    <p:sldId id="265" r:id="rId24"/>
    <p:sldId id="266" r:id="rId25"/>
    <p:sldId id="278" r:id="rId26"/>
    <p:sldId id="275" r:id="rId27"/>
    <p:sldId id="280" r:id="rId28"/>
    <p:sldId id="276" r:id="rId29"/>
    <p:sldId id="279" r:id="rId30"/>
    <p:sldId id="281" r:id="rId31"/>
    <p:sldId id="283" r:id="rId32"/>
    <p:sldId id="282" r:id="rId33"/>
    <p:sldId id="28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215A11-5082-49AA-87C5-63406DF79CCB}">
          <p14:sldIdLst>
            <p14:sldId id="268"/>
            <p14:sldId id="257"/>
            <p14:sldId id="285"/>
            <p14:sldId id="286"/>
            <p14:sldId id="296"/>
            <p14:sldId id="287"/>
            <p14:sldId id="288"/>
            <p14:sldId id="292"/>
            <p14:sldId id="293"/>
            <p14:sldId id="295"/>
            <p14:sldId id="297"/>
            <p14:sldId id="294"/>
            <p14:sldId id="289"/>
            <p14:sldId id="290"/>
            <p14:sldId id="291"/>
            <p14:sldId id="259"/>
            <p14:sldId id="260"/>
            <p14:sldId id="261"/>
            <p14:sldId id="277"/>
            <p14:sldId id="262"/>
            <p14:sldId id="263"/>
            <p14:sldId id="264"/>
            <p14:sldId id="265"/>
            <p14:sldId id="266"/>
            <p14:sldId id="278"/>
            <p14:sldId id="275"/>
            <p14:sldId id="280"/>
            <p14:sldId id="276"/>
            <p14:sldId id="279"/>
            <p14:sldId id="281"/>
            <p14:sldId id="283"/>
            <p14:sldId id="282"/>
            <p14:sldId id="2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a:srgbClr val="132C42"/>
    <a:srgbClr val="C1C6CF"/>
    <a:srgbClr val="224667"/>
    <a:srgbClr val="000000"/>
    <a:srgbClr val="FFFFFF"/>
    <a:srgbClr val="163148"/>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60" autoAdjust="0"/>
    <p:restoredTop sz="94660"/>
  </p:normalViewPr>
  <p:slideViewPr>
    <p:cSldViewPr snapToGrid="0">
      <p:cViewPr varScale="1">
        <p:scale>
          <a:sx n="85" d="100"/>
          <a:sy n="85" d="100"/>
        </p:scale>
        <p:origin x="744" y="48"/>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8668D5-C3A6-4BA6-9BA0-9E191C1DE84C}" type="doc">
      <dgm:prSet loTypeId="urn:microsoft.com/office/officeart/2005/8/layout/process1" loCatId="process" qsTypeId="urn:microsoft.com/office/officeart/2005/8/quickstyle/3d1" qsCatId="3D" csTypeId="urn:microsoft.com/office/officeart/2005/8/colors/accent1_3" csCatId="accent1" phldr="1"/>
      <dgm:spPr/>
      <dgm:t>
        <a:bodyPr/>
        <a:lstStyle/>
        <a:p>
          <a:endParaRPr lang="en-IN"/>
        </a:p>
      </dgm:t>
    </dgm:pt>
    <dgm:pt modelId="{451752DC-7F7B-4B99-B62E-BA030ECB3DB4}">
      <dgm:prSet custT="1"/>
      <dgm:spPr>
        <a:solidFill>
          <a:srgbClr val="92D050"/>
        </a:solidFill>
      </dgm:spPr>
      <dgm:t>
        <a:bodyPr/>
        <a:lstStyle/>
        <a:p>
          <a:pPr>
            <a:lnSpc>
              <a:spcPct val="150000"/>
            </a:lnSpc>
          </a:pPr>
          <a:r>
            <a:rPr lang="en-IN" sz="1800" dirty="0">
              <a:latin typeface="Arial Black" panose="020B0A04020102020204" pitchFamily="34" charset="0"/>
            </a:rPr>
            <a:t>Introduction of learnt concepts</a:t>
          </a:r>
        </a:p>
      </dgm:t>
    </dgm:pt>
    <dgm:pt modelId="{6B4C2022-9B86-465F-AC79-587B1E504401}" type="parTrans" cxnId="{4A4E23D9-89B2-43D9-9C7C-1D67EC9E3262}">
      <dgm:prSet/>
      <dgm:spPr/>
      <dgm:t>
        <a:bodyPr/>
        <a:lstStyle/>
        <a:p>
          <a:pPr>
            <a:lnSpc>
              <a:spcPct val="150000"/>
            </a:lnSpc>
          </a:pPr>
          <a:endParaRPr lang="en-IN"/>
        </a:p>
      </dgm:t>
    </dgm:pt>
    <dgm:pt modelId="{A68F800E-9557-4AD1-854F-A73C3789A397}" type="sibTrans" cxnId="{4A4E23D9-89B2-43D9-9C7C-1D67EC9E3262}">
      <dgm:prSet/>
      <dgm:spPr/>
      <dgm:t>
        <a:bodyPr/>
        <a:lstStyle/>
        <a:p>
          <a:pPr>
            <a:lnSpc>
              <a:spcPct val="150000"/>
            </a:lnSpc>
          </a:pPr>
          <a:endParaRPr lang="en-IN"/>
        </a:p>
      </dgm:t>
    </dgm:pt>
    <dgm:pt modelId="{78192AC0-F299-4ECE-843A-18193242EEEF}">
      <dgm:prSet custT="1"/>
      <dgm:spPr>
        <a:solidFill>
          <a:srgbClr val="92D050"/>
        </a:solidFill>
      </dgm:spPr>
      <dgm:t>
        <a:bodyPr/>
        <a:lstStyle/>
        <a:p>
          <a:pPr>
            <a:lnSpc>
              <a:spcPct val="150000"/>
            </a:lnSpc>
          </a:pPr>
          <a:r>
            <a:rPr lang="en-IN" sz="1600" dirty="0">
              <a:latin typeface="Arial Black" panose="020B0A04020102020204" pitchFamily="34" charset="0"/>
            </a:rPr>
            <a:t>IOT ARCHITECTURE</a:t>
          </a:r>
        </a:p>
      </dgm:t>
    </dgm:pt>
    <dgm:pt modelId="{BF577428-5AE5-4AC3-BE0E-30993FC06ABA}" type="parTrans" cxnId="{2E0E6418-0D37-4EC3-93C8-FD7867B6D188}">
      <dgm:prSet/>
      <dgm:spPr/>
      <dgm:t>
        <a:bodyPr/>
        <a:lstStyle/>
        <a:p>
          <a:pPr>
            <a:lnSpc>
              <a:spcPct val="150000"/>
            </a:lnSpc>
          </a:pPr>
          <a:endParaRPr lang="en-IN"/>
        </a:p>
      </dgm:t>
    </dgm:pt>
    <dgm:pt modelId="{8232BDC0-A4CD-4E08-BE00-3D074D44CE92}" type="sibTrans" cxnId="{2E0E6418-0D37-4EC3-93C8-FD7867B6D188}">
      <dgm:prSet/>
      <dgm:spPr/>
      <dgm:t>
        <a:bodyPr/>
        <a:lstStyle/>
        <a:p>
          <a:pPr>
            <a:lnSpc>
              <a:spcPct val="150000"/>
            </a:lnSpc>
          </a:pPr>
          <a:endParaRPr lang="en-IN"/>
        </a:p>
      </dgm:t>
    </dgm:pt>
    <dgm:pt modelId="{0340B1AD-862F-4732-B1C1-8A0518B08B5A}">
      <dgm:prSet custT="1"/>
      <dgm:spPr>
        <a:solidFill>
          <a:srgbClr val="92D050"/>
        </a:solidFill>
      </dgm:spPr>
      <dgm:t>
        <a:bodyPr/>
        <a:lstStyle/>
        <a:p>
          <a:pPr>
            <a:lnSpc>
              <a:spcPct val="150000"/>
            </a:lnSpc>
          </a:pPr>
          <a:endParaRPr lang="en-IN" sz="1600" dirty="0">
            <a:latin typeface="Arial Black" panose="020B0A04020102020204" pitchFamily="34" charset="0"/>
          </a:endParaRPr>
        </a:p>
      </dgm:t>
    </dgm:pt>
    <dgm:pt modelId="{A9831DCA-1945-4537-A4B6-18A5C5E0799D}" type="parTrans" cxnId="{BE933B68-4DE9-4B56-8000-D9240D153826}">
      <dgm:prSet/>
      <dgm:spPr/>
      <dgm:t>
        <a:bodyPr/>
        <a:lstStyle/>
        <a:p>
          <a:endParaRPr lang="en-IN"/>
        </a:p>
      </dgm:t>
    </dgm:pt>
    <dgm:pt modelId="{B28CCCB3-D4FF-417A-8DDF-B9C6836A6D4E}" type="sibTrans" cxnId="{BE933B68-4DE9-4B56-8000-D9240D153826}">
      <dgm:prSet/>
      <dgm:spPr/>
      <dgm:t>
        <a:bodyPr/>
        <a:lstStyle/>
        <a:p>
          <a:endParaRPr lang="en-IN"/>
        </a:p>
      </dgm:t>
    </dgm:pt>
    <dgm:pt modelId="{2FE1E869-7CDC-4716-9FF4-7C930CD221B3}">
      <dgm:prSet custT="1"/>
      <dgm:spPr>
        <a:solidFill>
          <a:srgbClr val="92D050"/>
        </a:solidFill>
      </dgm:spPr>
      <dgm:t>
        <a:bodyPr/>
        <a:lstStyle/>
        <a:p>
          <a:pPr>
            <a:lnSpc>
              <a:spcPct val="150000"/>
            </a:lnSpc>
          </a:pPr>
          <a:r>
            <a:rPr lang="en-IN" sz="1600" dirty="0">
              <a:latin typeface="Arial Black" panose="020B0A04020102020204" pitchFamily="34" charset="0"/>
            </a:rPr>
            <a:t>TOOLS USED</a:t>
          </a:r>
        </a:p>
      </dgm:t>
    </dgm:pt>
    <dgm:pt modelId="{0CC7733D-FEFE-4858-8813-E819EF5D59C2}" type="parTrans" cxnId="{4AA80D25-8B24-4363-B6DC-628B7EC54AC3}">
      <dgm:prSet/>
      <dgm:spPr/>
    </dgm:pt>
    <dgm:pt modelId="{EA93D172-3A75-49AD-8CB5-93D9A49F5130}" type="sibTrans" cxnId="{4AA80D25-8B24-4363-B6DC-628B7EC54AC3}">
      <dgm:prSet/>
      <dgm:spPr/>
    </dgm:pt>
    <dgm:pt modelId="{F853D10D-6C8D-44A2-93CB-00E97D8989FC}">
      <dgm:prSet custT="1"/>
      <dgm:spPr>
        <a:solidFill>
          <a:srgbClr val="92D050"/>
        </a:solidFill>
      </dgm:spPr>
      <dgm:t>
        <a:bodyPr/>
        <a:lstStyle/>
        <a:p>
          <a:pPr>
            <a:lnSpc>
              <a:spcPct val="150000"/>
            </a:lnSpc>
          </a:pPr>
          <a:r>
            <a:rPr lang="en-IN" sz="1600">
              <a:latin typeface="Arial Black" panose="020B0A04020102020204" pitchFamily="34" charset="0"/>
            </a:rPr>
            <a:t>REQUIREMENTS</a:t>
          </a:r>
          <a:endParaRPr lang="en-IN" sz="1600" dirty="0">
            <a:latin typeface="Arial Black" panose="020B0A04020102020204" pitchFamily="34" charset="0"/>
          </a:endParaRPr>
        </a:p>
      </dgm:t>
    </dgm:pt>
    <dgm:pt modelId="{F03C793A-4079-4F99-BBB1-B43F02E849BE}" type="parTrans" cxnId="{0BD5DA01-59BB-449B-A117-6E26DB043481}">
      <dgm:prSet/>
      <dgm:spPr/>
    </dgm:pt>
    <dgm:pt modelId="{74C2ED12-E251-4168-B471-5E7902E0D320}" type="sibTrans" cxnId="{0BD5DA01-59BB-449B-A117-6E26DB043481}">
      <dgm:prSet/>
      <dgm:spPr/>
    </dgm:pt>
    <dgm:pt modelId="{A2D869A8-95AE-4A0C-8C12-96B56A720ECC}" type="pres">
      <dgm:prSet presAssocID="{A98668D5-C3A6-4BA6-9BA0-9E191C1DE84C}" presName="Name0" presStyleCnt="0">
        <dgm:presLayoutVars>
          <dgm:dir/>
          <dgm:resizeHandles val="exact"/>
        </dgm:presLayoutVars>
      </dgm:prSet>
      <dgm:spPr/>
    </dgm:pt>
    <dgm:pt modelId="{1D0BA903-62A8-42C1-AB3A-33703F995CE8}" type="pres">
      <dgm:prSet presAssocID="{451752DC-7F7B-4B99-B62E-BA030ECB3DB4}" presName="node" presStyleLbl="node1" presStyleIdx="0" presStyleCnt="1" custLinFactNeighborX="-729" custLinFactNeighborY="-3806">
        <dgm:presLayoutVars>
          <dgm:bulletEnabled val="1"/>
        </dgm:presLayoutVars>
      </dgm:prSet>
      <dgm:spPr/>
    </dgm:pt>
  </dgm:ptLst>
  <dgm:cxnLst>
    <dgm:cxn modelId="{0BD5DA01-59BB-449B-A117-6E26DB043481}" srcId="{451752DC-7F7B-4B99-B62E-BA030ECB3DB4}" destId="{F853D10D-6C8D-44A2-93CB-00E97D8989FC}" srcOrd="2" destOrd="0" parTransId="{F03C793A-4079-4F99-BBB1-B43F02E849BE}" sibTransId="{74C2ED12-E251-4168-B471-5E7902E0D320}"/>
    <dgm:cxn modelId="{CD33070C-5C0E-4F33-A8C1-D8ABAD89A485}" type="presOf" srcId="{0340B1AD-862F-4732-B1C1-8A0518B08B5A}" destId="{1D0BA903-62A8-42C1-AB3A-33703F995CE8}" srcOrd="0" destOrd="4" presId="urn:microsoft.com/office/officeart/2005/8/layout/process1"/>
    <dgm:cxn modelId="{E0220516-D0C7-4BDD-ABCB-510535F6B322}" type="presOf" srcId="{F853D10D-6C8D-44A2-93CB-00E97D8989FC}" destId="{1D0BA903-62A8-42C1-AB3A-33703F995CE8}" srcOrd="0" destOrd="3" presId="urn:microsoft.com/office/officeart/2005/8/layout/process1"/>
    <dgm:cxn modelId="{2E0E6418-0D37-4EC3-93C8-FD7867B6D188}" srcId="{451752DC-7F7B-4B99-B62E-BA030ECB3DB4}" destId="{78192AC0-F299-4ECE-843A-18193242EEEF}" srcOrd="0" destOrd="0" parTransId="{BF577428-5AE5-4AC3-BE0E-30993FC06ABA}" sibTransId="{8232BDC0-A4CD-4E08-BE00-3D074D44CE92}"/>
    <dgm:cxn modelId="{07B2201E-58B5-49F9-8BF9-4820171A3FA5}" type="presOf" srcId="{A98668D5-C3A6-4BA6-9BA0-9E191C1DE84C}" destId="{A2D869A8-95AE-4A0C-8C12-96B56A720ECC}" srcOrd="0" destOrd="0" presId="urn:microsoft.com/office/officeart/2005/8/layout/process1"/>
    <dgm:cxn modelId="{4AA80D25-8B24-4363-B6DC-628B7EC54AC3}" srcId="{451752DC-7F7B-4B99-B62E-BA030ECB3DB4}" destId="{2FE1E869-7CDC-4716-9FF4-7C930CD221B3}" srcOrd="1" destOrd="0" parTransId="{0CC7733D-FEFE-4858-8813-E819EF5D59C2}" sibTransId="{EA93D172-3A75-49AD-8CB5-93D9A49F5130}"/>
    <dgm:cxn modelId="{BE933B68-4DE9-4B56-8000-D9240D153826}" srcId="{451752DC-7F7B-4B99-B62E-BA030ECB3DB4}" destId="{0340B1AD-862F-4732-B1C1-8A0518B08B5A}" srcOrd="3" destOrd="0" parTransId="{A9831DCA-1945-4537-A4B6-18A5C5E0799D}" sibTransId="{B28CCCB3-D4FF-417A-8DDF-B9C6836A6D4E}"/>
    <dgm:cxn modelId="{7A7EB755-0EF6-43AF-828E-E4CEE5A948BF}" type="presOf" srcId="{78192AC0-F299-4ECE-843A-18193242EEEF}" destId="{1D0BA903-62A8-42C1-AB3A-33703F995CE8}" srcOrd="0" destOrd="1" presId="urn:microsoft.com/office/officeart/2005/8/layout/process1"/>
    <dgm:cxn modelId="{0D322E85-045E-4CE6-A6EA-779854DC36F8}" type="presOf" srcId="{451752DC-7F7B-4B99-B62E-BA030ECB3DB4}" destId="{1D0BA903-62A8-42C1-AB3A-33703F995CE8}" srcOrd="0" destOrd="0" presId="urn:microsoft.com/office/officeart/2005/8/layout/process1"/>
    <dgm:cxn modelId="{4A4E23D9-89B2-43D9-9C7C-1D67EC9E3262}" srcId="{A98668D5-C3A6-4BA6-9BA0-9E191C1DE84C}" destId="{451752DC-7F7B-4B99-B62E-BA030ECB3DB4}" srcOrd="0" destOrd="0" parTransId="{6B4C2022-9B86-465F-AC79-587B1E504401}" sibTransId="{A68F800E-9557-4AD1-854F-A73C3789A397}"/>
    <dgm:cxn modelId="{719602E2-0C88-4A8D-9D09-8BDA91CD616C}" type="presOf" srcId="{2FE1E869-7CDC-4716-9FF4-7C930CD221B3}" destId="{1D0BA903-62A8-42C1-AB3A-33703F995CE8}" srcOrd="0" destOrd="2" presId="urn:microsoft.com/office/officeart/2005/8/layout/process1"/>
    <dgm:cxn modelId="{7CDEFA79-D975-4511-8C3F-1254B7A088D9}" type="presParOf" srcId="{A2D869A8-95AE-4A0C-8C12-96B56A720ECC}" destId="{1D0BA903-62A8-42C1-AB3A-33703F995CE8}"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C5BCA7-B8E4-4D88-80EC-2B2B6DA4CAF7}"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66B383B1-85E2-4BCE-8F9D-8E4AEF370995}">
      <dgm:prSet phldrT="[Text]" custT="1"/>
      <dgm:spPr>
        <a:solidFill>
          <a:srgbClr val="92D050"/>
        </a:solidFill>
      </dgm:spPr>
      <dgm:t>
        <a:bodyPr/>
        <a:lstStyle/>
        <a:p>
          <a:r>
            <a:rPr lang="en-IN" sz="3200" dirty="0">
              <a:latin typeface="Arial Black" panose="020B0A04020102020204" pitchFamily="34" charset="0"/>
            </a:rPr>
            <a:t>Project</a:t>
          </a:r>
        </a:p>
      </dgm:t>
    </dgm:pt>
    <dgm:pt modelId="{978378B7-7CFB-410D-ADD7-6D9708C5499C}" type="parTrans" cxnId="{2A55BA6F-2FF4-4B33-9B74-BF9679DE6510}">
      <dgm:prSet/>
      <dgm:spPr/>
      <dgm:t>
        <a:bodyPr/>
        <a:lstStyle/>
        <a:p>
          <a:endParaRPr lang="en-IN"/>
        </a:p>
      </dgm:t>
    </dgm:pt>
    <dgm:pt modelId="{FECAE048-5905-435C-BFBE-82C88EDFDE80}" type="sibTrans" cxnId="{2A55BA6F-2FF4-4B33-9B74-BF9679DE6510}">
      <dgm:prSet/>
      <dgm:spPr/>
      <dgm:t>
        <a:bodyPr/>
        <a:lstStyle/>
        <a:p>
          <a:endParaRPr lang="en-IN"/>
        </a:p>
      </dgm:t>
    </dgm:pt>
    <dgm:pt modelId="{8BBC33EC-F670-477A-A380-0B28226F9B2E}">
      <dgm:prSet phldrT="[Text]" custT="1"/>
      <dgm:spPr>
        <a:solidFill>
          <a:srgbClr val="FEFEFE">
            <a:alpha val="90000"/>
          </a:srgbClr>
        </a:solidFill>
        <a:ln>
          <a:solidFill>
            <a:srgbClr val="132C42">
              <a:alpha val="90000"/>
            </a:srgbClr>
          </a:solidFill>
        </a:ln>
      </dgm:spPr>
      <dgm:t>
        <a:bodyPr/>
        <a:lstStyle/>
        <a:p>
          <a:r>
            <a:rPr lang="en-IN" sz="1600" dirty="0">
              <a:latin typeface="Arial Black" panose="020B0A04020102020204" pitchFamily="34" charset="0"/>
            </a:rPr>
            <a:t>Overview</a:t>
          </a:r>
        </a:p>
      </dgm:t>
    </dgm:pt>
    <dgm:pt modelId="{23CEF922-CC7A-4E6E-B4A7-70849CF27648}" type="parTrans" cxnId="{CD041DE4-0062-4282-958E-A0E438D82336}">
      <dgm:prSet/>
      <dgm:spPr/>
      <dgm:t>
        <a:bodyPr/>
        <a:lstStyle/>
        <a:p>
          <a:endParaRPr lang="en-IN"/>
        </a:p>
      </dgm:t>
    </dgm:pt>
    <dgm:pt modelId="{4EEB37AB-4D0D-48D7-B3D7-17D2E248DEC7}" type="sibTrans" cxnId="{CD041DE4-0062-4282-958E-A0E438D82336}">
      <dgm:prSet/>
      <dgm:spPr/>
      <dgm:t>
        <a:bodyPr/>
        <a:lstStyle/>
        <a:p>
          <a:endParaRPr lang="en-IN"/>
        </a:p>
      </dgm:t>
    </dgm:pt>
    <dgm:pt modelId="{EFDD34EA-CBB1-4262-8E3A-46010BD50725}">
      <dgm:prSet phldrT="[Text]" custT="1"/>
      <dgm:spPr>
        <a:solidFill>
          <a:srgbClr val="FEFEFE">
            <a:alpha val="90000"/>
          </a:srgbClr>
        </a:solidFill>
        <a:ln>
          <a:solidFill>
            <a:srgbClr val="132C42">
              <a:alpha val="90000"/>
            </a:srgbClr>
          </a:solidFill>
        </a:ln>
      </dgm:spPr>
      <dgm:t>
        <a:bodyPr/>
        <a:lstStyle/>
        <a:p>
          <a:r>
            <a:rPr lang="en-IN" sz="1600" dirty="0">
              <a:latin typeface="Arial Black" panose="020B0A04020102020204" pitchFamily="34" charset="0"/>
            </a:rPr>
            <a:t>Objective</a:t>
          </a:r>
        </a:p>
      </dgm:t>
    </dgm:pt>
    <dgm:pt modelId="{051E19E4-01D6-45BD-B5E3-0AC9D76B6E07}" type="parTrans" cxnId="{B32C43FC-629C-4B59-B350-FC94371B1DBD}">
      <dgm:prSet/>
      <dgm:spPr/>
      <dgm:t>
        <a:bodyPr/>
        <a:lstStyle/>
        <a:p>
          <a:endParaRPr lang="en-IN"/>
        </a:p>
      </dgm:t>
    </dgm:pt>
    <dgm:pt modelId="{85300E5C-66E5-4918-9298-5F1D4E3C4C19}" type="sibTrans" cxnId="{B32C43FC-629C-4B59-B350-FC94371B1DBD}">
      <dgm:prSet/>
      <dgm:spPr/>
      <dgm:t>
        <a:bodyPr/>
        <a:lstStyle/>
        <a:p>
          <a:endParaRPr lang="en-IN"/>
        </a:p>
      </dgm:t>
    </dgm:pt>
    <dgm:pt modelId="{2D625D30-0D80-49FB-A446-29422D8151B4}">
      <dgm:prSet phldrT="[Text]" custT="1"/>
      <dgm:spPr>
        <a:solidFill>
          <a:srgbClr val="FEFEFE">
            <a:alpha val="90000"/>
          </a:srgbClr>
        </a:solidFill>
        <a:ln>
          <a:solidFill>
            <a:srgbClr val="132C42">
              <a:alpha val="90000"/>
            </a:srgbClr>
          </a:solidFill>
        </a:ln>
      </dgm:spPr>
      <dgm:t>
        <a:bodyPr/>
        <a:lstStyle/>
        <a:p>
          <a:r>
            <a:rPr lang="en-IN" sz="1600" dirty="0">
              <a:latin typeface="Arial Black" panose="020B0A04020102020204" pitchFamily="34" charset="0"/>
            </a:rPr>
            <a:t>Design Elements</a:t>
          </a:r>
        </a:p>
      </dgm:t>
    </dgm:pt>
    <dgm:pt modelId="{7ABFA7E4-BBF6-4076-AD39-3CAA0588E21F}" type="parTrans" cxnId="{87DD1422-AE42-40E0-BB4F-B0BC67D73842}">
      <dgm:prSet/>
      <dgm:spPr/>
      <dgm:t>
        <a:bodyPr/>
        <a:lstStyle/>
        <a:p>
          <a:endParaRPr lang="en-IN"/>
        </a:p>
      </dgm:t>
    </dgm:pt>
    <dgm:pt modelId="{E5890F9D-45C0-4905-B6C5-8AD8BF4C6F95}" type="sibTrans" cxnId="{87DD1422-AE42-40E0-BB4F-B0BC67D73842}">
      <dgm:prSet/>
      <dgm:spPr/>
      <dgm:t>
        <a:bodyPr/>
        <a:lstStyle/>
        <a:p>
          <a:endParaRPr lang="en-IN"/>
        </a:p>
      </dgm:t>
    </dgm:pt>
    <dgm:pt modelId="{6E39ABDB-C0CD-48F4-BD07-01E8186F2B05}">
      <dgm:prSet phldrT="[Text]" custT="1"/>
      <dgm:spPr>
        <a:solidFill>
          <a:srgbClr val="FEFEFE">
            <a:alpha val="90000"/>
          </a:srgbClr>
        </a:solidFill>
        <a:ln>
          <a:solidFill>
            <a:srgbClr val="132C42">
              <a:alpha val="90000"/>
            </a:srgbClr>
          </a:solidFill>
        </a:ln>
      </dgm:spPr>
      <dgm:t>
        <a:bodyPr/>
        <a:lstStyle/>
        <a:p>
          <a:r>
            <a:rPr lang="en-IN" sz="1600" dirty="0">
              <a:latin typeface="Arial Black" panose="020B0A04020102020204" pitchFamily="34" charset="0"/>
            </a:rPr>
            <a:t>Simulation</a:t>
          </a:r>
        </a:p>
      </dgm:t>
    </dgm:pt>
    <dgm:pt modelId="{50D83CE5-7CBE-44B7-9E60-4BA84885E1A0}" type="parTrans" cxnId="{BEEAF2FF-2B06-4828-8D96-AA2F8BEEB700}">
      <dgm:prSet/>
      <dgm:spPr/>
      <dgm:t>
        <a:bodyPr/>
        <a:lstStyle/>
        <a:p>
          <a:endParaRPr lang="en-IN"/>
        </a:p>
      </dgm:t>
    </dgm:pt>
    <dgm:pt modelId="{742A5C18-0F89-42D2-A42B-86C7DEE58EAA}" type="sibTrans" cxnId="{BEEAF2FF-2B06-4828-8D96-AA2F8BEEB700}">
      <dgm:prSet/>
      <dgm:spPr/>
      <dgm:t>
        <a:bodyPr/>
        <a:lstStyle/>
        <a:p>
          <a:endParaRPr lang="en-IN"/>
        </a:p>
      </dgm:t>
    </dgm:pt>
    <dgm:pt modelId="{C574162C-22A7-417A-8507-10C8A2A4EEE9}">
      <dgm:prSet phldrT="[Text]" custT="1"/>
      <dgm:spPr>
        <a:solidFill>
          <a:srgbClr val="FEFEFE">
            <a:alpha val="90000"/>
          </a:srgbClr>
        </a:solidFill>
        <a:ln>
          <a:solidFill>
            <a:srgbClr val="132C42">
              <a:alpha val="90000"/>
            </a:srgbClr>
          </a:solidFill>
        </a:ln>
      </dgm:spPr>
      <dgm:t>
        <a:bodyPr/>
        <a:lstStyle/>
        <a:p>
          <a:r>
            <a:rPr lang="en-IN" sz="1600" dirty="0">
              <a:latin typeface="Arial Black" panose="020B0A04020102020204" pitchFamily="34" charset="0"/>
            </a:rPr>
            <a:t>Conclusion</a:t>
          </a:r>
        </a:p>
      </dgm:t>
    </dgm:pt>
    <dgm:pt modelId="{7945F9D6-6CB8-4C78-A6E8-7BA25AC5102F}" type="parTrans" cxnId="{4E893802-DDA2-49C0-8D81-58DB6A18E582}">
      <dgm:prSet/>
      <dgm:spPr/>
      <dgm:t>
        <a:bodyPr/>
        <a:lstStyle/>
        <a:p>
          <a:endParaRPr lang="en-IN"/>
        </a:p>
      </dgm:t>
    </dgm:pt>
    <dgm:pt modelId="{7BDCDCAD-92EC-4429-9D52-E5BD5A90DECA}" type="sibTrans" cxnId="{4E893802-DDA2-49C0-8D81-58DB6A18E582}">
      <dgm:prSet/>
      <dgm:spPr/>
      <dgm:t>
        <a:bodyPr/>
        <a:lstStyle/>
        <a:p>
          <a:endParaRPr lang="en-IN"/>
        </a:p>
      </dgm:t>
    </dgm:pt>
    <dgm:pt modelId="{A0657B12-EADB-4209-9F65-7E98EB5E0056}" type="pres">
      <dgm:prSet presAssocID="{C0C5BCA7-B8E4-4D88-80EC-2B2B6DA4CAF7}" presName="Name0" presStyleCnt="0">
        <dgm:presLayoutVars>
          <dgm:dir/>
          <dgm:animLvl val="lvl"/>
          <dgm:resizeHandles/>
        </dgm:presLayoutVars>
      </dgm:prSet>
      <dgm:spPr/>
    </dgm:pt>
    <dgm:pt modelId="{4CB706A6-9607-405A-AC23-D7876EBD1FDB}" type="pres">
      <dgm:prSet presAssocID="{66B383B1-85E2-4BCE-8F9D-8E4AEF370995}" presName="linNode" presStyleCnt="0"/>
      <dgm:spPr/>
    </dgm:pt>
    <dgm:pt modelId="{1A24F365-B104-43CA-A36B-585B754CF2AF}" type="pres">
      <dgm:prSet presAssocID="{66B383B1-85E2-4BCE-8F9D-8E4AEF370995}" presName="parentShp" presStyleLbl="node1" presStyleIdx="0" presStyleCnt="1" custScaleY="44842">
        <dgm:presLayoutVars>
          <dgm:bulletEnabled val="1"/>
        </dgm:presLayoutVars>
      </dgm:prSet>
      <dgm:spPr/>
    </dgm:pt>
    <dgm:pt modelId="{0708A947-D2A1-49D4-9544-E6A4FC175FD0}" type="pres">
      <dgm:prSet presAssocID="{66B383B1-85E2-4BCE-8F9D-8E4AEF370995}" presName="childShp" presStyleLbl="bgAccFollowNode1" presStyleIdx="0" presStyleCnt="1" custScaleX="87064" custScaleY="94458">
        <dgm:presLayoutVars>
          <dgm:bulletEnabled val="1"/>
        </dgm:presLayoutVars>
      </dgm:prSet>
      <dgm:spPr/>
    </dgm:pt>
  </dgm:ptLst>
  <dgm:cxnLst>
    <dgm:cxn modelId="{4E893802-DDA2-49C0-8D81-58DB6A18E582}" srcId="{66B383B1-85E2-4BCE-8F9D-8E4AEF370995}" destId="{C574162C-22A7-417A-8507-10C8A2A4EEE9}" srcOrd="4" destOrd="0" parTransId="{7945F9D6-6CB8-4C78-A6E8-7BA25AC5102F}" sibTransId="{7BDCDCAD-92EC-4429-9D52-E5BD5A90DECA}"/>
    <dgm:cxn modelId="{AD4C4C14-0E7A-4AA4-8936-D1BA66BAAE2D}" type="presOf" srcId="{66B383B1-85E2-4BCE-8F9D-8E4AEF370995}" destId="{1A24F365-B104-43CA-A36B-585B754CF2AF}" srcOrd="0" destOrd="0" presId="urn:microsoft.com/office/officeart/2005/8/layout/vList6"/>
    <dgm:cxn modelId="{87DD1422-AE42-40E0-BB4F-B0BC67D73842}" srcId="{66B383B1-85E2-4BCE-8F9D-8E4AEF370995}" destId="{2D625D30-0D80-49FB-A446-29422D8151B4}" srcOrd="2" destOrd="0" parTransId="{7ABFA7E4-BBF6-4076-AD39-3CAA0588E21F}" sibTransId="{E5890F9D-45C0-4905-B6C5-8AD8BF4C6F95}"/>
    <dgm:cxn modelId="{177A032E-06DE-4026-89F5-DACFAC650BF5}" type="presOf" srcId="{8BBC33EC-F670-477A-A380-0B28226F9B2E}" destId="{0708A947-D2A1-49D4-9544-E6A4FC175FD0}" srcOrd="0" destOrd="0" presId="urn:microsoft.com/office/officeart/2005/8/layout/vList6"/>
    <dgm:cxn modelId="{80EE4041-C234-4BA7-8A5D-98F49DC5C291}" type="presOf" srcId="{C574162C-22A7-417A-8507-10C8A2A4EEE9}" destId="{0708A947-D2A1-49D4-9544-E6A4FC175FD0}" srcOrd="0" destOrd="4" presId="urn:microsoft.com/office/officeart/2005/8/layout/vList6"/>
    <dgm:cxn modelId="{2A55BA6F-2FF4-4B33-9B74-BF9679DE6510}" srcId="{C0C5BCA7-B8E4-4D88-80EC-2B2B6DA4CAF7}" destId="{66B383B1-85E2-4BCE-8F9D-8E4AEF370995}" srcOrd="0" destOrd="0" parTransId="{978378B7-7CFB-410D-ADD7-6D9708C5499C}" sibTransId="{FECAE048-5905-435C-BFBE-82C88EDFDE80}"/>
    <dgm:cxn modelId="{49ECDC79-9C5A-47C7-84EF-87D69B6B86C9}" type="presOf" srcId="{2D625D30-0D80-49FB-A446-29422D8151B4}" destId="{0708A947-D2A1-49D4-9544-E6A4FC175FD0}" srcOrd="0" destOrd="2" presId="urn:microsoft.com/office/officeart/2005/8/layout/vList6"/>
    <dgm:cxn modelId="{AD889DA5-E053-4858-ADA8-613D221C1EFF}" type="presOf" srcId="{6E39ABDB-C0CD-48F4-BD07-01E8186F2B05}" destId="{0708A947-D2A1-49D4-9544-E6A4FC175FD0}" srcOrd="0" destOrd="3" presId="urn:microsoft.com/office/officeart/2005/8/layout/vList6"/>
    <dgm:cxn modelId="{CD041DE4-0062-4282-958E-A0E438D82336}" srcId="{66B383B1-85E2-4BCE-8F9D-8E4AEF370995}" destId="{8BBC33EC-F670-477A-A380-0B28226F9B2E}" srcOrd="0" destOrd="0" parTransId="{23CEF922-CC7A-4E6E-B4A7-70849CF27648}" sibTransId="{4EEB37AB-4D0D-48D7-B3D7-17D2E248DEC7}"/>
    <dgm:cxn modelId="{97E68FF3-06DF-429E-88C4-85D6824AE8C5}" type="presOf" srcId="{EFDD34EA-CBB1-4262-8E3A-46010BD50725}" destId="{0708A947-D2A1-49D4-9544-E6A4FC175FD0}" srcOrd="0" destOrd="1" presId="urn:microsoft.com/office/officeart/2005/8/layout/vList6"/>
    <dgm:cxn modelId="{628DAEF3-E72A-4B99-9AAF-E3288FA0F3E1}" type="presOf" srcId="{C0C5BCA7-B8E4-4D88-80EC-2B2B6DA4CAF7}" destId="{A0657B12-EADB-4209-9F65-7E98EB5E0056}" srcOrd="0" destOrd="0" presId="urn:microsoft.com/office/officeart/2005/8/layout/vList6"/>
    <dgm:cxn modelId="{B32C43FC-629C-4B59-B350-FC94371B1DBD}" srcId="{66B383B1-85E2-4BCE-8F9D-8E4AEF370995}" destId="{EFDD34EA-CBB1-4262-8E3A-46010BD50725}" srcOrd="1" destOrd="0" parTransId="{051E19E4-01D6-45BD-B5E3-0AC9D76B6E07}" sibTransId="{85300E5C-66E5-4918-9298-5F1D4E3C4C19}"/>
    <dgm:cxn modelId="{BEEAF2FF-2B06-4828-8D96-AA2F8BEEB700}" srcId="{66B383B1-85E2-4BCE-8F9D-8E4AEF370995}" destId="{6E39ABDB-C0CD-48F4-BD07-01E8186F2B05}" srcOrd="3" destOrd="0" parTransId="{50D83CE5-7CBE-44B7-9E60-4BA84885E1A0}" sibTransId="{742A5C18-0F89-42D2-A42B-86C7DEE58EAA}"/>
    <dgm:cxn modelId="{63290904-B556-4D83-9D54-69B28EF61B6C}" type="presParOf" srcId="{A0657B12-EADB-4209-9F65-7E98EB5E0056}" destId="{4CB706A6-9607-405A-AC23-D7876EBD1FDB}" srcOrd="0" destOrd="0" presId="urn:microsoft.com/office/officeart/2005/8/layout/vList6"/>
    <dgm:cxn modelId="{A285E163-50EE-40FF-AF49-F8F6073FA064}" type="presParOf" srcId="{4CB706A6-9607-405A-AC23-D7876EBD1FDB}" destId="{1A24F365-B104-43CA-A36B-585B754CF2AF}" srcOrd="0" destOrd="0" presId="urn:microsoft.com/office/officeart/2005/8/layout/vList6"/>
    <dgm:cxn modelId="{C239D4A9-C319-4987-B2A4-7D8C0FA70EDF}" type="presParOf" srcId="{4CB706A6-9607-405A-AC23-D7876EBD1FDB}" destId="{0708A947-D2A1-49D4-9544-E6A4FC175FD0}" srcOrd="1" destOrd="0" presId="urn:microsoft.com/office/officeart/2005/8/layout/vList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0BA903-62A8-42C1-AB3A-33703F995CE8}">
      <dsp:nvSpPr>
        <dsp:cNvPr id="0" name=""/>
        <dsp:cNvSpPr/>
      </dsp:nvSpPr>
      <dsp:spPr>
        <a:xfrm>
          <a:off x="0" y="0"/>
          <a:ext cx="10486169" cy="2580710"/>
        </a:xfrm>
        <a:prstGeom prst="roundRect">
          <a:avLst>
            <a:gd name="adj" fmla="val 10000"/>
          </a:avLst>
        </a:prstGeom>
        <a:solidFill>
          <a:srgbClr val="92D050"/>
        </a:solidFill>
        <a:ln>
          <a:noFill/>
        </a:ln>
        <a:effectLst>
          <a:outerShdw blurRad="50800" dist="38100" dir="5400000" sy="96000" rotWithShape="0">
            <a:srgbClr val="000000">
              <a:alpha val="54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50000"/>
            </a:lnSpc>
            <a:spcBef>
              <a:spcPct val="0"/>
            </a:spcBef>
            <a:spcAft>
              <a:spcPct val="35000"/>
            </a:spcAft>
            <a:buNone/>
          </a:pPr>
          <a:r>
            <a:rPr lang="en-IN" sz="1800" kern="1200" dirty="0">
              <a:latin typeface="Arial Black" panose="020B0A04020102020204" pitchFamily="34" charset="0"/>
            </a:rPr>
            <a:t>Introduction of learnt concepts</a:t>
          </a:r>
        </a:p>
        <a:p>
          <a:pPr marL="171450" lvl="1" indent="-171450" algn="l" defTabSz="711200">
            <a:lnSpc>
              <a:spcPct val="150000"/>
            </a:lnSpc>
            <a:spcBef>
              <a:spcPct val="0"/>
            </a:spcBef>
            <a:spcAft>
              <a:spcPct val="15000"/>
            </a:spcAft>
            <a:buChar char="•"/>
          </a:pPr>
          <a:r>
            <a:rPr lang="en-IN" sz="1600" kern="1200" dirty="0">
              <a:latin typeface="Arial Black" panose="020B0A04020102020204" pitchFamily="34" charset="0"/>
            </a:rPr>
            <a:t>IOT ARCHITECTURE</a:t>
          </a:r>
        </a:p>
        <a:p>
          <a:pPr marL="171450" lvl="1" indent="-171450" algn="l" defTabSz="711200">
            <a:lnSpc>
              <a:spcPct val="150000"/>
            </a:lnSpc>
            <a:spcBef>
              <a:spcPct val="0"/>
            </a:spcBef>
            <a:spcAft>
              <a:spcPct val="15000"/>
            </a:spcAft>
            <a:buChar char="•"/>
          </a:pPr>
          <a:r>
            <a:rPr lang="en-IN" sz="1600" kern="1200" dirty="0">
              <a:latin typeface="Arial Black" panose="020B0A04020102020204" pitchFamily="34" charset="0"/>
            </a:rPr>
            <a:t>TOOLS USED</a:t>
          </a:r>
        </a:p>
        <a:p>
          <a:pPr marL="171450" lvl="1" indent="-171450" algn="l" defTabSz="711200">
            <a:lnSpc>
              <a:spcPct val="150000"/>
            </a:lnSpc>
            <a:spcBef>
              <a:spcPct val="0"/>
            </a:spcBef>
            <a:spcAft>
              <a:spcPct val="15000"/>
            </a:spcAft>
            <a:buChar char="•"/>
          </a:pPr>
          <a:r>
            <a:rPr lang="en-IN" sz="1600" kern="1200">
              <a:latin typeface="Arial Black" panose="020B0A04020102020204" pitchFamily="34" charset="0"/>
            </a:rPr>
            <a:t>REQUIREMENTS</a:t>
          </a:r>
          <a:endParaRPr lang="en-IN" sz="1600" kern="1200" dirty="0">
            <a:latin typeface="Arial Black" panose="020B0A04020102020204" pitchFamily="34" charset="0"/>
          </a:endParaRPr>
        </a:p>
        <a:p>
          <a:pPr marL="171450" lvl="1" indent="-171450" algn="l" defTabSz="711200">
            <a:lnSpc>
              <a:spcPct val="150000"/>
            </a:lnSpc>
            <a:spcBef>
              <a:spcPct val="0"/>
            </a:spcBef>
            <a:spcAft>
              <a:spcPct val="15000"/>
            </a:spcAft>
            <a:buChar char="•"/>
          </a:pPr>
          <a:endParaRPr lang="en-IN" sz="1600" kern="1200" dirty="0">
            <a:latin typeface="Arial Black" panose="020B0A04020102020204" pitchFamily="34" charset="0"/>
          </a:endParaRPr>
        </a:p>
      </dsp:txBody>
      <dsp:txXfrm>
        <a:off x="75586" y="75586"/>
        <a:ext cx="10334997" cy="24295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8A947-D2A1-49D4-9544-E6A4FC175FD0}">
      <dsp:nvSpPr>
        <dsp:cNvPr id="0" name=""/>
        <dsp:cNvSpPr/>
      </dsp:nvSpPr>
      <dsp:spPr>
        <a:xfrm>
          <a:off x="4559994" y="67949"/>
          <a:ext cx="5428497" cy="2316259"/>
        </a:xfrm>
        <a:prstGeom prst="rightArrow">
          <a:avLst>
            <a:gd name="adj1" fmla="val 75000"/>
            <a:gd name="adj2" fmla="val 50000"/>
          </a:avLst>
        </a:prstGeom>
        <a:solidFill>
          <a:srgbClr val="FEFEFE">
            <a:alpha val="90000"/>
          </a:srgbClr>
        </a:solidFill>
        <a:ln w="19050" cap="flat" cmpd="sng" algn="ctr">
          <a:solidFill>
            <a:srgbClr val="132C42">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IN" sz="1600" kern="1200" dirty="0">
              <a:latin typeface="Arial Black" panose="020B0A04020102020204" pitchFamily="34" charset="0"/>
            </a:rPr>
            <a:t>Overview</a:t>
          </a:r>
        </a:p>
        <a:p>
          <a:pPr marL="171450" lvl="1" indent="-171450" algn="l" defTabSz="711200">
            <a:lnSpc>
              <a:spcPct val="90000"/>
            </a:lnSpc>
            <a:spcBef>
              <a:spcPct val="0"/>
            </a:spcBef>
            <a:spcAft>
              <a:spcPct val="15000"/>
            </a:spcAft>
            <a:buChar char="•"/>
          </a:pPr>
          <a:r>
            <a:rPr lang="en-IN" sz="1600" kern="1200" dirty="0">
              <a:latin typeface="Arial Black" panose="020B0A04020102020204" pitchFamily="34" charset="0"/>
            </a:rPr>
            <a:t>Objective</a:t>
          </a:r>
        </a:p>
        <a:p>
          <a:pPr marL="171450" lvl="1" indent="-171450" algn="l" defTabSz="711200">
            <a:lnSpc>
              <a:spcPct val="90000"/>
            </a:lnSpc>
            <a:spcBef>
              <a:spcPct val="0"/>
            </a:spcBef>
            <a:spcAft>
              <a:spcPct val="15000"/>
            </a:spcAft>
            <a:buChar char="•"/>
          </a:pPr>
          <a:r>
            <a:rPr lang="en-IN" sz="1600" kern="1200" dirty="0">
              <a:latin typeface="Arial Black" panose="020B0A04020102020204" pitchFamily="34" charset="0"/>
            </a:rPr>
            <a:t>Design Elements</a:t>
          </a:r>
        </a:p>
        <a:p>
          <a:pPr marL="171450" lvl="1" indent="-171450" algn="l" defTabSz="711200">
            <a:lnSpc>
              <a:spcPct val="90000"/>
            </a:lnSpc>
            <a:spcBef>
              <a:spcPct val="0"/>
            </a:spcBef>
            <a:spcAft>
              <a:spcPct val="15000"/>
            </a:spcAft>
            <a:buChar char="•"/>
          </a:pPr>
          <a:r>
            <a:rPr lang="en-IN" sz="1600" kern="1200" dirty="0">
              <a:latin typeface="Arial Black" panose="020B0A04020102020204" pitchFamily="34" charset="0"/>
            </a:rPr>
            <a:t>Simulation</a:t>
          </a:r>
        </a:p>
        <a:p>
          <a:pPr marL="171450" lvl="1" indent="-171450" algn="l" defTabSz="711200">
            <a:lnSpc>
              <a:spcPct val="90000"/>
            </a:lnSpc>
            <a:spcBef>
              <a:spcPct val="0"/>
            </a:spcBef>
            <a:spcAft>
              <a:spcPct val="15000"/>
            </a:spcAft>
            <a:buChar char="•"/>
          </a:pPr>
          <a:r>
            <a:rPr lang="en-IN" sz="1600" kern="1200" dirty="0">
              <a:latin typeface="Arial Black" panose="020B0A04020102020204" pitchFamily="34" charset="0"/>
            </a:rPr>
            <a:t>Conclusion</a:t>
          </a:r>
        </a:p>
      </dsp:txBody>
      <dsp:txXfrm>
        <a:off x="4559994" y="357481"/>
        <a:ext cx="4559900" cy="1737195"/>
      </dsp:txXfrm>
    </dsp:sp>
    <dsp:sp modelId="{1A24F365-B104-43CA-A36B-585B754CF2AF}">
      <dsp:nvSpPr>
        <dsp:cNvPr id="0" name=""/>
        <dsp:cNvSpPr/>
      </dsp:nvSpPr>
      <dsp:spPr>
        <a:xfrm>
          <a:off x="403284" y="676280"/>
          <a:ext cx="4156710" cy="1099596"/>
        </a:xfrm>
        <a:prstGeom prst="roundRect">
          <a:avLst/>
        </a:prstGeom>
        <a:solidFill>
          <a:srgbClr val="92D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IN" sz="3200" kern="1200" dirty="0">
              <a:latin typeface="Arial Black" panose="020B0A04020102020204" pitchFamily="34" charset="0"/>
            </a:rPr>
            <a:t>Project</a:t>
          </a:r>
        </a:p>
      </dsp:txBody>
      <dsp:txXfrm>
        <a:off x="456962" y="729958"/>
        <a:ext cx="4049354" cy="9922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EFC874-AABF-4C89-CB21-619A08E286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8EDB205-7197-362B-034D-E286C16A41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D81133-98DA-48DA-8FA0-BC458302BF84}" type="datetimeFigureOut">
              <a:rPr lang="en-IN" smtClean="0"/>
              <a:t>25-08-2024</a:t>
            </a:fld>
            <a:endParaRPr lang="en-IN"/>
          </a:p>
        </p:txBody>
      </p:sp>
      <p:sp>
        <p:nvSpPr>
          <p:cNvPr id="4" name="Footer Placeholder 3">
            <a:extLst>
              <a:ext uri="{FF2B5EF4-FFF2-40B4-BE49-F238E27FC236}">
                <a16:creationId xmlns:a16="http://schemas.microsoft.com/office/drawing/2014/main" id="{16E760B9-47E9-04AE-C920-C474A8124F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9F431D9-B623-E519-182F-9F8AD83282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80842B-F631-4124-A6E8-A90FA32C10A8}" type="slidenum">
              <a:rPr lang="en-IN" smtClean="0"/>
              <a:t>‹#›</a:t>
            </a:fld>
            <a:endParaRPr lang="en-IN"/>
          </a:p>
        </p:txBody>
      </p:sp>
    </p:spTree>
    <p:extLst>
      <p:ext uri="{BB962C8B-B14F-4D97-AF65-F5344CB8AC3E}">
        <p14:creationId xmlns:p14="http://schemas.microsoft.com/office/powerpoint/2010/main" val="6250788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550CA-94DA-4CE0-9291-378CE76F47DD}" type="datetimeFigureOut">
              <a:rPr lang="en-IN" smtClean="0"/>
              <a:t>25-08-2024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18C7F-E7B6-4441-A26C-E0418FDBA731}" type="slidenum">
              <a:rPr lang="en-IN" smtClean="0"/>
              <a:t>‹#›</a:t>
            </a:fld>
            <a:endParaRPr lang="en-IN"/>
          </a:p>
        </p:txBody>
      </p:sp>
    </p:spTree>
    <p:extLst>
      <p:ext uri="{BB962C8B-B14F-4D97-AF65-F5344CB8AC3E}">
        <p14:creationId xmlns:p14="http://schemas.microsoft.com/office/powerpoint/2010/main" val="1407733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B5ED50-5281-4947-AFEC-64343E227B8C}" type="datetime1">
              <a:rPr lang="en-US" smtClean="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6EE4F4-064C-4489-B4C9-0D3544813881}" type="datetime1">
              <a:rPr lang="en-US" smtClean="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E1798B-1AD1-4F3B-90CA-E6B77FBC8857}" type="datetime1">
              <a:rPr lang="en-US" smtClean="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66C1B5-A8AB-4D59-9A51-56ED3E30E3F9}" type="datetime1">
              <a:rPr lang="en-US" smtClean="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72F239-3B3C-4CFF-A787-6A1E6EB5E1D1}" type="datetime1">
              <a:rPr lang="en-US" smtClean="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909495-CBF1-4E45-B04F-CF27E4BDC1BB}" type="datetime1">
              <a:rPr lang="en-US" smtClean="0"/>
              <a:t>8/25/2024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91EEF7-8363-4551-BB7B-FD23B5A22F79}" type="datetime1">
              <a:rPr lang="en-US" smtClean="0"/>
              <a:t>8/25/2024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B3B2E8-C412-4797-8993-822501C14DE5}" type="datetime1">
              <a:rPr lang="en-US" smtClean="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70334-6B83-47CD-A2A8-C9219EE36DE5}" type="datetime1">
              <a:rPr lang="en-US" smtClean="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6DC69-51CF-4FD1-A66E-881921F5BA29}" type="datetime1">
              <a:rPr lang="en-US" smtClean="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429BC4-1CDD-4699-ADFB-27743E691DA6}" type="datetime1">
              <a:rPr lang="en-US" smtClean="0"/>
              <a:t>8/25/2024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E9F86F-C912-41B2-99E9-2364531B6F73}" type="datetime1">
              <a:rPr lang="en-US" smtClean="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D200C9-AAB0-4909-B0B3-D28AC6B51207}" type="datetime1">
              <a:rPr lang="en-US" smtClean="0"/>
              <a:t>8/25/2024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FE9748-4C29-4D2A-9719-A26B08183EC3}" type="datetime1">
              <a:rPr lang="en-US" smtClean="0"/>
              <a:t>8/25/2024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AC56D5-8265-4124-A3AF-4368970BDD06}" type="datetime1">
              <a:rPr lang="en-US" smtClean="0"/>
              <a:t>8/25/2024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7513D-9410-4CEE-9AD9-5F6860FED54A}" type="datetime1">
              <a:rPr lang="en-US" smtClean="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784567-C0B9-4B13-9F7E-70D6FD8AA24A}" type="datetime1">
              <a:rPr lang="en-US" smtClean="0"/>
              <a:t>8/25/2024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DDBBB5C-DBCA-4824-AFC8-217687B7851E}" type="datetime1">
              <a:rPr lang="en-US" smtClean="0"/>
              <a:t>8/25/2024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B935B-94E9-2234-C9B6-4897FEA66533}"/>
              </a:ext>
            </a:extLst>
          </p:cNvPr>
          <p:cNvSpPr>
            <a:spLocks noGrp="1"/>
          </p:cNvSpPr>
          <p:nvPr>
            <p:ph type="ctrTitle"/>
          </p:nvPr>
        </p:nvSpPr>
        <p:spPr>
          <a:xfrm>
            <a:off x="1595269" y="2157251"/>
            <a:ext cx="9001462" cy="1271748"/>
          </a:xfrm>
        </p:spPr>
        <p:txBody>
          <a:bodyPr>
            <a:normAutofit fontScale="90000"/>
          </a:bodyPr>
          <a:lstStyle/>
          <a:p>
            <a:br>
              <a:rPr lang="en-IN" sz="2800" u="sng" dirty="0">
                <a:effectLst/>
                <a:latin typeface="Arial Black" panose="020B0A04020102020204" pitchFamily="34" charset="0"/>
                <a:ea typeface="Arial" panose="020B0604020202020204" pitchFamily="34" charset="0"/>
              </a:rPr>
            </a:br>
            <a:br>
              <a:rPr lang="en-IN" sz="2800" u="sng" dirty="0">
                <a:effectLst/>
                <a:latin typeface="Arial Black" panose="020B0A04020102020204" pitchFamily="34" charset="0"/>
                <a:ea typeface="Arial" panose="020B0604020202020204" pitchFamily="34" charset="0"/>
              </a:rPr>
            </a:br>
            <a:r>
              <a:rPr lang="en-IN" sz="1800" b="1" dirty="0" err="1">
                <a:effectLst/>
                <a:latin typeface="Arial" panose="020B0604020202020204" pitchFamily="34" charset="0"/>
                <a:ea typeface="Arial" panose="020B0604020202020204" pitchFamily="34" charset="0"/>
              </a:rPr>
              <a:t>Emertxe</a:t>
            </a:r>
            <a:r>
              <a:rPr lang="en-IN" sz="1800" b="1" dirty="0">
                <a:effectLst/>
                <a:latin typeface="Arial" panose="020B0604020202020204" pitchFamily="34" charset="0"/>
                <a:ea typeface="Arial" panose="020B0604020202020204" pitchFamily="34" charset="0"/>
              </a:rPr>
              <a:t> Information Technologies (P) Ltd</a:t>
            </a:r>
            <a:br>
              <a:rPr lang="en-IN" sz="1800" dirty="0">
                <a:effectLst/>
                <a:latin typeface="Arial" panose="020B0604020202020204" pitchFamily="34" charset="0"/>
                <a:ea typeface="Arial" panose="020B0604020202020204" pitchFamily="34" charset="0"/>
              </a:rPr>
            </a:br>
            <a:br>
              <a:rPr lang="en-IN" sz="1800" dirty="0">
                <a:effectLst/>
                <a:latin typeface="Arial" panose="020B0604020202020204" pitchFamily="34" charset="0"/>
                <a:ea typeface="Arial" panose="020B0604020202020204" pitchFamily="34" charset="0"/>
              </a:rPr>
            </a:br>
            <a:r>
              <a:rPr lang="en-IN" sz="3100" u="sng" dirty="0">
                <a:effectLst/>
                <a:latin typeface="Arial Black" panose="020B0A04020102020204" pitchFamily="34" charset="0"/>
                <a:ea typeface="Arial" panose="020B0604020202020204" pitchFamily="34" charset="0"/>
              </a:rPr>
              <a:t>IOT based Home Automation Solution  </a:t>
            </a:r>
            <a:br>
              <a:rPr lang="en-IN" sz="1800" u="sng" dirty="0">
                <a:solidFill>
                  <a:srgbClr val="666666"/>
                </a:solidFill>
                <a:effectLst/>
                <a:latin typeface="Arial" panose="020B0604020202020204" pitchFamily="34" charset="0"/>
                <a:ea typeface="Arial" panose="020B0604020202020204" pitchFamily="34" charset="0"/>
              </a:rPr>
            </a:br>
            <a:endParaRPr lang="en-IN" sz="2200" u="sng" dirty="0"/>
          </a:p>
        </p:txBody>
      </p:sp>
      <p:sp>
        <p:nvSpPr>
          <p:cNvPr id="3" name="Subtitle 2">
            <a:extLst>
              <a:ext uri="{FF2B5EF4-FFF2-40B4-BE49-F238E27FC236}">
                <a16:creationId xmlns:a16="http://schemas.microsoft.com/office/drawing/2014/main" id="{013E42E2-FD92-9A59-617A-E89AF006D48A}"/>
              </a:ext>
            </a:extLst>
          </p:cNvPr>
          <p:cNvSpPr>
            <a:spLocks noGrp="1"/>
          </p:cNvSpPr>
          <p:nvPr>
            <p:ph type="subTitle" idx="1"/>
          </p:nvPr>
        </p:nvSpPr>
        <p:spPr>
          <a:xfrm>
            <a:off x="1512549" y="3429001"/>
            <a:ext cx="9084182" cy="3024714"/>
          </a:xfrm>
        </p:spPr>
        <p:txBody>
          <a:bodyPr>
            <a:normAutofit/>
          </a:bodyPr>
          <a:lstStyle/>
          <a:p>
            <a:pPr algn="l"/>
            <a:r>
              <a:rPr lang="en-US" sz="1800" dirty="0">
                <a:solidFill>
                  <a:schemeClr val="tx2">
                    <a:lumMod val="90000"/>
                  </a:schemeClr>
                </a:solidFill>
                <a:latin typeface="Arial Black" panose="020B0A04020102020204" pitchFamily="34" charset="0"/>
              </a:rPr>
              <a:t>Submitted to  </a:t>
            </a:r>
            <a:r>
              <a:rPr lang="en-US" sz="1800" dirty="0">
                <a:latin typeface="Arial Black" panose="020B0A04020102020204" pitchFamily="34" charset="0"/>
              </a:rPr>
              <a:t>: JAYALAXMI N.DHANYAL</a:t>
            </a:r>
            <a:endParaRPr lang="en-IN" sz="1800" dirty="0">
              <a:latin typeface="Arial Black" panose="020B0A04020102020204" pitchFamily="34" charset="0"/>
            </a:endParaRPr>
          </a:p>
          <a:p>
            <a:pPr algn="l"/>
            <a:r>
              <a:rPr lang="en-IN" sz="1800" dirty="0">
                <a:solidFill>
                  <a:schemeClr val="tx2">
                    <a:lumMod val="90000"/>
                  </a:schemeClr>
                </a:solidFill>
                <a:latin typeface="Arial Black" panose="020B0A04020102020204" pitchFamily="34" charset="0"/>
              </a:rPr>
              <a:t>Submitted By </a:t>
            </a:r>
            <a:r>
              <a:rPr lang="en-IN" sz="1800" dirty="0">
                <a:latin typeface="Arial Black" panose="020B0A04020102020204" pitchFamily="34" charset="0"/>
              </a:rPr>
              <a:t>: R JAI KRISHNA</a:t>
            </a:r>
          </a:p>
          <a:p>
            <a:pPr algn="l"/>
            <a:r>
              <a:rPr lang="en-US" sz="1800" dirty="0">
                <a:solidFill>
                  <a:schemeClr val="tx2">
                    <a:lumMod val="90000"/>
                  </a:schemeClr>
                </a:solidFill>
                <a:latin typeface="Arial Black" panose="020B0A04020102020204" pitchFamily="34" charset="0"/>
              </a:rPr>
              <a:t>Final year students of Anil </a:t>
            </a:r>
            <a:r>
              <a:rPr lang="en-US" sz="1800" dirty="0" err="1">
                <a:solidFill>
                  <a:schemeClr val="tx2">
                    <a:lumMod val="90000"/>
                  </a:schemeClr>
                </a:solidFill>
                <a:latin typeface="Arial Black" panose="020B0A04020102020204" pitchFamily="34" charset="0"/>
              </a:rPr>
              <a:t>Neeurkonda</a:t>
            </a:r>
            <a:r>
              <a:rPr lang="en-US" sz="1800" dirty="0">
                <a:solidFill>
                  <a:schemeClr val="tx2">
                    <a:lumMod val="90000"/>
                  </a:schemeClr>
                </a:solidFill>
                <a:latin typeface="Arial Black" panose="020B0A04020102020204" pitchFamily="34" charset="0"/>
              </a:rPr>
              <a:t> Institute of technology and science- </a:t>
            </a:r>
            <a:r>
              <a:rPr lang="en-IN" sz="1800" dirty="0">
                <a:solidFill>
                  <a:schemeClr val="tx2">
                    <a:lumMod val="90000"/>
                  </a:schemeClr>
                </a:solidFill>
                <a:latin typeface="Arial Black" panose="020B0A04020102020204" pitchFamily="34" charset="0"/>
              </a:rPr>
              <a:t>Visakhapatnam </a:t>
            </a:r>
            <a:endParaRPr lang="en-IN" sz="1600" dirty="0"/>
          </a:p>
        </p:txBody>
      </p:sp>
      <p:pic>
        <p:nvPicPr>
          <p:cNvPr id="6" name="Picture 5">
            <a:extLst>
              <a:ext uri="{FF2B5EF4-FFF2-40B4-BE49-F238E27FC236}">
                <a16:creationId xmlns:a16="http://schemas.microsoft.com/office/drawing/2014/main" id="{6D449F4E-A01B-0AA3-0CA8-E9495EC26EA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Lst>
          </a:blip>
          <a:stretch>
            <a:fillRect/>
          </a:stretch>
        </p:blipFill>
        <p:spPr>
          <a:xfrm>
            <a:off x="3171478" y="100668"/>
            <a:ext cx="5849044" cy="2157252"/>
          </a:xfrm>
          <a:prstGeom prst="rect">
            <a:avLst/>
          </a:prstGeom>
          <a:pattFill prst="wave">
            <a:fgClr>
              <a:srgbClr val="163148"/>
            </a:fgClr>
            <a:bgClr>
              <a:srgbClr val="163148"/>
            </a:bgClr>
          </a:pattFill>
        </p:spPr>
      </p:pic>
      <p:sp>
        <p:nvSpPr>
          <p:cNvPr id="5" name="Slide Number Placeholder 4">
            <a:extLst>
              <a:ext uri="{FF2B5EF4-FFF2-40B4-BE49-F238E27FC236}">
                <a16:creationId xmlns:a16="http://schemas.microsoft.com/office/drawing/2014/main" id="{168BA9CD-881D-1317-7DBE-411C2CBC1C5C}"/>
              </a:ext>
            </a:extLst>
          </p:cNvPr>
          <p:cNvSpPr>
            <a:spLocks noGrp="1"/>
          </p:cNvSpPr>
          <p:nvPr>
            <p:ph type="sldNum" sz="quarter" idx="12"/>
          </p:nvPr>
        </p:nvSpPr>
        <p:spPr>
          <a:xfrm>
            <a:off x="11438455" y="6492875"/>
            <a:ext cx="753545" cy="365125"/>
          </a:xfrm>
        </p:spPr>
        <p:txBody>
          <a:bodyPr/>
          <a:lstStyle/>
          <a:p>
            <a:fld id="{6D22F896-40B5-4ADD-8801-0D06FADFA095}" type="slidenum">
              <a:rPr lang="en-US" sz="2000" smtClean="0">
                <a:latin typeface="Arial Black" panose="020B0A04020102020204" pitchFamily="34" charset="0"/>
              </a:rPr>
              <a:t>1</a:t>
            </a:fld>
            <a:endParaRPr lang="en-US" sz="2000" dirty="0">
              <a:latin typeface="Arial Black" panose="020B0A04020102020204" pitchFamily="34" charset="0"/>
            </a:endParaRPr>
          </a:p>
        </p:txBody>
      </p:sp>
    </p:spTree>
    <p:extLst>
      <p:ext uri="{BB962C8B-B14F-4D97-AF65-F5344CB8AC3E}">
        <p14:creationId xmlns:p14="http://schemas.microsoft.com/office/powerpoint/2010/main" val="3357100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3DC54-8808-80E2-3075-F27395AC83B3}"/>
              </a:ext>
            </a:extLst>
          </p:cNvPr>
          <p:cNvSpPr>
            <a:spLocks noGrp="1"/>
          </p:cNvSpPr>
          <p:nvPr>
            <p:ph type="title"/>
          </p:nvPr>
        </p:nvSpPr>
        <p:spPr>
          <a:xfrm>
            <a:off x="-1113125" y="0"/>
            <a:ext cx="10353761" cy="1326321"/>
          </a:xfrm>
        </p:spPr>
        <p:txBody>
          <a:bodyPr/>
          <a:lstStyle/>
          <a:p>
            <a:r>
              <a:rPr lang="en-IN" u="sng" dirty="0"/>
              <a:t>Over flow and underflow:</a:t>
            </a:r>
          </a:p>
        </p:txBody>
      </p:sp>
      <p:sp>
        <p:nvSpPr>
          <p:cNvPr id="4" name="Slide Number Placeholder 3">
            <a:extLst>
              <a:ext uri="{FF2B5EF4-FFF2-40B4-BE49-F238E27FC236}">
                <a16:creationId xmlns:a16="http://schemas.microsoft.com/office/drawing/2014/main" id="{AA22D8CE-FECE-5EF7-F03C-43AF9BCC2387}"/>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5" name="Text Placeholder 3">
            <a:extLst>
              <a:ext uri="{FF2B5EF4-FFF2-40B4-BE49-F238E27FC236}">
                <a16:creationId xmlns:a16="http://schemas.microsoft.com/office/drawing/2014/main" id="{55BE737C-FF3A-D9A2-9624-82BE1237A0F4}"/>
              </a:ext>
            </a:extLst>
          </p:cNvPr>
          <p:cNvSpPr>
            <a:spLocks noGrp="1"/>
          </p:cNvSpPr>
          <p:nvPr>
            <p:ph idx="1"/>
          </p:nvPr>
        </p:nvSpPr>
        <p:spPr>
          <a:xfrm>
            <a:off x="381000" y="1097280"/>
            <a:ext cx="10887075" cy="5318760"/>
          </a:xfrm>
        </p:spPr>
        <p:txBody>
          <a:bodyPr>
            <a:normAutofit fontScale="25000" lnSpcReduction="20000"/>
          </a:bodyPr>
          <a:lstStyle/>
          <a:p>
            <a:r>
              <a:rPr lang="en-IN" sz="5600" dirty="0"/>
              <a:t>8 bits integral types can hold certain range of values</a:t>
            </a:r>
          </a:p>
          <a:p>
            <a:r>
              <a:rPr lang="en-IN" sz="5600" dirty="0"/>
              <a:t>So what happens when we try to transverse this boundary?</a:t>
            </a:r>
          </a:p>
          <a:p>
            <a:r>
              <a:rPr lang="en-IN" sz="5600" dirty="0"/>
              <a:t>Underflow : -128 to -1</a:t>
            </a:r>
          </a:p>
          <a:p>
            <a:r>
              <a:rPr lang="en-IN" sz="5600" dirty="0"/>
              <a:t>Overflow :   127 to 0</a:t>
            </a:r>
          </a:p>
          <a:p>
            <a:r>
              <a:rPr lang="en-IN" sz="5600" dirty="0"/>
              <a:t>+</a:t>
            </a:r>
            <a:r>
              <a:rPr lang="en-IN" sz="5600" dirty="0" err="1"/>
              <a:t>ve</a:t>
            </a:r>
            <a:r>
              <a:rPr lang="en-IN" sz="5600" dirty="0"/>
              <a:t> means 0 to 127</a:t>
            </a:r>
          </a:p>
          <a:p>
            <a:r>
              <a:rPr lang="en-IN" sz="5600" dirty="0"/>
              <a:t>-</a:t>
            </a:r>
            <a:r>
              <a:rPr lang="en-IN" sz="5600" dirty="0" err="1"/>
              <a:t>ve</a:t>
            </a:r>
            <a:r>
              <a:rPr lang="en-IN" sz="5600" dirty="0"/>
              <a:t> means -128 to -1</a:t>
            </a:r>
          </a:p>
          <a:p>
            <a:pPr marL="0" indent="0">
              <a:buNone/>
            </a:pPr>
            <a:r>
              <a:rPr lang="en-IN" sz="5600" dirty="0"/>
              <a:t> Arrays :</a:t>
            </a:r>
          </a:p>
          <a:p>
            <a:r>
              <a:rPr lang="en-IN" sz="5600" dirty="0"/>
              <a:t>Collection of data of same data type of elements</a:t>
            </a:r>
          </a:p>
          <a:p>
            <a:pPr marL="0" indent="0">
              <a:buNone/>
            </a:pPr>
            <a:r>
              <a:rPr lang="en-IN" sz="5600" dirty="0"/>
              <a:t>Syntax:</a:t>
            </a:r>
          </a:p>
          <a:p>
            <a:pPr marL="0" indent="0">
              <a:buNone/>
            </a:pPr>
            <a:r>
              <a:rPr lang="en-IN" sz="5600" dirty="0" err="1"/>
              <a:t>Data_type</a:t>
            </a:r>
            <a:r>
              <a:rPr lang="en-IN" sz="5600" dirty="0"/>
              <a:t> name[size];</a:t>
            </a:r>
          </a:p>
          <a:p>
            <a:pPr marL="0" indent="0">
              <a:buNone/>
            </a:pPr>
            <a:r>
              <a:rPr lang="en-IN" sz="5600" dirty="0"/>
              <a:t>Pointers:</a:t>
            </a:r>
          </a:p>
          <a:p>
            <a:pPr marL="0" indent="0">
              <a:buNone/>
            </a:pPr>
            <a:r>
              <a:rPr lang="en-IN" sz="5600" dirty="0"/>
              <a:t>Variable which  stores the address of another variable</a:t>
            </a:r>
          </a:p>
          <a:p>
            <a:pPr marL="0" indent="0">
              <a:buNone/>
            </a:pPr>
            <a:r>
              <a:rPr lang="en-IN" sz="5600" dirty="0"/>
              <a:t>Int*  : integer pointer</a:t>
            </a:r>
          </a:p>
          <a:p>
            <a:pPr marL="0" indent="0">
              <a:buNone/>
            </a:pPr>
            <a:r>
              <a:rPr lang="en-IN" sz="5600" dirty="0"/>
              <a:t>Char* : character pointer</a:t>
            </a:r>
          </a:p>
          <a:p>
            <a:pPr marL="0" indent="0">
              <a:buNone/>
            </a:pPr>
            <a:r>
              <a:rPr lang="en-IN" sz="5600" dirty="0"/>
              <a:t>Float* : float pointer and double* : double pointer</a:t>
            </a:r>
          </a:p>
          <a:p>
            <a:pPr marL="0" indent="0">
              <a:buNone/>
            </a:pPr>
            <a:endParaRPr lang="en-IN" sz="1800" dirty="0"/>
          </a:p>
          <a:p>
            <a:pPr marL="0" indent="0">
              <a:buNone/>
            </a:pPr>
            <a:endParaRPr lang="en-IN" sz="1800" dirty="0"/>
          </a:p>
          <a:p>
            <a:pPr marL="0" indent="0">
              <a:buNone/>
            </a:pPr>
            <a:endParaRPr lang="en-IN" dirty="0"/>
          </a:p>
        </p:txBody>
      </p:sp>
    </p:spTree>
    <p:extLst>
      <p:ext uri="{BB962C8B-B14F-4D97-AF65-F5344CB8AC3E}">
        <p14:creationId xmlns:p14="http://schemas.microsoft.com/office/powerpoint/2010/main" val="419861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3DC54-8808-80E2-3075-F27395AC83B3}"/>
              </a:ext>
            </a:extLst>
          </p:cNvPr>
          <p:cNvSpPr>
            <a:spLocks noGrp="1"/>
          </p:cNvSpPr>
          <p:nvPr>
            <p:ph type="title"/>
          </p:nvPr>
        </p:nvSpPr>
        <p:spPr>
          <a:xfrm>
            <a:off x="-2012285" y="15240"/>
            <a:ext cx="10353761" cy="1326321"/>
          </a:xfrm>
        </p:spPr>
        <p:txBody>
          <a:bodyPr/>
          <a:lstStyle/>
          <a:p>
            <a:r>
              <a:rPr lang="en-IN" u="sng" dirty="0"/>
              <a:t>7 rules in pointers :</a:t>
            </a:r>
          </a:p>
        </p:txBody>
      </p:sp>
      <p:sp>
        <p:nvSpPr>
          <p:cNvPr id="4" name="Slide Number Placeholder 3">
            <a:extLst>
              <a:ext uri="{FF2B5EF4-FFF2-40B4-BE49-F238E27FC236}">
                <a16:creationId xmlns:a16="http://schemas.microsoft.com/office/drawing/2014/main" id="{AA22D8CE-FECE-5EF7-F03C-43AF9BCC2387}"/>
              </a:ext>
            </a:extLst>
          </p:cNvPr>
          <p:cNvSpPr>
            <a:spLocks noGrp="1"/>
          </p:cNvSpPr>
          <p:nvPr>
            <p:ph type="sldNum" sz="quarter" idx="12"/>
          </p:nvPr>
        </p:nvSpPr>
        <p:spPr/>
        <p:txBody>
          <a:bodyPr/>
          <a:lstStyle/>
          <a:p>
            <a:fld id="{6D22F896-40B5-4ADD-8801-0D06FADFA095}" type="slidenum">
              <a:rPr lang="en-US" smtClean="0"/>
              <a:t>11</a:t>
            </a:fld>
            <a:endParaRPr lang="en-US" dirty="0"/>
          </a:p>
        </p:txBody>
      </p:sp>
      <p:sp>
        <p:nvSpPr>
          <p:cNvPr id="5" name="Text Placeholder 3">
            <a:extLst>
              <a:ext uri="{FF2B5EF4-FFF2-40B4-BE49-F238E27FC236}">
                <a16:creationId xmlns:a16="http://schemas.microsoft.com/office/drawing/2014/main" id="{6CBA4C22-A296-B165-7DA1-606ADF2AC394}"/>
              </a:ext>
            </a:extLst>
          </p:cNvPr>
          <p:cNvSpPr>
            <a:spLocks noGrp="1"/>
          </p:cNvSpPr>
          <p:nvPr>
            <p:ph idx="1"/>
          </p:nvPr>
        </p:nvSpPr>
        <p:spPr>
          <a:xfrm>
            <a:off x="457200" y="1005841"/>
            <a:ext cx="10810875" cy="5501640"/>
          </a:xfrm>
        </p:spPr>
        <p:txBody>
          <a:bodyPr>
            <a:noAutofit/>
          </a:bodyPr>
          <a:lstStyle/>
          <a:p>
            <a:pPr marL="0" indent="0">
              <a:buNone/>
            </a:pPr>
            <a:r>
              <a:rPr lang="en-IN" sz="1400" dirty="0"/>
              <a:t>1.pointer is an integer</a:t>
            </a:r>
          </a:p>
          <a:p>
            <a:pPr marL="0" indent="0">
              <a:buNone/>
            </a:pPr>
            <a:r>
              <a:rPr lang="en-IN" sz="1400" dirty="0"/>
              <a:t>2. Referencing  and  dereferencing</a:t>
            </a:r>
          </a:p>
          <a:p>
            <a:pPr marL="0" indent="0">
              <a:buNone/>
            </a:pPr>
            <a:r>
              <a:rPr lang="en-IN" sz="1400" dirty="0"/>
              <a:t>3.Pointing means containing</a:t>
            </a:r>
          </a:p>
          <a:p>
            <a:pPr marL="0" indent="0">
              <a:buNone/>
            </a:pPr>
            <a:r>
              <a:rPr lang="en-IN" sz="1400" dirty="0"/>
              <a:t>4.Pointer type</a:t>
            </a:r>
          </a:p>
          <a:p>
            <a:pPr marL="0" indent="0">
              <a:buNone/>
            </a:pPr>
            <a:r>
              <a:rPr lang="en-IN" sz="1400" dirty="0"/>
              <a:t>5.Pointer arithmetic</a:t>
            </a:r>
          </a:p>
          <a:p>
            <a:pPr marL="0" indent="0">
              <a:buNone/>
            </a:pPr>
            <a:r>
              <a:rPr lang="en-IN" sz="1400" dirty="0"/>
              <a:t>6.Pointer to nothing / null pointer</a:t>
            </a:r>
          </a:p>
          <a:p>
            <a:pPr marL="0" indent="0">
              <a:buNone/>
            </a:pPr>
            <a:r>
              <a:rPr lang="en-IN" sz="1400" dirty="0"/>
              <a:t>7.Static vs dynamic allocation</a:t>
            </a:r>
          </a:p>
          <a:p>
            <a:pPr marL="0" indent="0">
              <a:buNone/>
            </a:pPr>
            <a:r>
              <a:rPr lang="en-IN" sz="1400" dirty="0"/>
              <a:t>Pointing containing 2 types:</a:t>
            </a:r>
          </a:p>
          <a:p>
            <a:pPr marL="342900" indent="-342900">
              <a:buAutoNum type="arabicPeriod"/>
            </a:pPr>
            <a:r>
              <a:rPr lang="en-IN" sz="1400" dirty="0"/>
              <a:t>Little Endian</a:t>
            </a:r>
          </a:p>
          <a:p>
            <a:pPr marL="342900" indent="-342900">
              <a:buAutoNum type="arabicPeriod"/>
            </a:pPr>
            <a:r>
              <a:rPr lang="en-IN" sz="1400" dirty="0"/>
              <a:t>Big Endian</a:t>
            </a:r>
          </a:p>
          <a:p>
            <a:pPr marL="0" indent="0">
              <a:buNone/>
            </a:pPr>
            <a:r>
              <a:rPr lang="en-IN" sz="1400" dirty="0"/>
              <a:t>There are two types of functions:</a:t>
            </a:r>
          </a:p>
          <a:p>
            <a:pPr marL="0" indent="0">
              <a:buNone/>
            </a:pPr>
            <a:r>
              <a:rPr lang="en-IN" sz="1400" dirty="0"/>
              <a:t>1.Inbuilt functions</a:t>
            </a:r>
          </a:p>
          <a:p>
            <a:pPr marL="0" indent="0">
              <a:buNone/>
            </a:pPr>
            <a:r>
              <a:rPr lang="en-IN" sz="1400" dirty="0"/>
              <a:t>2.User defined functions</a:t>
            </a:r>
          </a:p>
          <a:p>
            <a:pPr marL="0" indent="0">
              <a:buNone/>
            </a:pPr>
            <a:endParaRPr lang="en-IN" sz="1400" dirty="0"/>
          </a:p>
          <a:p>
            <a:endParaRPr lang="en-IN" sz="1400" dirty="0"/>
          </a:p>
        </p:txBody>
      </p:sp>
    </p:spTree>
    <p:extLst>
      <p:ext uri="{BB962C8B-B14F-4D97-AF65-F5344CB8AC3E}">
        <p14:creationId xmlns:p14="http://schemas.microsoft.com/office/powerpoint/2010/main" val="2868861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38B70-7F85-A0E0-17A4-50B3CB8FD936}"/>
              </a:ext>
            </a:extLst>
          </p:cNvPr>
          <p:cNvSpPr>
            <a:spLocks noGrp="1"/>
          </p:cNvSpPr>
          <p:nvPr>
            <p:ph type="title"/>
          </p:nvPr>
        </p:nvSpPr>
        <p:spPr>
          <a:xfrm>
            <a:off x="0" y="-1"/>
            <a:ext cx="9987396" cy="929641"/>
          </a:xfrm>
        </p:spPr>
        <p:txBody>
          <a:bodyPr/>
          <a:lstStyle/>
          <a:p>
            <a:r>
              <a:rPr lang="en-IN" u="sng" dirty="0"/>
              <a:t>3 types of user defined functions:</a:t>
            </a:r>
          </a:p>
        </p:txBody>
      </p:sp>
      <p:sp>
        <p:nvSpPr>
          <p:cNvPr id="4" name="Slide Number Placeholder 3">
            <a:extLst>
              <a:ext uri="{FF2B5EF4-FFF2-40B4-BE49-F238E27FC236}">
                <a16:creationId xmlns:a16="http://schemas.microsoft.com/office/drawing/2014/main" id="{164880D8-09F6-AB8F-39E5-351E34AE1B13}"/>
              </a:ext>
            </a:extLst>
          </p:cNvPr>
          <p:cNvSpPr>
            <a:spLocks noGrp="1"/>
          </p:cNvSpPr>
          <p:nvPr>
            <p:ph type="sldNum" sz="quarter" idx="12"/>
          </p:nvPr>
        </p:nvSpPr>
        <p:spPr/>
        <p:txBody>
          <a:bodyPr/>
          <a:lstStyle/>
          <a:p>
            <a:fld id="{6D22F896-40B5-4ADD-8801-0D06FADFA095}" type="slidenum">
              <a:rPr lang="en-US" smtClean="0"/>
              <a:t>12</a:t>
            </a:fld>
            <a:endParaRPr lang="en-US" dirty="0"/>
          </a:p>
        </p:txBody>
      </p:sp>
      <p:sp>
        <p:nvSpPr>
          <p:cNvPr id="5" name="Text Placeholder 3">
            <a:extLst>
              <a:ext uri="{FF2B5EF4-FFF2-40B4-BE49-F238E27FC236}">
                <a16:creationId xmlns:a16="http://schemas.microsoft.com/office/drawing/2014/main" id="{EAD9A029-E104-2F4F-9C95-BDE6C315DBED}"/>
              </a:ext>
            </a:extLst>
          </p:cNvPr>
          <p:cNvSpPr>
            <a:spLocks noGrp="1"/>
          </p:cNvSpPr>
          <p:nvPr>
            <p:ph idx="1"/>
          </p:nvPr>
        </p:nvSpPr>
        <p:spPr>
          <a:xfrm>
            <a:off x="411480" y="929640"/>
            <a:ext cx="10856595" cy="4861560"/>
          </a:xfrm>
        </p:spPr>
        <p:txBody>
          <a:bodyPr>
            <a:normAutofit fontScale="85000" lnSpcReduction="10000"/>
          </a:bodyPr>
          <a:lstStyle/>
          <a:p>
            <a:r>
              <a:rPr lang="en-IN" dirty="0"/>
              <a:t>1.Function declaration / prototype signature</a:t>
            </a:r>
          </a:p>
          <a:p>
            <a:r>
              <a:rPr lang="en-IN" dirty="0"/>
              <a:t>2.function definition / body</a:t>
            </a:r>
          </a:p>
          <a:p>
            <a:r>
              <a:rPr lang="en-IN" dirty="0"/>
              <a:t>3.function call</a:t>
            </a:r>
          </a:p>
          <a:p>
            <a:pPr marL="0" indent="0">
              <a:buNone/>
            </a:pPr>
            <a:r>
              <a:rPr lang="en-IN" dirty="0"/>
              <a:t>There are two types </a:t>
            </a:r>
          </a:p>
          <a:p>
            <a:pPr marL="342900" indent="-342900">
              <a:buAutoNum type="arabicPeriod"/>
            </a:pPr>
            <a:r>
              <a:rPr lang="en-IN" dirty="0"/>
              <a:t>Pass by value</a:t>
            </a:r>
          </a:p>
          <a:p>
            <a:pPr marL="342900" indent="-342900">
              <a:buAutoNum type="arabicPeriod"/>
            </a:pPr>
            <a:r>
              <a:rPr lang="en-IN" dirty="0"/>
              <a:t>Pass by reference</a:t>
            </a:r>
          </a:p>
          <a:p>
            <a:pPr marL="0" indent="0">
              <a:buNone/>
            </a:pPr>
            <a:r>
              <a:rPr lang="en-IN" dirty="0"/>
              <a:t> Functions – Recursive :</a:t>
            </a:r>
          </a:p>
          <a:p>
            <a:pPr marL="0" indent="0">
              <a:buNone/>
            </a:pPr>
            <a:r>
              <a:rPr lang="en-IN" dirty="0"/>
              <a:t>Recursion is the process of repeating items in a self – similar way</a:t>
            </a:r>
          </a:p>
          <a:p>
            <a:r>
              <a:rPr lang="en-IN" dirty="0"/>
              <a:t>In programming a function calling itself is called as function</a:t>
            </a:r>
          </a:p>
          <a:p>
            <a:pPr marL="0" indent="0">
              <a:buNone/>
            </a:pPr>
            <a:r>
              <a:rPr lang="en-IN" sz="2000" dirty="0"/>
              <a:t>Strings:</a:t>
            </a:r>
          </a:p>
          <a:p>
            <a:pPr marL="0" indent="0">
              <a:buNone/>
            </a:pPr>
            <a:r>
              <a:rPr lang="en-IN" sz="1800" dirty="0"/>
              <a:t>A set of things tied or threaded together on a thin cord</a:t>
            </a:r>
          </a:p>
          <a:p>
            <a:r>
              <a:rPr lang="en-IN" sz="1800" dirty="0"/>
              <a:t>Contiguous sequence of characters</a:t>
            </a:r>
          </a:p>
        </p:txBody>
      </p:sp>
    </p:spTree>
    <p:extLst>
      <p:ext uri="{BB962C8B-B14F-4D97-AF65-F5344CB8AC3E}">
        <p14:creationId xmlns:p14="http://schemas.microsoft.com/office/powerpoint/2010/main" val="4089084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11EAB-C26B-3928-2002-31D9B1A5C202}"/>
              </a:ext>
            </a:extLst>
          </p:cNvPr>
          <p:cNvSpPr>
            <a:spLocks noGrp="1"/>
          </p:cNvSpPr>
          <p:nvPr>
            <p:ph type="title"/>
          </p:nvPr>
        </p:nvSpPr>
        <p:spPr>
          <a:xfrm>
            <a:off x="0" y="1"/>
            <a:ext cx="9525000" cy="914400"/>
          </a:xfrm>
        </p:spPr>
        <p:txBody>
          <a:bodyPr>
            <a:normAutofit fontScale="90000"/>
          </a:bodyPr>
          <a:lstStyle/>
          <a:p>
            <a:r>
              <a:rPr lang="en-IN" u="sng" dirty="0"/>
              <a:t>Class Access modifiers of 3 types :</a:t>
            </a:r>
          </a:p>
        </p:txBody>
      </p:sp>
      <p:sp>
        <p:nvSpPr>
          <p:cNvPr id="4" name="Slide Number Placeholder 3">
            <a:extLst>
              <a:ext uri="{FF2B5EF4-FFF2-40B4-BE49-F238E27FC236}">
                <a16:creationId xmlns:a16="http://schemas.microsoft.com/office/drawing/2014/main" id="{F984D0DE-359F-7B83-00E4-AF2D3FDA87AB}"/>
              </a:ext>
            </a:extLst>
          </p:cNvPr>
          <p:cNvSpPr>
            <a:spLocks noGrp="1"/>
          </p:cNvSpPr>
          <p:nvPr>
            <p:ph type="sldNum" sz="quarter" idx="12"/>
          </p:nvPr>
        </p:nvSpPr>
        <p:spPr/>
        <p:txBody>
          <a:bodyPr/>
          <a:lstStyle/>
          <a:p>
            <a:fld id="{6D22F896-40B5-4ADD-8801-0D06FADFA095}" type="slidenum">
              <a:rPr lang="en-US" smtClean="0"/>
              <a:t>13</a:t>
            </a:fld>
            <a:endParaRPr lang="en-US" dirty="0"/>
          </a:p>
        </p:txBody>
      </p:sp>
      <p:sp>
        <p:nvSpPr>
          <p:cNvPr id="5" name="Text Placeholder 3">
            <a:extLst>
              <a:ext uri="{FF2B5EF4-FFF2-40B4-BE49-F238E27FC236}">
                <a16:creationId xmlns:a16="http://schemas.microsoft.com/office/drawing/2014/main" id="{EA7AD17B-9DF1-7DFD-4263-D8898398976D}"/>
              </a:ext>
            </a:extLst>
          </p:cNvPr>
          <p:cNvSpPr>
            <a:spLocks noGrp="1"/>
          </p:cNvSpPr>
          <p:nvPr>
            <p:ph idx="1"/>
          </p:nvPr>
        </p:nvSpPr>
        <p:spPr>
          <a:xfrm>
            <a:off x="274320" y="914401"/>
            <a:ext cx="10993755" cy="4876799"/>
          </a:xfrm>
        </p:spPr>
        <p:txBody>
          <a:bodyPr>
            <a:normAutofit/>
          </a:bodyPr>
          <a:lstStyle/>
          <a:p>
            <a:r>
              <a:rPr lang="en-IN" sz="1600" dirty="0"/>
              <a:t>Private : This is the default access  </a:t>
            </a:r>
            <a:r>
              <a:rPr lang="en-IN" sz="1600" dirty="0" err="1"/>
              <a:t>behaviour.Accessed</a:t>
            </a:r>
            <a:r>
              <a:rPr lang="en-IN" sz="1600" dirty="0"/>
              <a:t> only  by the functions inside the class</a:t>
            </a:r>
          </a:p>
          <a:p>
            <a:r>
              <a:rPr lang="en-IN" sz="1600" dirty="0"/>
              <a:t>Public: can be accessed by all members even by other classes too</a:t>
            </a:r>
          </a:p>
          <a:p>
            <a:r>
              <a:rPr lang="en-IN" sz="1600" dirty="0"/>
              <a:t>Protected :In this information is protected</a:t>
            </a:r>
          </a:p>
          <a:p>
            <a:pPr marL="0" indent="0">
              <a:buNone/>
            </a:pPr>
            <a:r>
              <a:rPr lang="en-IN" sz="1600" dirty="0"/>
              <a:t>Class constructors:</a:t>
            </a:r>
          </a:p>
          <a:p>
            <a:r>
              <a:rPr lang="en-IN" sz="1600" dirty="0"/>
              <a:t>Constructor is a special member function of a class that initializes the object of the class</a:t>
            </a:r>
          </a:p>
          <a:p>
            <a:r>
              <a:rPr lang="en-IN" sz="1600" dirty="0"/>
              <a:t>The compiler generates the code such a way that when an object is created  a constructor is called</a:t>
            </a:r>
          </a:p>
          <a:p>
            <a:r>
              <a:rPr lang="en-IN" sz="1600" dirty="0"/>
              <a:t>Constructors don’t have return type</a:t>
            </a:r>
          </a:p>
          <a:p>
            <a:pPr marL="0" indent="0">
              <a:buNone/>
            </a:pPr>
            <a:r>
              <a:rPr lang="en-IN" sz="1600" dirty="0"/>
              <a:t>Constructors are of 3 types:</a:t>
            </a:r>
          </a:p>
          <a:p>
            <a:pPr marL="0" indent="0">
              <a:buNone/>
            </a:pPr>
            <a:r>
              <a:rPr lang="en-IN" sz="1600" dirty="0"/>
              <a:t>1.Default constructor</a:t>
            </a:r>
          </a:p>
          <a:p>
            <a:pPr marL="0" indent="0">
              <a:buNone/>
            </a:pPr>
            <a:r>
              <a:rPr lang="en-IN" sz="1600" dirty="0"/>
              <a:t>2.Parametrized constructor</a:t>
            </a:r>
          </a:p>
          <a:p>
            <a:pPr marL="0" indent="0">
              <a:buNone/>
            </a:pPr>
            <a:r>
              <a:rPr lang="en-IN" sz="1600" dirty="0"/>
              <a:t>3.Copy constructor</a:t>
            </a:r>
          </a:p>
        </p:txBody>
      </p:sp>
    </p:spTree>
    <p:extLst>
      <p:ext uri="{BB962C8B-B14F-4D97-AF65-F5344CB8AC3E}">
        <p14:creationId xmlns:p14="http://schemas.microsoft.com/office/powerpoint/2010/main" val="1716064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F0C06-1ABC-674D-054D-E32AFE3D57C3}"/>
              </a:ext>
            </a:extLst>
          </p:cNvPr>
          <p:cNvSpPr>
            <a:spLocks noGrp="1"/>
          </p:cNvSpPr>
          <p:nvPr>
            <p:ph type="title"/>
          </p:nvPr>
        </p:nvSpPr>
        <p:spPr>
          <a:xfrm>
            <a:off x="1" y="1"/>
            <a:ext cx="6446520" cy="1234440"/>
          </a:xfrm>
        </p:spPr>
        <p:txBody>
          <a:bodyPr/>
          <a:lstStyle/>
          <a:p>
            <a:r>
              <a:rPr lang="en-IN" sz="3600" u="sng" dirty="0"/>
              <a:t>Class destructors</a:t>
            </a:r>
            <a:r>
              <a:rPr lang="en-IN" sz="3600" dirty="0"/>
              <a:t>:</a:t>
            </a:r>
            <a:endParaRPr lang="en-IN" dirty="0"/>
          </a:p>
        </p:txBody>
      </p:sp>
      <p:sp>
        <p:nvSpPr>
          <p:cNvPr id="4" name="Slide Number Placeholder 3">
            <a:extLst>
              <a:ext uri="{FF2B5EF4-FFF2-40B4-BE49-F238E27FC236}">
                <a16:creationId xmlns:a16="http://schemas.microsoft.com/office/drawing/2014/main" id="{05CD686C-BCF2-C06B-1BD2-18D07DD6A7D7}"/>
              </a:ext>
            </a:extLst>
          </p:cNvPr>
          <p:cNvSpPr>
            <a:spLocks noGrp="1"/>
          </p:cNvSpPr>
          <p:nvPr>
            <p:ph type="sldNum" sz="quarter" idx="12"/>
          </p:nvPr>
        </p:nvSpPr>
        <p:spPr/>
        <p:txBody>
          <a:bodyPr/>
          <a:lstStyle/>
          <a:p>
            <a:fld id="{6D22F896-40B5-4ADD-8801-0D06FADFA095}" type="slidenum">
              <a:rPr lang="en-US" smtClean="0"/>
              <a:t>14</a:t>
            </a:fld>
            <a:endParaRPr lang="en-US" dirty="0"/>
          </a:p>
        </p:txBody>
      </p:sp>
      <p:sp>
        <p:nvSpPr>
          <p:cNvPr id="5" name="Text Placeholder 3">
            <a:extLst>
              <a:ext uri="{FF2B5EF4-FFF2-40B4-BE49-F238E27FC236}">
                <a16:creationId xmlns:a16="http://schemas.microsoft.com/office/drawing/2014/main" id="{28692B89-BFDB-3404-565E-BDFB9D17A4D5}"/>
              </a:ext>
            </a:extLst>
          </p:cNvPr>
          <p:cNvSpPr>
            <a:spLocks noGrp="1"/>
          </p:cNvSpPr>
          <p:nvPr>
            <p:ph idx="1"/>
          </p:nvPr>
        </p:nvSpPr>
        <p:spPr>
          <a:xfrm>
            <a:off x="396240" y="944880"/>
            <a:ext cx="10871835" cy="5425440"/>
          </a:xfrm>
        </p:spPr>
        <p:txBody>
          <a:bodyPr>
            <a:normAutofit fontScale="85000" lnSpcReduction="20000"/>
          </a:bodyPr>
          <a:lstStyle/>
          <a:p>
            <a:r>
              <a:rPr lang="en-IN" dirty="0"/>
              <a:t>C++ destructor is a special member function that is executed automatically . When  an object goes out of the scope or no longer needed</a:t>
            </a:r>
          </a:p>
          <a:p>
            <a:pPr marL="0" indent="0">
              <a:buNone/>
            </a:pPr>
            <a:r>
              <a:rPr lang="en-IN" sz="2400" dirty="0"/>
              <a:t>Pillars of oops:</a:t>
            </a:r>
          </a:p>
          <a:p>
            <a:pPr>
              <a:buFont typeface="Wingdings" panose="05000000000000000000" pitchFamily="2" charset="2"/>
              <a:buChar char="ü"/>
            </a:pPr>
            <a:r>
              <a:rPr lang="en-IN" dirty="0"/>
              <a:t>Encapsulation</a:t>
            </a:r>
          </a:p>
          <a:p>
            <a:pPr>
              <a:buFont typeface="Wingdings" panose="05000000000000000000" pitchFamily="2" charset="2"/>
              <a:buChar char="ü"/>
            </a:pPr>
            <a:r>
              <a:rPr lang="en-IN" dirty="0"/>
              <a:t>Abstraction</a:t>
            </a:r>
          </a:p>
          <a:p>
            <a:pPr>
              <a:buFont typeface="Wingdings" panose="05000000000000000000" pitchFamily="2" charset="2"/>
              <a:buChar char="ü"/>
            </a:pPr>
            <a:r>
              <a:rPr lang="en-IN" dirty="0"/>
              <a:t>Inheritance</a:t>
            </a:r>
          </a:p>
          <a:p>
            <a:pPr>
              <a:buFont typeface="Wingdings" panose="05000000000000000000" pitchFamily="2" charset="2"/>
              <a:buChar char="ü"/>
            </a:pPr>
            <a:r>
              <a:rPr lang="en-IN" dirty="0"/>
              <a:t>Polymorphism</a:t>
            </a:r>
          </a:p>
          <a:p>
            <a:pPr marL="0" indent="0">
              <a:buNone/>
            </a:pPr>
            <a:r>
              <a:rPr lang="en-IN" dirty="0"/>
              <a:t>Encapsulation: it is the process of binding the data &amp; functions together in a single string</a:t>
            </a:r>
          </a:p>
          <a:p>
            <a:pPr marL="0" indent="0">
              <a:buNone/>
            </a:pPr>
            <a:r>
              <a:rPr lang="en-IN" dirty="0"/>
              <a:t>Abstraction : show only relevant data &amp; hide unnecessary details of an object from the user </a:t>
            </a:r>
          </a:p>
          <a:p>
            <a:pPr marL="0" indent="0">
              <a:buNone/>
            </a:pPr>
            <a:r>
              <a:rPr lang="en-IN" dirty="0"/>
              <a:t>Inheritance :it is process of creating a new class from an existing class </a:t>
            </a:r>
          </a:p>
          <a:p>
            <a:pPr marL="0" indent="0">
              <a:buNone/>
            </a:pPr>
            <a:r>
              <a:rPr lang="en-IN" dirty="0"/>
              <a:t>Polymorphism : poly + morphism </a:t>
            </a:r>
          </a:p>
          <a:p>
            <a:pPr marL="0" indent="0">
              <a:buNone/>
            </a:pPr>
            <a:r>
              <a:rPr lang="en-IN" sz="2000" dirty="0"/>
              <a:t>Exception handling :</a:t>
            </a:r>
          </a:p>
          <a:p>
            <a:pPr marL="0" indent="0">
              <a:buNone/>
            </a:pPr>
            <a:r>
              <a:rPr lang="en-IN" sz="1800" dirty="0"/>
              <a:t>An exception is a problem that arises during the execution a program. A  </a:t>
            </a:r>
            <a:r>
              <a:rPr lang="en-IN" sz="1800" dirty="0" err="1"/>
              <a:t>c++</a:t>
            </a:r>
            <a:r>
              <a:rPr lang="en-IN" sz="1800" dirty="0"/>
              <a:t> exception is a response that arises while a program is running such as an attempt divide by zero</a:t>
            </a:r>
          </a:p>
        </p:txBody>
      </p:sp>
    </p:spTree>
    <p:extLst>
      <p:ext uri="{BB962C8B-B14F-4D97-AF65-F5344CB8AC3E}">
        <p14:creationId xmlns:p14="http://schemas.microsoft.com/office/powerpoint/2010/main" val="4287476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94958-A0CD-6AC2-C0E7-D57963987915}"/>
              </a:ext>
            </a:extLst>
          </p:cNvPr>
          <p:cNvSpPr>
            <a:spLocks noGrp="1"/>
          </p:cNvSpPr>
          <p:nvPr>
            <p:ph type="title"/>
          </p:nvPr>
        </p:nvSpPr>
        <p:spPr>
          <a:xfrm>
            <a:off x="0" y="15240"/>
            <a:ext cx="3376858" cy="777241"/>
          </a:xfrm>
        </p:spPr>
        <p:txBody>
          <a:bodyPr/>
          <a:lstStyle/>
          <a:p>
            <a:r>
              <a:rPr lang="en-IN" u="sng" dirty="0"/>
              <a:t>Memories :</a:t>
            </a:r>
          </a:p>
        </p:txBody>
      </p:sp>
      <p:sp>
        <p:nvSpPr>
          <p:cNvPr id="4" name="Slide Number Placeholder 3">
            <a:extLst>
              <a:ext uri="{FF2B5EF4-FFF2-40B4-BE49-F238E27FC236}">
                <a16:creationId xmlns:a16="http://schemas.microsoft.com/office/drawing/2014/main" id="{D317E9F9-32E6-05DF-B718-0892AC15B48C}"/>
              </a:ext>
            </a:extLst>
          </p:cNvPr>
          <p:cNvSpPr>
            <a:spLocks noGrp="1"/>
          </p:cNvSpPr>
          <p:nvPr>
            <p:ph type="sldNum" sz="quarter" idx="12"/>
          </p:nvPr>
        </p:nvSpPr>
        <p:spPr/>
        <p:txBody>
          <a:bodyPr/>
          <a:lstStyle/>
          <a:p>
            <a:fld id="{6D22F896-40B5-4ADD-8801-0D06FADFA095}" type="slidenum">
              <a:rPr lang="en-US" smtClean="0"/>
              <a:t>15</a:t>
            </a:fld>
            <a:endParaRPr lang="en-US" dirty="0"/>
          </a:p>
        </p:txBody>
      </p:sp>
      <p:sp>
        <p:nvSpPr>
          <p:cNvPr id="5" name="Text Placeholder 3">
            <a:extLst>
              <a:ext uri="{FF2B5EF4-FFF2-40B4-BE49-F238E27FC236}">
                <a16:creationId xmlns:a16="http://schemas.microsoft.com/office/drawing/2014/main" id="{4321DB2D-00E7-6604-74FB-63755E1F612F}"/>
              </a:ext>
            </a:extLst>
          </p:cNvPr>
          <p:cNvSpPr>
            <a:spLocks noGrp="1"/>
          </p:cNvSpPr>
          <p:nvPr>
            <p:ph idx="1"/>
          </p:nvPr>
        </p:nvSpPr>
        <p:spPr>
          <a:xfrm>
            <a:off x="213360" y="792481"/>
            <a:ext cx="11054715" cy="5928359"/>
          </a:xfrm>
        </p:spPr>
        <p:txBody>
          <a:bodyPr>
            <a:normAutofit fontScale="85000" lnSpcReduction="20000"/>
          </a:bodyPr>
          <a:lstStyle/>
          <a:p>
            <a:r>
              <a:rPr lang="en-IN" dirty="0"/>
              <a:t>RAM : Volatile memory – requires power supply to retain the data</a:t>
            </a:r>
          </a:p>
          <a:p>
            <a:r>
              <a:rPr lang="en-IN" dirty="0"/>
              <a:t>ROM : Non-volatile memory – doesn’t require power supply to retain the data</a:t>
            </a:r>
          </a:p>
          <a:p>
            <a:r>
              <a:rPr lang="en-IN" dirty="0"/>
              <a:t>OTP / EPROM : store the data into memory one time </a:t>
            </a:r>
          </a:p>
          <a:p>
            <a:pPr marL="0" indent="0">
              <a:buNone/>
            </a:pPr>
            <a:r>
              <a:rPr lang="en-IN" dirty="0"/>
              <a:t>    ex: washing machine</a:t>
            </a:r>
          </a:p>
          <a:p>
            <a:r>
              <a:rPr lang="en-IN" dirty="0"/>
              <a:t>UV / EPROM : erase the memory and store the new data </a:t>
            </a:r>
          </a:p>
          <a:p>
            <a:pPr marL="0" indent="0">
              <a:buNone/>
            </a:pPr>
            <a:r>
              <a:rPr lang="en-IN" dirty="0"/>
              <a:t>     ex: research and development department</a:t>
            </a:r>
          </a:p>
          <a:p>
            <a:r>
              <a:rPr lang="en-IN" dirty="0"/>
              <a:t>Masked Rom : Data is masked rom will never get corrupted</a:t>
            </a:r>
          </a:p>
          <a:p>
            <a:pPr marL="0" indent="0">
              <a:buNone/>
            </a:pPr>
            <a:r>
              <a:rPr lang="en-IN" dirty="0"/>
              <a:t>     ex: manufacturing data</a:t>
            </a:r>
          </a:p>
          <a:p>
            <a:r>
              <a:rPr lang="en-IN" dirty="0"/>
              <a:t>SRAM : consumes less power compare to DRAM  continues power supply to retain the data</a:t>
            </a:r>
          </a:p>
          <a:p>
            <a:r>
              <a:rPr lang="en-IN" dirty="0"/>
              <a:t>DRAM : consume more power continues power supply + extra power to refresh the data</a:t>
            </a:r>
          </a:p>
          <a:p>
            <a:r>
              <a:rPr lang="en-IN" dirty="0"/>
              <a:t>Hybrid memory : which will be having both the memories</a:t>
            </a:r>
          </a:p>
          <a:p>
            <a:r>
              <a:rPr lang="en-IN" dirty="0"/>
              <a:t>EEPROM:  non volatile memory</a:t>
            </a:r>
          </a:p>
          <a:p>
            <a:pPr marL="0" indent="0">
              <a:buNone/>
            </a:pPr>
            <a:r>
              <a:rPr lang="en-IN" dirty="0"/>
              <a:t>    ex: password for safety locker</a:t>
            </a:r>
          </a:p>
          <a:p>
            <a:r>
              <a:rPr lang="en-IN" dirty="0"/>
              <a:t>Flash memory: two types of flash memory</a:t>
            </a:r>
          </a:p>
          <a:p>
            <a:pPr marL="0" indent="0">
              <a:buNone/>
            </a:pPr>
            <a:r>
              <a:rPr lang="en-IN" dirty="0"/>
              <a:t>  1. NOR flash memory    2. NAND flash memory</a:t>
            </a:r>
          </a:p>
          <a:p>
            <a:pPr marL="0" indent="0">
              <a:buNone/>
            </a:pPr>
            <a:endParaRPr lang="en-IN" dirty="0"/>
          </a:p>
        </p:txBody>
      </p:sp>
    </p:spTree>
    <p:extLst>
      <p:ext uri="{BB962C8B-B14F-4D97-AF65-F5344CB8AC3E}">
        <p14:creationId xmlns:p14="http://schemas.microsoft.com/office/powerpoint/2010/main" val="148235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D94B-BAF2-4FE7-E74A-EEF7B93FE798}"/>
              </a:ext>
            </a:extLst>
          </p:cNvPr>
          <p:cNvSpPr>
            <a:spLocks noGrp="1"/>
          </p:cNvSpPr>
          <p:nvPr>
            <p:ph type="title"/>
          </p:nvPr>
        </p:nvSpPr>
        <p:spPr>
          <a:xfrm>
            <a:off x="913796" y="304798"/>
            <a:ext cx="10353761" cy="1326321"/>
          </a:xfrm>
        </p:spPr>
        <p:txBody>
          <a:bodyPr/>
          <a:lstStyle/>
          <a:p>
            <a:r>
              <a:rPr lang="en-IN" dirty="0">
                <a:latin typeface="Arial Black" panose="020B0A04020102020204" pitchFamily="34" charset="0"/>
              </a:rPr>
              <a:t>Internet of things (IoT)</a:t>
            </a:r>
          </a:p>
        </p:txBody>
      </p:sp>
      <p:sp>
        <p:nvSpPr>
          <p:cNvPr id="3" name="Content Placeholder 2">
            <a:extLst>
              <a:ext uri="{FF2B5EF4-FFF2-40B4-BE49-F238E27FC236}">
                <a16:creationId xmlns:a16="http://schemas.microsoft.com/office/drawing/2014/main" id="{A7FFEF6B-2551-3406-066E-6E6E2EF086C3}"/>
              </a:ext>
            </a:extLst>
          </p:cNvPr>
          <p:cNvSpPr>
            <a:spLocks noGrp="1"/>
          </p:cNvSpPr>
          <p:nvPr>
            <p:ph sz="half" idx="1"/>
          </p:nvPr>
        </p:nvSpPr>
        <p:spPr>
          <a:xfrm>
            <a:off x="913796" y="2088319"/>
            <a:ext cx="5106004" cy="3702881"/>
          </a:xfrm>
        </p:spPr>
        <p:txBody>
          <a:bodyPr/>
          <a:lstStyle/>
          <a:p>
            <a:pPr marL="0" indent="0">
              <a:buNone/>
            </a:pPr>
            <a:r>
              <a:rPr lang="en-IN" dirty="0">
                <a:latin typeface="Arial Black" panose="020B0A04020102020204" pitchFamily="34" charset="0"/>
              </a:rPr>
              <a:t>   </a:t>
            </a:r>
            <a:r>
              <a:rPr lang="en-IN" u="sng" dirty="0">
                <a:latin typeface="Arial Black" panose="020B0A04020102020204" pitchFamily="34" charset="0"/>
              </a:rPr>
              <a:t>Applications:</a:t>
            </a:r>
          </a:p>
          <a:p>
            <a:pPr marL="457200" indent="-457200">
              <a:buFont typeface="+mj-lt"/>
              <a:buAutoNum type="arabicPeriod"/>
            </a:pPr>
            <a:r>
              <a:rPr lang="en-IN" sz="1800" dirty="0">
                <a:latin typeface="Arial Black" panose="020B0A04020102020204" pitchFamily="34" charset="0"/>
              </a:rPr>
              <a:t>Automobile</a:t>
            </a:r>
          </a:p>
          <a:p>
            <a:pPr marL="457200" indent="-457200">
              <a:buFont typeface="+mj-lt"/>
              <a:buAutoNum type="arabicPeriod"/>
            </a:pPr>
            <a:r>
              <a:rPr lang="en-IN" sz="1800" dirty="0">
                <a:latin typeface="Arial Black" panose="020B0A04020102020204" pitchFamily="34" charset="0"/>
              </a:rPr>
              <a:t>Manufacturing</a:t>
            </a:r>
          </a:p>
          <a:p>
            <a:pPr marL="457200" indent="-457200">
              <a:buFont typeface="+mj-lt"/>
              <a:buAutoNum type="arabicPeriod"/>
            </a:pPr>
            <a:r>
              <a:rPr lang="en-IN" sz="1800" dirty="0">
                <a:latin typeface="Arial Black" panose="020B0A04020102020204" pitchFamily="34" charset="0"/>
              </a:rPr>
              <a:t>Logistic and Transport</a:t>
            </a:r>
          </a:p>
          <a:p>
            <a:pPr marL="457200" indent="-457200">
              <a:buFont typeface="+mj-lt"/>
              <a:buAutoNum type="arabicPeriod"/>
            </a:pPr>
            <a:r>
              <a:rPr lang="en-IN" sz="1800" dirty="0">
                <a:latin typeface="Arial Black" panose="020B0A04020102020204" pitchFamily="34" charset="0"/>
              </a:rPr>
              <a:t>For Business</a:t>
            </a:r>
          </a:p>
        </p:txBody>
      </p:sp>
      <p:sp>
        <p:nvSpPr>
          <p:cNvPr id="4" name="Content Placeholder 3">
            <a:extLst>
              <a:ext uri="{FF2B5EF4-FFF2-40B4-BE49-F238E27FC236}">
                <a16:creationId xmlns:a16="http://schemas.microsoft.com/office/drawing/2014/main" id="{C724DC21-5541-AA88-854F-0EDD716C941B}"/>
              </a:ext>
            </a:extLst>
          </p:cNvPr>
          <p:cNvSpPr>
            <a:spLocks noGrp="1"/>
          </p:cNvSpPr>
          <p:nvPr>
            <p:ph sz="half" idx="2"/>
          </p:nvPr>
        </p:nvSpPr>
        <p:spPr/>
        <p:txBody>
          <a:bodyPr/>
          <a:lstStyle/>
          <a:p>
            <a:pPr marL="0" indent="0">
              <a:buNone/>
            </a:pPr>
            <a:r>
              <a:rPr lang="en-IN" dirty="0">
                <a:latin typeface="Arial Black" panose="020B0A04020102020204" pitchFamily="34" charset="0"/>
              </a:rPr>
              <a:t>   </a:t>
            </a:r>
            <a:r>
              <a:rPr lang="en-IN" u="sng" dirty="0">
                <a:latin typeface="Arial Black" panose="020B0A04020102020204" pitchFamily="34" charset="0"/>
              </a:rPr>
              <a:t>Examples:</a:t>
            </a:r>
          </a:p>
          <a:p>
            <a:pPr marL="457200" indent="-457200">
              <a:buFont typeface="+mj-lt"/>
              <a:buAutoNum type="arabicPeriod"/>
            </a:pPr>
            <a:r>
              <a:rPr lang="en-IN" sz="1800" dirty="0">
                <a:latin typeface="Arial Black" panose="020B0A04020102020204" pitchFamily="34" charset="0"/>
              </a:rPr>
              <a:t>Wearable Health Monitors</a:t>
            </a:r>
          </a:p>
          <a:p>
            <a:pPr marL="457200" indent="-457200">
              <a:buFont typeface="+mj-lt"/>
              <a:buAutoNum type="arabicPeriod"/>
            </a:pPr>
            <a:r>
              <a:rPr lang="en-IN" sz="1800" dirty="0">
                <a:latin typeface="Arial Black" panose="020B0A04020102020204" pitchFamily="34" charset="0"/>
              </a:rPr>
              <a:t>Smart Cars</a:t>
            </a:r>
          </a:p>
          <a:p>
            <a:pPr marL="457200" indent="-457200">
              <a:buFont typeface="+mj-lt"/>
              <a:buAutoNum type="arabicPeriod"/>
            </a:pPr>
            <a:r>
              <a:rPr lang="en-IN" sz="1800" dirty="0">
                <a:latin typeface="Arial Black" panose="020B0A04020102020204" pitchFamily="34" charset="0"/>
              </a:rPr>
              <a:t>Smart Buildings</a:t>
            </a:r>
          </a:p>
          <a:p>
            <a:pPr marL="457200" indent="-457200">
              <a:buFont typeface="+mj-lt"/>
              <a:buAutoNum type="arabicPeriod"/>
            </a:pPr>
            <a:r>
              <a:rPr lang="en-IN" sz="1800" dirty="0">
                <a:latin typeface="Arial Black" panose="020B0A04020102020204" pitchFamily="34" charset="0"/>
              </a:rPr>
              <a:t>Home Automation</a:t>
            </a:r>
          </a:p>
        </p:txBody>
      </p:sp>
      <p:sp>
        <p:nvSpPr>
          <p:cNvPr id="5" name="Slide Number Placeholder 4">
            <a:extLst>
              <a:ext uri="{FF2B5EF4-FFF2-40B4-BE49-F238E27FC236}">
                <a16:creationId xmlns:a16="http://schemas.microsoft.com/office/drawing/2014/main" id="{F4B4032C-3846-AA02-89D1-2A453EA9748F}"/>
              </a:ext>
            </a:extLst>
          </p:cNvPr>
          <p:cNvSpPr>
            <a:spLocks noGrp="1"/>
          </p:cNvSpPr>
          <p:nvPr>
            <p:ph type="sldNum" sz="quarter" idx="12"/>
          </p:nvPr>
        </p:nvSpPr>
        <p:spPr>
          <a:xfrm>
            <a:off x="11438455" y="6492875"/>
            <a:ext cx="753545" cy="365125"/>
          </a:xfrm>
        </p:spPr>
        <p:txBody>
          <a:bodyPr/>
          <a:lstStyle/>
          <a:p>
            <a:fld id="{6D22F896-40B5-4ADD-8801-0D06FADFA095}" type="slidenum">
              <a:rPr lang="en-US" sz="2000" smtClean="0">
                <a:latin typeface="Arial Black" panose="020B0A04020102020204" pitchFamily="34" charset="0"/>
              </a:rPr>
              <a:t>16</a:t>
            </a:fld>
            <a:endParaRPr lang="en-US" sz="2000" dirty="0">
              <a:latin typeface="Arial Black" panose="020B0A04020102020204" pitchFamily="34" charset="0"/>
            </a:endParaRPr>
          </a:p>
        </p:txBody>
      </p:sp>
    </p:spTree>
    <p:extLst>
      <p:ext uri="{BB962C8B-B14F-4D97-AF65-F5344CB8AC3E}">
        <p14:creationId xmlns:p14="http://schemas.microsoft.com/office/powerpoint/2010/main" val="2717959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A3486-9E92-0117-5FE6-7DEB50AB41F7}"/>
              </a:ext>
            </a:extLst>
          </p:cNvPr>
          <p:cNvSpPr>
            <a:spLocks noGrp="1"/>
          </p:cNvSpPr>
          <p:nvPr>
            <p:ph type="title"/>
          </p:nvPr>
        </p:nvSpPr>
        <p:spPr>
          <a:xfrm>
            <a:off x="838294" y="111421"/>
            <a:ext cx="10353761" cy="1326321"/>
          </a:xfrm>
        </p:spPr>
        <p:txBody>
          <a:bodyPr/>
          <a:lstStyle/>
          <a:p>
            <a:r>
              <a:rPr lang="en-IN" dirty="0">
                <a:latin typeface="Arial Black" panose="020B0A04020102020204" pitchFamily="34" charset="0"/>
              </a:rPr>
              <a:t>Embedded systems</a:t>
            </a:r>
          </a:p>
        </p:txBody>
      </p:sp>
      <p:pic>
        <p:nvPicPr>
          <p:cNvPr id="5" name="Content Placeholder 4">
            <a:extLst>
              <a:ext uri="{FF2B5EF4-FFF2-40B4-BE49-F238E27FC236}">
                <a16:creationId xmlns:a16="http://schemas.microsoft.com/office/drawing/2014/main" id="{F6D85583-AFCC-D133-9740-48A303DC4796}"/>
              </a:ext>
            </a:extLst>
          </p:cNvPr>
          <p:cNvPicPr>
            <a:picLocks noGrp="1" noChangeAspect="1"/>
          </p:cNvPicPr>
          <p:nvPr>
            <p:ph sz="half" idx="1"/>
          </p:nvPr>
        </p:nvPicPr>
        <p:blipFill>
          <a:blip r:embed="rId2"/>
          <a:stretch>
            <a:fillRect/>
          </a:stretch>
        </p:blipFill>
        <p:spPr>
          <a:xfrm>
            <a:off x="180975" y="1437742"/>
            <a:ext cx="6196613" cy="4682971"/>
          </a:xfrm>
          <a:prstGeom prst="rect">
            <a:avLst/>
          </a:prstGeom>
        </p:spPr>
      </p:pic>
      <p:sp>
        <p:nvSpPr>
          <p:cNvPr id="4" name="Content Placeholder 3">
            <a:extLst>
              <a:ext uri="{FF2B5EF4-FFF2-40B4-BE49-F238E27FC236}">
                <a16:creationId xmlns:a16="http://schemas.microsoft.com/office/drawing/2014/main" id="{A68AD892-16A3-6533-3CB7-3B06D938F4C0}"/>
              </a:ext>
            </a:extLst>
          </p:cNvPr>
          <p:cNvSpPr>
            <a:spLocks noGrp="1"/>
          </p:cNvSpPr>
          <p:nvPr>
            <p:ph sz="half" idx="2"/>
          </p:nvPr>
        </p:nvSpPr>
        <p:spPr>
          <a:xfrm>
            <a:off x="6366397" y="1437741"/>
            <a:ext cx="5482977" cy="4682971"/>
          </a:xfrm>
        </p:spPr>
        <p:txBody>
          <a:bodyPr>
            <a:noAutofit/>
          </a:bodyPr>
          <a:lstStyle/>
          <a:p>
            <a:pPr>
              <a:lnSpc>
                <a:spcPct val="170000"/>
              </a:lnSpc>
            </a:pPr>
            <a:r>
              <a:rPr lang="en-US" sz="1800" b="0" i="0" dirty="0">
                <a:effectLst/>
                <a:latin typeface="Arial Black" panose="020B0A04020102020204" pitchFamily="34" charset="0"/>
              </a:rPr>
              <a:t>A combination of computer hardware and software designed for a specific function.</a:t>
            </a:r>
          </a:p>
          <a:p>
            <a:pPr>
              <a:lnSpc>
                <a:spcPct val="170000"/>
              </a:lnSpc>
            </a:pPr>
            <a:r>
              <a:rPr lang="en-IN" sz="1800" dirty="0">
                <a:latin typeface="Arial Black" panose="020B0A04020102020204" pitchFamily="34" charset="0"/>
              </a:rPr>
              <a:t>They are low cost low power-consuming small computers, embedded in other mechanical or electrical devices.</a:t>
            </a:r>
          </a:p>
          <a:p>
            <a:pPr>
              <a:lnSpc>
                <a:spcPct val="170000"/>
              </a:lnSpc>
            </a:pPr>
            <a:r>
              <a:rPr lang="en-US" sz="1800" i="0" dirty="0">
                <a:effectLst/>
                <a:latin typeface="Arial Black" panose="020B0A04020102020204" pitchFamily="34" charset="0"/>
              </a:rPr>
              <a:t>Generally, they comprise a processor, power supply, memory and communication ports.</a:t>
            </a:r>
            <a:endParaRPr lang="en-IN" sz="1800"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4D66F53D-24F9-E22F-01CE-FE94566CD6F6}"/>
              </a:ext>
            </a:extLst>
          </p:cNvPr>
          <p:cNvSpPr>
            <a:spLocks noGrp="1"/>
          </p:cNvSpPr>
          <p:nvPr>
            <p:ph type="sldNum" sz="quarter" idx="12"/>
          </p:nvPr>
        </p:nvSpPr>
        <p:spPr>
          <a:xfrm>
            <a:off x="11438455" y="6492875"/>
            <a:ext cx="753545" cy="365125"/>
          </a:xfrm>
        </p:spPr>
        <p:txBody>
          <a:bodyPr/>
          <a:lstStyle/>
          <a:p>
            <a:fld id="{6D22F896-40B5-4ADD-8801-0D06FADFA095}" type="slidenum">
              <a:rPr lang="en-US" sz="2000" smtClean="0">
                <a:latin typeface="Arial Black" panose="020B0A04020102020204" pitchFamily="34" charset="0"/>
              </a:rPr>
              <a:t>17</a:t>
            </a:fld>
            <a:endParaRPr lang="en-US" sz="2000" dirty="0">
              <a:latin typeface="Arial Black" panose="020B0A04020102020204" pitchFamily="34" charset="0"/>
            </a:endParaRPr>
          </a:p>
        </p:txBody>
      </p:sp>
    </p:spTree>
    <p:extLst>
      <p:ext uri="{BB962C8B-B14F-4D97-AF65-F5344CB8AC3E}">
        <p14:creationId xmlns:p14="http://schemas.microsoft.com/office/powerpoint/2010/main" val="677473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1E41-FB25-3B87-AEC7-97EC54D0CBCC}"/>
              </a:ext>
            </a:extLst>
          </p:cNvPr>
          <p:cNvSpPr>
            <a:spLocks noGrp="1"/>
          </p:cNvSpPr>
          <p:nvPr>
            <p:ph type="title"/>
          </p:nvPr>
        </p:nvSpPr>
        <p:spPr>
          <a:xfrm>
            <a:off x="996522" y="242314"/>
            <a:ext cx="10353761" cy="1326321"/>
          </a:xfrm>
        </p:spPr>
        <p:txBody>
          <a:bodyPr/>
          <a:lstStyle/>
          <a:p>
            <a:r>
              <a:rPr lang="en-US" dirty="0">
                <a:latin typeface="Arial Black" panose="020B0A04020102020204" pitchFamily="34" charset="0"/>
              </a:rPr>
              <a:t>Embedded systems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E4EBD28-2EAB-0BFB-B198-D28498B16D38}"/>
              </a:ext>
            </a:extLst>
          </p:cNvPr>
          <p:cNvSpPr>
            <a:spLocks noGrp="1"/>
          </p:cNvSpPr>
          <p:nvPr>
            <p:ph sz="half" idx="1"/>
          </p:nvPr>
        </p:nvSpPr>
        <p:spPr>
          <a:xfrm>
            <a:off x="337352" y="1375472"/>
            <a:ext cx="5486400" cy="4507790"/>
          </a:xfrm>
        </p:spPr>
        <p:txBody>
          <a:bodyPr/>
          <a:lstStyle/>
          <a:p>
            <a:r>
              <a:rPr lang="en-US" u="sng" dirty="0">
                <a:effectLst/>
                <a:latin typeface="Arial Black" panose="020B0A04020102020204" pitchFamily="34" charset="0"/>
              </a:rPr>
              <a:t>Applications:</a:t>
            </a:r>
          </a:p>
          <a:p>
            <a:endParaRPr lang="en-IN" u="sng" dirty="0">
              <a:effectLst/>
              <a:latin typeface="Arial Black" panose="020B0A04020102020204" pitchFamily="34" charset="0"/>
            </a:endParaRPr>
          </a:p>
        </p:txBody>
      </p:sp>
      <p:sp>
        <p:nvSpPr>
          <p:cNvPr id="4" name="Content Placeholder 3">
            <a:extLst>
              <a:ext uri="{FF2B5EF4-FFF2-40B4-BE49-F238E27FC236}">
                <a16:creationId xmlns:a16="http://schemas.microsoft.com/office/drawing/2014/main" id="{D52CF819-08BB-93A7-2F52-94E53E80F01E}"/>
              </a:ext>
            </a:extLst>
          </p:cNvPr>
          <p:cNvSpPr>
            <a:spLocks noGrp="1"/>
          </p:cNvSpPr>
          <p:nvPr>
            <p:ph sz="half" idx="2"/>
          </p:nvPr>
        </p:nvSpPr>
        <p:spPr/>
        <p:txBody>
          <a:bodyPr/>
          <a:lstStyle/>
          <a:p>
            <a:r>
              <a:rPr lang="en-US" u="sng" dirty="0">
                <a:effectLst/>
                <a:latin typeface="Arial Black" panose="020B0A04020102020204" pitchFamily="34" charset="0"/>
              </a:rPr>
              <a:t>Examples:</a:t>
            </a:r>
          </a:p>
          <a:p>
            <a:pPr marL="457200" indent="-457200">
              <a:buFont typeface="+mj-lt"/>
              <a:buAutoNum type="arabicPeriod"/>
            </a:pPr>
            <a:r>
              <a:rPr lang="en-IN" sz="1800" dirty="0">
                <a:effectLst/>
                <a:latin typeface="Arial Black" panose="020B0A04020102020204" pitchFamily="34" charset="0"/>
              </a:rPr>
              <a:t>CAT Scanners</a:t>
            </a:r>
          </a:p>
          <a:p>
            <a:pPr marL="457200" indent="-457200">
              <a:buFont typeface="+mj-lt"/>
              <a:buAutoNum type="arabicPeriod"/>
            </a:pPr>
            <a:r>
              <a:rPr lang="en-IN" sz="1800" dirty="0">
                <a:effectLst/>
                <a:latin typeface="Arial Black" panose="020B0A04020102020204" pitchFamily="34" charset="0"/>
              </a:rPr>
              <a:t>Implanted Heart monitors</a:t>
            </a:r>
          </a:p>
          <a:p>
            <a:pPr marL="457200" indent="-457200">
              <a:buFont typeface="+mj-lt"/>
              <a:buAutoNum type="arabicPeriod"/>
            </a:pPr>
            <a:r>
              <a:rPr lang="en-IN" sz="1800" dirty="0">
                <a:effectLst/>
                <a:latin typeface="Arial Black" panose="020B0A04020102020204" pitchFamily="34" charset="0"/>
              </a:rPr>
              <a:t>Electric vehicles</a:t>
            </a:r>
          </a:p>
          <a:p>
            <a:pPr marL="457200" indent="-457200">
              <a:buFont typeface="+mj-lt"/>
              <a:buAutoNum type="arabicPeriod"/>
            </a:pPr>
            <a:r>
              <a:rPr lang="en-IN" sz="1800" dirty="0">
                <a:effectLst/>
                <a:latin typeface="Arial Black" panose="020B0A04020102020204" pitchFamily="34" charset="0"/>
              </a:rPr>
              <a:t>Household Appliances</a:t>
            </a:r>
          </a:p>
        </p:txBody>
      </p:sp>
      <p:pic>
        <p:nvPicPr>
          <p:cNvPr id="6" name="Picture 5">
            <a:extLst>
              <a:ext uri="{FF2B5EF4-FFF2-40B4-BE49-F238E27FC236}">
                <a16:creationId xmlns:a16="http://schemas.microsoft.com/office/drawing/2014/main" id="{71B41591-FE42-7A31-6EFA-64967825AE34}"/>
              </a:ext>
            </a:extLst>
          </p:cNvPr>
          <p:cNvPicPr>
            <a:picLocks noChangeAspect="1"/>
          </p:cNvPicPr>
          <p:nvPr/>
        </p:nvPicPr>
        <p:blipFill>
          <a:blip r:embed="rId2"/>
          <a:stretch>
            <a:fillRect/>
          </a:stretch>
        </p:blipFill>
        <p:spPr>
          <a:xfrm>
            <a:off x="372863" y="1970951"/>
            <a:ext cx="5415378" cy="4172505"/>
          </a:xfrm>
          <a:prstGeom prst="rect">
            <a:avLst/>
          </a:prstGeom>
        </p:spPr>
      </p:pic>
      <p:sp>
        <p:nvSpPr>
          <p:cNvPr id="5" name="Slide Number Placeholder 4">
            <a:extLst>
              <a:ext uri="{FF2B5EF4-FFF2-40B4-BE49-F238E27FC236}">
                <a16:creationId xmlns:a16="http://schemas.microsoft.com/office/drawing/2014/main" id="{FAA04597-AB8E-84A6-54EA-0978807D4EC8}"/>
              </a:ext>
            </a:extLst>
          </p:cNvPr>
          <p:cNvSpPr>
            <a:spLocks noGrp="1"/>
          </p:cNvSpPr>
          <p:nvPr>
            <p:ph type="sldNum" sz="quarter" idx="12"/>
          </p:nvPr>
        </p:nvSpPr>
        <p:spPr>
          <a:xfrm>
            <a:off x="11438455" y="6492875"/>
            <a:ext cx="753545" cy="365125"/>
          </a:xfrm>
        </p:spPr>
        <p:txBody>
          <a:bodyPr/>
          <a:lstStyle/>
          <a:p>
            <a:fld id="{6D22F896-40B5-4ADD-8801-0D06FADFA095}" type="slidenum">
              <a:rPr lang="en-US" sz="2000" smtClean="0">
                <a:latin typeface="Arial Black" panose="020B0A04020102020204" pitchFamily="34" charset="0"/>
              </a:rPr>
              <a:t>18</a:t>
            </a:fld>
            <a:endParaRPr lang="en-US" sz="2000" dirty="0">
              <a:latin typeface="Arial Black" panose="020B0A04020102020204" pitchFamily="34" charset="0"/>
            </a:endParaRPr>
          </a:p>
        </p:txBody>
      </p:sp>
    </p:spTree>
    <p:extLst>
      <p:ext uri="{BB962C8B-B14F-4D97-AF65-F5344CB8AC3E}">
        <p14:creationId xmlns:p14="http://schemas.microsoft.com/office/powerpoint/2010/main" val="1373102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05CA-340F-424E-A294-4185B2551D0D}"/>
              </a:ext>
            </a:extLst>
          </p:cNvPr>
          <p:cNvSpPr>
            <a:spLocks noGrp="1"/>
          </p:cNvSpPr>
          <p:nvPr>
            <p:ph type="title"/>
          </p:nvPr>
        </p:nvSpPr>
        <p:spPr>
          <a:xfrm>
            <a:off x="787961" y="225105"/>
            <a:ext cx="6107790" cy="841695"/>
          </a:xfrm>
        </p:spPr>
        <p:txBody>
          <a:bodyPr/>
          <a:lstStyle/>
          <a:p>
            <a:r>
              <a:rPr lang="en-US" dirty="0">
                <a:latin typeface="Arial Black" panose="020B0A04020102020204" pitchFamily="34" charset="0"/>
              </a:rPr>
              <a:t>Microcontroller </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C4E5F8D-EA97-414B-9929-6AEC3D99091F}"/>
              </a:ext>
            </a:extLst>
          </p:cNvPr>
          <p:cNvSpPr>
            <a:spLocks noGrp="1"/>
          </p:cNvSpPr>
          <p:nvPr>
            <p:ph sz="half" idx="1"/>
          </p:nvPr>
        </p:nvSpPr>
        <p:spPr>
          <a:xfrm>
            <a:off x="913794" y="1468073"/>
            <a:ext cx="10142895" cy="4323127"/>
          </a:xfrm>
        </p:spPr>
        <p:txBody>
          <a:bodyPr>
            <a:normAutofit/>
          </a:bodyPr>
          <a:lstStyle/>
          <a:p>
            <a:pPr marL="457200" indent="-457200">
              <a:buFont typeface="+mj-lt"/>
              <a:buAutoNum type="arabicPeriod"/>
            </a:pPr>
            <a:r>
              <a:rPr lang="en-IN" sz="1800" dirty="0">
                <a:latin typeface="Arial Black" panose="020B0A04020102020204" pitchFamily="34" charset="0"/>
              </a:rPr>
              <a:t>ADC block &amp; DAC block </a:t>
            </a:r>
          </a:p>
          <a:p>
            <a:pPr marL="457200" indent="-457200">
              <a:buFont typeface="+mj-lt"/>
              <a:buAutoNum type="arabicPeriod"/>
            </a:pPr>
            <a:r>
              <a:rPr lang="en-IN" sz="1800" dirty="0">
                <a:latin typeface="Arial Black" panose="020B0A04020102020204" pitchFamily="34" charset="0"/>
              </a:rPr>
              <a:t> Timers &amp; Counters </a:t>
            </a:r>
          </a:p>
          <a:p>
            <a:pPr marL="457200" indent="-457200">
              <a:buFont typeface="+mj-lt"/>
              <a:buAutoNum type="arabicPeriod"/>
            </a:pPr>
            <a:r>
              <a:rPr lang="en-IN" sz="1800" dirty="0">
                <a:latin typeface="Arial Black" panose="020B0A04020102020204" pitchFamily="34" charset="0"/>
              </a:rPr>
              <a:t> PWM </a:t>
            </a:r>
          </a:p>
          <a:p>
            <a:pPr marL="457200" indent="-457200">
              <a:buFont typeface="+mj-lt"/>
              <a:buAutoNum type="arabicPeriod"/>
            </a:pPr>
            <a:r>
              <a:rPr lang="en-IN" sz="1800" dirty="0">
                <a:latin typeface="Arial Black" panose="020B0A04020102020204" pitchFamily="34" charset="0"/>
              </a:rPr>
              <a:t>Processor, memory and I/O ports </a:t>
            </a:r>
          </a:p>
          <a:p>
            <a:pPr marL="457200" indent="-457200">
              <a:buFont typeface="+mj-lt"/>
              <a:buAutoNum type="arabicPeriod"/>
            </a:pPr>
            <a:r>
              <a:rPr lang="en-IN" sz="1800" dirty="0">
                <a:latin typeface="Arial Black" panose="020B0A04020102020204" pitchFamily="34" charset="0"/>
              </a:rPr>
              <a:t> Micro Processor Vs Micro Controller</a:t>
            </a:r>
          </a:p>
          <a:p>
            <a:pPr marL="457200" indent="-457200">
              <a:buFont typeface="+mj-lt"/>
              <a:buAutoNum type="arabicPeriod"/>
            </a:pPr>
            <a:r>
              <a:rPr lang="en-IN" sz="1800" dirty="0">
                <a:latin typeface="Arial Black" panose="020B0A04020102020204" pitchFamily="34" charset="0"/>
              </a:rPr>
              <a:t>RAM, ROM and its types.</a:t>
            </a:r>
          </a:p>
        </p:txBody>
      </p:sp>
      <p:sp>
        <p:nvSpPr>
          <p:cNvPr id="5" name="Slide Number Placeholder 4">
            <a:extLst>
              <a:ext uri="{FF2B5EF4-FFF2-40B4-BE49-F238E27FC236}">
                <a16:creationId xmlns:a16="http://schemas.microsoft.com/office/drawing/2014/main" id="{3BAE32EC-A874-41E2-9777-8E408F980C5D}"/>
              </a:ext>
            </a:extLst>
          </p:cNvPr>
          <p:cNvSpPr>
            <a:spLocks noGrp="1"/>
          </p:cNvSpPr>
          <p:nvPr>
            <p:ph type="sldNum" sz="quarter" idx="12"/>
          </p:nvPr>
        </p:nvSpPr>
        <p:spPr>
          <a:xfrm>
            <a:off x="11438455" y="6484486"/>
            <a:ext cx="753545" cy="365125"/>
          </a:xfrm>
        </p:spPr>
        <p:txBody>
          <a:bodyPr/>
          <a:lstStyle/>
          <a:p>
            <a:fld id="{6D22F896-40B5-4ADD-8801-0D06FADFA095}" type="slidenum">
              <a:rPr lang="en-US" sz="2000" smtClean="0">
                <a:latin typeface="Arial Black" panose="020B0A04020102020204" pitchFamily="34" charset="0"/>
              </a:rPr>
              <a:t>19</a:t>
            </a:fld>
            <a:endParaRPr lang="en-US" sz="2000" dirty="0">
              <a:latin typeface="Arial Black" panose="020B0A04020102020204" pitchFamily="34" charset="0"/>
            </a:endParaRPr>
          </a:p>
        </p:txBody>
      </p:sp>
    </p:spTree>
    <p:extLst>
      <p:ext uri="{BB962C8B-B14F-4D97-AF65-F5344CB8AC3E}">
        <p14:creationId xmlns:p14="http://schemas.microsoft.com/office/powerpoint/2010/main" val="90396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C6D6F1-53A4-0AD8-D4DB-2F2F49A6F6E1}"/>
              </a:ext>
            </a:extLst>
          </p:cNvPr>
          <p:cNvSpPr>
            <a:spLocks noGrp="1"/>
          </p:cNvSpPr>
          <p:nvPr>
            <p:ph type="title"/>
          </p:nvPr>
        </p:nvSpPr>
        <p:spPr>
          <a:xfrm>
            <a:off x="913795" y="609600"/>
            <a:ext cx="10353761" cy="857815"/>
          </a:xfrm>
        </p:spPr>
        <p:txBody>
          <a:bodyPr>
            <a:normAutofit/>
          </a:bodyPr>
          <a:lstStyle/>
          <a:p>
            <a:r>
              <a:rPr lang="en-IN" sz="2400" dirty="0">
                <a:latin typeface="Arial Black" panose="020B0A04020102020204" pitchFamily="34" charset="0"/>
              </a:rPr>
              <a:t>Contents</a:t>
            </a:r>
          </a:p>
        </p:txBody>
      </p:sp>
      <p:graphicFrame>
        <p:nvGraphicFramePr>
          <p:cNvPr id="8" name="Content Placeholder 7">
            <a:extLst>
              <a:ext uri="{FF2B5EF4-FFF2-40B4-BE49-F238E27FC236}">
                <a16:creationId xmlns:a16="http://schemas.microsoft.com/office/drawing/2014/main" id="{FC7DBF2A-9757-B704-3EB0-5220D56902A4}"/>
              </a:ext>
            </a:extLst>
          </p:cNvPr>
          <p:cNvGraphicFramePr>
            <a:graphicFrameLocks noGrp="1"/>
          </p:cNvGraphicFramePr>
          <p:nvPr>
            <p:ph idx="1"/>
            <p:extLst>
              <p:ext uri="{D42A27DB-BD31-4B8C-83A1-F6EECF244321}">
                <p14:modId xmlns:p14="http://schemas.microsoft.com/office/powerpoint/2010/main" val="2897954098"/>
              </p:ext>
            </p:extLst>
          </p:nvPr>
        </p:nvGraphicFramePr>
        <p:xfrm>
          <a:off x="913795" y="1467415"/>
          <a:ext cx="10506680" cy="2580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angle 14">
            <a:extLst>
              <a:ext uri="{FF2B5EF4-FFF2-40B4-BE49-F238E27FC236}">
                <a16:creationId xmlns:a16="http://schemas.microsoft.com/office/drawing/2014/main" id="{17BE430E-27F8-DB4A-DDFD-7AB91BF5BAD9}"/>
              </a:ext>
            </a:extLst>
          </p:cNvPr>
          <p:cNvSpPr/>
          <p:nvPr/>
        </p:nvSpPr>
        <p:spPr>
          <a:xfrm>
            <a:off x="771525" y="719666"/>
            <a:ext cx="10884856" cy="5418667"/>
          </a:xfrm>
          <a:prstGeom prst="rect">
            <a:avLst/>
          </a:prstGeom>
        </p:spPr>
        <p:txBody>
          <a:bodyPr/>
          <a:lstStyle/>
          <a:p>
            <a:pPr lvl="0">
              <a:buChar char="•"/>
            </a:pPr>
            <a:endParaRPr lang="en-IN" dirty="0"/>
          </a:p>
        </p:txBody>
      </p:sp>
      <p:graphicFrame>
        <p:nvGraphicFramePr>
          <p:cNvPr id="16" name="Diagram 15">
            <a:extLst>
              <a:ext uri="{FF2B5EF4-FFF2-40B4-BE49-F238E27FC236}">
                <a16:creationId xmlns:a16="http://schemas.microsoft.com/office/drawing/2014/main" id="{8A071CD0-6903-4DFF-4AE5-DAF57A9D9069}"/>
              </a:ext>
            </a:extLst>
          </p:cNvPr>
          <p:cNvGraphicFramePr/>
          <p:nvPr>
            <p:extLst>
              <p:ext uri="{D42A27DB-BD31-4B8C-83A1-F6EECF244321}">
                <p14:modId xmlns:p14="http://schemas.microsoft.com/office/powerpoint/2010/main" val="649076791"/>
              </p:ext>
            </p:extLst>
          </p:nvPr>
        </p:nvGraphicFramePr>
        <p:xfrm>
          <a:off x="1028699" y="4048125"/>
          <a:ext cx="10391776" cy="24521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Slide Number Placeholder 1">
            <a:extLst>
              <a:ext uri="{FF2B5EF4-FFF2-40B4-BE49-F238E27FC236}">
                <a16:creationId xmlns:a16="http://schemas.microsoft.com/office/drawing/2014/main" id="{5DA52CD0-D9B5-7F62-180D-73A8C4EE1B68}"/>
              </a:ext>
            </a:extLst>
          </p:cNvPr>
          <p:cNvSpPr>
            <a:spLocks noGrp="1"/>
          </p:cNvSpPr>
          <p:nvPr>
            <p:ph type="sldNum" sz="quarter" idx="12"/>
          </p:nvPr>
        </p:nvSpPr>
        <p:spPr>
          <a:xfrm>
            <a:off x="11459306" y="6378655"/>
            <a:ext cx="753545" cy="460159"/>
          </a:xfrm>
        </p:spPr>
        <p:txBody>
          <a:bodyPr/>
          <a:lstStyle/>
          <a:p>
            <a:fld id="{6D22F896-40B5-4ADD-8801-0D06FADFA095}" type="slidenum">
              <a:rPr lang="en-US" sz="2000" smtClean="0">
                <a:latin typeface="Arial Black" panose="020B0A04020102020204" pitchFamily="34" charset="0"/>
              </a:rPr>
              <a:t>2</a:t>
            </a:fld>
            <a:endParaRPr lang="en-US" sz="2000" dirty="0">
              <a:latin typeface="Arial Black" panose="020B0A04020102020204" pitchFamily="34" charset="0"/>
            </a:endParaRPr>
          </a:p>
        </p:txBody>
      </p:sp>
    </p:spTree>
    <p:extLst>
      <p:ext uri="{BB962C8B-B14F-4D97-AF65-F5344CB8AC3E}">
        <p14:creationId xmlns:p14="http://schemas.microsoft.com/office/powerpoint/2010/main" val="2316982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7CAEFE-4396-6259-F62C-26779728D874}"/>
              </a:ext>
            </a:extLst>
          </p:cNvPr>
          <p:cNvSpPr>
            <a:spLocks noGrp="1"/>
          </p:cNvSpPr>
          <p:nvPr>
            <p:ph type="title"/>
          </p:nvPr>
        </p:nvSpPr>
        <p:spPr>
          <a:xfrm>
            <a:off x="808171" y="1066800"/>
            <a:ext cx="3932237" cy="2362200"/>
          </a:xfrm>
        </p:spPr>
        <p:txBody>
          <a:bodyPr>
            <a:normAutofit/>
          </a:bodyPr>
          <a:lstStyle/>
          <a:p>
            <a:r>
              <a:rPr lang="en-IN" sz="3400" dirty="0">
                <a:latin typeface="Arial Black" panose="020B0A04020102020204" pitchFamily="34" charset="0"/>
              </a:rPr>
              <a:t>overview</a:t>
            </a:r>
          </a:p>
        </p:txBody>
      </p:sp>
      <p:sp>
        <p:nvSpPr>
          <p:cNvPr id="6" name="Content Placeholder 5">
            <a:extLst>
              <a:ext uri="{FF2B5EF4-FFF2-40B4-BE49-F238E27FC236}">
                <a16:creationId xmlns:a16="http://schemas.microsoft.com/office/drawing/2014/main" id="{88B262B2-7E16-85B3-F4A3-367012B3328C}"/>
              </a:ext>
            </a:extLst>
          </p:cNvPr>
          <p:cNvSpPr>
            <a:spLocks noGrp="1"/>
          </p:cNvSpPr>
          <p:nvPr>
            <p:ph idx="1"/>
          </p:nvPr>
        </p:nvSpPr>
        <p:spPr/>
        <p:txBody>
          <a:bodyPr>
            <a:normAutofit/>
          </a:bodyPr>
          <a:lstStyle/>
          <a:p>
            <a:pPr algn="just">
              <a:lnSpc>
                <a:spcPct val="150000"/>
              </a:lnSpc>
            </a:pPr>
            <a:r>
              <a:rPr lang="en-IN" sz="1800" dirty="0">
                <a:latin typeface="Arial Black" panose="020B0A04020102020204" pitchFamily="34" charset="0"/>
              </a:rPr>
              <a:t>This project provides an IoT based home automation solution using </a:t>
            </a:r>
            <a:r>
              <a:rPr lang="en-IN" sz="1800" b="1" dirty="0">
                <a:effectLst/>
                <a:latin typeface="Arial Black" panose="020B0A04020102020204" pitchFamily="34" charset="0"/>
              </a:rPr>
              <a:t>Arduino UNO board in </a:t>
            </a:r>
            <a:r>
              <a:rPr lang="en-IN" sz="1800" b="1" dirty="0" err="1">
                <a:effectLst/>
                <a:latin typeface="Arial Black" panose="020B0A04020102020204" pitchFamily="34" charset="0"/>
              </a:rPr>
              <a:t>picsimlab</a:t>
            </a:r>
            <a:r>
              <a:rPr lang="en-IN" sz="1800" b="1" dirty="0">
                <a:effectLst/>
                <a:latin typeface="Arial Black" panose="020B0A04020102020204" pitchFamily="34" charset="0"/>
              </a:rPr>
              <a:t> simulator</a:t>
            </a:r>
            <a:r>
              <a:rPr lang="en-IN" sz="1800" b="1" dirty="0">
                <a:effectLst/>
                <a:latin typeface="Arial Black" panose="020B0A04020102020204" pitchFamily="34" charset="0"/>
                <a:ea typeface="Arial" panose="020B0604020202020204" pitchFamily="34" charset="0"/>
              </a:rPr>
              <a:t>.</a:t>
            </a:r>
          </a:p>
          <a:p>
            <a:pPr algn="just">
              <a:lnSpc>
                <a:spcPct val="150000"/>
              </a:lnSpc>
            </a:pPr>
            <a:r>
              <a:rPr lang="en-IN" sz="1800" b="1" dirty="0">
                <a:effectLst/>
                <a:latin typeface="Arial Black" panose="020B0A04020102020204" pitchFamily="34" charset="0"/>
                <a:ea typeface="Arial" panose="020B0604020202020204" pitchFamily="34" charset="0"/>
              </a:rPr>
              <a:t>Blynk IoT mobile application is used to control the devices remotely.</a:t>
            </a:r>
          </a:p>
          <a:p>
            <a:pPr algn="just">
              <a:lnSpc>
                <a:spcPct val="150000"/>
              </a:lnSpc>
            </a:pPr>
            <a:r>
              <a:rPr lang="en-IN" sz="1800" b="1" dirty="0">
                <a:effectLst/>
                <a:latin typeface="Arial Black" panose="020B0A04020102020204" pitchFamily="34" charset="0"/>
              </a:rPr>
              <a:t>Control the lights, temperature of the home and inflow and outflow of water in the water tank.</a:t>
            </a:r>
            <a:endParaRPr lang="en-IN" sz="1800" b="1" dirty="0">
              <a:latin typeface="Arial Black" panose="020B0A04020102020204" pitchFamily="34" charset="0"/>
            </a:endParaRPr>
          </a:p>
        </p:txBody>
      </p:sp>
      <p:sp>
        <p:nvSpPr>
          <p:cNvPr id="8" name="Slide Number Placeholder 7">
            <a:extLst>
              <a:ext uri="{FF2B5EF4-FFF2-40B4-BE49-F238E27FC236}">
                <a16:creationId xmlns:a16="http://schemas.microsoft.com/office/drawing/2014/main" id="{3AE6C977-D84F-41A1-ED9A-5CEC65DAFD83}"/>
              </a:ext>
            </a:extLst>
          </p:cNvPr>
          <p:cNvSpPr>
            <a:spLocks noGrp="1"/>
          </p:cNvSpPr>
          <p:nvPr>
            <p:ph type="sldNum" sz="quarter" idx="12"/>
          </p:nvPr>
        </p:nvSpPr>
        <p:spPr>
          <a:xfrm>
            <a:off x="11438455" y="6492875"/>
            <a:ext cx="753545" cy="365125"/>
          </a:xfrm>
        </p:spPr>
        <p:txBody>
          <a:bodyPr/>
          <a:lstStyle/>
          <a:p>
            <a:fld id="{6D22F896-40B5-4ADD-8801-0D06FADFA095}" type="slidenum">
              <a:rPr lang="en-US" sz="2000" smtClean="0">
                <a:latin typeface="Arial Black" panose="020B0A04020102020204" pitchFamily="34" charset="0"/>
              </a:rPr>
              <a:t>20</a:t>
            </a:fld>
            <a:endParaRPr lang="en-US" sz="2000" dirty="0">
              <a:latin typeface="Arial Black" panose="020B0A04020102020204" pitchFamily="34" charset="0"/>
            </a:endParaRPr>
          </a:p>
        </p:txBody>
      </p:sp>
    </p:spTree>
    <p:extLst>
      <p:ext uri="{BB962C8B-B14F-4D97-AF65-F5344CB8AC3E}">
        <p14:creationId xmlns:p14="http://schemas.microsoft.com/office/powerpoint/2010/main" val="1519335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949C-B6CA-28EC-FB1D-0766B40B1B49}"/>
              </a:ext>
            </a:extLst>
          </p:cNvPr>
          <p:cNvSpPr>
            <a:spLocks noGrp="1"/>
          </p:cNvSpPr>
          <p:nvPr>
            <p:ph type="title"/>
          </p:nvPr>
        </p:nvSpPr>
        <p:spPr>
          <a:xfrm>
            <a:off x="924444" y="836102"/>
            <a:ext cx="3932237" cy="2653717"/>
          </a:xfrm>
        </p:spPr>
        <p:txBody>
          <a:bodyPr>
            <a:normAutofit/>
          </a:bodyPr>
          <a:lstStyle/>
          <a:p>
            <a:r>
              <a:rPr lang="en-IN" sz="3400" dirty="0">
                <a:latin typeface="Arial Black" panose="020B0A04020102020204" pitchFamily="34" charset="0"/>
              </a:rPr>
              <a:t>objectives</a:t>
            </a:r>
          </a:p>
        </p:txBody>
      </p:sp>
      <p:sp>
        <p:nvSpPr>
          <p:cNvPr id="3" name="Content Placeholder 2">
            <a:extLst>
              <a:ext uri="{FF2B5EF4-FFF2-40B4-BE49-F238E27FC236}">
                <a16:creationId xmlns:a16="http://schemas.microsoft.com/office/drawing/2014/main" id="{E29698AD-65C9-7317-245A-AE477E770053}"/>
              </a:ext>
            </a:extLst>
          </p:cNvPr>
          <p:cNvSpPr>
            <a:spLocks noGrp="1"/>
          </p:cNvSpPr>
          <p:nvPr>
            <p:ph idx="1"/>
          </p:nvPr>
        </p:nvSpPr>
        <p:spPr/>
        <p:txBody>
          <a:bodyPr>
            <a:normAutofit/>
          </a:bodyPr>
          <a:lstStyle/>
          <a:p>
            <a:pPr algn="just">
              <a:lnSpc>
                <a:spcPct val="150000"/>
              </a:lnSpc>
            </a:pPr>
            <a:r>
              <a:rPr lang="en-IN" sz="1800" dirty="0">
                <a:latin typeface="Arial Black" panose="020B0A04020102020204" pitchFamily="34" charset="0"/>
              </a:rPr>
              <a:t>Connect the home appliances to the </a:t>
            </a:r>
            <a:r>
              <a:rPr lang="en-IN" sz="1800" dirty="0" err="1">
                <a:latin typeface="Arial Black" panose="020B0A04020102020204" pitchFamily="34" charset="0"/>
              </a:rPr>
              <a:t>picsimlab</a:t>
            </a:r>
            <a:r>
              <a:rPr lang="en-IN" sz="1800" dirty="0">
                <a:latin typeface="Arial Black" panose="020B0A04020102020204" pitchFamily="34" charset="0"/>
              </a:rPr>
              <a:t> simulator and integrate it with Blynk IoT app using Blynk cloud.</a:t>
            </a:r>
          </a:p>
          <a:p>
            <a:pPr algn="just">
              <a:lnSpc>
                <a:spcPct val="150000"/>
              </a:lnSpc>
            </a:pPr>
            <a:r>
              <a:rPr lang="en-IN" sz="1800" dirty="0">
                <a:latin typeface="Arial Black" panose="020B0A04020102020204" pitchFamily="34" charset="0"/>
              </a:rPr>
              <a:t>Control lights, temperature of home along with the level of water tank using mobile app.</a:t>
            </a:r>
          </a:p>
          <a:p>
            <a:pPr algn="just">
              <a:lnSpc>
                <a:spcPct val="150000"/>
              </a:lnSpc>
            </a:pPr>
            <a:r>
              <a:rPr lang="en-IN" sz="1800" dirty="0">
                <a:latin typeface="Arial Black" panose="020B0A04020102020204" pitchFamily="34" charset="0"/>
              </a:rPr>
              <a:t>Obtain notification about the status of home on the mobile phone.</a:t>
            </a:r>
          </a:p>
        </p:txBody>
      </p:sp>
      <p:sp>
        <p:nvSpPr>
          <p:cNvPr id="5" name="Slide Number Placeholder 4">
            <a:extLst>
              <a:ext uri="{FF2B5EF4-FFF2-40B4-BE49-F238E27FC236}">
                <a16:creationId xmlns:a16="http://schemas.microsoft.com/office/drawing/2014/main" id="{599CC483-5A7D-63D9-1769-723BD7440A3C}"/>
              </a:ext>
            </a:extLst>
          </p:cNvPr>
          <p:cNvSpPr>
            <a:spLocks noGrp="1"/>
          </p:cNvSpPr>
          <p:nvPr>
            <p:ph type="sldNum" sz="quarter" idx="12"/>
          </p:nvPr>
        </p:nvSpPr>
        <p:spPr>
          <a:xfrm>
            <a:off x="11438455" y="6492875"/>
            <a:ext cx="753545" cy="365125"/>
          </a:xfrm>
        </p:spPr>
        <p:txBody>
          <a:bodyPr/>
          <a:lstStyle/>
          <a:p>
            <a:fld id="{6D22F896-40B5-4ADD-8801-0D06FADFA095}" type="slidenum">
              <a:rPr lang="en-US" sz="2000" smtClean="0">
                <a:latin typeface="Arial Black" panose="020B0A04020102020204" pitchFamily="34" charset="0"/>
              </a:rPr>
              <a:t>21</a:t>
            </a:fld>
            <a:endParaRPr lang="en-US" sz="2000" dirty="0">
              <a:latin typeface="Arial Black" panose="020B0A04020102020204" pitchFamily="34" charset="0"/>
            </a:endParaRPr>
          </a:p>
        </p:txBody>
      </p:sp>
    </p:spTree>
    <p:extLst>
      <p:ext uri="{BB962C8B-B14F-4D97-AF65-F5344CB8AC3E}">
        <p14:creationId xmlns:p14="http://schemas.microsoft.com/office/powerpoint/2010/main" val="130924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29194F-AC0B-F5AC-B70A-2C2E8307AD80}"/>
              </a:ext>
            </a:extLst>
          </p:cNvPr>
          <p:cNvSpPr>
            <a:spLocks noGrp="1"/>
          </p:cNvSpPr>
          <p:nvPr>
            <p:ph type="title"/>
          </p:nvPr>
        </p:nvSpPr>
        <p:spPr>
          <a:xfrm>
            <a:off x="913795" y="104457"/>
            <a:ext cx="10353761" cy="962342"/>
          </a:xfrm>
        </p:spPr>
        <p:txBody>
          <a:bodyPr/>
          <a:lstStyle/>
          <a:p>
            <a:r>
              <a:rPr lang="en-IN" dirty="0">
                <a:latin typeface="Arial Black" panose="020B0A04020102020204" pitchFamily="34" charset="0"/>
              </a:rPr>
              <a:t>Why home automation ?</a:t>
            </a:r>
          </a:p>
        </p:txBody>
      </p:sp>
      <p:sp>
        <p:nvSpPr>
          <p:cNvPr id="7" name="Content Placeholder 6">
            <a:extLst>
              <a:ext uri="{FF2B5EF4-FFF2-40B4-BE49-F238E27FC236}">
                <a16:creationId xmlns:a16="http://schemas.microsoft.com/office/drawing/2014/main" id="{69D2B631-C9EB-9A86-1739-02C038801577}"/>
              </a:ext>
            </a:extLst>
          </p:cNvPr>
          <p:cNvSpPr>
            <a:spLocks noGrp="1"/>
          </p:cNvSpPr>
          <p:nvPr>
            <p:ph idx="1"/>
          </p:nvPr>
        </p:nvSpPr>
        <p:spPr>
          <a:xfrm>
            <a:off x="781035" y="1332666"/>
            <a:ext cx="10353762" cy="3695136"/>
          </a:xfrm>
        </p:spPr>
        <p:txBody>
          <a:bodyPr>
            <a:normAutofit/>
          </a:bodyPr>
          <a:lstStyle/>
          <a:p>
            <a:r>
              <a:rPr lang="en-IN" sz="1800" dirty="0">
                <a:latin typeface="Arial Black" panose="020B0A04020102020204" pitchFamily="34" charset="0"/>
              </a:rPr>
              <a:t>Generally people always don’t stay at home, this brings the problem of home appliances not being monitored.</a:t>
            </a:r>
          </a:p>
          <a:p>
            <a:r>
              <a:rPr lang="en-IN" sz="1800" dirty="0">
                <a:latin typeface="Arial Black" panose="020B0A04020102020204" pitchFamily="34" charset="0"/>
              </a:rPr>
              <a:t>The solution for this problem comes out to be home automation.</a:t>
            </a:r>
          </a:p>
          <a:p>
            <a:r>
              <a:rPr lang="en-IN" sz="1800" dirty="0">
                <a:latin typeface="Arial Black" panose="020B0A04020102020204" pitchFamily="34" charset="0"/>
              </a:rPr>
              <a:t>Home automation enables people to control most of the devices remotely, such as</a:t>
            </a:r>
          </a:p>
          <a:p>
            <a:pPr marL="400050" indent="-400050">
              <a:buFont typeface="+mj-lt"/>
              <a:buAutoNum type="romanLcPeriod"/>
            </a:pPr>
            <a:r>
              <a:rPr lang="en-IN" sz="1800" dirty="0">
                <a:latin typeface="Arial Black" panose="020B0A04020102020204" pitchFamily="34" charset="0"/>
              </a:rPr>
              <a:t>Volume of water present in the water tank</a:t>
            </a:r>
          </a:p>
          <a:p>
            <a:pPr marL="400050" indent="-400050">
              <a:buFont typeface="+mj-lt"/>
              <a:buAutoNum type="romanLcPeriod"/>
            </a:pPr>
            <a:r>
              <a:rPr lang="en-IN" sz="1800" dirty="0">
                <a:latin typeface="Arial Black" panose="020B0A04020102020204" pitchFamily="34" charset="0"/>
              </a:rPr>
              <a:t>Garden  lights</a:t>
            </a:r>
          </a:p>
          <a:p>
            <a:pPr marL="400050" indent="-400050">
              <a:buFont typeface="+mj-lt"/>
              <a:buAutoNum type="romanLcPeriod"/>
            </a:pPr>
            <a:r>
              <a:rPr lang="en-IN" sz="1800" dirty="0">
                <a:latin typeface="Arial Black" panose="020B0A04020102020204" pitchFamily="34" charset="0"/>
              </a:rPr>
              <a:t>Temperature of home</a:t>
            </a:r>
          </a:p>
        </p:txBody>
      </p:sp>
      <p:sp>
        <p:nvSpPr>
          <p:cNvPr id="5" name="Slide Number Placeholder 4">
            <a:extLst>
              <a:ext uri="{FF2B5EF4-FFF2-40B4-BE49-F238E27FC236}">
                <a16:creationId xmlns:a16="http://schemas.microsoft.com/office/drawing/2014/main" id="{DEF0116E-45E4-D666-218C-645AE1B5DD8C}"/>
              </a:ext>
            </a:extLst>
          </p:cNvPr>
          <p:cNvSpPr>
            <a:spLocks noGrp="1"/>
          </p:cNvSpPr>
          <p:nvPr>
            <p:ph type="sldNum" sz="quarter" idx="12"/>
          </p:nvPr>
        </p:nvSpPr>
        <p:spPr>
          <a:xfrm>
            <a:off x="11438455" y="6492875"/>
            <a:ext cx="753545" cy="365125"/>
          </a:xfrm>
        </p:spPr>
        <p:txBody>
          <a:bodyPr/>
          <a:lstStyle/>
          <a:p>
            <a:fld id="{6D22F896-40B5-4ADD-8801-0D06FADFA095}" type="slidenum">
              <a:rPr lang="en-US" sz="2000" smtClean="0">
                <a:latin typeface="Arial Black" panose="020B0A04020102020204" pitchFamily="34" charset="0"/>
              </a:rPr>
              <a:t>22</a:t>
            </a:fld>
            <a:endParaRPr lang="en-US" sz="2000" dirty="0">
              <a:latin typeface="Arial Black" panose="020B0A04020102020204" pitchFamily="34" charset="0"/>
            </a:endParaRPr>
          </a:p>
        </p:txBody>
      </p:sp>
      <p:pic>
        <p:nvPicPr>
          <p:cNvPr id="8" name="image8.png">
            <a:extLst>
              <a:ext uri="{FF2B5EF4-FFF2-40B4-BE49-F238E27FC236}">
                <a16:creationId xmlns:a16="http://schemas.microsoft.com/office/drawing/2014/main" id="{74A31E79-82FC-4C38-80AB-0F4B670F8680}"/>
              </a:ext>
            </a:extLst>
          </p:cNvPr>
          <p:cNvPicPr/>
          <p:nvPr/>
        </p:nvPicPr>
        <p:blipFill>
          <a:blip r:embed="rId2"/>
          <a:srcRect l="4807" t="19804" r="11378" b="14410"/>
          <a:stretch>
            <a:fillRect/>
          </a:stretch>
        </p:blipFill>
        <p:spPr>
          <a:xfrm>
            <a:off x="5001080" y="3842158"/>
            <a:ext cx="5971720" cy="2877829"/>
          </a:xfrm>
          <a:prstGeom prst="rect">
            <a:avLst/>
          </a:prstGeom>
          <a:ln/>
        </p:spPr>
      </p:pic>
    </p:spTree>
    <p:extLst>
      <p:ext uri="{BB962C8B-B14F-4D97-AF65-F5344CB8AC3E}">
        <p14:creationId xmlns:p14="http://schemas.microsoft.com/office/powerpoint/2010/main" val="545539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708F-8750-4FDD-0435-9DA3C397A017}"/>
              </a:ext>
            </a:extLst>
          </p:cNvPr>
          <p:cNvSpPr>
            <a:spLocks noGrp="1"/>
          </p:cNvSpPr>
          <p:nvPr>
            <p:ph type="title"/>
          </p:nvPr>
        </p:nvSpPr>
        <p:spPr>
          <a:xfrm>
            <a:off x="913795" y="168676"/>
            <a:ext cx="10353761" cy="1326321"/>
          </a:xfrm>
        </p:spPr>
        <p:txBody>
          <a:bodyPr/>
          <a:lstStyle/>
          <a:p>
            <a:r>
              <a:rPr lang="en-IN" dirty="0">
                <a:latin typeface="Arial Black" panose="020B0A04020102020204" pitchFamily="34" charset="0"/>
              </a:rPr>
              <a:t>Arduino</a:t>
            </a:r>
          </a:p>
        </p:txBody>
      </p:sp>
      <p:sp>
        <p:nvSpPr>
          <p:cNvPr id="3" name="Content Placeholder 2">
            <a:extLst>
              <a:ext uri="{FF2B5EF4-FFF2-40B4-BE49-F238E27FC236}">
                <a16:creationId xmlns:a16="http://schemas.microsoft.com/office/drawing/2014/main" id="{0D73DB91-B212-12C9-1D87-2E8CDD28A1FB}"/>
              </a:ext>
            </a:extLst>
          </p:cNvPr>
          <p:cNvSpPr>
            <a:spLocks noGrp="1"/>
          </p:cNvSpPr>
          <p:nvPr>
            <p:ph idx="1"/>
          </p:nvPr>
        </p:nvSpPr>
        <p:spPr>
          <a:xfrm>
            <a:off x="913793" y="1661058"/>
            <a:ext cx="10680443" cy="4695353"/>
          </a:xfrm>
        </p:spPr>
        <p:txBody>
          <a:bodyPr>
            <a:normAutofit/>
          </a:bodyPr>
          <a:lstStyle/>
          <a:p>
            <a:pPr algn="just">
              <a:lnSpc>
                <a:spcPct val="150000"/>
              </a:lnSpc>
            </a:pPr>
            <a:r>
              <a:rPr lang="en-US" sz="1800" b="0" i="0" dirty="0">
                <a:effectLst/>
                <a:latin typeface="Arial Black" panose="020B0A04020102020204" pitchFamily="34" charset="0"/>
              </a:rPr>
              <a:t>Arduino UNO is a microcontroller board based on the </a:t>
            </a:r>
            <a:r>
              <a:rPr lang="en-US" sz="1800" b="1" i="0" dirty="0">
                <a:effectLst/>
                <a:latin typeface="Arial Black" panose="020B0A04020102020204" pitchFamily="34" charset="0"/>
              </a:rPr>
              <a:t>ATmega328P</a:t>
            </a:r>
            <a:r>
              <a:rPr lang="en-US" sz="1600" b="1" i="0" dirty="0">
                <a:effectLst/>
                <a:latin typeface="Open Sans" panose="020B0604020202020204" pitchFamily="34" charset="0"/>
              </a:rPr>
              <a:t>.</a:t>
            </a:r>
          </a:p>
          <a:p>
            <a:pPr algn="just">
              <a:lnSpc>
                <a:spcPct val="150000"/>
              </a:lnSpc>
            </a:pPr>
            <a:r>
              <a:rPr lang="en-US" sz="1800" b="0" i="0" dirty="0">
                <a:effectLst/>
                <a:latin typeface="Arial Black" panose="020B0A04020102020204" pitchFamily="34" charset="0"/>
              </a:rPr>
              <a:t>It has 14 digital input/output pins (6 can be used as PWM outputs), 6 analog </a:t>
            </a:r>
            <a:r>
              <a:rPr lang="en-US" sz="1800" dirty="0">
                <a:effectLst/>
                <a:latin typeface="Arial Black" panose="020B0A04020102020204" pitchFamily="34" charset="0"/>
              </a:rPr>
              <a:t>I/O pins</a:t>
            </a:r>
            <a:r>
              <a:rPr lang="en-US" sz="1800" b="0" i="0" dirty="0">
                <a:effectLst/>
                <a:latin typeface="Arial Black" panose="020B0A04020102020204" pitchFamily="34" charset="0"/>
              </a:rPr>
              <a:t>, a 16 MHz ceramic resonator, a USB connection, a power jack, an ICSP header and a reset button. </a:t>
            </a:r>
          </a:p>
          <a:p>
            <a:pPr algn="just">
              <a:lnSpc>
                <a:spcPct val="150000"/>
              </a:lnSpc>
            </a:pPr>
            <a:r>
              <a:rPr lang="en-US" sz="1800" dirty="0">
                <a:effectLst/>
                <a:latin typeface="Arial Black" panose="020B0A04020102020204" pitchFamily="34" charset="0"/>
              </a:rPr>
              <a:t>It can be programmed using different IDE, Arduino IDE (Integrated development environment) is used in this project.</a:t>
            </a:r>
          </a:p>
          <a:p>
            <a:pPr algn="just">
              <a:lnSpc>
                <a:spcPct val="150000"/>
              </a:lnSpc>
            </a:pPr>
            <a:r>
              <a:rPr lang="en-IN" dirty="0">
                <a:latin typeface="Arial Black" panose="020B0A04020102020204" pitchFamily="34" charset="0"/>
              </a:rPr>
              <a:t>Arduino IDE supports C and C++ languages.</a:t>
            </a:r>
          </a:p>
        </p:txBody>
      </p:sp>
      <p:sp>
        <p:nvSpPr>
          <p:cNvPr id="4" name="Slide Number Placeholder 3">
            <a:extLst>
              <a:ext uri="{FF2B5EF4-FFF2-40B4-BE49-F238E27FC236}">
                <a16:creationId xmlns:a16="http://schemas.microsoft.com/office/drawing/2014/main" id="{1E95B429-5F34-2140-3F46-46B01F680978}"/>
              </a:ext>
            </a:extLst>
          </p:cNvPr>
          <p:cNvSpPr>
            <a:spLocks noGrp="1"/>
          </p:cNvSpPr>
          <p:nvPr>
            <p:ph type="sldNum" sz="quarter" idx="12"/>
          </p:nvPr>
        </p:nvSpPr>
        <p:spPr>
          <a:xfrm>
            <a:off x="11438455" y="6492875"/>
            <a:ext cx="753545" cy="365125"/>
          </a:xfrm>
        </p:spPr>
        <p:txBody>
          <a:bodyPr/>
          <a:lstStyle/>
          <a:p>
            <a:fld id="{6D22F896-40B5-4ADD-8801-0D06FADFA095}" type="slidenum">
              <a:rPr lang="en-US" sz="2000" smtClean="0">
                <a:latin typeface="Arial Black" panose="020B0A04020102020204" pitchFamily="34" charset="0"/>
              </a:rPr>
              <a:t>23</a:t>
            </a:fld>
            <a:endParaRPr lang="en-US" sz="2000" dirty="0">
              <a:latin typeface="Arial Black" panose="020B0A04020102020204" pitchFamily="34" charset="0"/>
            </a:endParaRPr>
          </a:p>
        </p:txBody>
      </p:sp>
      <p:pic>
        <p:nvPicPr>
          <p:cNvPr id="5" name="Picture 4">
            <a:extLst>
              <a:ext uri="{FF2B5EF4-FFF2-40B4-BE49-F238E27FC236}">
                <a16:creationId xmlns:a16="http://schemas.microsoft.com/office/drawing/2014/main" id="{D61A3F2C-9C01-8B0D-0F6B-8885EFF271C9}"/>
              </a:ext>
            </a:extLst>
          </p:cNvPr>
          <p:cNvPicPr>
            <a:picLocks noChangeAspect="1"/>
          </p:cNvPicPr>
          <p:nvPr/>
        </p:nvPicPr>
        <p:blipFill>
          <a:blip r:embed="rId2"/>
          <a:stretch>
            <a:fillRect/>
          </a:stretch>
        </p:blipFill>
        <p:spPr>
          <a:xfrm>
            <a:off x="7669984" y="4279038"/>
            <a:ext cx="3170707" cy="2410286"/>
          </a:xfrm>
          <a:prstGeom prst="rect">
            <a:avLst/>
          </a:prstGeom>
        </p:spPr>
      </p:pic>
    </p:spTree>
    <p:extLst>
      <p:ext uri="{BB962C8B-B14F-4D97-AF65-F5344CB8AC3E}">
        <p14:creationId xmlns:p14="http://schemas.microsoft.com/office/powerpoint/2010/main" val="2069308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B165-2D58-9C71-284A-8274075015C3}"/>
              </a:ext>
            </a:extLst>
          </p:cNvPr>
          <p:cNvSpPr>
            <a:spLocks noGrp="1"/>
          </p:cNvSpPr>
          <p:nvPr>
            <p:ph type="title"/>
          </p:nvPr>
        </p:nvSpPr>
        <p:spPr>
          <a:xfrm>
            <a:off x="1037576" y="160142"/>
            <a:ext cx="10353761" cy="1326321"/>
          </a:xfrm>
        </p:spPr>
        <p:txBody>
          <a:bodyPr/>
          <a:lstStyle/>
          <a:p>
            <a:r>
              <a:rPr lang="en-IN" dirty="0">
                <a:latin typeface="Arial Black" panose="020B0A04020102020204" pitchFamily="34" charset="0"/>
              </a:rPr>
              <a:t>Picsimlab</a:t>
            </a:r>
          </a:p>
        </p:txBody>
      </p:sp>
      <p:sp>
        <p:nvSpPr>
          <p:cNvPr id="3" name="Content Placeholder 2">
            <a:extLst>
              <a:ext uri="{FF2B5EF4-FFF2-40B4-BE49-F238E27FC236}">
                <a16:creationId xmlns:a16="http://schemas.microsoft.com/office/drawing/2014/main" id="{B764B3A2-6772-77B2-F793-1AA0E68F25BD}"/>
              </a:ext>
            </a:extLst>
          </p:cNvPr>
          <p:cNvSpPr>
            <a:spLocks noGrp="1"/>
          </p:cNvSpPr>
          <p:nvPr>
            <p:ph idx="1"/>
          </p:nvPr>
        </p:nvSpPr>
        <p:spPr>
          <a:xfrm>
            <a:off x="825489" y="1486463"/>
            <a:ext cx="10627176" cy="4761936"/>
          </a:xfrm>
        </p:spPr>
        <p:txBody>
          <a:bodyPr>
            <a:normAutofit/>
          </a:bodyPr>
          <a:lstStyle/>
          <a:p>
            <a:pPr>
              <a:lnSpc>
                <a:spcPct val="150000"/>
              </a:lnSpc>
            </a:pPr>
            <a:r>
              <a:rPr lang="en-IN" sz="1800" dirty="0">
                <a:latin typeface="Arial Black" panose="020B0A04020102020204" pitchFamily="34" charset="0"/>
              </a:rPr>
              <a:t>Picsimlab is an open-source real-time emulator of development boards with integrated MPLABX/avr-gdb debugger.</a:t>
            </a:r>
          </a:p>
          <a:p>
            <a:pPr>
              <a:lnSpc>
                <a:spcPct val="150000"/>
              </a:lnSpc>
            </a:pPr>
            <a:r>
              <a:rPr lang="en-IN" sz="1800" dirty="0">
                <a:latin typeface="Arial Black" panose="020B0A04020102020204" pitchFamily="34" charset="0"/>
              </a:rPr>
              <a:t>It supports some picsim microcontrollers and some simavr microcontrollers.</a:t>
            </a:r>
          </a:p>
          <a:p>
            <a:pPr>
              <a:lnSpc>
                <a:spcPct val="150000"/>
              </a:lnSpc>
            </a:pPr>
            <a:r>
              <a:rPr lang="en-IN" sz="1800" dirty="0">
                <a:latin typeface="Arial Black" panose="020B0A04020102020204" pitchFamily="34" charset="0"/>
              </a:rPr>
              <a:t>It has integration with Arduino IDE for programming the board’s microcontrollers.</a:t>
            </a:r>
          </a:p>
          <a:p>
            <a:pPr>
              <a:lnSpc>
                <a:spcPct val="150000"/>
              </a:lnSpc>
            </a:pPr>
            <a:endParaRPr lang="en-IN" sz="1800" dirty="0">
              <a:latin typeface="Arial Black" panose="020B0A04020102020204" pitchFamily="34" charset="0"/>
            </a:endParaRPr>
          </a:p>
        </p:txBody>
      </p:sp>
      <p:sp>
        <p:nvSpPr>
          <p:cNvPr id="4" name="Slide Number Placeholder 3">
            <a:extLst>
              <a:ext uri="{FF2B5EF4-FFF2-40B4-BE49-F238E27FC236}">
                <a16:creationId xmlns:a16="http://schemas.microsoft.com/office/drawing/2014/main" id="{C6798F99-579F-A1F4-3777-AD8C5D6B7548}"/>
              </a:ext>
            </a:extLst>
          </p:cNvPr>
          <p:cNvSpPr>
            <a:spLocks noGrp="1"/>
          </p:cNvSpPr>
          <p:nvPr>
            <p:ph type="sldNum" sz="quarter" idx="12"/>
          </p:nvPr>
        </p:nvSpPr>
        <p:spPr>
          <a:xfrm>
            <a:off x="11438455" y="6484486"/>
            <a:ext cx="753545" cy="365125"/>
          </a:xfrm>
        </p:spPr>
        <p:txBody>
          <a:bodyPr/>
          <a:lstStyle/>
          <a:p>
            <a:fld id="{6D22F896-40B5-4ADD-8801-0D06FADFA095}" type="slidenum">
              <a:rPr lang="en-US" sz="2000" smtClean="0">
                <a:latin typeface="Arial Black" panose="020B0A04020102020204" pitchFamily="34" charset="0"/>
              </a:rPr>
              <a:t>24</a:t>
            </a:fld>
            <a:endParaRPr lang="en-US" sz="2000" dirty="0">
              <a:latin typeface="Arial Black" panose="020B0A04020102020204" pitchFamily="34" charset="0"/>
            </a:endParaRPr>
          </a:p>
        </p:txBody>
      </p:sp>
      <p:pic>
        <p:nvPicPr>
          <p:cNvPr id="7" name="Picture 6">
            <a:extLst>
              <a:ext uri="{FF2B5EF4-FFF2-40B4-BE49-F238E27FC236}">
                <a16:creationId xmlns:a16="http://schemas.microsoft.com/office/drawing/2014/main" id="{4259051E-E12F-9955-CC7D-3EB9EE5ECDA9}"/>
              </a:ext>
            </a:extLst>
          </p:cNvPr>
          <p:cNvPicPr>
            <a:picLocks noChangeAspect="1"/>
          </p:cNvPicPr>
          <p:nvPr/>
        </p:nvPicPr>
        <p:blipFill>
          <a:blip r:embed="rId2"/>
          <a:stretch>
            <a:fillRect/>
          </a:stretch>
        </p:blipFill>
        <p:spPr>
          <a:xfrm>
            <a:off x="1151340" y="3774604"/>
            <a:ext cx="4901585" cy="2747639"/>
          </a:xfrm>
          <a:prstGeom prst="rect">
            <a:avLst/>
          </a:prstGeom>
        </p:spPr>
      </p:pic>
    </p:spTree>
    <p:extLst>
      <p:ext uri="{BB962C8B-B14F-4D97-AF65-F5344CB8AC3E}">
        <p14:creationId xmlns:p14="http://schemas.microsoft.com/office/powerpoint/2010/main" val="3021956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9337-029B-448B-A60D-ED051A477A7D}"/>
              </a:ext>
            </a:extLst>
          </p:cNvPr>
          <p:cNvSpPr>
            <a:spLocks noGrp="1"/>
          </p:cNvSpPr>
          <p:nvPr>
            <p:ph type="title"/>
          </p:nvPr>
        </p:nvSpPr>
        <p:spPr>
          <a:xfrm>
            <a:off x="1879134" y="192948"/>
            <a:ext cx="8439325" cy="998290"/>
          </a:xfrm>
        </p:spPr>
        <p:txBody>
          <a:bodyPr>
            <a:noAutofit/>
          </a:bodyPr>
          <a:lstStyle/>
          <a:p>
            <a:r>
              <a:rPr lang="en-IN" dirty="0">
                <a:latin typeface="Arial Black" panose="020B0A04020102020204" pitchFamily="34" charset="0"/>
              </a:rPr>
              <a:t>BLYNK </a:t>
            </a:r>
            <a:r>
              <a:rPr lang="en-IN" dirty="0" err="1">
                <a:latin typeface="Arial Black" panose="020B0A04020102020204" pitchFamily="34" charset="0"/>
              </a:rPr>
              <a:t>iot</a:t>
            </a:r>
            <a:r>
              <a:rPr lang="en-IN" dirty="0">
                <a:latin typeface="Arial Black" panose="020B0A04020102020204" pitchFamily="34" charset="0"/>
              </a:rPr>
              <a:t> APP CONFIGURATION</a:t>
            </a:r>
          </a:p>
        </p:txBody>
      </p:sp>
      <p:sp>
        <p:nvSpPr>
          <p:cNvPr id="3" name="Content Placeholder 2">
            <a:extLst>
              <a:ext uri="{FF2B5EF4-FFF2-40B4-BE49-F238E27FC236}">
                <a16:creationId xmlns:a16="http://schemas.microsoft.com/office/drawing/2014/main" id="{AAB252E2-04CA-4F96-96E9-7AFDE16FB685}"/>
              </a:ext>
            </a:extLst>
          </p:cNvPr>
          <p:cNvSpPr>
            <a:spLocks noGrp="1"/>
          </p:cNvSpPr>
          <p:nvPr>
            <p:ph idx="1"/>
          </p:nvPr>
        </p:nvSpPr>
        <p:spPr>
          <a:xfrm>
            <a:off x="808058" y="2247173"/>
            <a:ext cx="10353762" cy="3695136"/>
          </a:xfrm>
        </p:spPr>
        <p:txBody>
          <a:bodyPr>
            <a:normAutofit/>
          </a:bodyPr>
          <a:lstStyle/>
          <a:p>
            <a:r>
              <a:rPr lang="en-US" sz="1800" dirty="0">
                <a:latin typeface="Arial Black" panose="020B0A04020102020204" pitchFamily="34" charset="0"/>
              </a:rPr>
              <a:t>How to create new Template </a:t>
            </a:r>
          </a:p>
          <a:p>
            <a:r>
              <a:rPr lang="en-US" sz="1800" dirty="0">
                <a:latin typeface="Arial Black" panose="020B0A04020102020204" pitchFamily="34" charset="0"/>
              </a:rPr>
              <a:t> How to add device </a:t>
            </a:r>
          </a:p>
          <a:p>
            <a:r>
              <a:rPr lang="en-US" sz="1800" dirty="0">
                <a:latin typeface="Arial Black" panose="020B0A04020102020204" pitchFamily="34" charset="0"/>
              </a:rPr>
              <a:t> How to select &amp; Add data stream </a:t>
            </a:r>
          </a:p>
          <a:p>
            <a:r>
              <a:rPr lang="en-US" sz="1800" dirty="0">
                <a:latin typeface="Arial Black" panose="020B0A04020102020204" pitchFamily="34" charset="0"/>
              </a:rPr>
              <a:t> How to create icon</a:t>
            </a:r>
          </a:p>
          <a:p>
            <a:r>
              <a:rPr lang="en-US" sz="1800" dirty="0">
                <a:latin typeface="Arial Black" panose="020B0A04020102020204" pitchFamily="34" charset="0"/>
              </a:rPr>
              <a:t> How to include Blynk library </a:t>
            </a:r>
          </a:p>
          <a:p>
            <a:endParaRPr lang="en-IN" sz="1800" dirty="0">
              <a:latin typeface="Arial Black" panose="020B0A04020102020204" pitchFamily="34" charset="0"/>
            </a:endParaRPr>
          </a:p>
        </p:txBody>
      </p:sp>
      <p:sp>
        <p:nvSpPr>
          <p:cNvPr id="4" name="Slide Number Placeholder 3">
            <a:extLst>
              <a:ext uri="{FF2B5EF4-FFF2-40B4-BE49-F238E27FC236}">
                <a16:creationId xmlns:a16="http://schemas.microsoft.com/office/drawing/2014/main" id="{1B478C49-BF19-4B9B-8C83-9BB9C009ED09}"/>
              </a:ext>
            </a:extLst>
          </p:cNvPr>
          <p:cNvSpPr>
            <a:spLocks noGrp="1"/>
          </p:cNvSpPr>
          <p:nvPr>
            <p:ph type="sldNum" sz="quarter" idx="12"/>
          </p:nvPr>
        </p:nvSpPr>
        <p:spPr>
          <a:xfrm>
            <a:off x="11438455" y="6492875"/>
            <a:ext cx="753545" cy="365125"/>
          </a:xfrm>
        </p:spPr>
        <p:txBody>
          <a:bodyPr/>
          <a:lstStyle/>
          <a:p>
            <a:fld id="{6D22F896-40B5-4ADD-8801-0D06FADFA095}" type="slidenum">
              <a:rPr lang="en-US" sz="2000" smtClean="0">
                <a:latin typeface="Arial Black" panose="020B0A04020102020204" pitchFamily="34" charset="0"/>
              </a:rPr>
              <a:t>25</a:t>
            </a:fld>
            <a:endParaRPr lang="en-US" sz="2000" dirty="0">
              <a:latin typeface="Arial Black" panose="020B0A04020102020204" pitchFamily="34" charset="0"/>
            </a:endParaRPr>
          </a:p>
        </p:txBody>
      </p:sp>
      <p:pic>
        <p:nvPicPr>
          <p:cNvPr id="1026" name="Picture 2" descr="Overview - Blynk Documentation">
            <a:extLst>
              <a:ext uri="{FF2B5EF4-FFF2-40B4-BE49-F238E27FC236}">
                <a16:creationId xmlns:a16="http://schemas.microsoft.com/office/drawing/2014/main" id="{D498F8FB-B09A-47B2-B10E-D27134C7F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222" y="1710063"/>
            <a:ext cx="5307598" cy="3997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440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5C9A-B9EF-4580-AF00-711A96A54FF0}"/>
              </a:ext>
            </a:extLst>
          </p:cNvPr>
          <p:cNvSpPr>
            <a:spLocks noGrp="1"/>
          </p:cNvSpPr>
          <p:nvPr>
            <p:ph type="title"/>
          </p:nvPr>
        </p:nvSpPr>
        <p:spPr>
          <a:xfrm>
            <a:off x="1695671" y="422238"/>
            <a:ext cx="8800657" cy="823305"/>
          </a:xfrm>
        </p:spPr>
        <p:txBody>
          <a:bodyPr>
            <a:noAutofit/>
          </a:bodyPr>
          <a:lstStyle/>
          <a:p>
            <a:r>
              <a:rPr lang="en-IN" dirty="0">
                <a:latin typeface="Arial Black" panose="020B0A04020102020204" pitchFamily="34" charset="0"/>
              </a:rPr>
              <a:t>LDR</a:t>
            </a:r>
            <a:r>
              <a:rPr lang="en-IN" dirty="0"/>
              <a:t> (</a:t>
            </a:r>
            <a:r>
              <a:rPr lang="en-IN" b="1" i="0" dirty="0">
                <a:effectLst/>
                <a:latin typeface="Arial Black" panose="020B0A04020102020204" pitchFamily="34" charset="0"/>
              </a:rPr>
              <a:t>Light Dependent Resistor)</a:t>
            </a:r>
            <a:br>
              <a:rPr lang="en-IN" b="1" i="0" dirty="0">
                <a:solidFill>
                  <a:srgbClr val="333333"/>
                </a:solidFill>
                <a:effectLst/>
                <a:latin typeface="Open Sans" panose="020B0604020202020204" pitchFamily="34" charset="0"/>
              </a:rPr>
            </a:br>
            <a:endParaRPr lang="en-IN" dirty="0"/>
          </a:p>
        </p:txBody>
      </p:sp>
      <p:sp>
        <p:nvSpPr>
          <p:cNvPr id="15" name="Text Placeholder 14">
            <a:extLst>
              <a:ext uri="{FF2B5EF4-FFF2-40B4-BE49-F238E27FC236}">
                <a16:creationId xmlns:a16="http://schemas.microsoft.com/office/drawing/2014/main" id="{EE495C20-87F8-46DB-A949-D90CA7D62CB7}"/>
              </a:ext>
            </a:extLst>
          </p:cNvPr>
          <p:cNvSpPr>
            <a:spLocks noGrp="1"/>
          </p:cNvSpPr>
          <p:nvPr>
            <p:ph type="body" sz="half" idx="15"/>
          </p:nvPr>
        </p:nvSpPr>
        <p:spPr>
          <a:xfrm>
            <a:off x="5494791" y="1266957"/>
            <a:ext cx="6417578" cy="4324086"/>
          </a:xfrm>
        </p:spPr>
        <p:txBody>
          <a:bodyPr>
            <a:noAutofit/>
          </a:bodyPr>
          <a:lstStyle/>
          <a:p>
            <a:pPr marL="285750" indent="-285750" algn="just">
              <a:buFont typeface="Arial" panose="020B0604020202020204" pitchFamily="34" charset="0"/>
              <a:buChar char="•"/>
            </a:pPr>
            <a:r>
              <a:rPr lang="en-US" sz="1800" dirty="0">
                <a:latin typeface="Arial Black" panose="020B0A04020102020204" pitchFamily="34" charset="0"/>
              </a:rPr>
              <a:t>LDR sensor is a light detecting sensor that detects the light that falls upon it.</a:t>
            </a:r>
          </a:p>
          <a:p>
            <a:pPr marL="285750" indent="-285750" algn="just">
              <a:buFont typeface="Arial" panose="020B0604020202020204" pitchFamily="34" charset="0"/>
              <a:buChar char="•"/>
            </a:pPr>
            <a:r>
              <a:rPr lang="en-US" sz="1800" dirty="0">
                <a:latin typeface="Arial Black" panose="020B0A04020102020204" pitchFamily="34" charset="0"/>
              </a:rPr>
              <a:t>The Photo resistor is a light-controlled variable resistor. The resistance of a photoresistor decreases with increasing incident light intensity.</a:t>
            </a:r>
          </a:p>
          <a:p>
            <a:pPr marL="285750" indent="-285750" algn="just">
              <a:buFont typeface="Arial" panose="020B0604020202020204" pitchFamily="34" charset="0"/>
              <a:buChar char="•"/>
            </a:pPr>
            <a:r>
              <a:rPr lang="en-US" sz="1800" dirty="0">
                <a:latin typeface="Arial Black" panose="020B0A04020102020204" pitchFamily="34" charset="0"/>
              </a:rPr>
              <a:t>The LED lights are connected to the LDR via the ADC. The ADC converts the analog input by the LDR into its equivalent digital form which is then converted later by certain formula from 0 to 255 as upper bound. Based on that we glow the LED.</a:t>
            </a:r>
            <a:endParaRPr lang="en-IN" sz="1800" dirty="0">
              <a:latin typeface="Arial Black" panose="020B0A04020102020204" pitchFamily="34" charset="0"/>
            </a:endParaRPr>
          </a:p>
        </p:txBody>
      </p:sp>
      <p:sp>
        <p:nvSpPr>
          <p:cNvPr id="4" name="Slide Number Placeholder 3">
            <a:extLst>
              <a:ext uri="{FF2B5EF4-FFF2-40B4-BE49-F238E27FC236}">
                <a16:creationId xmlns:a16="http://schemas.microsoft.com/office/drawing/2014/main" id="{7966FA71-C78C-40A9-9E8F-C7257CC29E87}"/>
              </a:ext>
            </a:extLst>
          </p:cNvPr>
          <p:cNvSpPr>
            <a:spLocks noGrp="1"/>
          </p:cNvSpPr>
          <p:nvPr>
            <p:ph type="sldNum" sz="quarter" idx="12"/>
          </p:nvPr>
        </p:nvSpPr>
        <p:spPr>
          <a:xfrm>
            <a:off x="11438455" y="6492875"/>
            <a:ext cx="753545" cy="365125"/>
          </a:xfrm>
        </p:spPr>
        <p:txBody>
          <a:bodyPr/>
          <a:lstStyle/>
          <a:p>
            <a:fld id="{6D22F896-40B5-4ADD-8801-0D06FADFA095}" type="slidenum">
              <a:rPr lang="en-US" sz="2000" smtClean="0">
                <a:latin typeface="Arial Black" panose="020B0A04020102020204" pitchFamily="34" charset="0"/>
              </a:rPr>
              <a:t>26</a:t>
            </a:fld>
            <a:endParaRPr lang="en-US" sz="2000" dirty="0">
              <a:latin typeface="Arial Black" panose="020B0A04020102020204" pitchFamily="34" charset="0"/>
            </a:endParaRPr>
          </a:p>
        </p:txBody>
      </p:sp>
      <p:pic>
        <p:nvPicPr>
          <p:cNvPr id="7" name="Picture 6">
            <a:extLst>
              <a:ext uri="{FF2B5EF4-FFF2-40B4-BE49-F238E27FC236}">
                <a16:creationId xmlns:a16="http://schemas.microsoft.com/office/drawing/2014/main" id="{42223A57-2BC0-4C33-A389-5D6545EAAEC4}"/>
              </a:ext>
            </a:extLst>
          </p:cNvPr>
          <p:cNvPicPr>
            <a:picLocks noChangeAspect="1"/>
          </p:cNvPicPr>
          <p:nvPr/>
        </p:nvPicPr>
        <p:blipFill>
          <a:blip r:embed="rId2"/>
          <a:stretch>
            <a:fillRect/>
          </a:stretch>
        </p:blipFill>
        <p:spPr>
          <a:xfrm>
            <a:off x="622604" y="1141122"/>
            <a:ext cx="4410791" cy="2686703"/>
          </a:xfrm>
          <a:prstGeom prst="rect">
            <a:avLst/>
          </a:prstGeom>
        </p:spPr>
      </p:pic>
      <p:pic>
        <p:nvPicPr>
          <p:cNvPr id="8" name="Content Placeholder 5">
            <a:extLst>
              <a:ext uri="{FF2B5EF4-FFF2-40B4-BE49-F238E27FC236}">
                <a16:creationId xmlns:a16="http://schemas.microsoft.com/office/drawing/2014/main" id="{F854D416-E301-478E-B168-80CA56EC11B7}"/>
              </a:ext>
            </a:extLst>
          </p:cNvPr>
          <p:cNvPicPr>
            <a:picLocks noChangeAspect="1"/>
          </p:cNvPicPr>
          <p:nvPr/>
        </p:nvPicPr>
        <p:blipFill>
          <a:blip r:embed="rId3"/>
          <a:stretch>
            <a:fillRect/>
          </a:stretch>
        </p:blipFill>
        <p:spPr>
          <a:xfrm>
            <a:off x="622604" y="3849239"/>
            <a:ext cx="4410791" cy="2840981"/>
          </a:xfrm>
          <a:prstGeom prst="rect">
            <a:avLst/>
          </a:prstGeom>
        </p:spPr>
      </p:pic>
    </p:spTree>
    <p:extLst>
      <p:ext uri="{BB962C8B-B14F-4D97-AF65-F5344CB8AC3E}">
        <p14:creationId xmlns:p14="http://schemas.microsoft.com/office/powerpoint/2010/main" val="3205944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4C69-67A8-4524-A7EE-0A2F61B7AFEB}"/>
              </a:ext>
            </a:extLst>
          </p:cNvPr>
          <p:cNvSpPr>
            <a:spLocks noGrp="1"/>
          </p:cNvSpPr>
          <p:nvPr>
            <p:ph type="ctrTitle"/>
          </p:nvPr>
        </p:nvSpPr>
        <p:spPr>
          <a:xfrm>
            <a:off x="1595269" y="484800"/>
            <a:ext cx="9001462" cy="672881"/>
          </a:xfrm>
        </p:spPr>
        <p:txBody>
          <a:bodyPr>
            <a:normAutofit/>
          </a:bodyPr>
          <a:lstStyle/>
          <a:p>
            <a:r>
              <a:rPr lang="en-IN" sz="3400" dirty="0">
                <a:latin typeface="Arial Black" panose="020B0A04020102020204" pitchFamily="34" charset="0"/>
              </a:rPr>
              <a:t>Garden Light Control</a:t>
            </a:r>
          </a:p>
        </p:txBody>
      </p:sp>
      <p:sp>
        <p:nvSpPr>
          <p:cNvPr id="10" name="Subtitle 9">
            <a:extLst>
              <a:ext uri="{FF2B5EF4-FFF2-40B4-BE49-F238E27FC236}">
                <a16:creationId xmlns:a16="http://schemas.microsoft.com/office/drawing/2014/main" id="{FB3C4561-88D8-48B4-93D7-58C1A315C7C6}"/>
              </a:ext>
            </a:extLst>
          </p:cNvPr>
          <p:cNvSpPr>
            <a:spLocks noGrp="1"/>
          </p:cNvSpPr>
          <p:nvPr>
            <p:ph type="subTitle" idx="1"/>
          </p:nvPr>
        </p:nvSpPr>
        <p:spPr>
          <a:xfrm>
            <a:off x="151002" y="2068105"/>
            <a:ext cx="7490007" cy="3607266"/>
          </a:xfrm>
        </p:spPr>
        <p:txBody>
          <a:bodyPr>
            <a:normAutofit/>
          </a:bodyPr>
          <a:lstStyle/>
          <a:p>
            <a:pPr marL="342900" indent="-342900" algn="just">
              <a:lnSpc>
                <a:spcPct val="150000"/>
              </a:lnSpc>
              <a:buFont typeface="Arial" panose="020B0604020202020204" pitchFamily="34" charset="0"/>
              <a:buChar char="•"/>
            </a:pPr>
            <a:r>
              <a:rPr lang="en-US" sz="1800" dirty="0">
                <a:latin typeface="Arial Black" panose="020B0A04020102020204" pitchFamily="34" charset="0"/>
              </a:rPr>
              <a:t>The properties of LDR sensor is applied to accomplish the controlling of  garden lights.</a:t>
            </a:r>
          </a:p>
          <a:p>
            <a:pPr marL="342900" indent="-342900" algn="just">
              <a:lnSpc>
                <a:spcPct val="150000"/>
              </a:lnSpc>
              <a:buFont typeface="Arial" panose="020B0604020202020204" pitchFamily="34" charset="0"/>
              <a:buChar char="•"/>
            </a:pPr>
            <a:r>
              <a:rPr lang="en-US" sz="1800" dirty="0">
                <a:latin typeface="Arial Black" panose="020B0A04020102020204" pitchFamily="34" charset="0"/>
              </a:rPr>
              <a:t>During the day the outdoor light is maximum so the LDR sensor detects the light and the garden light is turned OFF.</a:t>
            </a:r>
          </a:p>
          <a:p>
            <a:pPr marL="342900" indent="-342900" algn="just">
              <a:lnSpc>
                <a:spcPct val="150000"/>
              </a:lnSpc>
              <a:buFont typeface="Arial" panose="020B0604020202020204" pitchFamily="34" charset="0"/>
              <a:buChar char="•"/>
            </a:pPr>
            <a:r>
              <a:rPr lang="en-US" sz="1800" dirty="0">
                <a:latin typeface="Arial Black" panose="020B0A04020102020204" pitchFamily="34" charset="0"/>
              </a:rPr>
              <a:t>Whereas at night the outdoor light is very low so the LDR sensor detects the light and the light is turned ON.</a:t>
            </a:r>
            <a:endParaRPr lang="en-IN" sz="1800" dirty="0">
              <a:latin typeface="Arial Black" panose="020B0A04020102020204" pitchFamily="34" charset="0"/>
            </a:endParaRPr>
          </a:p>
        </p:txBody>
      </p:sp>
      <p:sp>
        <p:nvSpPr>
          <p:cNvPr id="9" name="Slide Number Placeholder 8">
            <a:extLst>
              <a:ext uri="{FF2B5EF4-FFF2-40B4-BE49-F238E27FC236}">
                <a16:creationId xmlns:a16="http://schemas.microsoft.com/office/drawing/2014/main" id="{2F68169D-EEF8-48E7-BCD0-64FB7EFD27AE}"/>
              </a:ext>
            </a:extLst>
          </p:cNvPr>
          <p:cNvSpPr>
            <a:spLocks noGrp="1"/>
          </p:cNvSpPr>
          <p:nvPr>
            <p:ph type="sldNum" sz="quarter" idx="12"/>
          </p:nvPr>
        </p:nvSpPr>
        <p:spPr>
          <a:xfrm>
            <a:off x="11438455" y="6492875"/>
            <a:ext cx="753545" cy="365125"/>
          </a:xfrm>
        </p:spPr>
        <p:txBody>
          <a:bodyPr/>
          <a:lstStyle/>
          <a:p>
            <a:fld id="{6D22F896-40B5-4ADD-8801-0D06FADFA095}" type="slidenum">
              <a:rPr lang="en-US" sz="2000" smtClean="0">
                <a:latin typeface="Arial Black" panose="020B0A04020102020204" pitchFamily="34" charset="0"/>
              </a:rPr>
              <a:t>27</a:t>
            </a:fld>
            <a:endParaRPr lang="en-US" sz="2000" dirty="0">
              <a:latin typeface="Arial Black" panose="020B0A04020102020204" pitchFamily="34" charset="0"/>
            </a:endParaRPr>
          </a:p>
        </p:txBody>
      </p:sp>
      <p:pic>
        <p:nvPicPr>
          <p:cNvPr id="11" name="image5.jpg">
            <a:extLst>
              <a:ext uri="{FF2B5EF4-FFF2-40B4-BE49-F238E27FC236}">
                <a16:creationId xmlns:a16="http://schemas.microsoft.com/office/drawing/2014/main" id="{706F4830-60E8-4A29-9389-8102EA1ED6AA}"/>
              </a:ext>
            </a:extLst>
          </p:cNvPr>
          <p:cNvPicPr/>
          <p:nvPr/>
        </p:nvPicPr>
        <p:blipFill>
          <a:blip r:embed="rId2"/>
          <a:srcRect l="24061" t="28850" r="25597" b="32523"/>
          <a:stretch>
            <a:fillRect/>
          </a:stretch>
        </p:blipFill>
        <p:spPr>
          <a:xfrm>
            <a:off x="7784983" y="2182325"/>
            <a:ext cx="4356683" cy="3010460"/>
          </a:xfrm>
          <a:prstGeom prst="rect">
            <a:avLst/>
          </a:prstGeom>
          <a:ln/>
        </p:spPr>
      </p:pic>
    </p:spTree>
    <p:extLst>
      <p:ext uri="{BB962C8B-B14F-4D97-AF65-F5344CB8AC3E}">
        <p14:creationId xmlns:p14="http://schemas.microsoft.com/office/powerpoint/2010/main" val="1047599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B284-122D-4A57-AAFA-92005B33DC1A}"/>
              </a:ext>
            </a:extLst>
          </p:cNvPr>
          <p:cNvSpPr>
            <a:spLocks noGrp="1"/>
          </p:cNvSpPr>
          <p:nvPr>
            <p:ph type="title"/>
          </p:nvPr>
        </p:nvSpPr>
        <p:spPr>
          <a:xfrm>
            <a:off x="913795" y="609600"/>
            <a:ext cx="10353761" cy="615193"/>
          </a:xfrm>
        </p:spPr>
        <p:txBody>
          <a:bodyPr/>
          <a:lstStyle/>
          <a:p>
            <a:r>
              <a:rPr lang="en-US" dirty="0">
                <a:latin typeface="Arial Black" panose="020B0A04020102020204" pitchFamily="34" charset="0"/>
              </a:rPr>
              <a:t>Temperature sensor</a:t>
            </a:r>
            <a:endParaRPr lang="en-IN" dirty="0">
              <a:latin typeface="Arial Black" panose="020B0A04020102020204" pitchFamily="34" charset="0"/>
            </a:endParaRPr>
          </a:p>
        </p:txBody>
      </p:sp>
      <p:sp>
        <p:nvSpPr>
          <p:cNvPr id="4" name="Slide Number Placeholder 3">
            <a:extLst>
              <a:ext uri="{FF2B5EF4-FFF2-40B4-BE49-F238E27FC236}">
                <a16:creationId xmlns:a16="http://schemas.microsoft.com/office/drawing/2014/main" id="{D236F574-F94D-4F4C-B61D-DE17EB5D8E3A}"/>
              </a:ext>
            </a:extLst>
          </p:cNvPr>
          <p:cNvSpPr>
            <a:spLocks noGrp="1"/>
          </p:cNvSpPr>
          <p:nvPr>
            <p:ph type="sldNum" sz="quarter" idx="12"/>
          </p:nvPr>
        </p:nvSpPr>
        <p:spPr>
          <a:xfrm>
            <a:off x="11330539" y="6410180"/>
            <a:ext cx="861461" cy="442024"/>
          </a:xfrm>
        </p:spPr>
        <p:txBody>
          <a:bodyPr/>
          <a:lstStyle/>
          <a:p>
            <a:fld id="{6D22F896-40B5-4ADD-8801-0D06FADFA095}" type="slidenum">
              <a:rPr lang="en-US" sz="2000" smtClean="0">
                <a:latin typeface="Arial Black" panose="020B0A04020102020204" pitchFamily="34" charset="0"/>
              </a:rPr>
              <a:t>28</a:t>
            </a:fld>
            <a:endParaRPr lang="en-US" sz="2000" dirty="0">
              <a:latin typeface="Arial Black" panose="020B0A04020102020204" pitchFamily="34" charset="0"/>
            </a:endParaRPr>
          </a:p>
        </p:txBody>
      </p:sp>
      <p:sp>
        <p:nvSpPr>
          <p:cNvPr id="8" name="Content Placeholder 7">
            <a:extLst>
              <a:ext uri="{FF2B5EF4-FFF2-40B4-BE49-F238E27FC236}">
                <a16:creationId xmlns:a16="http://schemas.microsoft.com/office/drawing/2014/main" id="{56B343C6-71E5-4546-9C2E-A59D9C8BF2C4}"/>
              </a:ext>
            </a:extLst>
          </p:cNvPr>
          <p:cNvSpPr>
            <a:spLocks noGrp="1"/>
          </p:cNvSpPr>
          <p:nvPr>
            <p:ph idx="1"/>
          </p:nvPr>
        </p:nvSpPr>
        <p:spPr>
          <a:xfrm>
            <a:off x="318177" y="1581431"/>
            <a:ext cx="7891150" cy="4595459"/>
          </a:xfrm>
        </p:spPr>
        <p:txBody>
          <a:bodyPr>
            <a:normAutofit/>
          </a:bodyPr>
          <a:lstStyle/>
          <a:p>
            <a:pPr algn="just"/>
            <a:r>
              <a:rPr lang="en-US" sz="1800" dirty="0">
                <a:latin typeface="Arial Black" panose="020B0A04020102020204" pitchFamily="34" charset="0"/>
              </a:rPr>
              <a:t>The temperature is recorded using LM35 sensor which reads analog value.</a:t>
            </a:r>
          </a:p>
          <a:p>
            <a:pPr algn="just"/>
            <a:r>
              <a:rPr lang="en-US" sz="1800" dirty="0">
                <a:latin typeface="Arial Black" panose="020B0A04020102020204" pitchFamily="34" charset="0"/>
              </a:rPr>
              <a:t>The value is converted into binary value and later actual temperature is calculated using the obtained value of the voltage.</a:t>
            </a:r>
          </a:p>
          <a:p>
            <a:pPr algn="just"/>
            <a:r>
              <a:rPr lang="en-US" sz="1800" b="0" i="0" dirty="0">
                <a:effectLst/>
                <a:latin typeface="Arial Black" panose="020B0A04020102020204" pitchFamily="34" charset="0"/>
              </a:rPr>
              <a:t>The sensor does not require any external calibration or trimming to provide accuracies of ±0.5°C at room temperature and ±1°C over the −50°C to +155°C temperature range.</a:t>
            </a:r>
          </a:p>
          <a:p>
            <a:pPr algn="just"/>
            <a:r>
              <a:rPr lang="en-US" sz="1800" b="0" i="0" dirty="0">
                <a:effectLst/>
                <a:latin typeface="Arial Black" panose="020B0A04020102020204" pitchFamily="34" charset="0"/>
              </a:rPr>
              <a:t>The output scale factor of the LM35 is 10 mV/°C, for instance it provides an output voltage of 250 mV at 25°C.</a:t>
            </a:r>
            <a:endParaRPr lang="en-IN" sz="1800" dirty="0">
              <a:latin typeface="Arial Black" panose="020B0A04020102020204" pitchFamily="34" charset="0"/>
            </a:endParaRPr>
          </a:p>
        </p:txBody>
      </p:sp>
      <p:pic>
        <p:nvPicPr>
          <p:cNvPr id="2050" name="Picture 2" descr="See the source image">
            <a:extLst>
              <a:ext uri="{FF2B5EF4-FFF2-40B4-BE49-F238E27FC236}">
                <a16:creationId xmlns:a16="http://schemas.microsoft.com/office/drawing/2014/main" id="{2717FDE5-8D6B-4DD6-9623-A8DA4BA0E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9327" y="2062750"/>
            <a:ext cx="3761763" cy="3761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679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1A61D-9E51-4225-96F0-08393B57AD6A}"/>
              </a:ext>
            </a:extLst>
          </p:cNvPr>
          <p:cNvSpPr>
            <a:spLocks noGrp="1"/>
          </p:cNvSpPr>
          <p:nvPr>
            <p:ph type="ctrTitle"/>
          </p:nvPr>
        </p:nvSpPr>
        <p:spPr>
          <a:xfrm>
            <a:off x="727726" y="295282"/>
            <a:ext cx="10736548" cy="765160"/>
          </a:xfrm>
        </p:spPr>
        <p:txBody>
          <a:bodyPr>
            <a:normAutofit/>
          </a:bodyPr>
          <a:lstStyle/>
          <a:p>
            <a:r>
              <a:rPr lang="en-IN" sz="3400" dirty="0">
                <a:effectLst/>
                <a:latin typeface="Arial Black" panose="020B0A04020102020204" pitchFamily="34" charset="0"/>
                <a:ea typeface="Arial" panose="020B0604020202020204" pitchFamily="34" charset="0"/>
              </a:rPr>
              <a:t>Temperature Control System</a:t>
            </a:r>
            <a:endParaRPr lang="en-IN" sz="3400" dirty="0">
              <a:latin typeface="Arial Black" panose="020B0A04020102020204" pitchFamily="34" charset="0"/>
            </a:endParaRPr>
          </a:p>
        </p:txBody>
      </p:sp>
      <p:sp>
        <p:nvSpPr>
          <p:cNvPr id="6" name="Subtitle 5">
            <a:extLst>
              <a:ext uri="{FF2B5EF4-FFF2-40B4-BE49-F238E27FC236}">
                <a16:creationId xmlns:a16="http://schemas.microsoft.com/office/drawing/2014/main" id="{0A967466-162C-49CB-9985-E90203C8DA41}"/>
              </a:ext>
            </a:extLst>
          </p:cNvPr>
          <p:cNvSpPr>
            <a:spLocks noGrp="1"/>
          </p:cNvSpPr>
          <p:nvPr>
            <p:ph type="subTitle" idx="1"/>
          </p:nvPr>
        </p:nvSpPr>
        <p:spPr>
          <a:xfrm>
            <a:off x="511727" y="1342239"/>
            <a:ext cx="9907399" cy="2852256"/>
          </a:xfrm>
        </p:spPr>
        <p:txBody>
          <a:bodyPr>
            <a:normAutofit/>
          </a:bodyPr>
          <a:lstStyle/>
          <a:p>
            <a:pPr marL="285750" indent="-285750" algn="l">
              <a:buFont typeface="Arial" panose="020B0604020202020204" pitchFamily="34" charset="0"/>
              <a:buChar char="•"/>
            </a:pPr>
            <a:r>
              <a:rPr lang="en-US" sz="1800" dirty="0">
                <a:latin typeface="Arial Black" panose="020B0A04020102020204" pitchFamily="34" charset="0"/>
              </a:rPr>
              <a:t>The temperature control system consists of a heating resistor, an LM35 temperature sensor, and a cooler.</a:t>
            </a:r>
          </a:p>
          <a:p>
            <a:pPr marL="285750" indent="-285750" algn="l">
              <a:buFont typeface="Arial" panose="020B0604020202020204" pitchFamily="34" charset="0"/>
              <a:buChar char="•"/>
            </a:pPr>
            <a:r>
              <a:rPr lang="en-US" sz="1800" dirty="0">
                <a:latin typeface="Arial Black" panose="020B0A04020102020204" pitchFamily="34" charset="0"/>
              </a:rPr>
              <a:t>Analog value of temperature is obtained from the temperature sensor LM35 and display it on the CLCD after converting it into digital value using ADC.</a:t>
            </a:r>
          </a:p>
          <a:p>
            <a:pPr marL="285750" indent="-285750" algn="l">
              <a:buFont typeface="Arial" panose="020B0604020202020204" pitchFamily="34" charset="0"/>
              <a:buChar char="•"/>
            </a:pPr>
            <a:r>
              <a:rPr lang="en-US" sz="1800" dirty="0">
                <a:latin typeface="Arial Black" panose="020B0A04020102020204" pitchFamily="34" charset="0"/>
              </a:rPr>
              <a:t> Control the temperature of the system by turning ON/OFF the heater and cooler through the Blynk IOT mobile app .</a:t>
            </a:r>
            <a:endParaRPr lang="en-IN" sz="1800" dirty="0">
              <a:latin typeface="Arial Black" panose="020B0A04020102020204" pitchFamily="34" charset="0"/>
            </a:endParaRPr>
          </a:p>
        </p:txBody>
      </p:sp>
      <p:sp>
        <p:nvSpPr>
          <p:cNvPr id="4" name="Slide Number Placeholder 3">
            <a:extLst>
              <a:ext uri="{FF2B5EF4-FFF2-40B4-BE49-F238E27FC236}">
                <a16:creationId xmlns:a16="http://schemas.microsoft.com/office/drawing/2014/main" id="{CAD92175-13A4-41F5-A9E5-97BC4D4A2001}"/>
              </a:ext>
            </a:extLst>
          </p:cNvPr>
          <p:cNvSpPr>
            <a:spLocks noGrp="1"/>
          </p:cNvSpPr>
          <p:nvPr>
            <p:ph type="sldNum" sz="quarter" idx="12"/>
          </p:nvPr>
        </p:nvSpPr>
        <p:spPr>
          <a:xfrm>
            <a:off x="11438455" y="6492875"/>
            <a:ext cx="753545" cy="365125"/>
          </a:xfrm>
        </p:spPr>
        <p:txBody>
          <a:bodyPr/>
          <a:lstStyle/>
          <a:p>
            <a:fld id="{6D22F896-40B5-4ADD-8801-0D06FADFA095}" type="slidenum">
              <a:rPr lang="en-US" sz="2000" smtClean="0">
                <a:latin typeface="Arial Black" panose="020B0A04020102020204" pitchFamily="34" charset="0"/>
              </a:rPr>
              <a:t>29</a:t>
            </a:fld>
            <a:endParaRPr lang="en-US" sz="2000" dirty="0">
              <a:latin typeface="Arial Black" panose="020B0A04020102020204" pitchFamily="34" charset="0"/>
            </a:endParaRPr>
          </a:p>
        </p:txBody>
      </p:sp>
      <p:pic>
        <p:nvPicPr>
          <p:cNvPr id="5" name="image9.jpg">
            <a:extLst>
              <a:ext uri="{FF2B5EF4-FFF2-40B4-BE49-F238E27FC236}">
                <a16:creationId xmlns:a16="http://schemas.microsoft.com/office/drawing/2014/main" id="{3266BD74-1D3E-49D7-AD7B-695508E58074}"/>
              </a:ext>
            </a:extLst>
          </p:cNvPr>
          <p:cNvPicPr>
            <a:picLocks noGrp="1"/>
          </p:cNvPicPr>
          <p:nvPr>
            <p:ph idx="4294967295"/>
          </p:nvPr>
        </p:nvPicPr>
        <p:blipFill>
          <a:blip r:embed="rId2"/>
          <a:srcRect l="20284" t="32670" r="21049" b="33729"/>
          <a:stretch>
            <a:fillRect/>
          </a:stretch>
        </p:blipFill>
        <p:spPr>
          <a:xfrm>
            <a:off x="2955430" y="4328311"/>
            <a:ext cx="6661150" cy="2374900"/>
          </a:xfrm>
          <a:prstGeom prst="rect">
            <a:avLst/>
          </a:prstGeom>
          <a:ln/>
        </p:spPr>
      </p:pic>
    </p:spTree>
    <p:extLst>
      <p:ext uri="{BB962C8B-B14F-4D97-AF65-F5344CB8AC3E}">
        <p14:creationId xmlns:p14="http://schemas.microsoft.com/office/powerpoint/2010/main" val="3086904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463F-CE9D-D888-DE6F-43DCAA1F330F}"/>
              </a:ext>
            </a:extLst>
          </p:cNvPr>
          <p:cNvSpPr>
            <a:spLocks noGrp="1"/>
          </p:cNvSpPr>
          <p:nvPr>
            <p:ph type="title"/>
          </p:nvPr>
        </p:nvSpPr>
        <p:spPr>
          <a:xfrm>
            <a:off x="506186" y="0"/>
            <a:ext cx="5290458" cy="1591733"/>
          </a:xfrm>
        </p:spPr>
        <p:txBody>
          <a:bodyPr/>
          <a:lstStyle/>
          <a:p>
            <a:r>
              <a:rPr lang="en-US" sz="3200" u="sng" dirty="0"/>
              <a:t>IOT ARCHITECTURE </a:t>
            </a:r>
            <a:r>
              <a:rPr lang="en-US" sz="3200" dirty="0"/>
              <a:t>:</a:t>
            </a:r>
            <a:endParaRPr lang="en-IN" dirty="0"/>
          </a:p>
        </p:txBody>
      </p:sp>
      <p:sp>
        <p:nvSpPr>
          <p:cNvPr id="4" name="Slide Number Placeholder 3">
            <a:extLst>
              <a:ext uri="{FF2B5EF4-FFF2-40B4-BE49-F238E27FC236}">
                <a16:creationId xmlns:a16="http://schemas.microsoft.com/office/drawing/2014/main" id="{B264B515-2987-92B9-B25A-FCED2A593D71}"/>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5" name="Text Placeholder 4">
            <a:extLst>
              <a:ext uri="{FF2B5EF4-FFF2-40B4-BE49-F238E27FC236}">
                <a16:creationId xmlns:a16="http://schemas.microsoft.com/office/drawing/2014/main" id="{4C6EFE69-A362-C36C-CDE7-07E059C25B35}"/>
              </a:ext>
            </a:extLst>
          </p:cNvPr>
          <p:cNvSpPr>
            <a:spLocks noGrp="1"/>
          </p:cNvSpPr>
          <p:nvPr>
            <p:ph idx="1"/>
          </p:nvPr>
        </p:nvSpPr>
        <p:spPr>
          <a:xfrm>
            <a:off x="751114" y="1158522"/>
            <a:ext cx="10353675" cy="3695700"/>
          </a:xfrm>
        </p:spPr>
        <p:txBody>
          <a:bodyPr/>
          <a:lstStyle/>
          <a:p>
            <a:pPr marL="0" indent="0">
              <a:buNone/>
            </a:pPr>
            <a:r>
              <a:rPr lang="en-US" dirty="0"/>
              <a:t>IOT architecture diagram:</a:t>
            </a:r>
          </a:p>
          <a:p>
            <a:endParaRPr lang="en-US" dirty="0"/>
          </a:p>
        </p:txBody>
      </p:sp>
      <p:sp>
        <p:nvSpPr>
          <p:cNvPr id="6" name="Oval 5">
            <a:extLst>
              <a:ext uri="{FF2B5EF4-FFF2-40B4-BE49-F238E27FC236}">
                <a16:creationId xmlns:a16="http://schemas.microsoft.com/office/drawing/2014/main" id="{B087CFDA-ABA8-6DC5-5E11-8238A25C0016}"/>
              </a:ext>
            </a:extLst>
          </p:cNvPr>
          <p:cNvSpPr/>
          <p:nvPr/>
        </p:nvSpPr>
        <p:spPr>
          <a:xfrm>
            <a:off x="1335564" y="2020711"/>
            <a:ext cx="2494844" cy="13546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DEVICE / NODE</a:t>
            </a:r>
          </a:p>
        </p:txBody>
      </p:sp>
      <p:sp>
        <p:nvSpPr>
          <p:cNvPr id="9" name="Oval 8">
            <a:extLst>
              <a:ext uri="{FF2B5EF4-FFF2-40B4-BE49-F238E27FC236}">
                <a16:creationId xmlns:a16="http://schemas.microsoft.com/office/drawing/2014/main" id="{573A0030-CEEF-FE73-012E-E52B8446C189}"/>
              </a:ext>
            </a:extLst>
          </p:cNvPr>
          <p:cNvSpPr/>
          <p:nvPr/>
        </p:nvSpPr>
        <p:spPr>
          <a:xfrm>
            <a:off x="8195229" y="2020711"/>
            <a:ext cx="2020711" cy="126435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IOT CLOUD</a:t>
            </a:r>
          </a:p>
        </p:txBody>
      </p:sp>
      <p:sp>
        <p:nvSpPr>
          <p:cNvPr id="10" name="Rectangle 9">
            <a:extLst>
              <a:ext uri="{FF2B5EF4-FFF2-40B4-BE49-F238E27FC236}">
                <a16:creationId xmlns:a16="http://schemas.microsoft.com/office/drawing/2014/main" id="{6920FC07-D70A-4F6D-276E-BB20DE7B2291}"/>
              </a:ext>
            </a:extLst>
          </p:cNvPr>
          <p:cNvSpPr/>
          <p:nvPr/>
        </p:nvSpPr>
        <p:spPr>
          <a:xfrm>
            <a:off x="4739623" y="3458633"/>
            <a:ext cx="2709333" cy="11288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IOT GATEWAY</a:t>
            </a:r>
          </a:p>
        </p:txBody>
      </p:sp>
      <p:sp>
        <p:nvSpPr>
          <p:cNvPr id="11" name="Oval 10">
            <a:extLst>
              <a:ext uri="{FF2B5EF4-FFF2-40B4-BE49-F238E27FC236}">
                <a16:creationId xmlns:a16="http://schemas.microsoft.com/office/drawing/2014/main" id="{899314EF-9A5F-62FE-0445-EE67A23DA930}"/>
              </a:ext>
            </a:extLst>
          </p:cNvPr>
          <p:cNvSpPr/>
          <p:nvPr/>
        </p:nvSpPr>
        <p:spPr>
          <a:xfrm>
            <a:off x="2223911" y="5283200"/>
            <a:ext cx="2822222" cy="1219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DEVICE</a:t>
            </a:r>
          </a:p>
        </p:txBody>
      </p:sp>
      <p:cxnSp>
        <p:nvCxnSpPr>
          <p:cNvPr id="12" name="Straight Connector 11">
            <a:extLst>
              <a:ext uri="{FF2B5EF4-FFF2-40B4-BE49-F238E27FC236}">
                <a16:creationId xmlns:a16="http://schemas.microsoft.com/office/drawing/2014/main" id="{18597FE3-017B-A47B-8AAA-DC31FD2D5233}"/>
              </a:ext>
            </a:extLst>
          </p:cNvPr>
          <p:cNvCxnSpPr/>
          <p:nvPr/>
        </p:nvCxnSpPr>
        <p:spPr>
          <a:xfrm>
            <a:off x="3693180" y="2987322"/>
            <a:ext cx="1049866" cy="471311"/>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7BC8E15-9F3C-1FB7-49A2-9B610DB7F118}"/>
              </a:ext>
            </a:extLst>
          </p:cNvPr>
          <p:cNvCxnSpPr/>
          <p:nvPr/>
        </p:nvCxnSpPr>
        <p:spPr>
          <a:xfrm flipH="1">
            <a:off x="4028422" y="4540956"/>
            <a:ext cx="711201" cy="742244"/>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82D3030B-8187-6709-6234-F9C8DDF4C92A}"/>
              </a:ext>
            </a:extLst>
          </p:cNvPr>
          <p:cNvCxnSpPr/>
          <p:nvPr/>
        </p:nvCxnSpPr>
        <p:spPr>
          <a:xfrm flipH="1">
            <a:off x="7484028" y="2851855"/>
            <a:ext cx="711201" cy="74224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3865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CE5D8-A9F2-43D2-B96F-60B7B48DD886}"/>
              </a:ext>
            </a:extLst>
          </p:cNvPr>
          <p:cNvSpPr>
            <a:spLocks noGrp="1"/>
          </p:cNvSpPr>
          <p:nvPr>
            <p:ph type="title"/>
          </p:nvPr>
        </p:nvSpPr>
        <p:spPr>
          <a:xfrm>
            <a:off x="913795" y="124574"/>
            <a:ext cx="10353761" cy="1326321"/>
          </a:xfrm>
        </p:spPr>
        <p:txBody>
          <a:bodyPr>
            <a:normAutofit/>
          </a:bodyPr>
          <a:lstStyle/>
          <a:p>
            <a:r>
              <a:rPr lang="en-IN" dirty="0">
                <a:effectLst/>
                <a:latin typeface="Arial Black" panose="020B0A04020102020204" pitchFamily="34" charset="0"/>
                <a:ea typeface="Arial" panose="020B0604020202020204" pitchFamily="34" charset="0"/>
              </a:rPr>
              <a:t>water tank inlet and outlet valve control</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1D743BD8-9E6C-4708-B428-B091C5732A03}"/>
              </a:ext>
            </a:extLst>
          </p:cNvPr>
          <p:cNvSpPr>
            <a:spLocks noGrp="1"/>
          </p:cNvSpPr>
          <p:nvPr>
            <p:ph idx="1"/>
          </p:nvPr>
        </p:nvSpPr>
        <p:spPr>
          <a:xfrm>
            <a:off x="419450" y="1559952"/>
            <a:ext cx="10729519" cy="3121105"/>
          </a:xfrm>
        </p:spPr>
        <p:txBody>
          <a:bodyPr>
            <a:normAutofit/>
          </a:bodyPr>
          <a:lstStyle/>
          <a:p>
            <a:pPr algn="just"/>
            <a:r>
              <a:rPr lang="en-US" sz="1800" dirty="0">
                <a:latin typeface="Arial Black" panose="020B0A04020102020204" pitchFamily="34" charset="0"/>
              </a:rPr>
              <a:t>Read the volume of the water in the tank through Serial Communication and display it on the CLCD.</a:t>
            </a:r>
          </a:p>
          <a:p>
            <a:pPr algn="just"/>
            <a:r>
              <a:rPr lang="en-US" sz="1800" dirty="0">
                <a:latin typeface="Arial Black" panose="020B0A04020102020204" pitchFamily="34" charset="0"/>
              </a:rPr>
              <a:t>Control the volume of the water in the tank by controlling the inlet and outlet valve, by sending commands through serial communication and display the volume of water in the tank on the CLCD and also in Blynk IoT app.</a:t>
            </a:r>
          </a:p>
          <a:p>
            <a:pPr algn="just"/>
            <a:r>
              <a:rPr lang="en-US" sz="1800" dirty="0">
                <a:latin typeface="Arial Black" panose="020B0A04020102020204" pitchFamily="34" charset="0"/>
              </a:rPr>
              <a:t>The tank refills itself when the outflow exceeds the threshold of minimum value 2000 Liters and  it stops filling when the tank is full at 3000 Liters</a:t>
            </a:r>
            <a:r>
              <a:rPr lang="en-US" sz="1600" dirty="0">
                <a:latin typeface="Arial Black" panose="020B0A04020102020204" pitchFamily="34" charset="0"/>
              </a:rPr>
              <a:t> </a:t>
            </a:r>
            <a:r>
              <a:rPr lang="en-US" sz="1800" dirty="0">
                <a:latin typeface="Arial Black" panose="020B0A04020102020204" pitchFamily="34" charset="0"/>
              </a:rPr>
              <a:t>gives notification to the Blynk IoT app.</a:t>
            </a:r>
            <a:endParaRPr lang="en-US" sz="1600" dirty="0">
              <a:latin typeface="Arial Black" panose="020B0A04020102020204" pitchFamily="34" charset="0"/>
            </a:endParaRPr>
          </a:p>
          <a:p>
            <a:pPr algn="just"/>
            <a:endParaRPr lang="en-IN" sz="1800" dirty="0">
              <a:latin typeface="Arial Black" panose="020B0A04020102020204" pitchFamily="34" charset="0"/>
            </a:endParaRPr>
          </a:p>
        </p:txBody>
      </p:sp>
      <p:sp>
        <p:nvSpPr>
          <p:cNvPr id="4" name="Slide Number Placeholder 3">
            <a:extLst>
              <a:ext uri="{FF2B5EF4-FFF2-40B4-BE49-F238E27FC236}">
                <a16:creationId xmlns:a16="http://schemas.microsoft.com/office/drawing/2014/main" id="{39EBFF2D-2FF0-4A3A-9159-25E7C8FB41BB}"/>
              </a:ext>
            </a:extLst>
          </p:cNvPr>
          <p:cNvSpPr>
            <a:spLocks noGrp="1"/>
          </p:cNvSpPr>
          <p:nvPr>
            <p:ph type="sldNum" sz="quarter" idx="12"/>
          </p:nvPr>
        </p:nvSpPr>
        <p:spPr>
          <a:xfrm>
            <a:off x="11438455" y="6492875"/>
            <a:ext cx="753545" cy="365125"/>
          </a:xfrm>
        </p:spPr>
        <p:txBody>
          <a:bodyPr/>
          <a:lstStyle/>
          <a:p>
            <a:fld id="{6D22F896-40B5-4ADD-8801-0D06FADFA095}" type="slidenum">
              <a:rPr lang="en-US" sz="2000" smtClean="0">
                <a:latin typeface="Arial Black" panose="020B0A04020102020204" pitchFamily="34" charset="0"/>
              </a:rPr>
              <a:t>30</a:t>
            </a:fld>
            <a:endParaRPr lang="en-US" sz="2000" dirty="0">
              <a:latin typeface="Arial Black" panose="020B0A04020102020204" pitchFamily="34" charset="0"/>
            </a:endParaRPr>
          </a:p>
        </p:txBody>
      </p:sp>
      <p:pic>
        <p:nvPicPr>
          <p:cNvPr id="6" name="image7.jpg">
            <a:extLst>
              <a:ext uri="{FF2B5EF4-FFF2-40B4-BE49-F238E27FC236}">
                <a16:creationId xmlns:a16="http://schemas.microsoft.com/office/drawing/2014/main" id="{5AED9710-F95D-4DED-BC70-03D0BAD08D05}"/>
              </a:ext>
            </a:extLst>
          </p:cNvPr>
          <p:cNvPicPr/>
          <p:nvPr/>
        </p:nvPicPr>
        <p:blipFill>
          <a:blip r:embed="rId2"/>
          <a:srcRect l="19551" t="31293" r="20833" b="33864"/>
          <a:stretch>
            <a:fillRect/>
          </a:stretch>
        </p:blipFill>
        <p:spPr>
          <a:xfrm>
            <a:off x="5435105" y="4388703"/>
            <a:ext cx="5705475" cy="2336334"/>
          </a:xfrm>
          <a:prstGeom prst="rect">
            <a:avLst/>
          </a:prstGeom>
          <a:ln/>
        </p:spPr>
      </p:pic>
    </p:spTree>
    <p:extLst>
      <p:ext uri="{BB962C8B-B14F-4D97-AF65-F5344CB8AC3E}">
        <p14:creationId xmlns:p14="http://schemas.microsoft.com/office/powerpoint/2010/main" val="2022757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4A44D-CB83-481F-AE3C-C825F6984B2B}"/>
              </a:ext>
            </a:extLst>
          </p:cNvPr>
          <p:cNvSpPr>
            <a:spLocks noGrp="1"/>
          </p:cNvSpPr>
          <p:nvPr>
            <p:ph type="title"/>
          </p:nvPr>
        </p:nvSpPr>
        <p:spPr>
          <a:xfrm>
            <a:off x="914356" y="265652"/>
            <a:ext cx="10353761" cy="1326321"/>
          </a:xfrm>
        </p:spPr>
        <p:txBody>
          <a:bodyPr/>
          <a:lstStyle/>
          <a:p>
            <a:r>
              <a:rPr lang="en-US" dirty="0"/>
              <a:t>Simulation image</a:t>
            </a:r>
            <a:endParaRPr lang="en-IN" dirty="0"/>
          </a:p>
        </p:txBody>
      </p:sp>
      <p:pic>
        <p:nvPicPr>
          <p:cNvPr id="6" name="Content Placeholder 5">
            <a:extLst>
              <a:ext uri="{FF2B5EF4-FFF2-40B4-BE49-F238E27FC236}">
                <a16:creationId xmlns:a16="http://schemas.microsoft.com/office/drawing/2014/main" id="{F6D6A92C-46A2-49CC-BAB3-D8DF53B47482}"/>
              </a:ext>
            </a:extLst>
          </p:cNvPr>
          <p:cNvPicPr>
            <a:picLocks noGrp="1" noChangeAspect="1"/>
          </p:cNvPicPr>
          <p:nvPr>
            <p:ph idx="1"/>
          </p:nvPr>
        </p:nvPicPr>
        <p:blipFill>
          <a:blip r:embed="rId2"/>
          <a:stretch>
            <a:fillRect/>
          </a:stretch>
        </p:blipFill>
        <p:spPr>
          <a:xfrm>
            <a:off x="2047917" y="1936058"/>
            <a:ext cx="8086637" cy="4556817"/>
          </a:xfrm>
        </p:spPr>
      </p:pic>
      <p:sp>
        <p:nvSpPr>
          <p:cNvPr id="4" name="Slide Number Placeholder 3">
            <a:extLst>
              <a:ext uri="{FF2B5EF4-FFF2-40B4-BE49-F238E27FC236}">
                <a16:creationId xmlns:a16="http://schemas.microsoft.com/office/drawing/2014/main" id="{FCA9F2B2-529C-405C-B743-8437D697A3F8}"/>
              </a:ext>
            </a:extLst>
          </p:cNvPr>
          <p:cNvSpPr>
            <a:spLocks noGrp="1"/>
          </p:cNvSpPr>
          <p:nvPr>
            <p:ph type="sldNum" sz="quarter" idx="12"/>
          </p:nvPr>
        </p:nvSpPr>
        <p:spPr>
          <a:xfrm>
            <a:off x="11438455" y="6492875"/>
            <a:ext cx="753545" cy="365125"/>
          </a:xfrm>
        </p:spPr>
        <p:txBody>
          <a:bodyPr/>
          <a:lstStyle/>
          <a:p>
            <a:fld id="{6D22F896-40B5-4ADD-8801-0D06FADFA095}" type="slidenum">
              <a:rPr lang="en-US" sz="2000" smtClean="0">
                <a:latin typeface="Arial Black" panose="020B0A04020102020204" pitchFamily="34" charset="0"/>
              </a:rPr>
              <a:t>31</a:t>
            </a:fld>
            <a:endParaRPr lang="en-US" sz="2000" dirty="0">
              <a:latin typeface="Arial Black" panose="020B0A04020102020204" pitchFamily="34" charset="0"/>
            </a:endParaRPr>
          </a:p>
        </p:txBody>
      </p:sp>
    </p:spTree>
    <p:extLst>
      <p:ext uri="{BB962C8B-B14F-4D97-AF65-F5344CB8AC3E}">
        <p14:creationId xmlns:p14="http://schemas.microsoft.com/office/powerpoint/2010/main" val="2687077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8E42-CAA1-4A0B-9CF7-E0523CE4A114}"/>
              </a:ext>
            </a:extLst>
          </p:cNvPr>
          <p:cNvSpPr>
            <a:spLocks noGrp="1"/>
          </p:cNvSpPr>
          <p:nvPr>
            <p:ph type="title"/>
          </p:nvPr>
        </p:nvSpPr>
        <p:spPr>
          <a:xfrm>
            <a:off x="913796" y="295013"/>
            <a:ext cx="10353761" cy="869121"/>
          </a:xfrm>
        </p:spPr>
        <p:txBody>
          <a:bodyPr>
            <a:normAutofit/>
          </a:bodyPr>
          <a:lstStyle/>
          <a:p>
            <a:r>
              <a:rPr lang="en-US" dirty="0">
                <a:latin typeface="Arial Black" panose="020B0A04020102020204" pitchFamily="34" charset="0"/>
              </a:rPr>
              <a:t>conclusion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AD463AD-4E8A-4727-9FD7-7EFC5C5A8E25}"/>
              </a:ext>
            </a:extLst>
          </p:cNvPr>
          <p:cNvSpPr>
            <a:spLocks noGrp="1"/>
          </p:cNvSpPr>
          <p:nvPr>
            <p:ph idx="1"/>
          </p:nvPr>
        </p:nvSpPr>
        <p:spPr/>
        <p:txBody>
          <a:bodyPr>
            <a:normAutofit/>
          </a:bodyPr>
          <a:lstStyle/>
          <a:p>
            <a:pPr algn="just">
              <a:lnSpc>
                <a:spcPct val="150000"/>
              </a:lnSpc>
            </a:pPr>
            <a:r>
              <a:rPr lang="en-US" sz="1800" dirty="0">
                <a:latin typeface="Arial Black" panose="020B0A04020102020204" pitchFamily="34" charset="0"/>
              </a:rPr>
              <a:t>In summary this project provides a solution of monitoring and controlling Home appliances and  certain devices remotely.</a:t>
            </a:r>
          </a:p>
          <a:p>
            <a:pPr algn="just">
              <a:lnSpc>
                <a:spcPct val="150000"/>
              </a:lnSpc>
            </a:pPr>
            <a:r>
              <a:rPr lang="en-IN" sz="1800" dirty="0">
                <a:effectLst/>
                <a:latin typeface="Arial Black" panose="020B0A04020102020204" pitchFamily="34" charset="0"/>
                <a:ea typeface="Arial" panose="020B0604020202020204" pitchFamily="34" charset="0"/>
              </a:rPr>
              <a:t>Using BLYNK IoT  application and Picsimlab simulator, home automation project is simulated  where LED, temperature system, Serial tank resembles  Light, Heater, Cooler and Water tank in real time.</a:t>
            </a:r>
          </a:p>
          <a:p>
            <a:pPr algn="just">
              <a:lnSpc>
                <a:spcPct val="150000"/>
              </a:lnSpc>
            </a:pPr>
            <a:r>
              <a:rPr lang="en-IN" sz="1800" dirty="0">
                <a:effectLst/>
                <a:latin typeface="Arial Black" panose="020B0A04020102020204" pitchFamily="34" charset="0"/>
                <a:ea typeface="Arial" panose="020B0604020202020204" pitchFamily="34" charset="0"/>
              </a:rPr>
              <a:t>Blynk IoT application allows user to control these devices according to user’s wish, thus accomplishing Home automation.</a:t>
            </a:r>
          </a:p>
          <a:p>
            <a:pPr algn="just">
              <a:lnSpc>
                <a:spcPct val="150000"/>
              </a:lnSpc>
            </a:pPr>
            <a:endParaRPr lang="en-US" sz="1800" dirty="0">
              <a:latin typeface="Arial Black" panose="020B0A04020102020204" pitchFamily="34" charset="0"/>
            </a:endParaRPr>
          </a:p>
        </p:txBody>
      </p:sp>
      <p:sp>
        <p:nvSpPr>
          <p:cNvPr id="4" name="Slide Number Placeholder 3">
            <a:extLst>
              <a:ext uri="{FF2B5EF4-FFF2-40B4-BE49-F238E27FC236}">
                <a16:creationId xmlns:a16="http://schemas.microsoft.com/office/drawing/2014/main" id="{12269CBF-BD0E-4F21-957C-D8497584876F}"/>
              </a:ext>
            </a:extLst>
          </p:cNvPr>
          <p:cNvSpPr>
            <a:spLocks noGrp="1"/>
          </p:cNvSpPr>
          <p:nvPr>
            <p:ph type="sldNum" sz="quarter" idx="12"/>
          </p:nvPr>
        </p:nvSpPr>
        <p:spPr>
          <a:xfrm>
            <a:off x="11438455" y="6470504"/>
            <a:ext cx="753545" cy="365125"/>
          </a:xfrm>
        </p:spPr>
        <p:txBody>
          <a:bodyPr/>
          <a:lstStyle/>
          <a:p>
            <a:fld id="{6D22F896-40B5-4ADD-8801-0D06FADFA095}" type="slidenum">
              <a:rPr lang="en-US" sz="2000" smtClean="0">
                <a:latin typeface="Arial Black" panose="020B0A04020102020204" pitchFamily="34" charset="0"/>
              </a:rPr>
              <a:t>32</a:t>
            </a:fld>
            <a:endParaRPr lang="en-US" sz="2000" dirty="0">
              <a:latin typeface="Arial Black" panose="020B0A04020102020204" pitchFamily="34" charset="0"/>
            </a:endParaRPr>
          </a:p>
        </p:txBody>
      </p:sp>
    </p:spTree>
    <p:extLst>
      <p:ext uri="{BB962C8B-B14F-4D97-AF65-F5344CB8AC3E}">
        <p14:creationId xmlns:p14="http://schemas.microsoft.com/office/powerpoint/2010/main" val="3654398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5663A7-3D66-442A-9BD4-C29CFF42EF1A}"/>
              </a:ext>
            </a:extLst>
          </p:cNvPr>
          <p:cNvSpPr>
            <a:spLocks noGrp="1"/>
          </p:cNvSpPr>
          <p:nvPr>
            <p:ph type="sldNum" sz="quarter" idx="12"/>
          </p:nvPr>
        </p:nvSpPr>
        <p:spPr>
          <a:xfrm>
            <a:off x="11438455" y="6492875"/>
            <a:ext cx="753545" cy="365125"/>
          </a:xfrm>
        </p:spPr>
        <p:txBody>
          <a:bodyPr/>
          <a:lstStyle/>
          <a:p>
            <a:fld id="{6D22F896-40B5-4ADD-8801-0D06FADFA095}" type="slidenum">
              <a:rPr lang="en-US" sz="2000" smtClean="0">
                <a:latin typeface="Arial Black" panose="020B0A04020102020204" pitchFamily="34" charset="0"/>
              </a:rPr>
              <a:t>33</a:t>
            </a:fld>
            <a:endParaRPr lang="en-US" sz="2000" dirty="0">
              <a:latin typeface="Arial Black" panose="020B0A04020102020204" pitchFamily="34" charset="0"/>
            </a:endParaRPr>
          </a:p>
        </p:txBody>
      </p:sp>
    </p:spTree>
    <p:extLst>
      <p:ext uri="{BB962C8B-B14F-4D97-AF65-F5344CB8AC3E}">
        <p14:creationId xmlns:p14="http://schemas.microsoft.com/office/powerpoint/2010/main" val="1223494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5611-E4A2-0C08-EA0B-AD4BDEDD6598}"/>
              </a:ext>
            </a:extLst>
          </p:cNvPr>
          <p:cNvSpPr>
            <a:spLocks noGrp="1"/>
          </p:cNvSpPr>
          <p:nvPr>
            <p:ph type="title"/>
          </p:nvPr>
        </p:nvSpPr>
        <p:spPr>
          <a:xfrm>
            <a:off x="473529" y="119744"/>
            <a:ext cx="4425041" cy="810986"/>
          </a:xfrm>
        </p:spPr>
        <p:txBody>
          <a:bodyPr>
            <a:noAutofit/>
          </a:bodyPr>
          <a:lstStyle/>
          <a:p>
            <a:r>
              <a:rPr lang="en-US" sz="3600" u="sng" dirty="0"/>
              <a:t>Tools used:</a:t>
            </a:r>
            <a:endParaRPr lang="en-IN" sz="3600" dirty="0"/>
          </a:p>
        </p:txBody>
      </p:sp>
      <p:sp>
        <p:nvSpPr>
          <p:cNvPr id="3" name="Content Placeholder 2">
            <a:extLst>
              <a:ext uri="{FF2B5EF4-FFF2-40B4-BE49-F238E27FC236}">
                <a16:creationId xmlns:a16="http://schemas.microsoft.com/office/drawing/2014/main" id="{AE82F0E9-8C69-F145-E684-06D702A05032}"/>
              </a:ext>
            </a:extLst>
          </p:cNvPr>
          <p:cNvSpPr>
            <a:spLocks noGrp="1"/>
          </p:cNvSpPr>
          <p:nvPr>
            <p:ph idx="1"/>
          </p:nvPr>
        </p:nvSpPr>
        <p:spPr>
          <a:xfrm>
            <a:off x="913794" y="930730"/>
            <a:ext cx="10353762" cy="5649684"/>
          </a:xfrm>
        </p:spPr>
        <p:txBody>
          <a:bodyPr/>
          <a:lstStyle/>
          <a:p>
            <a:pPr>
              <a:lnSpc>
                <a:spcPct val="100000"/>
              </a:lnSpc>
            </a:pPr>
            <a:r>
              <a:rPr lang="en-IN" sz="1600" dirty="0"/>
              <a:t>Arduino IDE</a:t>
            </a:r>
          </a:p>
          <a:p>
            <a:pPr>
              <a:lnSpc>
                <a:spcPct val="100000"/>
              </a:lnSpc>
            </a:pPr>
            <a:r>
              <a:rPr lang="en-IN" sz="1600" dirty="0" err="1"/>
              <a:t>Picsim</a:t>
            </a:r>
            <a:r>
              <a:rPr lang="en-IN" sz="1600" dirty="0"/>
              <a:t> lab</a:t>
            </a:r>
          </a:p>
          <a:p>
            <a:pPr>
              <a:lnSpc>
                <a:spcPct val="100000"/>
              </a:lnSpc>
            </a:pPr>
            <a:r>
              <a:rPr lang="en-IN" sz="1600" dirty="0"/>
              <a:t>Blynk software in laptop</a:t>
            </a:r>
          </a:p>
          <a:p>
            <a:pPr>
              <a:lnSpc>
                <a:spcPct val="100000"/>
              </a:lnSpc>
            </a:pPr>
            <a:r>
              <a:rPr lang="en-IN" sz="1600" dirty="0"/>
              <a:t>Blink IoT app in mobile</a:t>
            </a:r>
          </a:p>
          <a:p>
            <a:pPr>
              <a:lnSpc>
                <a:spcPct val="100000"/>
              </a:lnSpc>
            </a:pPr>
            <a:r>
              <a:rPr lang="en-IN" sz="1600" dirty="0"/>
              <a:t>Null emulator</a:t>
            </a:r>
          </a:p>
          <a:p>
            <a:pPr marL="0" indent="0">
              <a:lnSpc>
                <a:spcPct val="100000"/>
              </a:lnSpc>
              <a:buNone/>
            </a:pPr>
            <a:r>
              <a:rPr lang="en-US" sz="2800" b="1" u="sng" dirty="0"/>
              <a:t>Requirements:</a:t>
            </a:r>
          </a:p>
          <a:p>
            <a:pPr marL="0" indent="0">
              <a:lnSpc>
                <a:spcPct val="100000"/>
              </a:lnSpc>
              <a:buNone/>
            </a:pPr>
            <a:r>
              <a:rPr lang="en-IN" sz="1600" dirty="0"/>
              <a:t>Skills required to build and IOT applications:</a:t>
            </a:r>
          </a:p>
          <a:p>
            <a:pPr>
              <a:lnSpc>
                <a:spcPct val="100000"/>
              </a:lnSpc>
            </a:pPr>
            <a:r>
              <a:rPr lang="en-IN" sz="1600" dirty="0"/>
              <a:t>Device programming- embedded systems development skills</a:t>
            </a:r>
          </a:p>
          <a:p>
            <a:pPr>
              <a:lnSpc>
                <a:spcPct val="100000"/>
              </a:lnSpc>
            </a:pPr>
            <a:r>
              <a:rPr lang="en-IN" sz="1600" dirty="0"/>
              <a:t>C / C++,Python….</a:t>
            </a:r>
          </a:p>
          <a:p>
            <a:pPr>
              <a:lnSpc>
                <a:spcPct val="100000"/>
              </a:lnSpc>
            </a:pPr>
            <a:r>
              <a:rPr lang="en-IN" sz="1600" dirty="0"/>
              <a:t>Microcontroller programming</a:t>
            </a:r>
          </a:p>
          <a:p>
            <a:pPr>
              <a:lnSpc>
                <a:spcPct val="100000"/>
              </a:lnSpc>
            </a:pPr>
            <a:r>
              <a:rPr lang="en-IN" sz="1600" dirty="0"/>
              <a:t>Communication protocols</a:t>
            </a:r>
          </a:p>
          <a:p>
            <a:pPr>
              <a:lnSpc>
                <a:spcPct val="100000"/>
              </a:lnSpc>
            </a:pPr>
            <a:r>
              <a:rPr lang="en-IN" sz="1600" dirty="0"/>
              <a:t>On board communication protocols-(I2C,UART,SPI…..)</a:t>
            </a:r>
          </a:p>
          <a:p>
            <a:pPr>
              <a:lnSpc>
                <a:spcPct val="100000"/>
              </a:lnSpc>
            </a:pPr>
            <a:r>
              <a:rPr lang="en-IN" sz="1600" dirty="0"/>
              <a:t>IOT based communication protocols- (MQTT,HTTP,COAP…..)</a:t>
            </a:r>
          </a:p>
          <a:p>
            <a:endParaRPr lang="en-IN" dirty="0"/>
          </a:p>
        </p:txBody>
      </p:sp>
      <p:sp>
        <p:nvSpPr>
          <p:cNvPr id="4" name="Slide Number Placeholder 3">
            <a:extLst>
              <a:ext uri="{FF2B5EF4-FFF2-40B4-BE49-F238E27FC236}">
                <a16:creationId xmlns:a16="http://schemas.microsoft.com/office/drawing/2014/main" id="{37CCBB4C-8E54-23F0-075C-C9C8D12D6188}"/>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124072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3D314-4C3D-1EA1-63ED-07E492D50D05}"/>
              </a:ext>
            </a:extLst>
          </p:cNvPr>
          <p:cNvSpPr>
            <a:spLocks noGrp="1"/>
          </p:cNvSpPr>
          <p:nvPr>
            <p:ph type="title"/>
          </p:nvPr>
        </p:nvSpPr>
        <p:spPr>
          <a:xfrm>
            <a:off x="0" y="0"/>
            <a:ext cx="8948663" cy="930729"/>
          </a:xfrm>
        </p:spPr>
        <p:txBody>
          <a:bodyPr>
            <a:noAutofit/>
          </a:bodyPr>
          <a:lstStyle/>
          <a:p>
            <a:r>
              <a:rPr lang="en-US" sz="2400" u="sng" dirty="0"/>
              <a:t>What we have discussed in this internship:</a:t>
            </a:r>
            <a:endParaRPr lang="en-IN" sz="2400" dirty="0"/>
          </a:p>
        </p:txBody>
      </p:sp>
      <p:sp>
        <p:nvSpPr>
          <p:cNvPr id="3" name="Content Placeholder 2">
            <a:extLst>
              <a:ext uri="{FF2B5EF4-FFF2-40B4-BE49-F238E27FC236}">
                <a16:creationId xmlns:a16="http://schemas.microsoft.com/office/drawing/2014/main" id="{91BD7DB8-9086-B376-9E8D-40070160E0AE}"/>
              </a:ext>
            </a:extLst>
          </p:cNvPr>
          <p:cNvSpPr>
            <a:spLocks noGrp="1"/>
          </p:cNvSpPr>
          <p:nvPr>
            <p:ph idx="1"/>
          </p:nvPr>
        </p:nvSpPr>
        <p:spPr>
          <a:xfrm>
            <a:off x="391886" y="800100"/>
            <a:ext cx="10532771" cy="5083175"/>
          </a:xfrm>
        </p:spPr>
        <p:txBody>
          <a:bodyPr>
            <a:noAutofit/>
          </a:bodyPr>
          <a:lstStyle/>
          <a:p>
            <a:pPr marL="0" indent="0">
              <a:lnSpc>
                <a:spcPct val="100000"/>
              </a:lnSpc>
              <a:buNone/>
            </a:pPr>
            <a:r>
              <a:rPr lang="en-US" sz="1600" dirty="0"/>
              <a:t>What is SDLC?</a:t>
            </a:r>
          </a:p>
          <a:p>
            <a:pPr>
              <a:lnSpc>
                <a:spcPct val="100000"/>
              </a:lnSpc>
            </a:pPr>
            <a:r>
              <a:rPr lang="en-US" sz="1600" dirty="0"/>
              <a:t>Software / system development life cycle which is used to follow the industry way of building projects</a:t>
            </a:r>
          </a:p>
          <a:p>
            <a:pPr>
              <a:lnSpc>
                <a:spcPct val="100000"/>
              </a:lnSpc>
            </a:pPr>
            <a:r>
              <a:rPr lang="en-US" sz="1600" dirty="0"/>
              <a:t>SDLC is a software development process we follow certain phase or steps</a:t>
            </a:r>
          </a:p>
          <a:p>
            <a:pPr marL="0" indent="0">
              <a:lnSpc>
                <a:spcPct val="100000"/>
              </a:lnSpc>
              <a:buNone/>
            </a:pPr>
            <a:r>
              <a:rPr lang="en-US" sz="1600" dirty="0"/>
              <a:t>Where it is C used?</a:t>
            </a:r>
          </a:p>
          <a:p>
            <a:pPr>
              <a:lnSpc>
                <a:spcPct val="100000"/>
              </a:lnSpc>
            </a:pPr>
            <a:r>
              <a:rPr lang="en-US" sz="1600" dirty="0"/>
              <a:t>System software development</a:t>
            </a:r>
          </a:p>
          <a:p>
            <a:pPr>
              <a:lnSpc>
                <a:spcPct val="100000"/>
              </a:lnSpc>
            </a:pPr>
            <a:r>
              <a:rPr lang="en-US" sz="1600" dirty="0"/>
              <a:t>Embedded software development</a:t>
            </a:r>
          </a:p>
          <a:p>
            <a:pPr>
              <a:lnSpc>
                <a:spcPct val="100000"/>
              </a:lnSpc>
            </a:pPr>
            <a:r>
              <a:rPr lang="en-US" sz="1600" dirty="0"/>
              <a:t>Cs kernel development</a:t>
            </a:r>
          </a:p>
          <a:p>
            <a:pPr>
              <a:lnSpc>
                <a:spcPct val="100000"/>
              </a:lnSpc>
            </a:pPr>
            <a:r>
              <a:rPr lang="en-US" sz="1600" dirty="0" err="1"/>
              <a:t>Filmware</a:t>
            </a:r>
            <a:r>
              <a:rPr lang="en-US" sz="1600" dirty="0"/>
              <a:t>, middleware and driver development</a:t>
            </a:r>
          </a:p>
          <a:p>
            <a:pPr>
              <a:lnSpc>
                <a:spcPct val="100000"/>
              </a:lnSpc>
            </a:pPr>
            <a:r>
              <a:rPr lang="en-US" sz="1600" dirty="0"/>
              <a:t>File system development</a:t>
            </a:r>
          </a:p>
          <a:p>
            <a:pPr>
              <a:lnSpc>
                <a:spcPct val="100000"/>
              </a:lnSpc>
            </a:pPr>
            <a:r>
              <a:rPr lang="en-US" sz="1600" dirty="0"/>
              <a:t>It is a general purpose language even though it is applied and used effectively in various specific domains</a:t>
            </a:r>
          </a:p>
          <a:p>
            <a:pPr>
              <a:lnSpc>
                <a:spcPct val="100000"/>
              </a:lnSpc>
            </a:pPr>
            <a:r>
              <a:rPr lang="en-US" sz="1600" dirty="0"/>
              <a:t>In this library facilities play an important role</a:t>
            </a:r>
          </a:p>
          <a:p>
            <a:pPr>
              <a:lnSpc>
                <a:spcPct val="100000"/>
              </a:lnSpc>
            </a:pPr>
            <a:r>
              <a:rPr lang="en-US" sz="1600" dirty="0"/>
              <a:t>It is free- formatted language</a:t>
            </a:r>
            <a:endParaRPr lang="en-IN" sz="1600" dirty="0"/>
          </a:p>
        </p:txBody>
      </p:sp>
      <p:sp>
        <p:nvSpPr>
          <p:cNvPr id="4" name="Slide Number Placeholder 3">
            <a:extLst>
              <a:ext uri="{FF2B5EF4-FFF2-40B4-BE49-F238E27FC236}">
                <a16:creationId xmlns:a16="http://schemas.microsoft.com/office/drawing/2014/main" id="{E867E6E4-7CF3-1E53-9DCB-5C8668DF7942}"/>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87269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2DC30-C8E4-05B1-4DC0-25A336B7C5C7}"/>
              </a:ext>
            </a:extLst>
          </p:cNvPr>
          <p:cNvSpPr>
            <a:spLocks noGrp="1"/>
          </p:cNvSpPr>
          <p:nvPr>
            <p:ph type="title"/>
          </p:nvPr>
        </p:nvSpPr>
        <p:spPr>
          <a:xfrm>
            <a:off x="-1404861" y="-95671"/>
            <a:ext cx="10353761" cy="1326321"/>
          </a:xfrm>
        </p:spPr>
        <p:txBody>
          <a:bodyPr/>
          <a:lstStyle/>
          <a:p>
            <a:r>
              <a:rPr lang="en-US" sz="3600" u="sng" dirty="0"/>
              <a:t>Conditional</a:t>
            </a:r>
            <a:r>
              <a:rPr lang="en-US" u="sng" dirty="0"/>
              <a:t> constructs</a:t>
            </a:r>
            <a:endParaRPr lang="en-IN" dirty="0"/>
          </a:p>
        </p:txBody>
      </p:sp>
      <p:sp>
        <p:nvSpPr>
          <p:cNvPr id="4" name="Slide Number Placeholder 3">
            <a:extLst>
              <a:ext uri="{FF2B5EF4-FFF2-40B4-BE49-F238E27FC236}">
                <a16:creationId xmlns:a16="http://schemas.microsoft.com/office/drawing/2014/main" id="{A70CFF96-9335-B8BF-95B1-A296F667C598}"/>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11" name="Content Placeholder 10">
            <a:extLst>
              <a:ext uri="{FF2B5EF4-FFF2-40B4-BE49-F238E27FC236}">
                <a16:creationId xmlns:a16="http://schemas.microsoft.com/office/drawing/2014/main" id="{6791BE13-EDDA-8C48-2517-C5967B842AE7}"/>
              </a:ext>
            </a:extLst>
          </p:cNvPr>
          <p:cNvPicPr>
            <a:picLocks noGrp="1" noChangeAspect="1"/>
          </p:cNvPicPr>
          <p:nvPr>
            <p:ph idx="1"/>
          </p:nvPr>
        </p:nvPicPr>
        <p:blipFill>
          <a:blip r:embed="rId2"/>
          <a:stretch>
            <a:fillRect/>
          </a:stretch>
        </p:blipFill>
        <p:spPr>
          <a:xfrm>
            <a:off x="472440" y="1036320"/>
            <a:ext cx="11247120" cy="5425440"/>
          </a:xfrm>
        </p:spPr>
      </p:pic>
    </p:spTree>
    <p:extLst>
      <p:ext uri="{BB962C8B-B14F-4D97-AF65-F5344CB8AC3E}">
        <p14:creationId xmlns:p14="http://schemas.microsoft.com/office/powerpoint/2010/main" val="4285974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893EF-770D-02D6-315C-01726B4F7E5C}"/>
              </a:ext>
            </a:extLst>
          </p:cNvPr>
          <p:cNvSpPr>
            <a:spLocks noGrp="1"/>
          </p:cNvSpPr>
          <p:nvPr>
            <p:ph type="title"/>
          </p:nvPr>
        </p:nvSpPr>
        <p:spPr>
          <a:xfrm>
            <a:off x="-1936085" y="0"/>
            <a:ext cx="10353761" cy="1326321"/>
          </a:xfrm>
        </p:spPr>
        <p:txBody>
          <a:bodyPr/>
          <a:lstStyle/>
          <a:p>
            <a:r>
              <a:rPr lang="en-IN" dirty="0"/>
              <a:t>CONDITIONAL CONSTRUCTS</a:t>
            </a:r>
          </a:p>
        </p:txBody>
      </p:sp>
      <p:pic>
        <p:nvPicPr>
          <p:cNvPr id="8" name="Content Placeholder 7">
            <a:extLst>
              <a:ext uri="{FF2B5EF4-FFF2-40B4-BE49-F238E27FC236}">
                <a16:creationId xmlns:a16="http://schemas.microsoft.com/office/drawing/2014/main" id="{135CF288-0FD4-E17E-3F8B-D130705BD450}"/>
              </a:ext>
            </a:extLst>
          </p:cNvPr>
          <p:cNvPicPr>
            <a:picLocks noGrp="1" noChangeAspect="1"/>
          </p:cNvPicPr>
          <p:nvPr>
            <p:ph idx="1"/>
          </p:nvPr>
        </p:nvPicPr>
        <p:blipFill>
          <a:blip r:embed="rId2"/>
          <a:stretch>
            <a:fillRect/>
          </a:stretch>
        </p:blipFill>
        <p:spPr>
          <a:xfrm>
            <a:off x="381000" y="1219200"/>
            <a:ext cx="11292839" cy="5029200"/>
          </a:xfrm>
        </p:spPr>
      </p:pic>
      <p:sp>
        <p:nvSpPr>
          <p:cNvPr id="4" name="Slide Number Placeholder 3">
            <a:extLst>
              <a:ext uri="{FF2B5EF4-FFF2-40B4-BE49-F238E27FC236}">
                <a16:creationId xmlns:a16="http://schemas.microsoft.com/office/drawing/2014/main" id="{3A2FDCA4-1002-AB63-3EAC-0BB52B275B8A}"/>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601067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D76B49-BC82-DAC1-4CDA-57612110D186}"/>
              </a:ext>
            </a:extLst>
          </p:cNvPr>
          <p:cNvSpPr>
            <a:spLocks noGrp="1"/>
          </p:cNvSpPr>
          <p:nvPr>
            <p:ph idx="1"/>
          </p:nvPr>
        </p:nvSpPr>
        <p:spPr>
          <a:xfrm>
            <a:off x="913795" y="1255931"/>
            <a:ext cx="4907885" cy="4535269"/>
          </a:xfrm>
        </p:spPr>
        <p:txBody>
          <a:bodyPr>
            <a:normAutofit fontScale="70000" lnSpcReduction="20000"/>
          </a:bodyPr>
          <a:lstStyle/>
          <a:p>
            <a:r>
              <a:rPr lang="en-IN" sz="2300" dirty="0"/>
              <a:t>Symbols that instructs the compiler to perform specific </a:t>
            </a:r>
            <a:r>
              <a:rPr lang="en-IN" sz="2300" dirty="0" err="1"/>
              <a:t>arithmic</a:t>
            </a:r>
            <a:r>
              <a:rPr lang="en-IN" sz="2300" dirty="0"/>
              <a:t> or logical operation on operands</a:t>
            </a:r>
          </a:p>
          <a:p>
            <a:r>
              <a:rPr lang="en-IN" sz="2300" dirty="0"/>
              <a:t>All c operators do 2 things</a:t>
            </a:r>
          </a:p>
          <a:p>
            <a:r>
              <a:rPr lang="en-IN" sz="2300" dirty="0"/>
              <a:t>- operates on its operands</a:t>
            </a:r>
          </a:p>
          <a:p>
            <a:r>
              <a:rPr lang="en-IN" sz="2300" dirty="0"/>
              <a:t>- Returns a value</a:t>
            </a:r>
          </a:p>
          <a:p>
            <a:r>
              <a:rPr lang="en-IN" sz="2300" dirty="0"/>
              <a:t>Associativity property: left to right or right to left</a:t>
            </a:r>
          </a:p>
          <a:p>
            <a:r>
              <a:rPr lang="en-IN" sz="2300" dirty="0"/>
              <a:t>Multiplication &amp; division : left to right</a:t>
            </a:r>
          </a:p>
          <a:p>
            <a:r>
              <a:rPr lang="en-IN" sz="2300" dirty="0"/>
              <a:t>Add &amp; sub : Right to left or associativity works</a:t>
            </a:r>
          </a:p>
          <a:p>
            <a:r>
              <a:rPr lang="en-IN" sz="2300" dirty="0"/>
              <a:t>Logical not : Right to left</a:t>
            </a:r>
          </a:p>
          <a:p>
            <a:r>
              <a:rPr lang="en-IN" sz="2300" dirty="0"/>
              <a:t>Logical AND : left to right</a:t>
            </a:r>
          </a:p>
          <a:p>
            <a:r>
              <a:rPr lang="en-IN" sz="2300" dirty="0"/>
              <a:t>Logical OR : left to right</a:t>
            </a:r>
          </a:p>
          <a:p>
            <a:endParaRPr lang="en-IN" dirty="0"/>
          </a:p>
        </p:txBody>
      </p:sp>
      <p:sp>
        <p:nvSpPr>
          <p:cNvPr id="4" name="Slide Number Placeholder 3">
            <a:extLst>
              <a:ext uri="{FF2B5EF4-FFF2-40B4-BE49-F238E27FC236}">
                <a16:creationId xmlns:a16="http://schemas.microsoft.com/office/drawing/2014/main" id="{E370E4CB-39FB-47DF-97CC-40BE0C8DFA74}"/>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5" name="TextBox 4">
            <a:extLst>
              <a:ext uri="{FF2B5EF4-FFF2-40B4-BE49-F238E27FC236}">
                <a16:creationId xmlns:a16="http://schemas.microsoft.com/office/drawing/2014/main" id="{D997CA8D-71CB-DC4F-5429-C0BC4137247B}"/>
              </a:ext>
            </a:extLst>
          </p:cNvPr>
          <p:cNvSpPr txBox="1"/>
          <p:nvPr/>
        </p:nvSpPr>
        <p:spPr>
          <a:xfrm>
            <a:off x="6792449" y="1255931"/>
            <a:ext cx="4485756" cy="3077766"/>
          </a:xfrm>
          <a:prstGeom prst="rect">
            <a:avLst/>
          </a:prstGeom>
          <a:noFill/>
        </p:spPr>
        <p:txBody>
          <a:bodyPr wrap="square" rtlCol="0">
            <a:spAutoFit/>
          </a:bodyPr>
          <a:lstStyle/>
          <a:p>
            <a:r>
              <a:rPr lang="en-IN" sz="1600" dirty="0"/>
              <a:t>Bitwise operators perform operations on bits</a:t>
            </a:r>
          </a:p>
          <a:p>
            <a:r>
              <a:rPr lang="en-IN" sz="1600" dirty="0"/>
              <a:t>The operand type shall be integral</a:t>
            </a:r>
          </a:p>
          <a:p>
            <a:r>
              <a:rPr lang="en-IN" sz="1600" dirty="0"/>
              <a:t>Return type is integral value</a:t>
            </a:r>
          </a:p>
          <a:p>
            <a:endParaRPr lang="en-IN" sz="1600" dirty="0"/>
          </a:p>
          <a:p>
            <a:pPr marL="0" indent="0">
              <a:buNone/>
            </a:pPr>
            <a:endParaRPr lang="en-IN" sz="1600" dirty="0"/>
          </a:p>
          <a:p>
            <a:r>
              <a:rPr lang="en-IN" sz="1600" dirty="0"/>
              <a:t>Bitwise AND      Bitwise OR     Bitwise XOR</a:t>
            </a:r>
          </a:p>
          <a:p>
            <a:r>
              <a:rPr lang="en-IN" sz="1600" dirty="0"/>
              <a:t>A      B    O/P       A    B    O/P    A   B   O/P</a:t>
            </a:r>
          </a:p>
          <a:p>
            <a:r>
              <a:rPr lang="en-IN" sz="1600" dirty="0"/>
              <a:t>0       0       0        0    0     0         0   0    0</a:t>
            </a:r>
          </a:p>
          <a:p>
            <a:r>
              <a:rPr lang="en-IN" sz="1600" dirty="0"/>
              <a:t>0        1      0        0    1     1         0   1    1</a:t>
            </a:r>
          </a:p>
          <a:p>
            <a:r>
              <a:rPr lang="en-IN" sz="1600" dirty="0"/>
              <a:t>1        0      0        1     0     1        1    0   1</a:t>
            </a:r>
          </a:p>
          <a:p>
            <a:r>
              <a:rPr lang="en-IN" sz="1600" dirty="0"/>
              <a:t>1        1      1        1     1     1       1   1    0</a:t>
            </a:r>
          </a:p>
          <a:p>
            <a:endParaRPr lang="en-IN" dirty="0"/>
          </a:p>
        </p:txBody>
      </p:sp>
      <p:sp>
        <p:nvSpPr>
          <p:cNvPr id="9" name="TextBox 8">
            <a:extLst>
              <a:ext uri="{FF2B5EF4-FFF2-40B4-BE49-F238E27FC236}">
                <a16:creationId xmlns:a16="http://schemas.microsoft.com/office/drawing/2014/main" id="{03001C9A-8BA1-2176-FB78-7CA8B7E047DB}"/>
              </a:ext>
            </a:extLst>
          </p:cNvPr>
          <p:cNvSpPr txBox="1"/>
          <p:nvPr/>
        </p:nvSpPr>
        <p:spPr>
          <a:xfrm>
            <a:off x="1335924" y="609600"/>
            <a:ext cx="4485756" cy="646331"/>
          </a:xfrm>
          <a:prstGeom prst="rect">
            <a:avLst/>
          </a:prstGeom>
          <a:noFill/>
        </p:spPr>
        <p:txBody>
          <a:bodyPr wrap="square" rtlCol="0">
            <a:spAutoFit/>
          </a:bodyPr>
          <a:lstStyle/>
          <a:p>
            <a:r>
              <a:rPr lang="en-IN" b="1" u="sng" dirty="0"/>
              <a:t>Embedded c operators</a:t>
            </a:r>
          </a:p>
          <a:p>
            <a:endParaRPr lang="en-IN" dirty="0"/>
          </a:p>
        </p:txBody>
      </p:sp>
      <p:sp>
        <p:nvSpPr>
          <p:cNvPr id="10" name="TextBox 9">
            <a:extLst>
              <a:ext uri="{FF2B5EF4-FFF2-40B4-BE49-F238E27FC236}">
                <a16:creationId xmlns:a16="http://schemas.microsoft.com/office/drawing/2014/main" id="{48A1EAE5-6088-A20E-02F2-CE4D1282895C}"/>
              </a:ext>
            </a:extLst>
          </p:cNvPr>
          <p:cNvSpPr txBox="1"/>
          <p:nvPr/>
        </p:nvSpPr>
        <p:spPr>
          <a:xfrm>
            <a:off x="7421880" y="609600"/>
            <a:ext cx="3856325" cy="646331"/>
          </a:xfrm>
          <a:prstGeom prst="rect">
            <a:avLst/>
          </a:prstGeom>
          <a:noFill/>
        </p:spPr>
        <p:txBody>
          <a:bodyPr wrap="square" rtlCol="0">
            <a:spAutoFit/>
          </a:bodyPr>
          <a:lstStyle/>
          <a:p>
            <a:r>
              <a:rPr lang="en-IN" b="1" u="sng" dirty="0"/>
              <a:t>Advanced C-operators</a:t>
            </a:r>
          </a:p>
          <a:p>
            <a:endParaRPr lang="en-IN" dirty="0"/>
          </a:p>
        </p:txBody>
      </p:sp>
    </p:spTree>
    <p:extLst>
      <p:ext uri="{BB962C8B-B14F-4D97-AF65-F5344CB8AC3E}">
        <p14:creationId xmlns:p14="http://schemas.microsoft.com/office/powerpoint/2010/main" val="11065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2B68-42A0-CBAC-85C4-986200AC6081}"/>
              </a:ext>
            </a:extLst>
          </p:cNvPr>
          <p:cNvSpPr>
            <a:spLocks noGrp="1"/>
          </p:cNvSpPr>
          <p:nvPr>
            <p:ph type="title"/>
          </p:nvPr>
        </p:nvSpPr>
        <p:spPr>
          <a:xfrm>
            <a:off x="913795" y="0"/>
            <a:ext cx="4877405" cy="1326321"/>
          </a:xfrm>
        </p:spPr>
        <p:txBody>
          <a:bodyPr/>
          <a:lstStyle/>
          <a:p>
            <a:r>
              <a:rPr lang="en-IN" u="sng" dirty="0"/>
              <a:t>Number Systems :</a:t>
            </a:r>
            <a:endParaRPr lang="en-IN" dirty="0"/>
          </a:p>
        </p:txBody>
      </p:sp>
      <p:sp>
        <p:nvSpPr>
          <p:cNvPr id="4" name="Slide Number Placeholder 3">
            <a:extLst>
              <a:ext uri="{FF2B5EF4-FFF2-40B4-BE49-F238E27FC236}">
                <a16:creationId xmlns:a16="http://schemas.microsoft.com/office/drawing/2014/main" id="{A5EEE65D-D29F-E50A-CD65-7BAA06CA29F6}"/>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5" name="Text Placeholder 3">
            <a:extLst>
              <a:ext uri="{FF2B5EF4-FFF2-40B4-BE49-F238E27FC236}">
                <a16:creationId xmlns:a16="http://schemas.microsoft.com/office/drawing/2014/main" id="{DC9C902B-DD02-95A0-AAD9-2E4E689189E3}"/>
              </a:ext>
            </a:extLst>
          </p:cNvPr>
          <p:cNvSpPr>
            <a:spLocks noGrp="1"/>
          </p:cNvSpPr>
          <p:nvPr>
            <p:ph idx="1"/>
          </p:nvPr>
        </p:nvSpPr>
        <p:spPr>
          <a:xfrm>
            <a:off x="914400" y="1066800"/>
            <a:ext cx="10353675" cy="4724400"/>
          </a:xfrm>
        </p:spPr>
        <p:txBody>
          <a:bodyPr>
            <a:normAutofit/>
          </a:bodyPr>
          <a:lstStyle/>
          <a:p>
            <a:r>
              <a:rPr lang="en-IN" sz="1600" dirty="0"/>
              <a:t>Decimal number system :  0 to 9</a:t>
            </a:r>
          </a:p>
          <a:p>
            <a:r>
              <a:rPr lang="en-IN" sz="1600" dirty="0"/>
              <a:t>Hexadecimal number system : 0 to F</a:t>
            </a:r>
          </a:p>
          <a:p>
            <a:r>
              <a:rPr lang="en-IN" sz="1600" dirty="0"/>
              <a:t>Octal number system : 0 to  7</a:t>
            </a:r>
          </a:p>
          <a:p>
            <a:r>
              <a:rPr lang="en-IN" sz="1600" dirty="0"/>
              <a:t>Binary number system : 0 or 1</a:t>
            </a:r>
          </a:p>
          <a:p>
            <a:pPr marL="0" indent="0">
              <a:buNone/>
            </a:pPr>
            <a:r>
              <a:rPr lang="en-IN" sz="1600" dirty="0"/>
              <a:t>Logical operators output is always  0 or  1</a:t>
            </a:r>
          </a:p>
          <a:p>
            <a:pPr marL="0" indent="0">
              <a:buNone/>
            </a:pPr>
            <a:r>
              <a:rPr lang="en-IN" sz="1600" dirty="0"/>
              <a:t>Bitwise operators output is anything </a:t>
            </a:r>
            <a:r>
              <a:rPr lang="en-IN" sz="1600" dirty="0" err="1"/>
              <a:t>i.e</a:t>
            </a:r>
            <a:r>
              <a:rPr lang="en-IN" sz="1600" dirty="0"/>
              <a:t>  it can be value 12,10 etc..,</a:t>
            </a:r>
          </a:p>
          <a:p>
            <a:pPr marL="0" indent="0">
              <a:buNone/>
            </a:pPr>
            <a:r>
              <a:rPr lang="en-IN" sz="1600" dirty="0"/>
              <a:t>Left shift operation </a:t>
            </a:r>
          </a:p>
          <a:p>
            <a:pPr marL="0" indent="0">
              <a:buNone/>
            </a:pPr>
            <a:r>
              <a:rPr lang="en-IN" sz="1600" dirty="0"/>
              <a:t>Right shift operation</a:t>
            </a:r>
          </a:p>
          <a:p>
            <a:pPr marL="0" indent="0">
              <a:buNone/>
            </a:pPr>
            <a:r>
              <a:rPr lang="en-IN" sz="1600" u="sng" dirty="0"/>
              <a:t>Operators – Ternary</a:t>
            </a:r>
          </a:p>
          <a:p>
            <a:pPr marL="0" indent="0">
              <a:buNone/>
            </a:pPr>
            <a:r>
              <a:rPr lang="en-IN" sz="1600" dirty="0"/>
              <a:t>Syntax:</a:t>
            </a:r>
          </a:p>
          <a:p>
            <a:pPr marL="0" indent="0">
              <a:buNone/>
            </a:pPr>
            <a:r>
              <a:rPr lang="en-IN" sz="1600" dirty="0"/>
              <a:t>Condition?Expression1:expression 2;</a:t>
            </a:r>
          </a:p>
        </p:txBody>
      </p:sp>
    </p:spTree>
    <p:extLst>
      <p:ext uri="{BB962C8B-B14F-4D97-AF65-F5344CB8AC3E}">
        <p14:creationId xmlns:p14="http://schemas.microsoft.com/office/powerpoint/2010/main" val="3903731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1003</TotalTime>
  <Words>2080</Words>
  <Application>Microsoft Office PowerPoint</Application>
  <PresentationFormat>Widescreen</PresentationFormat>
  <Paragraphs>288</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 Black</vt:lpstr>
      <vt:lpstr>Bookman Old Style</vt:lpstr>
      <vt:lpstr>Calibri</vt:lpstr>
      <vt:lpstr>Open Sans</vt:lpstr>
      <vt:lpstr>Rockwell</vt:lpstr>
      <vt:lpstr>Wingdings</vt:lpstr>
      <vt:lpstr>Damask</vt:lpstr>
      <vt:lpstr>  Emertxe Information Technologies (P) Ltd  IOT based Home Automation Solution   </vt:lpstr>
      <vt:lpstr>Contents</vt:lpstr>
      <vt:lpstr>IOT ARCHITECTURE :</vt:lpstr>
      <vt:lpstr>Tools used:</vt:lpstr>
      <vt:lpstr>What we have discussed in this internship:</vt:lpstr>
      <vt:lpstr>Conditional constructs</vt:lpstr>
      <vt:lpstr>CONDITIONAL CONSTRUCTS</vt:lpstr>
      <vt:lpstr>PowerPoint Presentation</vt:lpstr>
      <vt:lpstr>Number Systems :</vt:lpstr>
      <vt:lpstr>Over flow and underflow:</vt:lpstr>
      <vt:lpstr>7 rules in pointers :</vt:lpstr>
      <vt:lpstr>3 types of user defined functions:</vt:lpstr>
      <vt:lpstr>Class Access modifiers of 3 types :</vt:lpstr>
      <vt:lpstr>Class destructors:</vt:lpstr>
      <vt:lpstr>Memories :</vt:lpstr>
      <vt:lpstr>Internet of things (IoT)</vt:lpstr>
      <vt:lpstr>Embedded systems</vt:lpstr>
      <vt:lpstr>Embedded systems</vt:lpstr>
      <vt:lpstr>Microcontroller </vt:lpstr>
      <vt:lpstr>overview</vt:lpstr>
      <vt:lpstr>objectives</vt:lpstr>
      <vt:lpstr>Why home automation ?</vt:lpstr>
      <vt:lpstr>Arduino</vt:lpstr>
      <vt:lpstr>Picsimlab</vt:lpstr>
      <vt:lpstr>BLYNK iot APP CONFIGURATION</vt:lpstr>
      <vt:lpstr>LDR (Light Dependent Resistor) </vt:lpstr>
      <vt:lpstr>Garden Light Control</vt:lpstr>
      <vt:lpstr>Temperature sensor</vt:lpstr>
      <vt:lpstr>Temperature Control System</vt:lpstr>
      <vt:lpstr>water tank inlet and outlet valve control</vt:lpstr>
      <vt:lpstr>Simulation image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Home Automation Solution</dc:title>
  <dc:creator>dell user</dc:creator>
  <cp:lastModifiedBy>Jai Krishna</cp:lastModifiedBy>
  <cp:revision>24</cp:revision>
  <dcterms:created xsi:type="dcterms:W3CDTF">2022-08-08T15:08:55Z</dcterms:created>
  <dcterms:modified xsi:type="dcterms:W3CDTF">2024-08-25T17:20:30Z</dcterms:modified>
</cp:coreProperties>
</file>