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8" r:id="rId5"/>
    <p:sldId id="279" r:id="rId6"/>
    <p:sldId id="280" r:id="rId7"/>
    <p:sldId id="281" r:id="rId8"/>
    <p:sldId id="282" r:id="rId9"/>
    <p:sldId id="283" r:id="rId10"/>
    <p:sldId id="284" r:id="rId11"/>
    <p:sldId id="285" r:id="rId12"/>
    <p:sldId id="286" r:id="rId13"/>
    <p:sldId id="287" r:id="rId14"/>
    <p:sldId id="288" r:id="rId15"/>
    <p:sldId id="290" r:id="rId16"/>
    <p:sldId id="291" r:id="rId17"/>
    <p:sldId id="289" r:id="rId18"/>
    <p:sldId id="29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787" autoAdjust="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83BD6-1A29-49C3-95BA-AED84C71570B}" type="datetimeFigureOut">
              <a:rPr lang="en-CA" smtClean="0"/>
              <a:t>2019-01-31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B796-4635-4472-A6AF-AB4FA2AE035C}" type="slidenum">
              <a:rPr lang="en-CA" smtClean="0"/>
              <a:t>‹#›</a:t>
            </a:fld>
            <a:endParaRPr lang="en-CA"/>
          </a:p>
        </p:txBody>
      </p:sp>
    </p:spTree>
    <p:extLst>
      <p:ext uri="{BB962C8B-B14F-4D97-AF65-F5344CB8AC3E}">
        <p14:creationId xmlns:p14="http://schemas.microsoft.com/office/powerpoint/2010/main" val="111102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78F7-4386-4C33-9E22-25B2035F3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BECDA0-6AA2-4D91-B3D6-2738543B8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7C0004D-EEC7-4928-A51A-69B8FD7AB50A}"/>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0091CB3A-516B-4CC0-81CB-7C6F666A41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AF9AD2-D4A3-4218-8B1B-5B49BF061A10}"/>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42665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6571-0DB5-484F-8C23-E7E56F157B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93C1BB-459B-443A-AF2C-AA5718788A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A3757D-429B-4603-BE55-BD6D27B9D9D0}"/>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837E29FB-D3DC-413E-A40F-67B0AACC96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24CEE4-1179-497A-914D-5DECCE96C96B}"/>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56508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DC340-18B7-453B-BBB8-93173A1220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DDA016-FB99-4510-958D-AD289A4BED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DA47E4-ACE3-45B6-81AA-2AC0CB2BCFB4}"/>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D159174C-E002-4F23-96E5-30690EB8EB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40538C-7223-4FF1-80F2-2844FA5B9C44}"/>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321636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862B-8A92-43FF-88F2-7E0A5B887E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D328EC-A150-4FA8-B103-9763513B09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726CF4-C3D9-4724-8054-0FB3F8546B86}"/>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889F503B-8481-4B97-84F0-2D86908D24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F4EA09-FD62-4900-AAEC-2FA1EE9FCB6F}"/>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387169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86B2-BF29-4D24-845D-1F8FC6755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689D01C-10B2-4B57-A262-AB964D762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CEC0AF-DDD0-45B9-AB2E-9CE991BFCFC2}"/>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2E579DFC-F356-4CE8-A052-21064965AB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ED2E6D-E461-401C-8333-770530CE7144}"/>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380740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DC95-0ED9-4239-8462-F604CA6DF91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C7BE7E-39E2-4F3C-B4E1-C693F28828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22E7A09-C61E-433B-B2D2-2DC42A0E42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8E97FF7-C509-4D6D-8FE6-A57F892BD852}"/>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6" name="Footer Placeholder 5">
            <a:extLst>
              <a:ext uri="{FF2B5EF4-FFF2-40B4-BE49-F238E27FC236}">
                <a16:creationId xmlns:a16="http://schemas.microsoft.com/office/drawing/2014/main" id="{B4805C21-03B0-476A-9B9A-A97888639CE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CCA28D-F93A-433B-887D-7EBADADBC949}"/>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354158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57DD-A0B2-4782-A4D7-01D9368D0B6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62BB14-13A9-4394-8C08-C881455A9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0495A-013C-4C0E-8291-66FC1949BB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C66277-4EF7-45D0-A999-2A8EADAFE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64C803-660E-4D05-868B-9A056B24CC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5655666-8017-420D-9FDE-08478E237E1B}"/>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8" name="Footer Placeholder 7">
            <a:extLst>
              <a:ext uri="{FF2B5EF4-FFF2-40B4-BE49-F238E27FC236}">
                <a16:creationId xmlns:a16="http://schemas.microsoft.com/office/drawing/2014/main" id="{5AE88856-9E92-4D91-B70A-619B19B493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3136BB8-8493-4B2A-8733-1F78FEBD1121}"/>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10231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1634-85B8-450D-8C59-818749B648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756F079-1B1B-4ED7-B959-25872C79A32C}"/>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4" name="Footer Placeholder 3">
            <a:extLst>
              <a:ext uri="{FF2B5EF4-FFF2-40B4-BE49-F238E27FC236}">
                <a16:creationId xmlns:a16="http://schemas.microsoft.com/office/drawing/2014/main" id="{3572C0B3-3A0A-45F1-B85E-1517485B44F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1500081-E34F-4575-BDBB-EB873B7DE9D8}"/>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99761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36F87-1742-416D-913E-31C0356A32EF}"/>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3" name="Footer Placeholder 2">
            <a:extLst>
              <a:ext uri="{FF2B5EF4-FFF2-40B4-BE49-F238E27FC236}">
                <a16:creationId xmlns:a16="http://schemas.microsoft.com/office/drawing/2014/main" id="{B61CA3FF-0F25-4A93-A341-B6232A79E03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51E64C1-3104-4F9F-A628-0357F2CAF781}"/>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226605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8B6B-5FD3-46AA-9513-0FF85D500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206766A-0D6D-48F9-99F7-302507E81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C1FB353-D792-44E5-8577-83757DB8F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F3663-EB03-484A-962E-B85FBAB45306}"/>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6" name="Footer Placeholder 5">
            <a:extLst>
              <a:ext uri="{FF2B5EF4-FFF2-40B4-BE49-F238E27FC236}">
                <a16:creationId xmlns:a16="http://schemas.microsoft.com/office/drawing/2014/main" id="{CA0160B8-3B1C-4AAE-8732-1ABFF68536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BAE664D-E936-4119-A82B-E122ECD046FF}"/>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114729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4F3C-6750-47D8-A742-7CFAFA0E7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BDD3F61-D5C2-4122-8E61-95C7158C01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6ECB6F8-D5A0-4522-86CA-63E56FDF0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9BCFE-7E5D-437F-9DFB-A44389BA5703}"/>
              </a:ext>
            </a:extLst>
          </p:cNvPr>
          <p:cNvSpPr>
            <a:spLocks noGrp="1"/>
          </p:cNvSpPr>
          <p:nvPr>
            <p:ph type="dt" sz="half" idx="10"/>
          </p:nvPr>
        </p:nvSpPr>
        <p:spPr/>
        <p:txBody>
          <a:bodyPr/>
          <a:lstStyle/>
          <a:p>
            <a:fld id="{3B1775B6-8669-40C1-B69E-547199029984}" type="datetimeFigureOut">
              <a:rPr lang="en-CA" smtClean="0"/>
              <a:t>2019-01-31</a:t>
            </a:fld>
            <a:endParaRPr lang="en-CA"/>
          </a:p>
        </p:txBody>
      </p:sp>
      <p:sp>
        <p:nvSpPr>
          <p:cNvPr id="6" name="Footer Placeholder 5">
            <a:extLst>
              <a:ext uri="{FF2B5EF4-FFF2-40B4-BE49-F238E27FC236}">
                <a16:creationId xmlns:a16="http://schemas.microsoft.com/office/drawing/2014/main" id="{B27AADBF-ECBD-4C00-8210-D73F28CAA4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8F172A-43EE-4BE3-B7FE-9559A77344DB}"/>
              </a:ext>
            </a:extLst>
          </p:cNvPr>
          <p:cNvSpPr>
            <a:spLocks noGrp="1"/>
          </p:cNvSpPr>
          <p:nvPr>
            <p:ph type="sldNum" sz="quarter" idx="12"/>
          </p:nvPr>
        </p:nvSpPr>
        <p:spPr/>
        <p:txBody>
          <a:bodyPr/>
          <a:lstStyle/>
          <a:p>
            <a:fld id="{83449F90-824E-464D-B4DD-200F3E7D16DA}" type="slidenum">
              <a:rPr lang="en-CA" smtClean="0"/>
              <a:t>‹#›</a:t>
            </a:fld>
            <a:endParaRPr lang="en-CA"/>
          </a:p>
        </p:txBody>
      </p:sp>
    </p:spTree>
    <p:extLst>
      <p:ext uri="{BB962C8B-B14F-4D97-AF65-F5344CB8AC3E}">
        <p14:creationId xmlns:p14="http://schemas.microsoft.com/office/powerpoint/2010/main" val="411344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99657-EBBC-4E08-9752-6C1967745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A283571-A782-4C95-B908-A6C890A6D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223CE6-6BFD-452E-8AFC-34E213706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775B6-8669-40C1-B69E-547199029984}" type="datetimeFigureOut">
              <a:rPr lang="en-CA" smtClean="0"/>
              <a:t>2019-01-31</a:t>
            </a:fld>
            <a:endParaRPr lang="en-CA"/>
          </a:p>
        </p:txBody>
      </p:sp>
      <p:sp>
        <p:nvSpPr>
          <p:cNvPr id="5" name="Footer Placeholder 4">
            <a:extLst>
              <a:ext uri="{FF2B5EF4-FFF2-40B4-BE49-F238E27FC236}">
                <a16:creationId xmlns:a16="http://schemas.microsoft.com/office/drawing/2014/main" id="{A2CA9ADF-0195-4CB1-B7FD-FCFB15AD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0E48695-41FC-49D7-84BA-0C26D060C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49F90-824E-464D-B4DD-200F3E7D16DA}" type="slidenum">
              <a:rPr lang="en-CA" smtClean="0"/>
              <a:t>‹#›</a:t>
            </a:fld>
            <a:endParaRPr lang="en-CA"/>
          </a:p>
        </p:txBody>
      </p:sp>
    </p:spTree>
    <p:extLst>
      <p:ext uri="{BB962C8B-B14F-4D97-AF65-F5344CB8AC3E}">
        <p14:creationId xmlns:p14="http://schemas.microsoft.com/office/powerpoint/2010/main" val="3479346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CSS/Specificity"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A41FE-DEF3-4A9F-9440-0F4A297F232A}"/>
              </a:ext>
            </a:extLst>
          </p:cNvPr>
          <p:cNvSpPr>
            <a:spLocks noGrp="1"/>
          </p:cNvSpPr>
          <p:nvPr>
            <p:ph type="ctrTitle"/>
          </p:nvPr>
        </p:nvSpPr>
        <p:spPr>
          <a:xfrm>
            <a:off x="804671" y="2600324"/>
            <a:ext cx="6405753" cy="3277961"/>
          </a:xfrm>
        </p:spPr>
        <p:txBody>
          <a:bodyPr anchor="t">
            <a:normAutofit/>
          </a:bodyPr>
          <a:lstStyle/>
          <a:p>
            <a:pPr algn="l"/>
            <a:r>
              <a:rPr lang="en-CA" sz="5400"/>
              <a:t>HTML/CSS Basics</a:t>
            </a:r>
          </a:p>
        </p:txBody>
      </p:sp>
      <p:sp>
        <p:nvSpPr>
          <p:cNvPr id="3" name="Subtitle 2">
            <a:extLst>
              <a:ext uri="{FF2B5EF4-FFF2-40B4-BE49-F238E27FC236}">
                <a16:creationId xmlns:a16="http://schemas.microsoft.com/office/drawing/2014/main" id="{65CDF9CF-4711-459F-8EDC-E8AB8FFA7893}"/>
              </a:ext>
            </a:extLst>
          </p:cNvPr>
          <p:cNvSpPr>
            <a:spLocks noGrp="1"/>
          </p:cNvSpPr>
          <p:nvPr>
            <p:ph type="subTitle" idx="1"/>
          </p:nvPr>
        </p:nvSpPr>
        <p:spPr>
          <a:xfrm>
            <a:off x="804672" y="1300450"/>
            <a:ext cx="4167376" cy="1155525"/>
          </a:xfrm>
        </p:spPr>
        <p:txBody>
          <a:bodyPr anchor="b">
            <a:normAutofit/>
          </a:bodyPr>
          <a:lstStyle/>
          <a:p>
            <a:pPr algn="l"/>
            <a:r>
              <a:rPr lang="en-CA" sz="2000"/>
              <a:t>Getting Started with Web Markup</a:t>
            </a:r>
          </a:p>
        </p:txBody>
      </p:sp>
    </p:spTree>
    <p:extLst>
      <p:ext uri="{BB962C8B-B14F-4D97-AF65-F5344CB8AC3E}">
        <p14:creationId xmlns:p14="http://schemas.microsoft.com/office/powerpoint/2010/main" val="34779873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12231505-8BBB-4117-82BF-C4CCDF497065}"/>
              </a:ext>
            </a:extLst>
          </p:cNvPr>
          <p:cNvSpPr>
            <a:spLocks noGrp="1"/>
          </p:cNvSpPr>
          <p:nvPr>
            <p:ph type="title"/>
          </p:nvPr>
        </p:nvSpPr>
        <p:spPr>
          <a:xfrm>
            <a:off x="839788" y="365125"/>
            <a:ext cx="10515600" cy="1325563"/>
          </a:xfrm>
        </p:spPr>
        <p:txBody>
          <a:bodyPr/>
          <a:lstStyle/>
          <a:p>
            <a:r>
              <a:rPr lang="en-CA" b="1" dirty="0"/>
              <a:t>HTML Selectors</a:t>
            </a:r>
          </a:p>
        </p:txBody>
      </p:sp>
      <p:sp>
        <p:nvSpPr>
          <p:cNvPr id="13" name="TextBox 12">
            <a:extLst>
              <a:ext uri="{FF2B5EF4-FFF2-40B4-BE49-F238E27FC236}">
                <a16:creationId xmlns:a16="http://schemas.microsoft.com/office/drawing/2014/main" id="{E7B69B56-8A49-4744-B64B-F8E4A3D7419E}"/>
              </a:ext>
            </a:extLst>
          </p:cNvPr>
          <p:cNvSpPr txBox="1"/>
          <p:nvPr/>
        </p:nvSpPr>
        <p:spPr>
          <a:xfrm>
            <a:off x="456113" y="1322684"/>
            <a:ext cx="11082923" cy="2031325"/>
          </a:xfrm>
          <a:prstGeom prst="rect">
            <a:avLst/>
          </a:prstGeom>
          <a:noFill/>
          <a:ln>
            <a:solidFill>
              <a:schemeClr val="tx1"/>
            </a:solidFill>
          </a:ln>
        </p:spPr>
        <p:txBody>
          <a:bodyPr wrap="square" rtlCol="0">
            <a:spAutoFit/>
          </a:bodyPr>
          <a:lstStyle/>
          <a:p>
            <a:r>
              <a:rPr lang="en-CA" dirty="0"/>
              <a:t>As mentioned, CSS is used to style the markup that is generated by HTML. In order to do this, the CSS needs to have a way to identify the different elements on the page. While some styling can be applied to the general tag (i.e. you can style all links (&lt;a&gt;) to look the same), often times you want to be more granular than that (specify the look of a single link). In order to do this, we can use HTML selectors. </a:t>
            </a:r>
          </a:p>
          <a:p>
            <a:endParaRPr lang="en-CA" dirty="0"/>
          </a:p>
          <a:p>
            <a:r>
              <a:rPr lang="en-CA" dirty="0"/>
              <a:t>HTML selectors fall into two categories: the </a:t>
            </a:r>
            <a:r>
              <a:rPr lang="en-CA" b="1" dirty="0"/>
              <a:t>ID </a:t>
            </a:r>
            <a:r>
              <a:rPr lang="en-CA" dirty="0"/>
              <a:t>selector, and the </a:t>
            </a:r>
            <a:r>
              <a:rPr lang="en-CA" b="1" dirty="0"/>
              <a:t>class </a:t>
            </a:r>
            <a:r>
              <a:rPr lang="en-CA" dirty="0"/>
              <a:t>selector. Each of these is specified as an attribute on the tag, and provides a way of identifying the specific element.</a:t>
            </a:r>
          </a:p>
        </p:txBody>
      </p:sp>
      <p:sp>
        <p:nvSpPr>
          <p:cNvPr id="14" name="Text Placeholder 2">
            <a:extLst>
              <a:ext uri="{FF2B5EF4-FFF2-40B4-BE49-F238E27FC236}">
                <a16:creationId xmlns:a16="http://schemas.microsoft.com/office/drawing/2014/main" id="{E7EAF94A-35A4-4F12-9EC2-7FAF4B4E5582}"/>
              </a:ext>
            </a:extLst>
          </p:cNvPr>
          <p:cNvSpPr txBox="1">
            <a:spLocks/>
          </p:cNvSpPr>
          <p:nvPr/>
        </p:nvSpPr>
        <p:spPr>
          <a:xfrm>
            <a:off x="839788" y="3402646"/>
            <a:ext cx="5157787" cy="3921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“id” Attribute</a:t>
            </a:r>
            <a:endParaRPr lang="en-CA" dirty="0"/>
          </a:p>
        </p:txBody>
      </p:sp>
      <p:sp>
        <p:nvSpPr>
          <p:cNvPr id="15" name="Text Placeholder 4">
            <a:extLst>
              <a:ext uri="{FF2B5EF4-FFF2-40B4-BE49-F238E27FC236}">
                <a16:creationId xmlns:a16="http://schemas.microsoft.com/office/drawing/2014/main" id="{4D6D9D51-F5D6-4D3E-BA61-EFA23A7DDB7D}"/>
              </a:ext>
            </a:extLst>
          </p:cNvPr>
          <p:cNvSpPr txBox="1">
            <a:spLocks/>
          </p:cNvSpPr>
          <p:nvPr/>
        </p:nvSpPr>
        <p:spPr>
          <a:xfrm>
            <a:off x="6172200" y="3402646"/>
            <a:ext cx="5183188" cy="39219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“class” Attribute</a:t>
            </a:r>
            <a:endParaRPr lang="en-CA" dirty="0"/>
          </a:p>
        </p:txBody>
      </p:sp>
      <p:sp>
        <p:nvSpPr>
          <p:cNvPr id="16" name="Content Placeholder 3">
            <a:extLst>
              <a:ext uri="{FF2B5EF4-FFF2-40B4-BE49-F238E27FC236}">
                <a16:creationId xmlns:a16="http://schemas.microsoft.com/office/drawing/2014/main" id="{7257A3D4-B90F-4138-924D-CF3E07707F4F}"/>
              </a:ext>
            </a:extLst>
          </p:cNvPr>
          <p:cNvSpPr txBox="1">
            <a:spLocks/>
          </p:cNvSpPr>
          <p:nvPr/>
        </p:nvSpPr>
        <p:spPr>
          <a:xfrm>
            <a:off x="839788" y="3843475"/>
            <a:ext cx="5157787" cy="287692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Provides a unique identifier to the specific element.</a:t>
            </a:r>
          </a:p>
          <a:p>
            <a:r>
              <a:rPr lang="en-CA"/>
              <a:t>Must be unique on the page, and each element can have at most one id.</a:t>
            </a:r>
          </a:p>
          <a:p>
            <a:r>
              <a:rPr lang="en-CA"/>
              <a:t>Cannot start with a number, must contain only alphanumeric characters, underscores, and dashes.</a:t>
            </a:r>
            <a:endParaRPr lang="en-CA" dirty="0"/>
          </a:p>
        </p:txBody>
      </p:sp>
      <p:sp>
        <p:nvSpPr>
          <p:cNvPr id="17" name="Content Placeholder 5">
            <a:extLst>
              <a:ext uri="{FF2B5EF4-FFF2-40B4-BE49-F238E27FC236}">
                <a16:creationId xmlns:a16="http://schemas.microsoft.com/office/drawing/2014/main" id="{4ADB99F5-40AB-4685-9C3C-2C30D98613A4}"/>
              </a:ext>
            </a:extLst>
          </p:cNvPr>
          <p:cNvSpPr txBox="1">
            <a:spLocks/>
          </p:cNvSpPr>
          <p:nvPr/>
        </p:nvSpPr>
        <p:spPr>
          <a:xfrm>
            <a:off x="6172200" y="3794838"/>
            <a:ext cx="5183188" cy="287692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Provides a general “class” identifier for any given element. Multiple elements can belong to one class.</a:t>
            </a:r>
          </a:p>
          <a:p>
            <a:r>
              <a:rPr lang="en-CA"/>
              <a:t>Any element may have multiple class attributes assigned to it.</a:t>
            </a:r>
          </a:p>
          <a:p>
            <a:r>
              <a:rPr lang="en-CA"/>
              <a:t>Same naming conventions as with IDs.</a:t>
            </a:r>
            <a:endParaRPr lang="en-CA" dirty="0"/>
          </a:p>
        </p:txBody>
      </p:sp>
    </p:spTree>
    <p:extLst>
      <p:ext uri="{BB962C8B-B14F-4D97-AF65-F5344CB8AC3E}">
        <p14:creationId xmlns:p14="http://schemas.microsoft.com/office/powerpoint/2010/main" val="566310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6">
            <a:extLst>
              <a:ext uri="{FF2B5EF4-FFF2-40B4-BE49-F238E27FC236}">
                <a16:creationId xmlns:a16="http://schemas.microsoft.com/office/drawing/2014/main" id="{F2D304F7-1025-4F8A-B38C-30C302532EA1}"/>
              </a:ext>
            </a:extLst>
          </p:cNvPr>
          <p:cNvSpPr>
            <a:spLocks noGrp="1"/>
          </p:cNvSpPr>
          <p:nvPr>
            <p:ph type="title"/>
          </p:nvPr>
        </p:nvSpPr>
        <p:spPr>
          <a:xfrm>
            <a:off x="838200" y="365125"/>
            <a:ext cx="10515600" cy="1325563"/>
          </a:xfrm>
        </p:spPr>
        <p:txBody>
          <a:bodyPr/>
          <a:lstStyle/>
          <a:p>
            <a:r>
              <a:rPr lang="en-US" dirty="0"/>
              <a:t>A Note on </a:t>
            </a:r>
            <a:r>
              <a:rPr lang="en-US" dirty="0" err="1"/>
              <a:t>href</a:t>
            </a:r>
            <a:r>
              <a:rPr lang="en-US" dirty="0"/>
              <a:t> and HTML Selectors</a:t>
            </a:r>
          </a:p>
        </p:txBody>
      </p:sp>
      <p:sp>
        <p:nvSpPr>
          <p:cNvPr id="6" name="Content Placeholder 7">
            <a:extLst>
              <a:ext uri="{FF2B5EF4-FFF2-40B4-BE49-F238E27FC236}">
                <a16:creationId xmlns:a16="http://schemas.microsoft.com/office/drawing/2014/main" id="{6EF5BF6B-5A51-47D7-BA6B-142918DEE196}"/>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noted earlier, you can use an </a:t>
            </a:r>
            <a:r>
              <a:rPr lang="en-US" dirty="0" err="1"/>
              <a:t>href</a:t>
            </a:r>
            <a:r>
              <a:rPr lang="en-US" dirty="0"/>
              <a:t> to link to another element or area of the page. To do you, you would specify the id (not a class) of that element as follows:</a:t>
            </a:r>
          </a:p>
          <a:p>
            <a:pPr marL="0" indent="0">
              <a:buNone/>
            </a:pPr>
            <a:r>
              <a:rPr lang="en-US" dirty="0"/>
              <a:t>&lt;a </a:t>
            </a:r>
            <a:r>
              <a:rPr lang="en-US" dirty="0" err="1"/>
              <a:t>href</a:t>
            </a:r>
            <a:r>
              <a:rPr lang="en-US" dirty="0"/>
              <a:t>=“#</a:t>
            </a:r>
            <a:r>
              <a:rPr lang="en-US" dirty="0" err="1"/>
              <a:t>ID_of_element</a:t>
            </a:r>
            <a:r>
              <a:rPr lang="en-US" dirty="0"/>
              <a:t>”&gt;Text of link&lt;/a&gt;</a:t>
            </a:r>
          </a:p>
          <a:p>
            <a:pPr marL="0" indent="0">
              <a:buNone/>
            </a:pPr>
            <a:endParaRPr lang="en-US" dirty="0"/>
          </a:p>
          <a:p>
            <a:pPr marL="0" indent="0">
              <a:buNone/>
            </a:pPr>
            <a:r>
              <a:rPr lang="en-US" dirty="0"/>
              <a:t>Alternatively, you may want to include on a button a link that does not redirect the user to a link or id. For example:</a:t>
            </a:r>
          </a:p>
          <a:p>
            <a:pPr marL="0" indent="0">
              <a:buNone/>
            </a:pPr>
            <a:r>
              <a:rPr lang="en-US" dirty="0"/>
              <a:t>On the analyze button, we could use &lt;a </a:t>
            </a:r>
            <a:r>
              <a:rPr lang="en-US" dirty="0" err="1"/>
              <a:t>href</a:t>
            </a:r>
            <a:r>
              <a:rPr lang="en-US" dirty="0"/>
              <a:t>=“#”&gt;Analyze&lt;/a&gt;</a:t>
            </a:r>
          </a:p>
          <a:p>
            <a:pPr marL="0" indent="0">
              <a:buNone/>
            </a:pPr>
            <a:r>
              <a:rPr lang="en-US" dirty="0"/>
              <a:t>This allows the button to appear like it does “something” (clickable) and is standard web development practice. </a:t>
            </a:r>
          </a:p>
        </p:txBody>
      </p:sp>
    </p:spTree>
    <p:extLst>
      <p:ext uri="{BB962C8B-B14F-4D97-AF65-F5344CB8AC3E}">
        <p14:creationId xmlns:p14="http://schemas.microsoft.com/office/powerpoint/2010/main" val="29777298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CB7EF98F-6A28-4821-9606-E4EEDB1DB9CC}"/>
              </a:ext>
            </a:extLst>
          </p:cNvPr>
          <p:cNvSpPr txBox="1">
            <a:spLocks/>
          </p:cNvSpPr>
          <p:nvPr/>
        </p:nvSpPr>
        <p:spPr>
          <a:xfrm>
            <a:off x="475803" y="258593"/>
            <a:ext cx="10515600" cy="7534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dirty="0"/>
              <a:t>HTML Selectors: Example</a:t>
            </a:r>
          </a:p>
        </p:txBody>
      </p:sp>
      <p:sp>
        <p:nvSpPr>
          <p:cNvPr id="6" name="Rectangle 5">
            <a:extLst>
              <a:ext uri="{FF2B5EF4-FFF2-40B4-BE49-F238E27FC236}">
                <a16:creationId xmlns:a16="http://schemas.microsoft.com/office/drawing/2014/main" id="{145D98D7-8CF6-481C-AADA-EF17D8B6C1F8}"/>
              </a:ext>
            </a:extLst>
          </p:cNvPr>
          <p:cNvSpPr/>
          <p:nvPr/>
        </p:nvSpPr>
        <p:spPr>
          <a:xfrm>
            <a:off x="475803" y="1233996"/>
            <a:ext cx="9496148" cy="4801314"/>
          </a:xfrm>
          <a:prstGeom prst="rect">
            <a:avLst/>
          </a:prstGeom>
          <a:solidFill>
            <a:schemeClr val="bg1">
              <a:lumMod val="75000"/>
              <a:lumOff val="25000"/>
            </a:schemeClr>
          </a:solidFill>
        </p:spPr>
        <p:txBody>
          <a:bodyPr wrap="square">
            <a:spAutoFit/>
          </a:bodyPr>
          <a:lstStyle/>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first_div</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h1</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"heading"</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first_heading</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D4D4D4"/>
                </a:solidFill>
                <a:effectLst/>
                <a:latin typeface="Consolas" panose="020B0609020204030204" pitchFamily="49" charset="0"/>
              </a:rPr>
              <a:t>  </a:t>
            </a:r>
            <a:r>
              <a:rPr lang="en-CA" b="0" dirty="0">
                <a:effectLst/>
                <a:latin typeface="Consolas" panose="020B0609020204030204" pitchFamily="49" charset="0"/>
              </a:rPr>
              <a:t>This has a class of heading, and an ID of </a:t>
            </a:r>
            <a:r>
              <a:rPr lang="en-CA" b="0" dirty="0" err="1">
                <a:effectLst/>
                <a:latin typeface="Consolas" panose="020B0609020204030204" pitchFamily="49" charset="0"/>
              </a:rPr>
              <a:t>first_heading</a:t>
            </a:r>
            <a:r>
              <a:rPr lang="en-CA" b="0" dirty="0">
                <a:effectLst/>
                <a:latin typeface="Consolas" panose="020B0609020204030204" pitchFamily="49" charset="0"/>
              </a:rPr>
              <a:t>.</a:t>
            </a:r>
            <a:r>
              <a:rPr lang="en-CA" b="0" dirty="0">
                <a:solidFill>
                  <a:schemeClr val="bg1"/>
                </a:solidFill>
                <a:effectLst/>
                <a:latin typeface="Consolas" panose="020B0609020204030204" pitchFamily="49" charset="0"/>
              </a:rPr>
              <a:t> </a:t>
            </a: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h1</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main_text</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effectLst/>
                <a:latin typeface="Consolas" panose="020B0609020204030204" pitchFamily="49" charset="0"/>
              </a:rPr>
              <a:t>  This text belongs to the class of "</a:t>
            </a:r>
            <a:r>
              <a:rPr lang="en-CA" b="0" dirty="0" err="1">
                <a:effectLst/>
                <a:latin typeface="Consolas" panose="020B0609020204030204" pitchFamily="49" charset="0"/>
              </a:rPr>
              <a:t>main_text</a:t>
            </a:r>
            <a:r>
              <a:rPr lang="en-CA" b="0" dirty="0">
                <a:effectLst/>
                <a:latin typeface="Consolas" panose="020B0609020204030204" pitchFamily="49" charset="0"/>
              </a:rPr>
              <a:t>".</a:t>
            </a: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second_div</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h1</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"heading"</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effectLst/>
                <a:latin typeface="Consolas" panose="020B0609020204030204" pitchFamily="49" charset="0"/>
              </a:rPr>
              <a:t>  This has a class of heading, but no ID.</a:t>
            </a: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h1</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main_text</a:t>
            </a:r>
            <a:r>
              <a:rPr lang="en-CA" b="0" dirty="0">
                <a:solidFill>
                  <a:srgbClr val="CE9178"/>
                </a:solidFill>
                <a:effectLst/>
                <a:latin typeface="Consolas" panose="020B0609020204030204" pitchFamily="49" charset="0"/>
              </a:rPr>
              <a:t> </a:t>
            </a:r>
            <a:r>
              <a:rPr lang="en-CA" b="0" dirty="0" err="1">
                <a:solidFill>
                  <a:srgbClr val="CE9178"/>
                </a:solidFill>
                <a:effectLst/>
                <a:latin typeface="Consolas" panose="020B0609020204030204" pitchFamily="49" charset="0"/>
              </a:rPr>
              <a:t>different_styles</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effectLst/>
                <a:latin typeface="Consolas" panose="020B0609020204030204" pitchFamily="49" charset="0"/>
              </a:rPr>
              <a:t>  This text belongs to the class of "</a:t>
            </a:r>
            <a:r>
              <a:rPr lang="en-CA" b="0" dirty="0" err="1">
                <a:effectLst/>
                <a:latin typeface="Consolas" panose="020B0609020204030204" pitchFamily="49" charset="0"/>
              </a:rPr>
              <a:t>main_text</a:t>
            </a:r>
            <a:r>
              <a:rPr lang="en-CA" b="0" dirty="0">
                <a:effectLst/>
                <a:latin typeface="Consolas" panose="020B0609020204030204" pitchFamily="49" charset="0"/>
              </a:rPr>
              <a:t>". It also belongs to the </a:t>
            </a:r>
          </a:p>
          <a:p>
            <a:r>
              <a:rPr lang="en-CA" dirty="0">
                <a:latin typeface="Consolas" panose="020B0609020204030204" pitchFamily="49" charset="0"/>
              </a:rPr>
              <a:t>   </a:t>
            </a:r>
            <a:r>
              <a:rPr lang="en-CA" b="0" dirty="0">
                <a:effectLst/>
                <a:latin typeface="Consolas" panose="020B0609020204030204" pitchFamily="49" charset="0"/>
              </a:rPr>
              <a:t>class of "</a:t>
            </a:r>
            <a:r>
              <a:rPr lang="en-CA" b="0" dirty="0" err="1">
                <a:effectLst/>
                <a:latin typeface="Consolas" panose="020B0609020204030204" pitchFamily="49" charset="0"/>
              </a:rPr>
              <a:t>different_styles</a:t>
            </a:r>
            <a:r>
              <a:rPr lang="en-CA" b="0" dirty="0">
                <a:effectLst/>
                <a:latin typeface="Consolas" panose="020B0609020204030204" pitchFamily="49" charset="0"/>
              </a:rPr>
              <a:t>".</a:t>
            </a: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759742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7E4DF9DB-A193-44C2-B452-0839AE22987F}"/>
              </a:ext>
            </a:extLst>
          </p:cNvPr>
          <p:cNvSpPr>
            <a:spLocks noGrp="1"/>
          </p:cNvSpPr>
          <p:nvPr>
            <p:ph type="title"/>
          </p:nvPr>
        </p:nvSpPr>
        <p:spPr>
          <a:xfrm>
            <a:off x="0" y="1"/>
            <a:ext cx="10515600" cy="710214"/>
          </a:xfrm>
        </p:spPr>
        <p:txBody>
          <a:bodyPr/>
          <a:lstStyle/>
          <a:p>
            <a:r>
              <a:rPr lang="en-CA" b="1" dirty="0"/>
              <a:t>Basic CSS Syntax</a:t>
            </a:r>
          </a:p>
        </p:txBody>
      </p:sp>
      <p:sp>
        <p:nvSpPr>
          <p:cNvPr id="6" name="TextBox 5">
            <a:extLst>
              <a:ext uri="{FF2B5EF4-FFF2-40B4-BE49-F238E27FC236}">
                <a16:creationId xmlns:a16="http://schemas.microsoft.com/office/drawing/2014/main" id="{68F53927-04BB-4876-AB1B-9EBB5C909DCF}"/>
              </a:ext>
            </a:extLst>
          </p:cNvPr>
          <p:cNvSpPr txBox="1"/>
          <p:nvPr/>
        </p:nvSpPr>
        <p:spPr>
          <a:xfrm>
            <a:off x="3533313" y="544111"/>
            <a:ext cx="8658687" cy="3139321"/>
          </a:xfrm>
          <a:prstGeom prst="rect">
            <a:avLst/>
          </a:prstGeom>
          <a:noFill/>
        </p:spPr>
        <p:txBody>
          <a:bodyPr wrap="square" rtlCol="0">
            <a:spAutoFit/>
          </a:bodyPr>
          <a:lstStyle/>
          <a:p>
            <a:r>
              <a:rPr lang="en-CA" dirty="0"/>
              <a:t>The basic syntax of CSS is displayed to the left. The idea is that you start with an HTML selector (typically an ID or a class, as previously discussed), and then within a set of curly braces (</a:t>
            </a:r>
            <a:r>
              <a:rPr lang="en-CA" b="1" dirty="0"/>
              <a:t>{ … }</a:t>
            </a:r>
            <a:r>
              <a:rPr lang="en-CA" dirty="0"/>
              <a:t>) you specify all of the styles that you want to apply.</a:t>
            </a:r>
          </a:p>
          <a:p>
            <a:endParaRPr lang="en-CA" b="1" dirty="0"/>
          </a:p>
          <a:p>
            <a:r>
              <a:rPr lang="en-CA" dirty="0"/>
              <a:t>The styles are given in the format of: </a:t>
            </a:r>
          </a:p>
          <a:p>
            <a:r>
              <a:rPr lang="en-CA" b="1" dirty="0"/>
              <a:t>    </a:t>
            </a:r>
            <a:r>
              <a:rPr lang="en-CA" b="1" dirty="0">
                <a:solidFill>
                  <a:srgbClr val="FF0000"/>
                </a:solidFill>
              </a:rPr>
              <a:t>property</a:t>
            </a:r>
            <a:r>
              <a:rPr lang="en-CA" b="1" dirty="0"/>
              <a:t>: </a:t>
            </a:r>
            <a:r>
              <a:rPr lang="en-CA" b="1" dirty="0">
                <a:solidFill>
                  <a:schemeClr val="accent1">
                    <a:lumMod val="60000"/>
                    <a:lumOff val="40000"/>
                  </a:schemeClr>
                </a:solidFill>
              </a:rPr>
              <a:t>value</a:t>
            </a:r>
            <a:r>
              <a:rPr lang="en-CA" b="1" dirty="0"/>
              <a:t>;</a:t>
            </a:r>
            <a:endParaRPr lang="en-CA" dirty="0"/>
          </a:p>
          <a:p>
            <a:endParaRPr lang="en-CA" dirty="0"/>
          </a:p>
          <a:p>
            <a:r>
              <a:rPr lang="en-CA" dirty="0"/>
              <a:t>A complete list of CSS properties (and acceptable values) can be found at </a:t>
            </a:r>
            <a:r>
              <a:rPr lang="en-CA" dirty="0">
                <a:solidFill>
                  <a:schemeClr val="accent1">
                    <a:lumMod val="60000"/>
                    <a:lumOff val="40000"/>
                  </a:schemeClr>
                </a:solidFill>
                <a:hlinkClick r:id="rId2"/>
              </a:rPr>
              <a:t>https://developer.mozilla.org/en-US/docs/Web/CSS/Reference</a:t>
            </a:r>
            <a:endParaRPr lang="en-CA" dirty="0">
              <a:solidFill>
                <a:schemeClr val="accent1">
                  <a:lumMod val="60000"/>
                  <a:lumOff val="40000"/>
                </a:schemeClr>
              </a:solidFill>
            </a:endParaRPr>
          </a:p>
          <a:p>
            <a:endParaRPr lang="en-CA" dirty="0"/>
          </a:p>
          <a:p>
            <a:endParaRPr lang="en-CA" dirty="0"/>
          </a:p>
        </p:txBody>
      </p:sp>
      <p:sp>
        <p:nvSpPr>
          <p:cNvPr id="9" name="Rectangle 8">
            <a:extLst>
              <a:ext uri="{FF2B5EF4-FFF2-40B4-BE49-F238E27FC236}">
                <a16:creationId xmlns:a16="http://schemas.microsoft.com/office/drawing/2014/main" id="{C14ADFF2-5353-420F-AD12-F7190A503340}"/>
              </a:ext>
            </a:extLst>
          </p:cNvPr>
          <p:cNvSpPr/>
          <p:nvPr/>
        </p:nvSpPr>
        <p:spPr>
          <a:xfrm>
            <a:off x="109493" y="624227"/>
            <a:ext cx="3068938" cy="2893100"/>
          </a:xfrm>
          <a:prstGeom prst="rect">
            <a:avLst/>
          </a:prstGeom>
          <a:solidFill>
            <a:schemeClr val="bg1">
              <a:lumMod val="75000"/>
              <a:lumOff val="25000"/>
            </a:schemeClr>
          </a:solidFill>
        </p:spPr>
        <p:txBody>
          <a:bodyPr wrap="square">
            <a:spAutoFit/>
          </a:bodyPr>
          <a:lstStyle/>
          <a:p>
            <a:r>
              <a:rPr lang="en-CA" sz="1600" b="0" dirty="0">
                <a:solidFill>
                  <a:schemeClr val="accent4"/>
                </a:solidFill>
                <a:effectLst/>
                <a:latin typeface="Consolas" panose="020B0609020204030204" pitchFamily="49" charset="0"/>
              </a:rPr>
              <a:t>#</a:t>
            </a:r>
            <a:r>
              <a:rPr lang="en-CA" sz="1600" b="0" dirty="0" err="1">
                <a:solidFill>
                  <a:schemeClr val="accent4"/>
                </a:solidFill>
                <a:effectLst/>
                <a:latin typeface="Consolas" panose="020B0609020204030204" pitchFamily="49" charset="0"/>
              </a:rPr>
              <a:t>html_id</a:t>
            </a:r>
            <a:r>
              <a:rPr lang="en-CA" sz="1600" b="0" dirty="0">
                <a:solidFill>
                  <a:schemeClr val="accent4"/>
                </a:solidFill>
                <a:effectLst/>
                <a:latin typeface="Consolas" panose="020B0609020204030204" pitchFamily="49" charset="0"/>
              </a:rPr>
              <a:t> </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font-size</a:t>
            </a:r>
            <a:r>
              <a:rPr lang="en-CA" sz="1600" b="0" dirty="0">
                <a:solidFill>
                  <a:srgbClr val="D4D4D4"/>
                </a:solidFill>
                <a:effectLst/>
                <a:latin typeface="Consolas" panose="020B0609020204030204" pitchFamily="49" charset="0"/>
              </a:rPr>
              <a:t>: </a:t>
            </a:r>
            <a:r>
              <a:rPr lang="en-CA" sz="1600" b="0" dirty="0">
                <a:solidFill>
                  <a:schemeClr val="accent6"/>
                </a:solidFill>
                <a:effectLst/>
                <a:latin typeface="Consolas" panose="020B0609020204030204" pitchFamily="49" charset="0"/>
              </a:rPr>
              <a:t>20px</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color</a:t>
            </a:r>
            <a:r>
              <a:rPr lang="en-CA" sz="1600" b="0" dirty="0">
                <a:solidFill>
                  <a:srgbClr val="D4D4D4"/>
                </a:solidFill>
                <a:effectLst/>
                <a:latin typeface="Consolas" panose="020B0609020204030204" pitchFamily="49" charset="0"/>
              </a:rPr>
              <a:t>: </a:t>
            </a:r>
            <a:r>
              <a:rPr lang="en-CA" sz="1600" b="0" dirty="0">
                <a:solidFill>
                  <a:schemeClr val="accent2"/>
                </a:solidFill>
                <a:effectLst/>
                <a:latin typeface="Consolas" panose="020B0609020204030204" pitchFamily="49" charset="0"/>
              </a:rPr>
              <a:t>red</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border</a:t>
            </a:r>
            <a:r>
              <a:rPr lang="en-CA" sz="1600" b="0" dirty="0">
                <a:solidFill>
                  <a:srgbClr val="D4D4D4"/>
                </a:solidFill>
                <a:effectLst/>
                <a:latin typeface="Consolas" panose="020B0609020204030204" pitchFamily="49" charset="0"/>
              </a:rPr>
              <a:t>: </a:t>
            </a:r>
            <a:r>
              <a:rPr lang="en-CA" sz="1600" b="0" dirty="0">
                <a:solidFill>
                  <a:schemeClr val="accent6"/>
                </a:solidFill>
                <a:effectLst/>
                <a:latin typeface="Consolas" panose="020B0609020204030204" pitchFamily="49" charset="0"/>
              </a:rPr>
              <a:t>1px</a:t>
            </a:r>
            <a:r>
              <a:rPr lang="en-CA" sz="1600" b="0" dirty="0">
                <a:solidFill>
                  <a:srgbClr val="D4D4D4"/>
                </a:solidFill>
                <a:effectLst/>
                <a:latin typeface="Consolas" panose="020B0609020204030204" pitchFamily="49" charset="0"/>
              </a:rPr>
              <a:t> </a:t>
            </a:r>
            <a:r>
              <a:rPr lang="en-CA" sz="1600" b="0" dirty="0">
                <a:solidFill>
                  <a:schemeClr val="accent2"/>
                </a:solidFill>
                <a:effectLst/>
                <a:latin typeface="Consolas" panose="020B0609020204030204" pitchFamily="49" charset="0"/>
              </a:rPr>
              <a:t>solid #000</a:t>
            </a:r>
            <a:r>
              <a:rPr lang="en-CA" sz="1600" b="0" dirty="0">
                <a:solidFill>
                  <a:srgbClr val="D4D4D4"/>
                </a:solidFill>
                <a:effectLst/>
                <a:latin typeface="Consolas" panose="020B0609020204030204" pitchFamily="49" charset="0"/>
              </a:rPr>
              <a:t>;</a:t>
            </a:r>
          </a:p>
          <a:p>
            <a:r>
              <a:rPr lang="en-CA" sz="1600" b="0" dirty="0">
                <a:solidFill>
                  <a:srgbClr val="D4D4D4"/>
                </a:solidFill>
                <a:effectLst/>
                <a:latin typeface="Consolas" panose="020B0609020204030204" pitchFamily="49" charset="0"/>
              </a:rPr>
              <a:t>}</a:t>
            </a:r>
          </a:p>
          <a:p>
            <a:br>
              <a:rPr lang="en-CA" sz="1600" b="0" dirty="0">
                <a:solidFill>
                  <a:srgbClr val="D4D4D4"/>
                </a:solidFill>
                <a:effectLst/>
                <a:latin typeface="Consolas" panose="020B0609020204030204" pitchFamily="49" charset="0"/>
              </a:rPr>
            </a:br>
            <a:r>
              <a:rPr lang="en-CA" sz="1600" b="0" dirty="0">
                <a:solidFill>
                  <a:schemeClr val="accent4"/>
                </a:solidFill>
                <a:effectLst/>
                <a:latin typeface="Consolas" panose="020B0609020204030204" pitchFamily="49" charset="0"/>
              </a:rPr>
              <a:t>.</a:t>
            </a:r>
            <a:r>
              <a:rPr lang="en-CA" sz="1600" b="0" dirty="0" err="1">
                <a:solidFill>
                  <a:schemeClr val="accent4"/>
                </a:solidFill>
                <a:effectLst/>
                <a:latin typeface="Consolas" panose="020B0609020204030204" pitchFamily="49" charset="0"/>
              </a:rPr>
              <a:t>html_class</a:t>
            </a:r>
            <a:r>
              <a:rPr lang="en-CA" sz="1600" b="0" dirty="0">
                <a:solidFill>
                  <a:schemeClr val="accent4"/>
                </a:solidFill>
                <a:effectLst/>
                <a:latin typeface="Consolas" panose="020B0609020204030204" pitchFamily="49" charset="0"/>
              </a:rPr>
              <a:t> </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text-align</a:t>
            </a:r>
            <a:r>
              <a:rPr lang="en-CA" sz="1600" b="0" dirty="0">
                <a:solidFill>
                  <a:srgbClr val="D4D4D4"/>
                </a:solidFill>
                <a:effectLst/>
                <a:latin typeface="Consolas" panose="020B0609020204030204" pitchFamily="49" charset="0"/>
              </a:rPr>
              <a:t>: </a:t>
            </a:r>
            <a:r>
              <a:rPr lang="en-CA" sz="1600" b="0" dirty="0">
                <a:solidFill>
                  <a:schemeClr val="accent2"/>
                </a:solidFill>
                <a:effectLst/>
                <a:latin typeface="Consolas" panose="020B0609020204030204" pitchFamily="49" charset="0"/>
              </a:rPr>
              <a:t>center</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font-weight</a:t>
            </a:r>
            <a:r>
              <a:rPr lang="en-CA" sz="1600" b="0" dirty="0">
                <a:solidFill>
                  <a:srgbClr val="D4D4D4"/>
                </a:solidFill>
                <a:effectLst/>
                <a:latin typeface="Consolas" panose="020B0609020204030204" pitchFamily="49" charset="0"/>
              </a:rPr>
              <a:t>: </a:t>
            </a:r>
            <a:r>
              <a:rPr lang="en-CA" sz="1600" b="0" dirty="0">
                <a:solidFill>
                  <a:schemeClr val="accent2"/>
                </a:solidFill>
                <a:effectLst/>
                <a:latin typeface="Consolas" panose="020B0609020204030204" pitchFamily="49" charset="0"/>
              </a:rPr>
              <a:t>bolder</a:t>
            </a:r>
            <a:r>
              <a:rPr lang="en-CA" sz="1600" b="0" dirty="0">
                <a:solidFill>
                  <a:srgbClr val="D4D4D4"/>
                </a:solidFill>
                <a:effectLst/>
                <a:latin typeface="Consolas" panose="020B0609020204030204" pitchFamily="49" charset="0"/>
              </a:rPr>
              <a:t>;</a:t>
            </a:r>
          </a:p>
          <a:p>
            <a:r>
              <a:rPr lang="en-CA" sz="1600" b="0" dirty="0">
                <a:solidFill>
                  <a:schemeClr val="accent5">
                    <a:lumMod val="75000"/>
                  </a:schemeClr>
                </a:solidFill>
                <a:effectLst/>
                <a:latin typeface="Consolas" panose="020B0609020204030204" pitchFamily="49" charset="0"/>
              </a:rPr>
              <a:t>background</a:t>
            </a:r>
            <a:r>
              <a:rPr lang="en-CA" sz="1600" b="0" dirty="0">
                <a:solidFill>
                  <a:srgbClr val="D4D4D4"/>
                </a:solidFill>
                <a:effectLst/>
                <a:latin typeface="Consolas" panose="020B0609020204030204" pitchFamily="49" charset="0"/>
              </a:rPr>
              <a:t>: </a:t>
            </a:r>
            <a:r>
              <a:rPr lang="en-CA" sz="1600" b="0" dirty="0">
                <a:solidFill>
                  <a:schemeClr val="accent2"/>
                </a:solidFill>
                <a:effectLst/>
                <a:latin typeface="Consolas" panose="020B0609020204030204" pitchFamily="49" charset="0"/>
              </a:rPr>
              <a:t>tomato</a:t>
            </a:r>
            <a:r>
              <a:rPr lang="en-CA" sz="1600" b="0" dirty="0">
                <a:solidFill>
                  <a:srgbClr val="D4D4D4"/>
                </a:solidFill>
                <a:effectLst/>
                <a:latin typeface="Consolas" panose="020B0609020204030204" pitchFamily="49" charset="0"/>
              </a:rPr>
              <a:t>;</a:t>
            </a:r>
          </a:p>
          <a:p>
            <a:r>
              <a:rPr lang="en-CA" sz="16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3EB53D4-D1F7-4CBF-9831-2FF52FA80376}"/>
              </a:ext>
            </a:extLst>
          </p:cNvPr>
          <p:cNvSpPr txBox="1"/>
          <p:nvPr/>
        </p:nvSpPr>
        <p:spPr>
          <a:xfrm>
            <a:off x="0" y="3614396"/>
            <a:ext cx="12192000" cy="3139321"/>
          </a:xfrm>
          <a:prstGeom prst="rect">
            <a:avLst/>
          </a:prstGeom>
          <a:noFill/>
        </p:spPr>
        <p:txBody>
          <a:bodyPr wrap="square" rtlCol="0">
            <a:spAutoFit/>
          </a:bodyPr>
          <a:lstStyle/>
          <a:p>
            <a:r>
              <a:rPr lang="en-CA" dirty="0"/>
              <a:t>To use an ID as the selector, it must be prefixed with a hash (</a:t>
            </a:r>
            <a:r>
              <a:rPr lang="en-CA" b="1" dirty="0"/>
              <a:t>#</a:t>
            </a:r>
            <a:r>
              <a:rPr lang="en-CA" dirty="0"/>
              <a:t>) and to use a class as a selector, it must be prefixed with a period (</a:t>
            </a:r>
            <a:r>
              <a:rPr lang="en-CA" b="1" dirty="0"/>
              <a:t>.</a:t>
            </a:r>
            <a:r>
              <a:rPr lang="en-CA" dirty="0"/>
              <a:t>). Additionally, you can use tags as selectors (i.e. </a:t>
            </a:r>
            <a:r>
              <a:rPr lang="en-CA" b="1" dirty="0"/>
              <a:t>h1 {…</a:t>
            </a:r>
            <a:r>
              <a:rPr lang="en-CA" dirty="0"/>
              <a:t> will target every h1 tag on the page). You can also combine multiple of these selector types to target more specifically: (i.e. </a:t>
            </a:r>
            <a:r>
              <a:rPr lang="en-CA" b="1" dirty="0" err="1"/>
              <a:t>p.main_text</a:t>
            </a:r>
            <a:r>
              <a:rPr lang="en-CA" b="1" dirty="0"/>
              <a:t> { … </a:t>
            </a:r>
            <a:r>
              <a:rPr lang="en-CA" dirty="0"/>
              <a:t>will target only paragraph tags with the </a:t>
            </a:r>
            <a:r>
              <a:rPr lang="en-CA" dirty="0" err="1"/>
              <a:t>main_text</a:t>
            </a:r>
            <a:r>
              <a:rPr lang="en-CA" dirty="0"/>
              <a:t> class; </a:t>
            </a:r>
            <a:r>
              <a:rPr lang="en-CA" b="1" dirty="0"/>
              <a:t>h1.header.main_header { … </a:t>
            </a:r>
            <a:r>
              <a:rPr lang="en-CA" dirty="0"/>
              <a:t>will target h1 tags that have both the header and the </a:t>
            </a:r>
            <a:r>
              <a:rPr lang="en-CA" dirty="0" err="1"/>
              <a:t>main_header</a:t>
            </a:r>
            <a:r>
              <a:rPr lang="en-CA" dirty="0"/>
              <a:t> class). </a:t>
            </a:r>
          </a:p>
          <a:p>
            <a:endParaRPr lang="en-CA" b="1" dirty="0"/>
          </a:p>
          <a:p>
            <a:r>
              <a:rPr lang="en-CA" dirty="0"/>
              <a:t>You can also nest tags, to specify children elements. For instance, if you have:</a:t>
            </a:r>
          </a:p>
          <a:p>
            <a:r>
              <a:rPr lang="en-CA" b="1" dirty="0" err="1"/>
              <a:t>p.main_text</a:t>
            </a:r>
            <a:r>
              <a:rPr lang="en-CA" b="1" dirty="0"/>
              <a:t> </a:t>
            </a:r>
            <a:r>
              <a:rPr lang="en-CA" b="1" dirty="0" err="1"/>
              <a:t>span.highlight</a:t>
            </a:r>
            <a:r>
              <a:rPr lang="en-CA" b="1" dirty="0"/>
              <a:t> { … </a:t>
            </a:r>
            <a:r>
              <a:rPr lang="en-CA" dirty="0"/>
              <a:t>you will be targeting the span element, with a class of highlight, that sits inside a paragraph tag with a class of </a:t>
            </a:r>
            <a:r>
              <a:rPr lang="en-CA" dirty="0" err="1"/>
              <a:t>main_text</a:t>
            </a:r>
            <a:r>
              <a:rPr lang="en-CA" dirty="0"/>
              <a:t>. </a:t>
            </a:r>
          </a:p>
          <a:p>
            <a:endParaRPr lang="en-CA" b="1" dirty="0"/>
          </a:p>
          <a:p>
            <a:r>
              <a:rPr lang="en-CA" b="1" dirty="0"/>
              <a:t>CSS Specificity is an important concept which involves the order of precedence of CSS selectors. In general, the more specific the selector, the higher priority it is given. Read more: </a:t>
            </a:r>
            <a:r>
              <a:rPr lang="en-CA" dirty="0">
                <a:hlinkClick r:id="rId3"/>
              </a:rPr>
              <a:t>https://developer.mozilla.org/en-US/docs/Web/CSS/Specificity</a:t>
            </a:r>
            <a:r>
              <a:rPr lang="en-CA" dirty="0"/>
              <a:t> </a:t>
            </a:r>
          </a:p>
        </p:txBody>
      </p:sp>
    </p:spTree>
    <p:extLst>
      <p:ext uri="{BB962C8B-B14F-4D97-AF65-F5344CB8AC3E}">
        <p14:creationId xmlns:p14="http://schemas.microsoft.com/office/powerpoint/2010/main" val="22381006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0BA10D12-C2F6-409F-971E-E61433A4B14F}"/>
              </a:ext>
            </a:extLst>
          </p:cNvPr>
          <p:cNvSpPr>
            <a:spLocks noGrp="1"/>
          </p:cNvSpPr>
          <p:nvPr>
            <p:ph type="title"/>
          </p:nvPr>
        </p:nvSpPr>
        <p:spPr>
          <a:xfrm>
            <a:off x="1051502" y="2810951"/>
            <a:ext cx="10515600" cy="2852737"/>
          </a:xfrm>
        </p:spPr>
        <p:txBody>
          <a:bodyPr/>
          <a:lstStyle/>
          <a:p>
            <a:r>
              <a:rPr lang="en-CA" dirty="0"/>
              <a:t>Full Scale Example</a:t>
            </a:r>
          </a:p>
        </p:txBody>
      </p:sp>
      <p:sp>
        <p:nvSpPr>
          <p:cNvPr id="9" name="Text Placeholder 2">
            <a:extLst>
              <a:ext uri="{FF2B5EF4-FFF2-40B4-BE49-F238E27FC236}">
                <a16:creationId xmlns:a16="http://schemas.microsoft.com/office/drawing/2014/main" id="{53BC8799-3451-4313-A810-B91AAA93454D}"/>
              </a:ext>
            </a:extLst>
          </p:cNvPr>
          <p:cNvSpPr txBox="1">
            <a:spLocks/>
          </p:cNvSpPr>
          <p:nvPr/>
        </p:nvSpPr>
        <p:spPr>
          <a:xfrm>
            <a:off x="831850" y="4589463"/>
            <a:ext cx="10515600" cy="150018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The following example generates the markup of a page, and the corresponding CSS. In a folder somewhere, create a blank HTML file called “index.html” and in the same directory create a file called “styles.css”.  Note: you can use your code editor (e.g., Visual Studio Code) to create and edit both files. At the end of the tutorial see the note about other ways to edit HTML files.</a:t>
            </a:r>
            <a:endParaRPr lang="en-CA" dirty="0"/>
          </a:p>
        </p:txBody>
      </p:sp>
    </p:spTree>
    <p:extLst>
      <p:ext uri="{BB962C8B-B14F-4D97-AF65-F5344CB8AC3E}">
        <p14:creationId xmlns:p14="http://schemas.microsoft.com/office/powerpoint/2010/main" val="6578734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483DA3EA-C68F-44AF-B8B5-23F9E0B99C13}"/>
              </a:ext>
            </a:extLst>
          </p:cNvPr>
          <p:cNvSpPr/>
          <p:nvPr/>
        </p:nvSpPr>
        <p:spPr>
          <a:xfrm>
            <a:off x="106532" y="641347"/>
            <a:ext cx="6096000" cy="2585323"/>
          </a:xfrm>
          <a:prstGeom prst="rect">
            <a:avLst/>
          </a:prstGeom>
          <a:solidFill>
            <a:schemeClr val="bg1">
              <a:lumMod val="85000"/>
              <a:lumOff val="15000"/>
            </a:schemeClr>
          </a:solidFill>
        </p:spPr>
        <p:txBody>
          <a:bodyPr>
            <a:spAutoFit/>
          </a:bodyPr>
          <a:lstStyle/>
          <a:p>
            <a:r>
              <a:rPr lang="en-CA" b="0" dirty="0">
                <a:solidFill>
                  <a:srgbClr val="808080"/>
                </a:solidFill>
                <a:effectLst/>
                <a:latin typeface="Consolas" panose="020B0609020204030204" pitchFamily="49" charset="0"/>
              </a:rPr>
              <a:t>&lt;</a:t>
            </a:r>
            <a:r>
              <a:rPr lang="en-CA" b="0" dirty="0">
                <a:solidFill>
                  <a:schemeClr val="bg1"/>
                </a:solidFill>
                <a:effectLst/>
                <a:latin typeface="Consolas" panose="020B0609020204030204" pitchFamily="49" charset="0"/>
              </a:rPr>
              <a:t>!</a:t>
            </a:r>
            <a:r>
              <a:rPr lang="en-CA" b="0" dirty="0">
                <a:effectLst/>
                <a:latin typeface="Consolas" panose="020B0609020204030204" pitchFamily="49" charset="0"/>
              </a:rPr>
              <a:t>DOCTYPE 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html</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lang</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en</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The First Webpage</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p>
          <a:p>
            <a:r>
              <a:rPr lang="en-CA" dirty="0">
                <a:solidFill>
                  <a:srgbClr val="808080"/>
                </a:solidFill>
                <a:latin typeface="Consolas" panose="020B0609020204030204" pitchFamily="49" charset="0"/>
              </a:rPr>
              <a:t>  </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link</a:t>
            </a:r>
            <a:r>
              <a:rPr lang="en-CA" b="0" dirty="0">
                <a:solidFill>
                  <a:srgbClr val="569CD6"/>
                </a:solidFill>
                <a:effectLst/>
                <a:latin typeface="Consolas" panose="020B0609020204030204" pitchFamily="49" charset="0"/>
              </a:rPr>
              <a:t> </a:t>
            </a:r>
            <a:r>
              <a:rPr lang="en-CA" b="0" dirty="0" err="1">
                <a:solidFill>
                  <a:srgbClr val="9CDCFE"/>
                </a:solidFill>
                <a:effectLst/>
                <a:latin typeface="Consolas" panose="020B0609020204030204" pitchFamily="49" charset="0"/>
              </a:rPr>
              <a:t>rel</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"stylesheet" </a:t>
            </a:r>
            <a:r>
              <a:rPr lang="en-CA" dirty="0" err="1">
                <a:solidFill>
                  <a:srgbClr val="9CDCFE"/>
                </a:solidFill>
                <a:latin typeface="Consolas" panose="020B0609020204030204" pitchFamily="49" charset="0"/>
              </a:rPr>
              <a:t>href</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"styles.css"</a:t>
            </a:r>
            <a:r>
              <a:rPr lang="en-CA" dirty="0">
                <a:solidFill>
                  <a:srgbClr val="808080"/>
                </a:solidFill>
                <a:latin typeface="Consolas" panose="020B0609020204030204" pitchFamily="49" charset="0"/>
              </a:rPr>
              <a:t> </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1EA9A4A-A8D5-4AAD-AB98-46023B2ECE09}"/>
              </a:ext>
            </a:extLst>
          </p:cNvPr>
          <p:cNvSpPr txBox="1"/>
          <p:nvPr/>
        </p:nvSpPr>
        <p:spPr>
          <a:xfrm>
            <a:off x="6202532" y="779846"/>
            <a:ext cx="5882936" cy="2308324"/>
          </a:xfrm>
          <a:prstGeom prst="rect">
            <a:avLst/>
          </a:prstGeom>
          <a:noFill/>
        </p:spPr>
        <p:txBody>
          <a:bodyPr wrap="square" rtlCol="0">
            <a:spAutoFit/>
          </a:bodyPr>
          <a:lstStyle/>
          <a:p>
            <a:r>
              <a:rPr lang="en-CA" dirty="0"/>
              <a:t>In index.html start with the skeleton of an HTML document. </a:t>
            </a:r>
          </a:p>
          <a:p>
            <a:endParaRPr lang="en-CA" dirty="0"/>
          </a:p>
          <a:p>
            <a:r>
              <a:rPr lang="en-CA" dirty="0"/>
              <a:t>In this document we include a </a:t>
            </a:r>
            <a:r>
              <a:rPr lang="en-CA" b="1" dirty="0"/>
              <a:t>link</a:t>
            </a:r>
            <a:r>
              <a:rPr lang="en-CA" dirty="0"/>
              <a:t> tag in the </a:t>
            </a:r>
            <a:r>
              <a:rPr lang="en-CA" b="1" dirty="0"/>
              <a:t>head</a:t>
            </a:r>
            <a:r>
              <a:rPr lang="en-CA" dirty="0"/>
              <a:t> of the page. This link tag specifies the </a:t>
            </a:r>
            <a:r>
              <a:rPr lang="en-CA" b="1" dirty="0"/>
              <a:t>stylesheet </a:t>
            </a:r>
            <a:r>
              <a:rPr lang="en-CA" dirty="0"/>
              <a:t>(CSS file) to pull in to give the desired styles. We give the URL (relative to the current file – i.e., in this case, the index.html file and styles.css file are in the same directory) in the </a:t>
            </a:r>
            <a:r>
              <a:rPr lang="en-CA" b="1" dirty="0" err="1"/>
              <a:t>href</a:t>
            </a:r>
            <a:r>
              <a:rPr lang="en-CA" dirty="0"/>
              <a:t> attribute to where we have saved </a:t>
            </a:r>
            <a:r>
              <a:rPr lang="en-CA" b="1" dirty="0"/>
              <a:t>styles.css</a:t>
            </a:r>
            <a:r>
              <a:rPr lang="en-CA" dirty="0"/>
              <a:t>.</a:t>
            </a:r>
          </a:p>
        </p:txBody>
      </p:sp>
      <p:pic>
        <p:nvPicPr>
          <p:cNvPr id="9" name="Picture 8">
            <a:extLst>
              <a:ext uri="{FF2B5EF4-FFF2-40B4-BE49-F238E27FC236}">
                <a16:creationId xmlns:a16="http://schemas.microsoft.com/office/drawing/2014/main" id="{507E55D1-2AD1-4C39-A0E3-2FDFB50D256B}"/>
              </a:ext>
            </a:extLst>
          </p:cNvPr>
          <p:cNvPicPr>
            <a:picLocks noChangeAspect="1"/>
          </p:cNvPicPr>
          <p:nvPr/>
        </p:nvPicPr>
        <p:blipFill>
          <a:blip r:embed="rId2"/>
          <a:stretch>
            <a:fillRect/>
          </a:stretch>
        </p:blipFill>
        <p:spPr>
          <a:xfrm>
            <a:off x="106532" y="3430257"/>
            <a:ext cx="6096000" cy="326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D504D780-BDD8-48CB-A525-E927FE61759B}"/>
              </a:ext>
            </a:extLst>
          </p:cNvPr>
          <p:cNvSpPr txBox="1"/>
          <p:nvPr/>
        </p:nvSpPr>
        <p:spPr>
          <a:xfrm>
            <a:off x="6418555" y="4600542"/>
            <a:ext cx="5513033" cy="923330"/>
          </a:xfrm>
          <a:prstGeom prst="rect">
            <a:avLst/>
          </a:prstGeom>
          <a:noFill/>
        </p:spPr>
        <p:txBody>
          <a:bodyPr wrap="square" rtlCol="0">
            <a:spAutoFit/>
          </a:bodyPr>
          <a:lstStyle/>
          <a:p>
            <a:r>
              <a:rPr lang="en-CA" dirty="0"/>
              <a:t>If you open up this file in a web browser, you should see a rendered HTML page which has nothing in it, but with the title “The First Webpage” at the top. </a:t>
            </a:r>
          </a:p>
        </p:txBody>
      </p:sp>
    </p:spTree>
    <p:extLst>
      <p:ext uri="{BB962C8B-B14F-4D97-AF65-F5344CB8AC3E}">
        <p14:creationId xmlns:p14="http://schemas.microsoft.com/office/powerpoint/2010/main" val="306461041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B0CD2B7-EAAD-4D60-BFF8-BB6BC84BDAE5}"/>
              </a:ext>
            </a:extLst>
          </p:cNvPr>
          <p:cNvSpPr txBox="1"/>
          <p:nvPr/>
        </p:nvSpPr>
        <p:spPr>
          <a:xfrm>
            <a:off x="0" y="0"/>
            <a:ext cx="12192000" cy="646331"/>
          </a:xfrm>
          <a:prstGeom prst="rect">
            <a:avLst/>
          </a:prstGeom>
          <a:noFill/>
        </p:spPr>
        <p:txBody>
          <a:bodyPr wrap="square" rtlCol="0">
            <a:spAutoFit/>
          </a:bodyPr>
          <a:lstStyle/>
          <a:p>
            <a:r>
              <a:rPr lang="en-CA" dirty="0"/>
              <a:t>… now I will add a bunch of markup to the body of the HTML document. For reference, I have included it below. Try to make some alterations yourself based on the tags that have been discussed.</a:t>
            </a:r>
          </a:p>
        </p:txBody>
      </p:sp>
      <p:sp>
        <p:nvSpPr>
          <p:cNvPr id="6" name="Rectangle 5">
            <a:extLst>
              <a:ext uri="{FF2B5EF4-FFF2-40B4-BE49-F238E27FC236}">
                <a16:creationId xmlns:a16="http://schemas.microsoft.com/office/drawing/2014/main" id="{E6130895-593D-4EAD-A50F-2DC387868757}"/>
              </a:ext>
            </a:extLst>
          </p:cNvPr>
          <p:cNvSpPr/>
          <p:nvPr/>
        </p:nvSpPr>
        <p:spPr>
          <a:xfrm>
            <a:off x="0" y="820536"/>
            <a:ext cx="12192000" cy="5632311"/>
          </a:xfrm>
          <a:prstGeom prst="rect">
            <a:avLst/>
          </a:prstGeom>
          <a:solidFill>
            <a:schemeClr val="bg1">
              <a:lumMod val="85000"/>
              <a:lumOff val="15000"/>
            </a:schemeClr>
          </a:solidFill>
        </p:spPr>
        <p:txBody>
          <a:bodyPr wrap="square">
            <a:spAutoFit/>
          </a:bodyPr>
          <a:lstStyle/>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"header"</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h1</a:t>
            </a:r>
            <a:r>
              <a:rPr lang="en-CA" b="0" dirty="0">
                <a:effectLst/>
                <a:latin typeface="Consolas" panose="020B0609020204030204" pitchFamily="49" charset="0"/>
              </a:rPr>
              <a:t>&gt;My First Webpage</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h1</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header_text</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This is the first webpage that I am making. I am using HTML to  generate the markup, and CSS to give it some flair!</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"section_1"</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h2</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Subsection #1</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h2</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main_text</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This is the first subsection on my page. Listed below are some links to great resources!&lt;/</a:t>
            </a:r>
            <a:r>
              <a:rPr lang="en-CA" b="0" dirty="0">
                <a:solidFill>
                  <a:schemeClr val="accent1"/>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err="1">
                <a:solidFill>
                  <a:srgbClr val="569CD6"/>
                </a:solidFill>
                <a:effectLst/>
                <a:latin typeface="Consolas" panose="020B0609020204030204" pitchFamily="49" charset="0"/>
              </a:rPr>
              <a:t>ul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li</a:t>
            </a:r>
            <a:r>
              <a:rPr lang="en-CA" b="0" dirty="0">
                <a:solidFill>
                  <a:srgbClr val="808080"/>
                </a:solidFill>
                <a:effectLst/>
                <a:latin typeface="Consolas" panose="020B0609020204030204" pitchFamily="49" charset="0"/>
              </a:rPr>
              <a:t>&gt;&lt;</a:t>
            </a:r>
            <a:r>
              <a:rPr lang="en-CA" b="0" dirty="0">
                <a:solidFill>
                  <a:schemeClr val="accent1"/>
                </a:solidFill>
                <a:effectLst/>
                <a:latin typeface="Consolas" panose="020B0609020204030204" pitchFamily="49" charset="0"/>
              </a:rPr>
              <a:t>a</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href</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"https://www.google.com/"</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Google - A search Engine</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a</a:t>
            </a:r>
            <a:r>
              <a:rPr lang="en-CA" b="0" dirty="0">
                <a:solidFill>
                  <a:srgbClr val="808080"/>
                </a:solidFill>
                <a:effectLst/>
                <a:latin typeface="Consolas" panose="020B0609020204030204" pitchFamily="49" charset="0"/>
              </a:rPr>
              <a:t>&gt;&lt;/</a:t>
            </a:r>
            <a:r>
              <a:rPr lang="en-CA" b="0" dirty="0">
                <a:solidFill>
                  <a:schemeClr val="accent1"/>
                </a:solidFill>
                <a:effectLst/>
                <a:latin typeface="Consolas" panose="020B0609020204030204" pitchFamily="49" charset="0"/>
              </a:rPr>
              <a:t>li</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li</a:t>
            </a:r>
            <a:r>
              <a:rPr lang="en-CA" b="0" dirty="0">
                <a:solidFill>
                  <a:srgbClr val="808080"/>
                </a:solidFill>
                <a:effectLst/>
                <a:latin typeface="Consolas" panose="020B0609020204030204" pitchFamily="49" charset="0"/>
              </a:rPr>
              <a:t>&gt;&lt;</a:t>
            </a:r>
            <a:r>
              <a:rPr lang="en-CA" b="0" dirty="0">
                <a:solidFill>
                  <a:schemeClr val="accent1"/>
                </a:solidFill>
                <a:effectLst/>
                <a:latin typeface="Consolas" panose="020B0609020204030204" pitchFamily="49" charset="0"/>
              </a:rPr>
              <a:t>a</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href</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"https://developer.mozilla.org/</a:t>
            </a:r>
            <a:r>
              <a:rPr lang="en-CA" b="0" dirty="0" err="1">
                <a:solidFill>
                  <a:srgbClr val="CE9178"/>
                </a:solidFill>
                <a:effectLst/>
                <a:latin typeface="Consolas" panose="020B0609020204030204" pitchFamily="49" charset="0"/>
              </a:rPr>
              <a:t>en</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MDN - The Mozilla Development Network</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a</a:t>
            </a:r>
            <a:r>
              <a:rPr lang="en-CA" b="0" dirty="0">
                <a:solidFill>
                  <a:srgbClr val="808080"/>
                </a:solidFill>
                <a:effectLst/>
                <a:latin typeface="Consolas" panose="020B0609020204030204" pitchFamily="49" charset="0"/>
              </a:rPr>
              <a:t>&gt;&lt;/</a:t>
            </a:r>
            <a:r>
              <a:rPr lang="en-CA" b="0" dirty="0">
                <a:solidFill>
                  <a:schemeClr val="accent1"/>
                </a:solidFill>
                <a:effectLst/>
                <a:latin typeface="Consolas" panose="020B0609020204030204" pitchFamily="49" charset="0"/>
              </a:rPr>
              <a:t>li</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err="1">
                <a:solidFill>
                  <a:schemeClr val="accent1"/>
                </a:solidFill>
                <a:effectLst/>
                <a:latin typeface="Consolas" panose="020B0609020204030204" pitchFamily="49" charset="0"/>
              </a:rPr>
              <a:t>ul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id</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"section_2"</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h2</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Subsection #2</a:t>
            </a:r>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h2</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chemeClr val="accent1"/>
                </a:solidFill>
                <a:effectLst/>
                <a:latin typeface="Consolas" panose="020B0609020204030204" pitchFamily="49" charset="0"/>
              </a:rPr>
              <a:t>p</a:t>
            </a:r>
            <a:r>
              <a:rPr lang="en-CA" b="0" dirty="0">
                <a:solidFill>
                  <a:srgbClr val="D4D4D4"/>
                </a:solidFill>
                <a:effectLst/>
                <a:latin typeface="Consolas" panose="020B0609020204030204" pitchFamily="49" charset="0"/>
              </a:rPr>
              <a:t> </a:t>
            </a:r>
            <a:r>
              <a:rPr lang="en-CA" b="0" dirty="0">
                <a:solidFill>
                  <a:srgbClr val="9CDCFE"/>
                </a:solidFill>
                <a:effectLst/>
                <a:latin typeface="Consolas" panose="020B0609020204030204" pitchFamily="49" charset="0"/>
              </a:rPr>
              <a:t>class</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main_text</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This is the second subsection on my webpage. I do not know what to include in this!&lt;/</a:t>
            </a:r>
            <a:r>
              <a:rPr lang="en-CA" b="0" dirty="0">
                <a:solidFill>
                  <a:schemeClr val="accent1"/>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chemeClr val="accent1"/>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2770867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B63291F1-1850-4692-8DE3-AA8390D15563}"/>
              </a:ext>
            </a:extLst>
          </p:cNvPr>
          <p:cNvPicPr>
            <a:picLocks noChangeAspect="1"/>
          </p:cNvPicPr>
          <p:nvPr/>
        </p:nvPicPr>
        <p:blipFill>
          <a:blip r:embed="rId2"/>
          <a:stretch>
            <a:fillRect/>
          </a:stretch>
        </p:blipFill>
        <p:spPr>
          <a:xfrm>
            <a:off x="0" y="0"/>
            <a:ext cx="12192000" cy="6534150"/>
          </a:xfrm>
          <a:prstGeom prst="rect">
            <a:avLst/>
          </a:prstGeom>
        </p:spPr>
      </p:pic>
      <p:sp>
        <p:nvSpPr>
          <p:cNvPr id="13" name="TextBox 12">
            <a:extLst>
              <a:ext uri="{FF2B5EF4-FFF2-40B4-BE49-F238E27FC236}">
                <a16:creationId xmlns:a16="http://schemas.microsoft.com/office/drawing/2014/main" id="{D83214A2-1CF6-4F5B-9C93-231F07428924}"/>
              </a:ext>
            </a:extLst>
          </p:cNvPr>
          <p:cNvSpPr txBox="1"/>
          <p:nvPr/>
        </p:nvSpPr>
        <p:spPr>
          <a:xfrm>
            <a:off x="629497" y="6134470"/>
            <a:ext cx="10933006" cy="646331"/>
          </a:xfrm>
          <a:prstGeom prst="rect">
            <a:avLst/>
          </a:prstGeom>
          <a:solidFill>
            <a:schemeClr val="bg1">
              <a:lumMod val="75000"/>
              <a:lumOff val="25000"/>
            </a:schemeClr>
          </a:solidFill>
          <a:ln>
            <a:solidFill>
              <a:schemeClr val="tx1"/>
            </a:solidFill>
          </a:ln>
        </p:spPr>
        <p:txBody>
          <a:bodyPr wrap="square" rtlCol="0">
            <a:spAutoFit/>
          </a:bodyPr>
          <a:lstStyle/>
          <a:p>
            <a:pPr algn="ctr"/>
            <a:r>
              <a:rPr lang="en-US" dirty="0"/>
              <a:t>The markup above generates the above webpage. While it definitely works, we can now turn to CSS to give it some nicer styling!</a:t>
            </a:r>
            <a:endParaRPr lang="en-CA" dirty="0"/>
          </a:p>
        </p:txBody>
      </p:sp>
    </p:spTree>
    <p:extLst>
      <p:ext uri="{BB962C8B-B14F-4D97-AF65-F5344CB8AC3E}">
        <p14:creationId xmlns:p14="http://schemas.microsoft.com/office/powerpoint/2010/main" val="261553125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CAA5CE92-72AE-4E75-A9EE-9BBB6A7886DD}"/>
              </a:ext>
            </a:extLst>
          </p:cNvPr>
          <p:cNvSpPr txBox="1"/>
          <p:nvPr/>
        </p:nvSpPr>
        <p:spPr>
          <a:xfrm>
            <a:off x="6172939" y="410515"/>
            <a:ext cx="6004264" cy="2585323"/>
          </a:xfrm>
          <a:prstGeom prst="rect">
            <a:avLst/>
          </a:prstGeom>
          <a:noFill/>
        </p:spPr>
        <p:txBody>
          <a:bodyPr wrap="square" rtlCol="0">
            <a:spAutoFit/>
          </a:bodyPr>
          <a:lstStyle/>
          <a:p>
            <a:r>
              <a:rPr lang="en-CA" dirty="0"/>
              <a:t>In styles.css start with the skeleton provided beside. The * selector defines styles for the entire page. In this we are changing to use a sans-serif font (like Calibri instead of </a:t>
            </a:r>
            <a:r>
              <a:rPr lang="en-CA" dirty="0">
                <a:latin typeface="Times New Roman" panose="02020603050405020304" pitchFamily="18" charset="0"/>
                <a:cs typeface="Times New Roman" panose="02020603050405020304" pitchFamily="18" charset="0"/>
              </a:rPr>
              <a:t>Times New Roman</a:t>
            </a:r>
            <a:r>
              <a:rPr lang="en-CA" dirty="0"/>
              <a:t>). Additionally, we are clearing the default spacing (both padding and margins) to make sure that everything starts from the edge of the page.</a:t>
            </a:r>
          </a:p>
          <a:p>
            <a:endParaRPr lang="en-US" dirty="0"/>
          </a:p>
          <a:p>
            <a:r>
              <a:rPr lang="en-US" dirty="0"/>
              <a:t>The body tag will give the entire body a background with the </a:t>
            </a:r>
            <a:r>
              <a:rPr lang="en-US" dirty="0" err="1"/>
              <a:t>colour</a:t>
            </a:r>
            <a:r>
              <a:rPr lang="en-US" dirty="0"/>
              <a:t> specified by the hex value. </a:t>
            </a:r>
            <a:endParaRPr lang="en-CA" dirty="0"/>
          </a:p>
        </p:txBody>
      </p:sp>
      <p:sp>
        <p:nvSpPr>
          <p:cNvPr id="9" name="TextBox 8">
            <a:extLst>
              <a:ext uri="{FF2B5EF4-FFF2-40B4-BE49-F238E27FC236}">
                <a16:creationId xmlns:a16="http://schemas.microsoft.com/office/drawing/2014/main" id="{7C5996A2-3BFB-4B39-8255-FB6EFB8E3465}"/>
              </a:ext>
            </a:extLst>
          </p:cNvPr>
          <p:cNvSpPr txBox="1"/>
          <p:nvPr/>
        </p:nvSpPr>
        <p:spPr>
          <a:xfrm>
            <a:off x="6172940" y="3430257"/>
            <a:ext cx="5758648" cy="2031325"/>
          </a:xfrm>
          <a:prstGeom prst="rect">
            <a:avLst/>
          </a:prstGeom>
          <a:noFill/>
        </p:spPr>
        <p:txBody>
          <a:bodyPr wrap="square" rtlCol="0">
            <a:spAutoFit/>
          </a:bodyPr>
          <a:lstStyle/>
          <a:p>
            <a:r>
              <a:rPr lang="en-US" dirty="0"/>
              <a:t>If you reload the HTML page now, you should see a greatly changed page (sort of). </a:t>
            </a:r>
          </a:p>
          <a:p>
            <a:endParaRPr lang="en-US" dirty="0"/>
          </a:p>
          <a:p>
            <a:r>
              <a:rPr lang="en-US" dirty="0"/>
              <a:t>If the page does not change, you may need to “hard reload” it. In most browsers this is done by holding down the </a:t>
            </a:r>
            <a:r>
              <a:rPr lang="en-US" b="1" dirty="0"/>
              <a:t>shift </a:t>
            </a:r>
            <a:r>
              <a:rPr lang="en-US" dirty="0"/>
              <a:t>key while clicking refresh. It may be necessary to do a hard reload whenever changes are made to a CSS file.</a:t>
            </a:r>
            <a:endParaRPr lang="en-CA" dirty="0"/>
          </a:p>
        </p:txBody>
      </p:sp>
      <p:sp>
        <p:nvSpPr>
          <p:cNvPr id="14" name="Rectangle 13">
            <a:extLst>
              <a:ext uri="{FF2B5EF4-FFF2-40B4-BE49-F238E27FC236}">
                <a16:creationId xmlns:a16="http://schemas.microsoft.com/office/drawing/2014/main" id="{DB8F9C96-D219-4B69-8E93-150925A9F71B}"/>
              </a:ext>
            </a:extLst>
          </p:cNvPr>
          <p:cNvSpPr/>
          <p:nvPr/>
        </p:nvSpPr>
        <p:spPr>
          <a:xfrm>
            <a:off x="106532" y="410515"/>
            <a:ext cx="6081204" cy="2585323"/>
          </a:xfrm>
          <a:prstGeom prst="rect">
            <a:avLst/>
          </a:prstGeom>
          <a:solidFill>
            <a:schemeClr val="bg1">
              <a:lumMod val="75000"/>
              <a:lumOff val="25000"/>
            </a:schemeClr>
          </a:solidFill>
        </p:spPr>
        <p:txBody>
          <a:bodyPr wrap="square">
            <a:spAutoFit/>
          </a:bodyPr>
          <a:lstStyle/>
          <a:p>
            <a:r>
              <a:rPr lang="en-CA" b="0" dirty="0">
                <a:solidFill>
                  <a:srgbClr val="569CD6"/>
                </a:solidFill>
                <a:effectLst/>
                <a:latin typeface="Consolas" panose="020B0609020204030204" pitchFamily="49" charset="0"/>
              </a:rPr>
              <a:t>*</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  </a:t>
            </a:r>
            <a:r>
              <a:rPr lang="en-CA" b="0" dirty="0">
                <a:solidFill>
                  <a:schemeClr val="accent1"/>
                </a:solidFill>
                <a:effectLst/>
                <a:latin typeface="Consolas" panose="020B0609020204030204" pitchFamily="49" charset="0"/>
              </a:rPr>
              <a:t>font-family</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sans-serif</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  </a:t>
            </a:r>
            <a:r>
              <a:rPr lang="en-CA" b="0" dirty="0">
                <a:solidFill>
                  <a:schemeClr val="accent1"/>
                </a:solidFill>
                <a:effectLst/>
                <a:latin typeface="Consolas" panose="020B0609020204030204" pitchFamily="49" charset="0"/>
              </a:rPr>
              <a:t>padding</a:t>
            </a:r>
            <a:r>
              <a:rPr lang="en-CA" b="0" dirty="0">
                <a:solidFill>
                  <a:srgbClr val="D4D4D4"/>
                </a:solidFill>
                <a:effectLst/>
                <a:latin typeface="Consolas" panose="020B0609020204030204" pitchFamily="49" charset="0"/>
              </a:rPr>
              <a:t>: </a:t>
            </a:r>
            <a:r>
              <a:rPr lang="en-CA" b="0" dirty="0">
                <a:solidFill>
                  <a:schemeClr val="accent6"/>
                </a:solidFill>
                <a:effectLst/>
                <a:latin typeface="Consolas" panose="020B0609020204030204" pitchFamily="49" charset="0"/>
              </a:rPr>
              <a:t>0</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  </a:t>
            </a:r>
            <a:r>
              <a:rPr lang="en-CA" b="0" dirty="0">
                <a:solidFill>
                  <a:schemeClr val="accent1"/>
                </a:solidFill>
                <a:effectLst/>
                <a:latin typeface="Consolas" panose="020B0609020204030204" pitchFamily="49" charset="0"/>
              </a:rPr>
              <a:t>margin</a:t>
            </a:r>
            <a:r>
              <a:rPr lang="en-CA" b="0" dirty="0">
                <a:solidFill>
                  <a:srgbClr val="D4D4D4"/>
                </a:solidFill>
                <a:effectLst/>
                <a:latin typeface="Consolas" panose="020B0609020204030204" pitchFamily="49" charset="0"/>
              </a:rPr>
              <a:t>: </a:t>
            </a:r>
            <a:r>
              <a:rPr lang="en-CA" b="0" dirty="0">
                <a:solidFill>
                  <a:schemeClr val="accent6"/>
                </a:solidFill>
                <a:effectLst/>
                <a:latin typeface="Consolas" panose="020B0609020204030204" pitchFamily="49" charset="0"/>
              </a:rPr>
              <a:t>0</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chemeClr val="accent4"/>
                </a:solidFill>
                <a:effectLst/>
                <a:latin typeface="Consolas" panose="020B0609020204030204" pitchFamily="49" charset="0"/>
              </a:rPr>
              <a:t>body</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  </a:t>
            </a:r>
            <a:r>
              <a:rPr lang="en-CA" b="0" dirty="0">
                <a:solidFill>
                  <a:schemeClr val="accent1"/>
                </a:solidFill>
                <a:effectLst/>
                <a:latin typeface="Consolas" panose="020B0609020204030204" pitchFamily="49" charset="0"/>
              </a:rPr>
              <a:t>background</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#E9E9E9</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p:txBody>
      </p:sp>
      <p:pic>
        <p:nvPicPr>
          <p:cNvPr id="15" name="Picture 14">
            <a:extLst>
              <a:ext uri="{FF2B5EF4-FFF2-40B4-BE49-F238E27FC236}">
                <a16:creationId xmlns:a16="http://schemas.microsoft.com/office/drawing/2014/main" id="{2DA8EB38-8517-4150-801E-FD8DD029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46" y="3430257"/>
            <a:ext cx="6072372" cy="326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494235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CDDD66D5-3E33-4E2A-A600-28EA3E3C48B9}"/>
              </a:ext>
            </a:extLst>
          </p:cNvPr>
          <p:cNvSpPr txBox="1"/>
          <p:nvPr/>
        </p:nvSpPr>
        <p:spPr>
          <a:xfrm>
            <a:off x="0" y="0"/>
            <a:ext cx="12192000" cy="646331"/>
          </a:xfrm>
          <a:prstGeom prst="rect">
            <a:avLst/>
          </a:prstGeom>
          <a:noFill/>
        </p:spPr>
        <p:txBody>
          <a:bodyPr wrap="square" rtlCol="0">
            <a:spAutoFit/>
          </a:bodyPr>
          <a:lstStyle/>
          <a:p>
            <a:r>
              <a:rPr lang="en-CA" dirty="0"/>
              <a:t>… now I will add a bunch of CSS to the file. You can copy what is below, but with CSS the best way to understand exactly what styles are being applied is to alter the properties and values, and see what changes!</a:t>
            </a:r>
          </a:p>
        </p:txBody>
      </p:sp>
      <p:sp>
        <p:nvSpPr>
          <p:cNvPr id="16" name="Rectangle 15">
            <a:extLst>
              <a:ext uri="{FF2B5EF4-FFF2-40B4-BE49-F238E27FC236}">
                <a16:creationId xmlns:a16="http://schemas.microsoft.com/office/drawing/2014/main" id="{8F7D9F11-E053-464A-B828-9A557B19A8A4}"/>
              </a:ext>
            </a:extLst>
          </p:cNvPr>
          <p:cNvSpPr/>
          <p:nvPr/>
        </p:nvSpPr>
        <p:spPr>
          <a:xfrm>
            <a:off x="0" y="646331"/>
            <a:ext cx="7560816" cy="6186309"/>
          </a:xfrm>
          <a:prstGeom prst="rect">
            <a:avLst/>
          </a:prstGeom>
          <a:solidFill>
            <a:schemeClr val="bg1">
              <a:lumMod val="85000"/>
              <a:lumOff val="15000"/>
            </a:schemeClr>
          </a:solidFill>
        </p:spPr>
        <p:txBody>
          <a:bodyPr wrap="square">
            <a:spAutoFit/>
          </a:bodyPr>
          <a:lstStyle/>
          <a:p>
            <a:r>
              <a:rPr lang="en-CA" b="0" dirty="0">
                <a:solidFill>
                  <a:srgbClr val="D7BA7D"/>
                </a:solidFill>
                <a:effectLst/>
                <a:latin typeface="Consolas" panose="020B0609020204030204" pitchFamily="49" charset="0"/>
              </a:rPr>
              <a:t>#header</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background</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#333</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border-bottom</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1px</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solid #CECECE</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25px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padding-top</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50px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padding-bottom</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50px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color</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#E9E9E9</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rgbClr val="D7BA7D"/>
                </a:solidFill>
                <a:effectLst/>
                <a:latin typeface="Consolas" panose="020B0609020204030204" pitchFamily="49" charset="0"/>
              </a:rPr>
              <a:t>h1</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font-size</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22px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font-weight</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300</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text-transform</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uppercase</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margin-bottom</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15px</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rgbClr val="D7BA7D"/>
                </a:solidFill>
                <a:effectLst/>
                <a:latin typeface="Consolas" panose="020B0609020204030204" pitchFamily="49" charset="0"/>
              </a:rPr>
              <a:t>.</a:t>
            </a:r>
            <a:r>
              <a:rPr lang="en-CA" b="0" dirty="0" err="1">
                <a:solidFill>
                  <a:srgbClr val="D7BA7D"/>
                </a:solidFill>
                <a:effectLst/>
                <a:latin typeface="Consolas" panose="020B0609020204030204" pitchFamily="49" charset="0"/>
              </a:rPr>
              <a:t>header_text</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font-size</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16px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color</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a:t>
            </a:r>
            <a:r>
              <a:rPr lang="en-CA" b="0" dirty="0" err="1">
                <a:solidFill>
                  <a:schemeClr val="accent2"/>
                </a:solidFill>
                <a:effectLst/>
                <a:latin typeface="Consolas" panose="020B0609020204030204" pitchFamily="49" charset="0"/>
              </a:rPr>
              <a:t>fff</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font-weight</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600</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text-align</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center</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p:txBody>
      </p:sp>
      <p:sp>
        <p:nvSpPr>
          <p:cNvPr id="18" name="Rectangle 17">
            <a:extLst>
              <a:ext uri="{FF2B5EF4-FFF2-40B4-BE49-F238E27FC236}">
                <a16:creationId xmlns:a16="http://schemas.microsoft.com/office/drawing/2014/main" id="{F53C93B5-7494-4CAA-8269-AD4454E91282}"/>
              </a:ext>
            </a:extLst>
          </p:cNvPr>
          <p:cNvSpPr/>
          <p:nvPr/>
        </p:nvSpPr>
        <p:spPr>
          <a:xfrm>
            <a:off x="4335262" y="646330"/>
            <a:ext cx="3814438" cy="6186309"/>
          </a:xfrm>
          <a:prstGeom prst="rect">
            <a:avLst/>
          </a:prstGeom>
          <a:solidFill>
            <a:schemeClr val="bg1">
              <a:lumMod val="85000"/>
              <a:lumOff val="15000"/>
            </a:schemeClr>
          </a:solidFill>
        </p:spPr>
        <p:txBody>
          <a:bodyPr wrap="square">
            <a:spAutoFit/>
          </a:bodyPr>
          <a:lstStyle/>
          <a:p>
            <a:r>
              <a:rPr lang="en-CA" b="0" dirty="0">
                <a:solidFill>
                  <a:srgbClr val="D7BA7D"/>
                </a:solidFill>
                <a:effectLst/>
                <a:latin typeface="Consolas" panose="020B0609020204030204" pitchFamily="49" charset="0"/>
              </a:rPr>
              <a:t>#section_1</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width</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75%</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margin</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10px</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auto</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25px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border</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2px</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solid </a:t>
            </a:r>
            <a:r>
              <a:rPr lang="en-CA" b="0" dirty="0" err="1">
                <a:solidFill>
                  <a:schemeClr val="accent2"/>
                </a:solidFill>
                <a:effectLst/>
                <a:latin typeface="Consolas" panose="020B0609020204030204" pitchFamily="49" charset="0"/>
              </a:rPr>
              <a:t>skyblue</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text-align</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center</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background</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#FFF</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rgbClr val="D7BA7D"/>
                </a:solidFill>
                <a:effectLst/>
                <a:latin typeface="Consolas" panose="020B0609020204030204" pitchFamily="49" charset="0"/>
              </a:rPr>
              <a:t>h2</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font-size</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18px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text-align</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right</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text-decoration</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underline</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rgbClr val="D7BA7D"/>
                </a:solidFill>
                <a:effectLst/>
                <a:latin typeface="Consolas" panose="020B0609020204030204" pitchFamily="49" charset="0"/>
              </a:rPr>
              <a:t>#section_1 </a:t>
            </a:r>
            <a:r>
              <a:rPr lang="en-CA" b="0" dirty="0" err="1">
                <a:solidFill>
                  <a:srgbClr val="D7BA7D"/>
                </a:solidFill>
                <a:effectLst/>
                <a:latin typeface="Consolas" panose="020B0609020204030204" pitchFamily="49" charset="0"/>
              </a:rPr>
              <a:t>ul</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list-style</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none</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a:solidFill>
                  <a:srgbClr val="D7BA7D"/>
                </a:solidFill>
                <a:effectLst/>
                <a:latin typeface="Consolas" panose="020B0609020204030204" pitchFamily="49" charset="0"/>
              </a:rPr>
              <a:t>#section_1 </a:t>
            </a:r>
            <a:r>
              <a:rPr lang="en-CA" b="0" dirty="0" err="1">
                <a:solidFill>
                  <a:srgbClr val="D7BA7D"/>
                </a:solidFill>
                <a:effectLst/>
                <a:latin typeface="Consolas" panose="020B0609020204030204" pitchFamily="49" charset="0"/>
              </a:rPr>
              <a:t>ul</a:t>
            </a:r>
            <a:r>
              <a:rPr lang="en-CA" b="0" dirty="0">
                <a:solidFill>
                  <a:srgbClr val="D7BA7D"/>
                </a:solidFill>
                <a:effectLst/>
                <a:latin typeface="Consolas" panose="020B0609020204030204" pitchFamily="49" charset="0"/>
              </a:rPr>
              <a:t> li</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margin</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15px</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p:txBody>
      </p:sp>
      <p:sp>
        <p:nvSpPr>
          <p:cNvPr id="19" name="Rectangle 18">
            <a:extLst>
              <a:ext uri="{FF2B5EF4-FFF2-40B4-BE49-F238E27FC236}">
                <a16:creationId xmlns:a16="http://schemas.microsoft.com/office/drawing/2014/main" id="{9A44F53E-A81F-49C3-9737-1F03A89D0A72}"/>
              </a:ext>
            </a:extLst>
          </p:cNvPr>
          <p:cNvSpPr/>
          <p:nvPr/>
        </p:nvSpPr>
        <p:spPr>
          <a:xfrm>
            <a:off x="8149700" y="646329"/>
            <a:ext cx="4042300" cy="3970318"/>
          </a:xfrm>
          <a:prstGeom prst="rect">
            <a:avLst/>
          </a:prstGeom>
          <a:solidFill>
            <a:schemeClr val="bg1">
              <a:lumMod val="85000"/>
              <a:lumOff val="15000"/>
            </a:schemeClr>
          </a:solidFill>
        </p:spPr>
        <p:txBody>
          <a:bodyPr wrap="square">
            <a:spAutoFit/>
          </a:bodyPr>
          <a:lstStyle/>
          <a:p>
            <a:r>
              <a:rPr lang="en-CA" b="0" dirty="0">
                <a:solidFill>
                  <a:srgbClr val="D7BA7D"/>
                </a:solidFill>
                <a:effectLst/>
                <a:latin typeface="Consolas" panose="020B0609020204030204" pitchFamily="49" charset="0"/>
              </a:rPr>
              <a:t>#section_2</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width</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30%</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margin</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0px</a:t>
            </a:r>
            <a:r>
              <a:rPr lang="en-CA" b="0" dirty="0">
                <a:solidFill>
                  <a:srgbClr val="D4D4D4"/>
                </a:solidFill>
                <a:effectLst/>
                <a:latin typeface="Consolas" panose="020B0609020204030204" pitchFamily="49" charset="0"/>
              </a:rPr>
              <a:t> </a:t>
            </a:r>
            <a:r>
              <a:rPr lang="en-CA" b="0" dirty="0">
                <a:solidFill>
                  <a:srgbClr val="CE9178"/>
                </a:solidFill>
                <a:effectLst/>
                <a:latin typeface="Consolas" panose="020B0609020204030204" pitchFamily="49" charset="0"/>
              </a:rPr>
              <a:t>auto</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background</a:t>
            </a:r>
            <a:r>
              <a:rPr lang="en-CA" b="0" dirty="0">
                <a:solidFill>
                  <a:srgbClr val="D4D4D4"/>
                </a:solidFill>
                <a:effectLst/>
                <a:latin typeface="Consolas" panose="020B0609020204030204" pitchFamily="49" charset="0"/>
              </a:rPr>
              <a:t>: </a:t>
            </a:r>
            <a:r>
              <a:rPr lang="en-CA" b="0" dirty="0" err="1">
                <a:solidFill>
                  <a:srgbClr val="CE9178"/>
                </a:solidFill>
                <a:effectLst/>
                <a:latin typeface="Consolas" panose="020B0609020204030204" pitchFamily="49" charset="0"/>
              </a:rPr>
              <a:t>skyblue</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border</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1px</a:t>
            </a:r>
            <a:r>
              <a:rPr lang="en-CA" b="0" dirty="0">
                <a:solidFill>
                  <a:srgbClr val="D4D4D4"/>
                </a:solidFill>
                <a:effectLst/>
                <a:latin typeface="Consolas" panose="020B0609020204030204" pitchFamily="49" charset="0"/>
              </a:rPr>
              <a:t> </a:t>
            </a:r>
            <a:r>
              <a:rPr lang="en-CA" b="0" dirty="0">
                <a:solidFill>
                  <a:schemeClr val="accent2"/>
                </a:solidFill>
                <a:effectLst/>
                <a:latin typeface="Consolas" panose="020B0609020204030204" pitchFamily="49" charset="0"/>
              </a:rPr>
              <a:t>dotted tomato</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color</a:t>
            </a:r>
            <a:r>
              <a:rPr lang="en-CA" b="0" dirty="0">
                <a:solidFill>
                  <a:srgbClr val="D4D4D4"/>
                </a:solidFill>
                <a:effectLst/>
                <a:latin typeface="Consolas" panose="020B0609020204030204" pitchFamily="49" charset="0"/>
              </a:rPr>
              <a:t>: </a:t>
            </a:r>
            <a:r>
              <a:rPr lang="en-CA" b="0" dirty="0">
                <a:solidFill>
                  <a:srgbClr val="CE9178"/>
                </a:solidFill>
                <a:effectLst/>
                <a:latin typeface="Consolas" panose="020B0609020204030204" pitchFamily="49" charset="0"/>
              </a:rPr>
              <a:t>#333</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90px</a:t>
            </a:r>
            <a:r>
              <a:rPr lang="en-CA" b="0" dirty="0">
                <a:solidFill>
                  <a:srgbClr val="D4D4D4"/>
                </a:solidFill>
                <a:effectLst/>
                <a:latin typeface="Consolas" panose="020B0609020204030204" pitchFamily="49" charset="0"/>
              </a:rPr>
              <a:t>; </a:t>
            </a:r>
          </a:p>
          <a:p>
            <a:r>
              <a:rPr lang="en-CA" b="0" dirty="0">
                <a:solidFill>
                  <a:srgbClr val="D4D4D4"/>
                </a:solidFill>
                <a:effectLst/>
                <a:latin typeface="Consolas" panose="020B0609020204030204" pitchFamily="49" charset="0"/>
              </a:rPr>
              <a:t>}</a:t>
            </a:r>
          </a:p>
          <a:p>
            <a:br>
              <a:rPr lang="en-CA" b="0" dirty="0">
                <a:solidFill>
                  <a:srgbClr val="D4D4D4"/>
                </a:solidFill>
                <a:effectLst/>
                <a:latin typeface="Consolas" panose="020B0609020204030204" pitchFamily="49" charset="0"/>
              </a:rPr>
            </a:br>
            <a:r>
              <a:rPr lang="en-CA" b="0" dirty="0" err="1">
                <a:solidFill>
                  <a:srgbClr val="D7BA7D"/>
                </a:solidFill>
                <a:effectLst/>
                <a:latin typeface="Consolas" panose="020B0609020204030204" pitchFamily="49" charset="0"/>
              </a:rPr>
              <a:t>p.main_text</a:t>
            </a:r>
            <a:r>
              <a:rPr lang="en-CA" b="0" dirty="0">
                <a:solidFill>
                  <a:srgbClr val="D4D4D4"/>
                </a:solidFill>
                <a:effectLst/>
                <a:latin typeface="Consolas" panose="020B0609020204030204" pitchFamily="49" charset="0"/>
              </a:rPr>
              <a:t> {</a:t>
            </a:r>
          </a:p>
          <a:p>
            <a:r>
              <a:rPr lang="en-CA" b="0" dirty="0">
                <a:solidFill>
                  <a:srgbClr val="9CDCFE"/>
                </a:solidFill>
                <a:effectLst/>
                <a:latin typeface="Consolas" panose="020B0609020204030204" pitchFamily="49" charset="0"/>
              </a:rPr>
              <a:t>color</a:t>
            </a:r>
            <a:r>
              <a:rPr lang="en-CA" b="0" dirty="0">
                <a:solidFill>
                  <a:srgbClr val="D4D4D4"/>
                </a:solidFill>
                <a:effectLst/>
                <a:latin typeface="Consolas" panose="020B0609020204030204" pitchFamily="49" charset="0"/>
              </a:rPr>
              <a:t>: </a:t>
            </a:r>
            <a:r>
              <a:rPr lang="en-CA" b="0" dirty="0">
                <a:solidFill>
                  <a:srgbClr val="CE9178"/>
                </a:solidFill>
                <a:effectLst/>
                <a:latin typeface="Consolas" panose="020B0609020204030204" pitchFamily="49" charset="0"/>
              </a:rPr>
              <a:t>olive</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font-size</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18px</a:t>
            </a:r>
            <a:r>
              <a:rPr lang="en-CA" b="0" dirty="0">
                <a:solidFill>
                  <a:srgbClr val="D4D4D4"/>
                </a:solidFill>
                <a:effectLst/>
                <a:latin typeface="Consolas" panose="020B0609020204030204" pitchFamily="49" charset="0"/>
              </a:rPr>
              <a:t>;</a:t>
            </a:r>
          </a:p>
          <a:p>
            <a:r>
              <a:rPr lang="en-CA" b="0" dirty="0">
                <a:solidFill>
                  <a:srgbClr val="9CDCFE"/>
                </a:solidFill>
                <a:effectLst/>
                <a:latin typeface="Consolas" panose="020B0609020204030204" pitchFamily="49" charset="0"/>
              </a:rPr>
              <a:t>padding-top</a:t>
            </a:r>
            <a:r>
              <a:rPr lang="en-CA" b="0" dirty="0">
                <a:solidFill>
                  <a:srgbClr val="D4D4D4"/>
                </a:solidFill>
                <a:effectLst/>
                <a:latin typeface="Consolas" panose="020B0609020204030204" pitchFamily="49" charset="0"/>
              </a:rPr>
              <a:t>: </a:t>
            </a:r>
            <a:r>
              <a:rPr lang="en-CA" b="0" dirty="0">
                <a:solidFill>
                  <a:srgbClr val="B5CEA8"/>
                </a:solidFill>
                <a:effectLst/>
                <a:latin typeface="Consolas" panose="020B0609020204030204" pitchFamily="49" charset="0"/>
              </a:rPr>
              <a:t>22px</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827084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034395-E228-4EB4-9BD0-35E442EF581C}"/>
              </a:ext>
            </a:extLst>
          </p:cNvPr>
          <p:cNvSpPr>
            <a:spLocks noGrp="1"/>
          </p:cNvSpPr>
          <p:nvPr>
            <p:ph type="title"/>
          </p:nvPr>
        </p:nvSpPr>
        <p:spPr>
          <a:xfrm>
            <a:off x="833002" y="365125"/>
            <a:ext cx="10520702" cy="1325563"/>
          </a:xfrm>
        </p:spPr>
        <p:txBody>
          <a:bodyPr>
            <a:normAutofit/>
          </a:bodyPr>
          <a:lstStyle/>
          <a:p>
            <a:r>
              <a:rPr lang="en-CA" dirty="0"/>
              <a:t>What is </a:t>
            </a:r>
            <a:r>
              <a:rPr lang="en-CA" b="1" dirty="0"/>
              <a:t>HTML? </a:t>
            </a:r>
            <a:r>
              <a:rPr lang="en-CA" dirty="0"/>
              <a:t>What is </a:t>
            </a:r>
            <a:r>
              <a:rPr lang="en-CA" b="1" dirty="0"/>
              <a:t>CSS?</a:t>
            </a:r>
            <a:endParaRPr lang="en-CA" dirty="0"/>
          </a:p>
        </p:txBody>
      </p:sp>
      <p:sp>
        <p:nvSpPr>
          <p:cNvPr id="3" name="Content Placeholder 2">
            <a:extLst>
              <a:ext uri="{FF2B5EF4-FFF2-40B4-BE49-F238E27FC236}">
                <a16:creationId xmlns:a16="http://schemas.microsoft.com/office/drawing/2014/main" id="{6793C89B-7B94-4304-ABB1-D08C47E753BC}"/>
              </a:ext>
            </a:extLst>
          </p:cNvPr>
          <p:cNvSpPr>
            <a:spLocks noGrp="1"/>
          </p:cNvSpPr>
          <p:nvPr>
            <p:ph idx="1"/>
          </p:nvPr>
        </p:nvSpPr>
        <p:spPr>
          <a:xfrm>
            <a:off x="838201" y="2022601"/>
            <a:ext cx="10515598" cy="4154361"/>
          </a:xfrm>
        </p:spPr>
        <p:txBody>
          <a:bodyPr>
            <a:normAutofit/>
          </a:bodyPr>
          <a:lstStyle/>
          <a:p>
            <a:r>
              <a:rPr lang="en-CA" sz="2000" b="1"/>
              <a:t>HTML</a:t>
            </a:r>
            <a:r>
              <a:rPr lang="en-CA" sz="2000"/>
              <a:t> (Hyper Text Markup Language) is a structured syntax* for </a:t>
            </a:r>
            <a:r>
              <a:rPr lang="en-CA" sz="2000" i="1"/>
              <a:t>marking-up </a:t>
            </a:r>
            <a:r>
              <a:rPr lang="en-CA" sz="2000"/>
              <a:t>webpages. </a:t>
            </a:r>
          </a:p>
          <a:p>
            <a:pPr lvl="1"/>
            <a:r>
              <a:rPr lang="en-CA" sz="2000"/>
              <a:t>It provides the code which tells the web browser what to display on the web page.</a:t>
            </a:r>
          </a:p>
          <a:p>
            <a:r>
              <a:rPr lang="en-CA" sz="2000" b="1"/>
              <a:t>CSS </a:t>
            </a:r>
            <a:r>
              <a:rPr lang="en-CA" sz="2000"/>
              <a:t>(Cascading Style Sheets) is a structured syntax* for </a:t>
            </a:r>
            <a:r>
              <a:rPr lang="en-CA" sz="2000" i="1"/>
              <a:t>styling</a:t>
            </a:r>
            <a:r>
              <a:rPr lang="en-CA" sz="2000"/>
              <a:t> webpages.</a:t>
            </a:r>
          </a:p>
          <a:p>
            <a:pPr lvl="1"/>
            <a:r>
              <a:rPr lang="en-CA" sz="2000"/>
              <a:t>It provides code which tells the web browser what the HTML should look like.</a:t>
            </a:r>
          </a:p>
          <a:p>
            <a:r>
              <a:rPr lang="en-CA" sz="2000" b="1"/>
              <a:t>HTML </a:t>
            </a:r>
            <a:r>
              <a:rPr lang="en-CA" sz="2000"/>
              <a:t>creates the elements that are displayed; </a:t>
            </a:r>
            <a:r>
              <a:rPr lang="en-CA" sz="2000" b="1"/>
              <a:t>CSS </a:t>
            </a:r>
            <a:r>
              <a:rPr lang="en-CA" sz="2000"/>
              <a:t>specifies what those elements look like.</a:t>
            </a:r>
          </a:p>
          <a:p>
            <a:pPr marL="0" indent="0">
              <a:buNone/>
            </a:pPr>
            <a:endParaRPr lang="en-CA" sz="2000"/>
          </a:p>
          <a:p>
            <a:pPr marL="0" indent="0">
              <a:buNone/>
            </a:pPr>
            <a:endParaRPr lang="en-CA" sz="2000"/>
          </a:p>
          <a:p>
            <a:pPr marL="0" indent="0">
              <a:buNone/>
            </a:pPr>
            <a:r>
              <a:rPr lang="en-CA" sz="2000"/>
              <a:t>* “structured syntax” is used, since, if we are being pedantic, neither HTML nor CSS are programming languages</a:t>
            </a:r>
          </a:p>
        </p:txBody>
      </p:sp>
    </p:spTree>
    <p:extLst>
      <p:ext uri="{BB962C8B-B14F-4D97-AF65-F5344CB8AC3E}">
        <p14:creationId xmlns:p14="http://schemas.microsoft.com/office/powerpoint/2010/main" val="24106621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A2756A7C-7B99-4E71-B461-EA6078DCA8E6}"/>
              </a:ext>
            </a:extLst>
          </p:cNvPr>
          <p:cNvPicPr>
            <a:picLocks noChangeAspect="1"/>
          </p:cNvPicPr>
          <p:nvPr/>
        </p:nvPicPr>
        <p:blipFill>
          <a:blip r:embed="rId2"/>
          <a:stretch>
            <a:fillRect/>
          </a:stretch>
        </p:blipFill>
        <p:spPr>
          <a:xfrm>
            <a:off x="0" y="0"/>
            <a:ext cx="12192000" cy="6559550"/>
          </a:xfrm>
          <a:prstGeom prst="rect">
            <a:avLst/>
          </a:prstGeom>
        </p:spPr>
      </p:pic>
    </p:spTree>
    <p:extLst>
      <p:ext uri="{BB962C8B-B14F-4D97-AF65-F5344CB8AC3E}">
        <p14:creationId xmlns:p14="http://schemas.microsoft.com/office/powerpoint/2010/main" val="57360816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C2265CE-A8FE-42E3-8637-262BBB26F767}"/>
              </a:ext>
            </a:extLst>
          </p:cNvPr>
          <p:cNvSpPr txBox="1"/>
          <p:nvPr/>
        </p:nvSpPr>
        <p:spPr>
          <a:xfrm>
            <a:off x="130459" y="909524"/>
            <a:ext cx="5278581" cy="2677656"/>
          </a:xfrm>
          <a:prstGeom prst="rect">
            <a:avLst/>
          </a:prstGeom>
          <a:solidFill>
            <a:schemeClr val="bg1">
              <a:lumMod val="65000"/>
              <a:lumOff val="35000"/>
            </a:schemeClr>
          </a:solidFill>
        </p:spPr>
        <p:txBody>
          <a:bodyPr wrap="square" rtlCol="0">
            <a:spAutoFit/>
          </a:bodyPr>
          <a:lstStyle/>
          <a:p>
            <a:r>
              <a:rPr lang="en-US" sz="2400" dirty="0"/>
              <a:t>There are libraries of CSS styles that can be imported and used in an HTML page. It is often very helpful to use those libraries (e.g., Bootstrap). We will use bootstrap in our next iteration of the NLC app development (stay tuned!).</a:t>
            </a:r>
          </a:p>
          <a:p>
            <a:r>
              <a:rPr lang="en-US" sz="2400" dirty="0">
                <a:solidFill>
                  <a:schemeClr val="bg1"/>
                </a:solidFill>
              </a:rPr>
              <a:t>   </a:t>
            </a:r>
          </a:p>
        </p:txBody>
      </p:sp>
      <p:sp>
        <p:nvSpPr>
          <p:cNvPr id="7" name="TextBox 6">
            <a:extLst>
              <a:ext uri="{FF2B5EF4-FFF2-40B4-BE49-F238E27FC236}">
                <a16:creationId xmlns:a16="http://schemas.microsoft.com/office/drawing/2014/main" id="{1D76E22C-EC10-4C67-8CB7-953AA04E92EE}"/>
              </a:ext>
            </a:extLst>
          </p:cNvPr>
          <p:cNvSpPr txBox="1"/>
          <p:nvPr/>
        </p:nvSpPr>
        <p:spPr>
          <a:xfrm>
            <a:off x="130459" y="3956512"/>
            <a:ext cx="3849260" cy="1938992"/>
          </a:xfrm>
          <a:prstGeom prst="rect">
            <a:avLst/>
          </a:prstGeom>
          <a:solidFill>
            <a:schemeClr val="bg1">
              <a:lumMod val="65000"/>
              <a:lumOff val="35000"/>
            </a:schemeClr>
          </a:solidFill>
        </p:spPr>
        <p:txBody>
          <a:bodyPr wrap="square" rtlCol="0">
            <a:spAutoFit/>
          </a:bodyPr>
          <a:lstStyle/>
          <a:p>
            <a:r>
              <a:rPr lang="en-US" sz="2400" dirty="0"/>
              <a:t>As noted earlier, you can use your code editor to create and edit HTML and CSS files.  There are other options, as noted here: </a:t>
            </a:r>
          </a:p>
        </p:txBody>
      </p:sp>
      <p:sp>
        <p:nvSpPr>
          <p:cNvPr id="11" name="TextBox 10">
            <a:extLst>
              <a:ext uri="{FF2B5EF4-FFF2-40B4-BE49-F238E27FC236}">
                <a16:creationId xmlns:a16="http://schemas.microsoft.com/office/drawing/2014/main" id="{0429732A-725A-4C1E-93F2-62B1593730CD}"/>
              </a:ext>
            </a:extLst>
          </p:cNvPr>
          <p:cNvSpPr txBox="1"/>
          <p:nvPr/>
        </p:nvSpPr>
        <p:spPr>
          <a:xfrm>
            <a:off x="534266" y="140336"/>
            <a:ext cx="5524461" cy="584775"/>
          </a:xfrm>
          <a:prstGeom prst="rect">
            <a:avLst/>
          </a:prstGeom>
          <a:noFill/>
        </p:spPr>
        <p:txBody>
          <a:bodyPr wrap="none" rtlCol="0">
            <a:spAutoFit/>
          </a:bodyPr>
          <a:lstStyle/>
          <a:p>
            <a:r>
              <a:rPr lang="en-US" sz="3200" dirty="0"/>
              <a:t>A couple of notes about HTML…</a:t>
            </a:r>
          </a:p>
        </p:txBody>
      </p:sp>
      <p:pic>
        <p:nvPicPr>
          <p:cNvPr id="13" name="Picture 12">
            <a:extLst>
              <a:ext uri="{FF2B5EF4-FFF2-40B4-BE49-F238E27FC236}">
                <a16:creationId xmlns:a16="http://schemas.microsoft.com/office/drawing/2014/main" id="{37C33107-59C8-4D3F-8599-E9213E7E9FF7}"/>
              </a:ext>
            </a:extLst>
          </p:cNvPr>
          <p:cNvPicPr>
            <a:picLocks noChangeAspect="1"/>
          </p:cNvPicPr>
          <p:nvPr/>
        </p:nvPicPr>
        <p:blipFill>
          <a:blip r:embed="rId2"/>
          <a:stretch>
            <a:fillRect/>
          </a:stretch>
        </p:blipFill>
        <p:spPr>
          <a:xfrm>
            <a:off x="5875486" y="1128051"/>
            <a:ext cx="5391150" cy="1876425"/>
          </a:xfrm>
          <a:prstGeom prst="rect">
            <a:avLst/>
          </a:prstGeom>
        </p:spPr>
      </p:pic>
      <p:pic>
        <p:nvPicPr>
          <p:cNvPr id="14" name="Picture 13">
            <a:extLst>
              <a:ext uri="{FF2B5EF4-FFF2-40B4-BE49-F238E27FC236}">
                <a16:creationId xmlns:a16="http://schemas.microsoft.com/office/drawing/2014/main" id="{A72873E7-E784-4B44-BD41-01E23C387A63}"/>
              </a:ext>
            </a:extLst>
          </p:cNvPr>
          <p:cNvPicPr>
            <a:picLocks noChangeAspect="1"/>
          </p:cNvPicPr>
          <p:nvPr/>
        </p:nvPicPr>
        <p:blipFill>
          <a:blip r:embed="rId3"/>
          <a:stretch>
            <a:fillRect/>
          </a:stretch>
        </p:blipFill>
        <p:spPr>
          <a:xfrm>
            <a:off x="4160693" y="3956512"/>
            <a:ext cx="8031307" cy="2207435"/>
          </a:xfrm>
          <a:prstGeom prst="rect">
            <a:avLst/>
          </a:prstGeom>
        </p:spPr>
      </p:pic>
      <p:sp>
        <p:nvSpPr>
          <p:cNvPr id="15" name="Rectangle 14">
            <a:extLst>
              <a:ext uri="{FF2B5EF4-FFF2-40B4-BE49-F238E27FC236}">
                <a16:creationId xmlns:a16="http://schemas.microsoft.com/office/drawing/2014/main" id="{07C221E2-3849-4D9C-A78D-785FA44579AD}"/>
              </a:ext>
            </a:extLst>
          </p:cNvPr>
          <p:cNvSpPr/>
          <p:nvPr/>
        </p:nvSpPr>
        <p:spPr>
          <a:xfrm>
            <a:off x="4233429" y="6163947"/>
            <a:ext cx="7033207" cy="369332"/>
          </a:xfrm>
          <a:prstGeom prst="rect">
            <a:avLst/>
          </a:prstGeom>
        </p:spPr>
        <p:txBody>
          <a:bodyPr wrap="none">
            <a:spAutoFit/>
          </a:bodyPr>
          <a:lstStyle/>
          <a:p>
            <a:r>
              <a:rPr lang="en-US" dirty="0"/>
              <a:t>Excerpt from https://blog.templatetoaster.com/create-simple-html-page/</a:t>
            </a:r>
          </a:p>
        </p:txBody>
      </p:sp>
    </p:spTree>
    <p:extLst>
      <p:ext uri="{BB962C8B-B14F-4D97-AF65-F5344CB8AC3E}">
        <p14:creationId xmlns:p14="http://schemas.microsoft.com/office/powerpoint/2010/main" val="26273798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580BF8-FBAF-4762-8176-6CB072F90D90}"/>
              </a:ext>
            </a:extLst>
          </p:cNvPr>
          <p:cNvSpPr>
            <a:spLocks noGrp="1"/>
          </p:cNvSpPr>
          <p:nvPr>
            <p:ph type="title"/>
          </p:nvPr>
        </p:nvSpPr>
        <p:spPr>
          <a:xfrm>
            <a:off x="833002" y="365125"/>
            <a:ext cx="10520702" cy="1325563"/>
          </a:xfrm>
        </p:spPr>
        <p:txBody>
          <a:bodyPr>
            <a:normAutofit/>
          </a:bodyPr>
          <a:lstStyle/>
          <a:p>
            <a:r>
              <a:rPr lang="en-CA" dirty="0"/>
              <a:t>Writing HTML</a:t>
            </a:r>
          </a:p>
        </p:txBody>
      </p:sp>
      <p:sp>
        <p:nvSpPr>
          <p:cNvPr id="3" name="Content Placeholder 2">
            <a:extLst>
              <a:ext uri="{FF2B5EF4-FFF2-40B4-BE49-F238E27FC236}">
                <a16:creationId xmlns:a16="http://schemas.microsoft.com/office/drawing/2014/main" id="{700E5484-507C-41E9-94C8-A69958DCF877}"/>
              </a:ext>
            </a:extLst>
          </p:cNvPr>
          <p:cNvSpPr>
            <a:spLocks noGrp="1"/>
          </p:cNvSpPr>
          <p:nvPr>
            <p:ph idx="1"/>
          </p:nvPr>
        </p:nvSpPr>
        <p:spPr>
          <a:xfrm>
            <a:off x="838201" y="2022601"/>
            <a:ext cx="10515598" cy="4154361"/>
          </a:xfrm>
        </p:spPr>
        <p:txBody>
          <a:bodyPr>
            <a:normAutofit/>
          </a:bodyPr>
          <a:lstStyle/>
          <a:p>
            <a:r>
              <a:rPr lang="en-CA" sz="2000"/>
              <a:t>HTML is composed of three main syntactical points:</a:t>
            </a:r>
          </a:p>
          <a:p>
            <a:pPr lvl="1"/>
            <a:r>
              <a:rPr lang="en-CA" sz="2000" b="1"/>
              <a:t>Tags: </a:t>
            </a:r>
            <a:r>
              <a:rPr lang="en-CA" sz="2000"/>
              <a:t>these compose the bulk of the markup, and specify the exact structure of the page;</a:t>
            </a:r>
          </a:p>
          <a:p>
            <a:pPr lvl="1"/>
            <a:r>
              <a:rPr lang="en-CA" sz="2000" b="1"/>
              <a:t>Attributes: </a:t>
            </a:r>
            <a:r>
              <a:rPr lang="en-CA" sz="2000"/>
              <a:t>these correspond to a specific tag, and allow for specific details to be specified;</a:t>
            </a:r>
          </a:p>
          <a:p>
            <a:pPr lvl="1"/>
            <a:r>
              <a:rPr lang="en-CA" sz="2000" b="1"/>
              <a:t>Content: </a:t>
            </a:r>
            <a:r>
              <a:rPr lang="en-CA" sz="2000"/>
              <a:t>this refers to the actual words, pictures, etc. that will displayed on the page. The content is contained within tags.</a:t>
            </a:r>
          </a:p>
          <a:p>
            <a:r>
              <a:rPr lang="en-CA" sz="2000"/>
              <a:t>For sake of clarity, an HTML element refers to a tag, its attributes, and the content it contains. Elements are rendered in the browser.</a:t>
            </a:r>
          </a:p>
          <a:p>
            <a:r>
              <a:rPr lang="en-CA" sz="2000"/>
              <a:t>Some tags are necessary to simply specify that the document is an HTML webpage; others optionally specify the components on a page.</a:t>
            </a:r>
          </a:p>
        </p:txBody>
      </p:sp>
    </p:spTree>
    <p:extLst>
      <p:ext uri="{BB962C8B-B14F-4D97-AF65-F5344CB8AC3E}">
        <p14:creationId xmlns:p14="http://schemas.microsoft.com/office/powerpoint/2010/main" val="38043361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7AA31DC7-4294-42B2-8A8D-B54362079988}"/>
              </a:ext>
            </a:extLst>
          </p:cNvPr>
          <p:cNvSpPr txBox="1">
            <a:spLocks/>
          </p:cNvSpPr>
          <p:nvPr/>
        </p:nvSpPr>
        <p:spPr>
          <a:xfrm>
            <a:off x="0" y="72162"/>
            <a:ext cx="10515600" cy="6572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Basic HTML Skeleton</a:t>
            </a:r>
          </a:p>
        </p:txBody>
      </p:sp>
      <p:sp>
        <p:nvSpPr>
          <p:cNvPr id="14" name="TextBox 13">
            <a:extLst>
              <a:ext uri="{FF2B5EF4-FFF2-40B4-BE49-F238E27FC236}">
                <a16:creationId xmlns:a16="http://schemas.microsoft.com/office/drawing/2014/main" id="{F17DCDF8-FB68-4481-9340-68A3EA78A528}"/>
              </a:ext>
            </a:extLst>
          </p:cNvPr>
          <p:cNvSpPr txBox="1"/>
          <p:nvPr/>
        </p:nvSpPr>
        <p:spPr>
          <a:xfrm>
            <a:off x="5131293" y="514516"/>
            <a:ext cx="7060707" cy="2585323"/>
          </a:xfrm>
          <a:prstGeom prst="rect">
            <a:avLst/>
          </a:prstGeom>
          <a:noFill/>
        </p:spPr>
        <p:txBody>
          <a:bodyPr wrap="square" rtlCol="0">
            <a:spAutoFit/>
          </a:bodyPr>
          <a:lstStyle/>
          <a:p>
            <a:r>
              <a:rPr lang="en-CA" dirty="0"/>
              <a:t>This corresponds to the minimal amount of content in an HTML file to correctly render a webpage in a browser. </a:t>
            </a:r>
          </a:p>
          <a:p>
            <a:endParaRPr lang="en-CA" dirty="0"/>
          </a:p>
          <a:p>
            <a:r>
              <a:rPr lang="en-CA" dirty="0"/>
              <a:t>The general format for (most) HTML elements take on the following format:</a:t>
            </a:r>
          </a:p>
          <a:p>
            <a:r>
              <a:rPr lang="en-CA" b="1" dirty="0"/>
              <a:t>&lt;</a:t>
            </a:r>
            <a:r>
              <a:rPr lang="en-CA" b="1" dirty="0" err="1"/>
              <a:t>tag_name</a:t>
            </a:r>
            <a:r>
              <a:rPr lang="en-CA" b="1" dirty="0"/>
              <a:t> attr1=“</a:t>
            </a:r>
            <a:r>
              <a:rPr lang="en-CA" dirty="0" err="1"/>
              <a:t>attribute_content</a:t>
            </a:r>
            <a:r>
              <a:rPr lang="en-CA" dirty="0"/>
              <a:t>”</a:t>
            </a:r>
            <a:r>
              <a:rPr lang="en-CA" b="1" dirty="0"/>
              <a:t>&gt; </a:t>
            </a:r>
            <a:r>
              <a:rPr lang="en-CA" dirty="0">
                <a:solidFill>
                  <a:schemeClr val="accent4"/>
                </a:solidFill>
              </a:rPr>
              <a:t>Content</a:t>
            </a:r>
            <a:r>
              <a:rPr lang="en-CA" dirty="0"/>
              <a:t> </a:t>
            </a:r>
            <a:r>
              <a:rPr lang="en-CA" b="1" dirty="0"/>
              <a:t>&lt;/</a:t>
            </a:r>
            <a:r>
              <a:rPr lang="en-CA" b="1" dirty="0" err="1"/>
              <a:t>tag_name</a:t>
            </a:r>
            <a:r>
              <a:rPr lang="en-CA" b="1" dirty="0"/>
              <a:t>&gt;</a:t>
            </a:r>
          </a:p>
          <a:p>
            <a:endParaRPr lang="en-CA" b="1" dirty="0"/>
          </a:p>
          <a:p>
            <a:r>
              <a:rPr lang="en-CA" dirty="0"/>
              <a:t>This format is readily seen with the </a:t>
            </a:r>
            <a:r>
              <a:rPr lang="en-CA" b="1" dirty="0"/>
              <a:t>title</a:t>
            </a:r>
            <a:r>
              <a:rPr lang="en-CA" dirty="0"/>
              <a:t> element. The </a:t>
            </a:r>
            <a:r>
              <a:rPr lang="en-CA" b="1" dirty="0"/>
              <a:t>title</a:t>
            </a:r>
            <a:r>
              <a:rPr lang="en-CA" dirty="0"/>
              <a:t> tag specifies the text which is visible in the browser tab and at the top of the</a:t>
            </a:r>
          </a:p>
        </p:txBody>
      </p:sp>
      <p:sp>
        <p:nvSpPr>
          <p:cNvPr id="15" name="Rectangle 14">
            <a:extLst>
              <a:ext uri="{FF2B5EF4-FFF2-40B4-BE49-F238E27FC236}">
                <a16:creationId xmlns:a16="http://schemas.microsoft.com/office/drawing/2014/main" id="{9E56B9C3-C335-4959-ADBE-29C097469DC3}"/>
              </a:ext>
            </a:extLst>
          </p:cNvPr>
          <p:cNvSpPr/>
          <p:nvPr/>
        </p:nvSpPr>
        <p:spPr>
          <a:xfrm>
            <a:off x="0" y="3099839"/>
            <a:ext cx="12192000" cy="3693319"/>
          </a:xfrm>
          <a:prstGeom prst="rect">
            <a:avLst/>
          </a:prstGeom>
        </p:spPr>
        <p:txBody>
          <a:bodyPr wrap="square">
            <a:spAutoFit/>
          </a:bodyPr>
          <a:lstStyle/>
          <a:p>
            <a:r>
              <a:rPr lang="en-CA" dirty="0"/>
              <a:t>browser window. In this case, there is no attribute on the title tag, and it has content: “Your Webpage Title”.</a:t>
            </a:r>
          </a:p>
          <a:p>
            <a:endParaRPr lang="en-CA" dirty="0"/>
          </a:p>
          <a:p>
            <a:r>
              <a:rPr lang="en-CA" dirty="0"/>
              <a:t>In this markup, we also have an </a:t>
            </a:r>
            <a:r>
              <a:rPr lang="en-CA" b="1" dirty="0"/>
              <a:t>HTML </a:t>
            </a:r>
            <a:r>
              <a:rPr lang="en-CA" dirty="0"/>
              <a:t>tag, with attribute </a:t>
            </a:r>
            <a:r>
              <a:rPr lang="en-CA" b="1" dirty="0" err="1"/>
              <a:t>lang</a:t>
            </a:r>
            <a:r>
              <a:rPr lang="en-CA" dirty="0"/>
              <a:t>; a </a:t>
            </a:r>
            <a:r>
              <a:rPr lang="en-CA" b="1" dirty="0"/>
              <a:t>head</a:t>
            </a:r>
            <a:r>
              <a:rPr lang="en-CA" dirty="0"/>
              <a:t> tag with no attributes, and a </a:t>
            </a:r>
            <a:r>
              <a:rPr lang="en-CA" b="1" dirty="0"/>
              <a:t>body </a:t>
            </a:r>
            <a:r>
              <a:rPr lang="en-CA" dirty="0"/>
              <a:t>tag with no attributes. These are all tags which simply lay out the structure of the HTML page. The </a:t>
            </a:r>
            <a:r>
              <a:rPr lang="en-CA" b="1" dirty="0"/>
              <a:t>HTML </a:t>
            </a:r>
            <a:r>
              <a:rPr lang="en-CA" dirty="0"/>
              <a:t>tag contains all of the elements that you want to render on your HTML page. You can think of this as the container for the webpage. </a:t>
            </a:r>
          </a:p>
          <a:p>
            <a:endParaRPr lang="en-CA" dirty="0"/>
          </a:p>
          <a:p>
            <a:r>
              <a:rPr lang="en-CA" dirty="0"/>
              <a:t>The </a:t>
            </a:r>
            <a:r>
              <a:rPr lang="en-CA" b="1" dirty="0"/>
              <a:t>head</a:t>
            </a:r>
            <a:r>
              <a:rPr lang="en-CA" dirty="0"/>
              <a:t> tag is a place to specify properties of the webpage, which are not shown on the webpage itself. For instance, the title of the page is an important property, but it is not shown on the webpage (it is shown in the browser).</a:t>
            </a:r>
          </a:p>
          <a:p>
            <a:endParaRPr lang="en-CA" dirty="0"/>
          </a:p>
          <a:p>
            <a:r>
              <a:rPr lang="en-CA" dirty="0"/>
              <a:t>The </a:t>
            </a:r>
            <a:r>
              <a:rPr lang="en-CA" b="1" dirty="0"/>
              <a:t>body</a:t>
            </a:r>
            <a:r>
              <a:rPr lang="en-CA" dirty="0"/>
              <a:t> tag contains all of the elements that are rendered and shown to the user. </a:t>
            </a:r>
          </a:p>
          <a:p>
            <a:endParaRPr lang="en-CA" dirty="0"/>
          </a:p>
          <a:p>
            <a:r>
              <a:rPr lang="en-CA" b="1" dirty="0"/>
              <a:t>&lt;!DOCTYPE html&gt; </a:t>
            </a:r>
            <a:r>
              <a:rPr lang="en-CA" dirty="0"/>
              <a:t>is a special HTML tag. It specifies that version of HTML you wish to use, and standards you will conform to. In general, all you need to know is that it must be included </a:t>
            </a:r>
            <a:r>
              <a:rPr lang="en-CA" i="1" dirty="0"/>
              <a:t>outside</a:t>
            </a:r>
            <a:r>
              <a:rPr lang="en-CA" dirty="0"/>
              <a:t> the HTML tag, before it. </a:t>
            </a:r>
            <a:endParaRPr lang="en-CA" b="1" dirty="0"/>
          </a:p>
        </p:txBody>
      </p:sp>
      <p:sp>
        <p:nvSpPr>
          <p:cNvPr id="17" name="Rectangle 16">
            <a:extLst>
              <a:ext uri="{FF2B5EF4-FFF2-40B4-BE49-F238E27FC236}">
                <a16:creationId xmlns:a16="http://schemas.microsoft.com/office/drawing/2014/main" id="{DD4D6BEC-F98C-4F9D-B043-A9126A98FB9D}"/>
              </a:ext>
            </a:extLst>
          </p:cNvPr>
          <p:cNvSpPr/>
          <p:nvPr/>
        </p:nvSpPr>
        <p:spPr>
          <a:xfrm>
            <a:off x="127247" y="791515"/>
            <a:ext cx="5004046" cy="2308324"/>
          </a:xfrm>
          <a:prstGeom prst="rect">
            <a:avLst/>
          </a:prstGeom>
          <a:solidFill>
            <a:schemeClr val="bg1">
              <a:lumMod val="85000"/>
              <a:lumOff val="15000"/>
            </a:schemeClr>
          </a:solidFill>
        </p:spPr>
        <p:txBody>
          <a:bodyPr wrap="square">
            <a:spAutoFit/>
          </a:bodyPr>
          <a:lstStyle/>
          <a:p>
            <a:r>
              <a:rPr lang="en-CA" b="0" dirty="0">
                <a:solidFill>
                  <a:srgbClr val="808080"/>
                </a:solidFill>
                <a:effectLst/>
                <a:latin typeface="Consolas" panose="020B0609020204030204" pitchFamily="49" charset="0"/>
              </a:rPr>
              <a:t>&lt;!</a:t>
            </a:r>
            <a:r>
              <a:rPr lang="en-CA" b="0" dirty="0">
                <a:solidFill>
                  <a:srgbClr val="D4D4D4"/>
                </a:solidFill>
                <a:effectLst/>
                <a:latin typeface="Consolas" panose="020B0609020204030204" pitchFamily="49" charset="0"/>
              </a:rPr>
              <a:t>DOCTYPE 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html</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lang</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en</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r>
              <a:rPr lang="en-CA" b="0" dirty="0">
                <a:solidFill>
                  <a:srgbClr val="D4D4D4"/>
                </a:solidFill>
                <a:effectLst/>
                <a:latin typeface="Consolas" panose="020B0609020204030204" pitchFamily="49" charset="0"/>
              </a:rPr>
              <a:t>Your Webpage Title</a:t>
            </a:r>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19351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B660CFFA-C3CF-45CA-BD2D-5C457BCE019B}"/>
              </a:ext>
            </a:extLst>
          </p:cNvPr>
          <p:cNvSpPr txBox="1">
            <a:spLocks/>
          </p:cNvSpPr>
          <p:nvPr/>
        </p:nvSpPr>
        <p:spPr>
          <a:xfrm>
            <a:off x="0" y="2941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Common HTML Tags: </a:t>
            </a:r>
            <a:r>
              <a:rPr lang="en-CA" b="1"/>
              <a:t>Header (H) Tags</a:t>
            </a:r>
            <a:endParaRPr lang="en-CA" dirty="0"/>
          </a:p>
        </p:txBody>
      </p:sp>
      <p:cxnSp>
        <p:nvCxnSpPr>
          <p:cNvPr id="14" name="Straight Arrow Connector 13">
            <a:extLst>
              <a:ext uri="{FF2B5EF4-FFF2-40B4-BE49-F238E27FC236}">
                <a16:creationId xmlns:a16="http://schemas.microsoft.com/office/drawing/2014/main" id="{708AB626-866F-413D-B43A-173BD7BECE7F}"/>
              </a:ext>
            </a:extLst>
          </p:cNvPr>
          <p:cNvCxnSpPr/>
          <p:nvPr/>
        </p:nvCxnSpPr>
        <p:spPr>
          <a:xfrm>
            <a:off x="5122417" y="3115155"/>
            <a:ext cx="22808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5B0F484-BD3C-4951-BB00-ACFE5F0C83BD}"/>
              </a:ext>
            </a:extLst>
          </p:cNvPr>
          <p:cNvPicPr>
            <a:picLocks noChangeAspect="1"/>
          </p:cNvPicPr>
          <p:nvPr/>
        </p:nvPicPr>
        <p:blipFill>
          <a:blip r:embed="rId2"/>
          <a:stretch>
            <a:fillRect/>
          </a:stretch>
        </p:blipFill>
        <p:spPr>
          <a:xfrm>
            <a:off x="7403283" y="1586392"/>
            <a:ext cx="3990975"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FDC39490-5439-40D0-8607-B1CAF62C1430}"/>
              </a:ext>
            </a:extLst>
          </p:cNvPr>
          <p:cNvSpPr txBox="1"/>
          <p:nvPr/>
        </p:nvSpPr>
        <p:spPr>
          <a:xfrm>
            <a:off x="461639" y="5527831"/>
            <a:ext cx="11004551" cy="923330"/>
          </a:xfrm>
          <a:prstGeom prst="rect">
            <a:avLst/>
          </a:prstGeom>
          <a:noFill/>
          <a:ln w="12700">
            <a:solidFill>
              <a:schemeClr val="tx1"/>
            </a:solidFill>
          </a:ln>
        </p:spPr>
        <p:txBody>
          <a:bodyPr wrap="square" rtlCol="0">
            <a:spAutoFit/>
          </a:bodyPr>
          <a:lstStyle/>
          <a:p>
            <a:pPr algn="ctr"/>
            <a:r>
              <a:rPr lang="en-CA" dirty="0"/>
              <a:t>Header tags (specified as &lt;h#&gt;&lt;/h#&gt; where # ranges from 1..6) provide a way of including headers, or titles/subtitles in an HTML document. The header content goes between the opening (&lt;h#&gt;) and the closing (&lt;/h#&gt;) tags, and is rendered in a titular format by default. </a:t>
            </a:r>
          </a:p>
        </p:txBody>
      </p:sp>
      <p:sp>
        <p:nvSpPr>
          <p:cNvPr id="17" name="Rectangle 16">
            <a:extLst>
              <a:ext uri="{FF2B5EF4-FFF2-40B4-BE49-F238E27FC236}">
                <a16:creationId xmlns:a16="http://schemas.microsoft.com/office/drawing/2014/main" id="{3161AC03-82ED-4806-B0EE-679B6D43777F}"/>
              </a:ext>
            </a:extLst>
          </p:cNvPr>
          <p:cNvSpPr/>
          <p:nvPr/>
        </p:nvSpPr>
        <p:spPr>
          <a:xfrm>
            <a:off x="690527" y="2063683"/>
            <a:ext cx="5004046" cy="2308324"/>
          </a:xfrm>
          <a:prstGeom prst="rect">
            <a:avLst/>
          </a:prstGeom>
          <a:solidFill>
            <a:schemeClr val="bg1">
              <a:lumMod val="85000"/>
              <a:lumOff val="15000"/>
            </a:schemeClr>
          </a:solidFill>
        </p:spPr>
        <p:txBody>
          <a:bodyPr wrap="square">
            <a:spAutoFit/>
          </a:bodyPr>
          <a:lstStyle/>
          <a:p>
            <a:r>
              <a:rPr lang="en-CA" b="0" dirty="0">
                <a:solidFill>
                  <a:srgbClr val="808080"/>
                </a:solidFill>
                <a:effectLst/>
                <a:latin typeface="Consolas" panose="020B0609020204030204" pitchFamily="49" charset="0"/>
              </a:rPr>
              <a:t>&lt;!</a:t>
            </a:r>
            <a:r>
              <a:rPr lang="en-CA" b="0" dirty="0">
                <a:solidFill>
                  <a:srgbClr val="D4D4D4"/>
                </a:solidFill>
                <a:effectLst/>
                <a:latin typeface="Consolas" panose="020B0609020204030204" pitchFamily="49" charset="0"/>
              </a:rPr>
              <a:t>DOCTYPE 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html</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lang</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err="1">
                <a:solidFill>
                  <a:srgbClr val="CE9178"/>
                </a:solidFill>
                <a:effectLst/>
                <a:latin typeface="Consolas" panose="020B0609020204030204" pitchFamily="49" charset="0"/>
              </a:rPr>
              <a:t>en</a:t>
            </a:r>
            <a:r>
              <a:rPr lang="en-CA" b="0" dirty="0">
                <a:solidFill>
                  <a:srgbClr val="CE9178"/>
                </a:solidFill>
                <a:effectLst/>
                <a:latin typeface="Consolas" panose="020B0609020204030204" pitchFamily="49" charset="0"/>
              </a:rPr>
              <a:t>"</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r>
              <a:rPr lang="en-CA" b="0" dirty="0">
                <a:solidFill>
                  <a:srgbClr val="D4D4D4"/>
                </a:solidFill>
                <a:effectLst/>
                <a:latin typeface="Consolas" panose="020B0609020204030204" pitchFamily="49" charset="0"/>
              </a:rPr>
              <a:t>Your Webpage Title</a:t>
            </a:r>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title</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head</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body</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html</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148934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5CC70C7E-8D11-40E0-8966-79A64272A123}"/>
              </a:ext>
            </a:extLst>
          </p:cNvPr>
          <p:cNvSpPr>
            <a:spLocks noGrp="1"/>
          </p:cNvSpPr>
          <p:nvPr>
            <p:ph type="title"/>
          </p:nvPr>
        </p:nvSpPr>
        <p:spPr>
          <a:xfrm>
            <a:off x="0" y="294104"/>
            <a:ext cx="10515600" cy="1325563"/>
          </a:xfrm>
        </p:spPr>
        <p:txBody>
          <a:bodyPr/>
          <a:lstStyle/>
          <a:p>
            <a:r>
              <a:rPr lang="en-CA" dirty="0"/>
              <a:t>Common HTML Tags: </a:t>
            </a:r>
            <a:r>
              <a:rPr lang="en-CA" b="1" dirty="0"/>
              <a:t>Paragraph (P) Tag</a:t>
            </a:r>
            <a:endParaRPr lang="en-CA" dirty="0"/>
          </a:p>
        </p:txBody>
      </p:sp>
      <p:cxnSp>
        <p:nvCxnSpPr>
          <p:cNvPr id="18" name="Straight Arrow Connector 17">
            <a:extLst>
              <a:ext uri="{FF2B5EF4-FFF2-40B4-BE49-F238E27FC236}">
                <a16:creationId xmlns:a16="http://schemas.microsoft.com/office/drawing/2014/main" id="{1E897CDC-3A1C-449B-BF14-1AFC10B34EB5}"/>
              </a:ext>
            </a:extLst>
          </p:cNvPr>
          <p:cNvCxnSpPr>
            <a:cxnSpLocks/>
          </p:cNvCxnSpPr>
          <p:nvPr/>
        </p:nvCxnSpPr>
        <p:spPr>
          <a:xfrm>
            <a:off x="6350771" y="3131792"/>
            <a:ext cx="6527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5DECCB7-8569-4C51-B5D0-33CDC751A912}"/>
              </a:ext>
            </a:extLst>
          </p:cNvPr>
          <p:cNvSpPr/>
          <p:nvPr/>
        </p:nvSpPr>
        <p:spPr>
          <a:xfrm>
            <a:off x="7003473" y="2641950"/>
            <a:ext cx="5068838" cy="830997"/>
          </a:xfrm>
          <a:prstGeom prst="rect">
            <a:avLst/>
          </a:prstGeom>
          <a:ln w="38100">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CA" sz="1200" dirty="0">
                <a:latin typeface="Times New Roman" panose="02020603050405020304" pitchFamily="18" charset="0"/>
                <a:cs typeface="Times New Roman" panose="02020603050405020304" pitchFamily="18" charset="0"/>
              </a:rPr>
              <a:t>This is a paragraph of text. It is the default container for text on a page. Lorem ipsum dolor sit amet consectetur adipisicing elit. Inventore veritatis sunt rerum, voluptate voluptas ipsum atque eius at, dolore accusantium veniam consectetur minima magnam quo blanditiis quaerat aperiam explicabo et.</a:t>
            </a:r>
            <a:endParaRPr lang="en-US" sz="1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1677F3D-9A1E-4080-AB80-2FADCC5DD88E}"/>
              </a:ext>
            </a:extLst>
          </p:cNvPr>
          <p:cNvSpPr txBox="1"/>
          <p:nvPr/>
        </p:nvSpPr>
        <p:spPr>
          <a:xfrm>
            <a:off x="461639" y="5527831"/>
            <a:ext cx="11004551" cy="923330"/>
          </a:xfrm>
          <a:prstGeom prst="rect">
            <a:avLst/>
          </a:prstGeom>
          <a:noFill/>
          <a:ln w="12700">
            <a:solidFill>
              <a:schemeClr val="tx1"/>
            </a:solidFill>
          </a:ln>
        </p:spPr>
        <p:txBody>
          <a:bodyPr wrap="square" rtlCol="0">
            <a:spAutoFit/>
          </a:bodyPr>
          <a:lstStyle/>
          <a:p>
            <a:pPr algn="ctr"/>
            <a:r>
              <a:rPr lang="en-CA" dirty="0"/>
              <a:t>Paragraph tags (specified as &lt;p&gt;&lt;/p&gt;) are used to contain paragraphs of text on the page. If you include multiple paragraphs, they will be separated by default on the page. The entire contents of the paragraph go between the opening (&lt;p&gt;) and the closing (&lt;/p&gt;) tag.</a:t>
            </a:r>
          </a:p>
        </p:txBody>
      </p:sp>
      <p:sp>
        <p:nvSpPr>
          <p:cNvPr id="21" name="Rectangle 20">
            <a:extLst>
              <a:ext uri="{FF2B5EF4-FFF2-40B4-BE49-F238E27FC236}">
                <a16:creationId xmlns:a16="http://schemas.microsoft.com/office/drawing/2014/main" id="{6201BB89-FAFF-45EF-9E28-5A1CD8F51344}"/>
              </a:ext>
            </a:extLst>
          </p:cNvPr>
          <p:cNvSpPr/>
          <p:nvPr/>
        </p:nvSpPr>
        <p:spPr>
          <a:xfrm>
            <a:off x="254771" y="1977630"/>
            <a:ext cx="6096000" cy="2308324"/>
          </a:xfrm>
          <a:prstGeom prst="rect">
            <a:avLst/>
          </a:prstGeom>
          <a:solidFill>
            <a:schemeClr val="bg1">
              <a:lumMod val="75000"/>
              <a:lumOff val="25000"/>
            </a:schemeClr>
          </a:solidFill>
        </p:spPr>
        <p:txBody>
          <a:bodyPr>
            <a:spAutoFit/>
          </a:bodyPr>
          <a:lstStyle/>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r>
              <a:rPr lang="en-CA" b="0" dirty="0">
                <a:solidFill>
                  <a:srgbClr val="D4D4D4"/>
                </a:solidFill>
                <a:effectLst/>
                <a:latin typeface="Consolas" panose="020B0609020204030204" pitchFamily="49" charset="0"/>
              </a:rPr>
              <a:t> </a:t>
            </a:r>
            <a:r>
              <a:rPr lang="en-CA" b="0" dirty="0">
                <a:effectLst/>
                <a:latin typeface="Consolas" panose="020B0609020204030204" pitchFamily="49" charset="0"/>
              </a:rPr>
              <a:t>This is a paragraph of text. It is the default container for text on a page. Lorem ipsum dolor sit amet consectetur adipisicing elit. Inventore veritatis sunt rerum, voluptate voluptas ipsum atque eius at, dolore accusantium veniam consectetur minima magnam quo blanditiis quaerat aperiam explicabo et.&lt;/</a:t>
            </a:r>
            <a:r>
              <a:rPr lang="en-CA" b="0" dirty="0">
                <a:solidFill>
                  <a:srgbClr val="569CD6"/>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46983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95C1D7E0-7271-4C95-B063-32FC3407C6B5}"/>
              </a:ext>
            </a:extLst>
          </p:cNvPr>
          <p:cNvSpPr>
            <a:spLocks noGrp="1"/>
          </p:cNvSpPr>
          <p:nvPr>
            <p:ph type="title"/>
          </p:nvPr>
        </p:nvSpPr>
        <p:spPr>
          <a:xfrm>
            <a:off x="0" y="294104"/>
            <a:ext cx="10515600" cy="1325563"/>
          </a:xfrm>
        </p:spPr>
        <p:txBody>
          <a:bodyPr/>
          <a:lstStyle/>
          <a:p>
            <a:r>
              <a:rPr lang="en-CA" dirty="0"/>
              <a:t>Common HTML Tags: </a:t>
            </a:r>
            <a:r>
              <a:rPr lang="en-CA" b="1" dirty="0" err="1"/>
              <a:t>Div</a:t>
            </a:r>
            <a:r>
              <a:rPr lang="en-CA" b="1" dirty="0"/>
              <a:t> (div) Tag</a:t>
            </a:r>
            <a:endParaRPr lang="en-CA" dirty="0"/>
          </a:p>
        </p:txBody>
      </p:sp>
      <p:sp>
        <p:nvSpPr>
          <p:cNvPr id="6" name="Rectangle 5">
            <a:extLst>
              <a:ext uri="{FF2B5EF4-FFF2-40B4-BE49-F238E27FC236}">
                <a16:creationId xmlns:a16="http://schemas.microsoft.com/office/drawing/2014/main" id="{FEA1C226-AB41-44BA-B860-E32567EC8918}"/>
              </a:ext>
            </a:extLst>
          </p:cNvPr>
          <p:cNvSpPr/>
          <p:nvPr/>
        </p:nvSpPr>
        <p:spPr>
          <a:xfrm>
            <a:off x="91737" y="1761281"/>
            <a:ext cx="6096000" cy="2862322"/>
          </a:xfrm>
          <a:prstGeom prst="rect">
            <a:avLst/>
          </a:prstGeom>
          <a:solidFill>
            <a:schemeClr val="bg1">
              <a:lumMod val="85000"/>
              <a:lumOff val="15000"/>
            </a:schemeClr>
          </a:solidFill>
        </p:spPr>
        <p:txBody>
          <a:bodyPr>
            <a:spAutoFit/>
          </a:bodyPr>
          <a:lstStyle/>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dirty="0">
                <a:solidFill>
                  <a:srgbClr val="808080"/>
                </a:solidFill>
                <a:latin typeface="Consolas" panose="020B0609020204030204" pitchFamily="49" charset="0"/>
              </a:rPr>
              <a:t>  </a:t>
            </a:r>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h1</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Page Title</a:t>
            </a:r>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h1</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  &lt;</a:t>
            </a:r>
            <a:r>
              <a:rPr lang="en-CA" b="0" dirty="0">
                <a:solidFill>
                  <a:srgbClr val="569CD6"/>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Page Content. Lorem ipsum dolor, sit amet </a:t>
            </a:r>
          </a:p>
          <a:p>
            <a:r>
              <a:rPr lang="en-CA" dirty="0">
                <a:latin typeface="Consolas" panose="020B0609020204030204" pitchFamily="49" charset="0"/>
              </a:rPr>
              <a:t>  </a:t>
            </a:r>
            <a:r>
              <a:rPr lang="en-CA" b="0" dirty="0">
                <a:effectLst/>
                <a:latin typeface="Consolas" panose="020B0609020204030204" pitchFamily="49" charset="0"/>
              </a:rPr>
              <a:t>consectetur adipisicing elit. Explicabo </a:t>
            </a:r>
          </a:p>
          <a:p>
            <a:r>
              <a:rPr lang="en-CA" dirty="0">
                <a:latin typeface="Consolas" panose="020B0609020204030204" pitchFamily="49" charset="0"/>
              </a:rPr>
              <a:t>  </a:t>
            </a:r>
            <a:r>
              <a:rPr lang="en-CA" b="0" dirty="0" err="1">
                <a:effectLst/>
                <a:latin typeface="Consolas" panose="020B0609020204030204" pitchFamily="49" charset="0"/>
              </a:rPr>
              <a:t>quisquam</a:t>
            </a:r>
            <a:r>
              <a:rPr lang="en-CA" b="0" dirty="0">
                <a:effectLst/>
                <a:latin typeface="Consolas" panose="020B0609020204030204" pitchFamily="49" charset="0"/>
              </a:rPr>
              <a:t> </a:t>
            </a:r>
            <a:r>
              <a:rPr lang="en-CA" b="0" dirty="0" err="1">
                <a:effectLst/>
                <a:latin typeface="Consolas" panose="020B0609020204030204" pitchFamily="49" charset="0"/>
              </a:rPr>
              <a:t>reprehenderit</a:t>
            </a:r>
            <a:r>
              <a:rPr lang="en-CA" b="0" dirty="0">
                <a:effectLst/>
                <a:latin typeface="Consolas" panose="020B0609020204030204" pitchFamily="49" charset="0"/>
              </a:rPr>
              <a:t> qui </a:t>
            </a:r>
            <a:r>
              <a:rPr lang="en-CA" b="0" dirty="0" err="1">
                <a:effectLst/>
                <a:latin typeface="Consolas" panose="020B0609020204030204" pitchFamily="49" charset="0"/>
              </a:rPr>
              <a:t>facilis</a:t>
            </a:r>
            <a:r>
              <a:rPr lang="en-CA" b="0" dirty="0">
                <a:effectLst/>
                <a:latin typeface="Consolas" panose="020B0609020204030204" pitchFamily="49" charset="0"/>
              </a:rPr>
              <a:t>. </a:t>
            </a:r>
          </a:p>
          <a:p>
            <a:r>
              <a:rPr lang="en-CA" dirty="0">
                <a:latin typeface="Consolas" panose="020B0609020204030204" pitchFamily="49" charset="0"/>
              </a:rPr>
              <a:t>  </a:t>
            </a:r>
            <a:r>
              <a:rPr lang="en-CA" b="0" dirty="0" err="1">
                <a:effectLst/>
                <a:latin typeface="Consolas" panose="020B0609020204030204" pitchFamily="49" charset="0"/>
              </a:rPr>
              <a:t>Necessitatibus</a:t>
            </a:r>
            <a:r>
              <a:rPr lang="en-CA" b="0" dirty="0">
                <a:effectLst/>
                <a:latin typeface="Consolas" panose="020B0609020204030204" pitchFamily="49" charset="0"/>
              </a:rPr>
              <a:t>, </a:t>
            </a:r>
            <a:r>
              <a:rPr lang="en-CA" b="0" dirty="0" err="1">
                <a:effectLst/>
                <a:latin typeface="Consolas" panose="020B0609020204030204" pitchFamily="49" charset="0"/>
              </a:rPr>
              <a:t>numquam</a:t>
            </a:r>
            <a:r>
              <a:rPr lang="en-CA" b="0" dirty="0">
                <a:effectLst/>
                <a:latin typeface="Consolas" panose="020B0609020204030204" pitchFamily="49" charset="0"/>
              </a:rPr>
              <a:t>. </a:t>
            </a:r>
            <a:r>
              <a:rPr lang="en-CA" b="0" dirty="0" err="1">
                <a:effectLst/>
                <a:latin typeface="Consolas" panose="020B0609020204030204" pitchFamily="49" charset="0"/>
              </a:rPr>
              <a:t>Ipsam</a:t>
            </a:r>
            <a:r>
              <a:rPr lang="en-CA" b="0" dirty="0">
                <a:effectLst/>
                <a:latin typeface="Consolas" panose="020B0609020204030204" pitchFamily="49" charset="0"/>
              </a:rPr>
              <a:t>, </a:t>
            </a:r>
            <a:r>
              <a:rPr lang="en-CA" b="0" dirty="0" err="1">
                <a:effectLst/>
                <a:latin typeface="Consolas" panose="020B0609020204030204" pitchFamily="49" charset="0"/>
              </a:rPr>
              <a:t>incidunt</a:t>
            </a:r>
            <a:r>
              <a:rPr lang="en-CA" b="0" dirty="0">
                <a:effectLst/>
                <a:latin typeface="Consolas" panose="020B0609020204030204" pitchFamily="49" charset="0"/>
              </a:rPr>
              <a:t>. </a:t>
            </a:r>
          </a:p>
          <a:p>
            <a:r>
              <a:rPr lang="en-CA" dirty="0">
                <a:latin typeface="Consolas" panose="020B0609020204030204" pitchFamily="49" charset="0"/>
              </a:rPr>
              <a:t>  </a:t>
            </a:r>
            <a:r>
              <a:rPr lang="en-CA" b="0" dirty="0">
                <a:effectLst/>
                <a:latin typeface="Consolas" panose="020B0609020204030204" pitchFamily="49" charset="0"/>
              </a:rPr>
              <a:t>Dolores eius, </a:t>
            </a:r>
            <a:r>
              <a:rPr lang="en-CA" b="0" dirty="0" err="1">
                <a:effectLst/>
                <a:latin typeface="Consolas" panose="020B0609020204030204" pitchFamily="49" charset="0"/>
              </a:rPr>
              <a:t>nulla</a:t>
            </a:r>
            <a:r>
              <a:rPr lang="en-CA" b="0" dirty="0">
                <a:effectLst/>
                <a:latin typeface="Consolas" panose="020B0609020204030204" pitchFamily="49" charset="0"/>
              </a:rPr>
              <a:t> </a:t>
            </a:r>
            <a:r>
              <a:rPr lang="en-CA" b="0" dirty="0" err="1">
                <a:effectLst/>
                <a:latin typeface="Consolas" panose="020B0609020204030204" pitchFamily="49" charset="0"/>
              </a:rPr>
              <a:t>eveniet</a:t>
            </a:r>
            <a:r>
              <a:rPr lang="en-CA" b="0" dirty="0">
                <a:effectLst/>
                <a:latin typeface="Consolas" panose="020B0609020204030204" pitchFamily="49" charset="0"/>
              </a:rPr>
              <a:t> et </a:t>
            </a:r>
            <a:r>
              <a:rPr lang="en-CA" b="0" dirty="0" err="1">
                <a:effectLst/>
                <a:latin typeface="Consolas" panose="020B0609020204030204" pitchFamily="49" charset="0"/>
              </a:rPr>
              <a:t>suscipit</a:t>
            </a:r>
            <a:r>
              <a:rPr lang="en-CA" b="0" dirty="0">
                <a:effectLst/>
                <a:latin typeface="Consolas" panose="020B0609020204030204" pitchFamily="49" charset="0"/>
              </a:rPr>
              <a:t> </a:t>
            </a:r>
            <a:r>
              <a:rPr lang="en-CA" b="0" dirty="0" err="1">
                <a:effectLst/>
                <a:latin typeface="Consolas" panose="020B0609020204030204" pitchFamily="49" charset="0"/>
              </a:rPr>
              <a:t>fuga</a:t>
            </a:r>
            <a:r>
              <a:rPr lang="en-CA" b="0" dirty="0">
                <a:effectLst/>
                <a:latin typeface="Consolas" panose="020B0609020204030204" pitchFamily="49" charset="0"/>
              </a:rPr>
              <a:t> </a:t>
            </a:r>
          </a:p>
          <a:p>
            <a:r>
              <a:rPr lang="en-CA" dirty="0">
                <a:latin typeface="Consolas" panose="020B0609020204030204" pitchFamily="49" charset="0"/>
              </a:rPr>
              <a:t>  </a:t>
            </a:r>
            <a:r>
              <a:rPr lang="en-CA" b="0" dirty="0" err="1">
                <a:effectLst/>
                <a:latin typeface="Consolas" panose="020B0609020204030204" pitchFamily="49" charset="0"/>
              </a:rPr>
              <a:t>ut</a:t>
            </a:r>
            <a:r>
              <a:rPr lang="en-CA" b="0" dirty="0">
                <a:effectLst/>
                <a:latin typeface="Consolas" panose="020B0609020204030204" pitchFamily="49" charset="0"/>
              </a:rPr>
              <a:t> </a:t>
            </a:r>
            <a:r>
              <a:rPr lang="en-CA" b="0" dirty="0" err="1">
                <a:effectLst/>
                <a:latin typeface="Consolas" panose="020B0609020204030204" pitchFamily="49" charset="0"/>
              </a:rPr>
              <a:t>praesentium</a:t>
            </a:r>
            <a:r>
              <a:rPr lang="en-CA" b="0" dirty="0">
                <a:effectLst/>
                <a:latin typeface="Consolas" panose="020B0609020204030204" pitchFamily="49" charset="0"/>
              </a:rPr>
              <a:t>, </a:t>
            </a:r>
            <a:r>
              <a:rPr lang="en-CA" b="0" dirty="0" err="1">
                <a:effectLst/>
                <a:latin typeface="Consolas" panose="020B0609020204030204" pitchFamily="49" charset="0"/>
              </a:rPr>
              <a:t>ipsam</a:t>
            </a:r>
            <a:r>
              <a:rPr lang="en-CA" b="0" dirty="0">
                <a:effectLst/>
                <a:latin typeface="Consolas" panose="020B0609020204030204" pitchFamily="49" charset="0"/>
              </a:rPr>
              <a:t> </a:t>
            </a:r>
            <a:r>
              <a:rPr lang="en-CA" b="0" dirty="0" err="1">
                <a:effectLst/>
                <a:latin typeface="Consolas" panose="020B0609020204030204" pitchFamily="49" charset="0"/>
              </a:rPr>
              <a:t>soluta</a:t>
            </a:r>
            <a:r>
              <a:rPr lang="en-CA" b="0" dirty="0">
                <a:effectLst/>
                <a:latin typeface="Consolas" panose="020B0609020204030204" pitchFamily="49" charset="0"/>
              </a:rPr>
              <a:t> </a:t>
            </a:r>
            <a:r>
              <a:rPr lang="en-CA" b="0" dirty="0" err="1">
                <a:effectLst/>
                <a:latin typeface="Consolas" panose="020B0609020204030204" pitchFamily="49" charset="0"/>
              </a:rPr>
              <a:t>omnis</a:t>
            </a:r>
            <a:r>
              <a:rPr lang="en-CA" b="0" dirty="0">
                <a:effectLst/>
                <a:latin typeface="Consolas" panose="020B0609020204030204" pitchFamily="49" charset="0"/>
              </a:rPr>
              <a:t> </a:t>
            </a:r>
          </a:p>
          <a:p>
            <a:r>
              <a:rPr lang="en-CA" dirty="0">
                <a:latin typeface="Consolas" panose="020B0609020204030204" pitchFamily="49" charset="0"/>
              </a:rPr>
              <a:t>  </a:t>
            </a:r>
            <a:r>
              <a:rPr lang="en-CA" b="0" dirty="0" err="1">
                <a:effectLst/>
                <a:latin typeface="Consolas" panose="020B0609020204030204" pitchFamily="49" charset="0"/>
              </a:rPr>
              <a:t>corrupti</a:t>
            </a:r>
            <a:r>
              <a:rPr lang="en-CA" b="0" dirty="0">
                <a:effectLst/>
                <a:latin typeface="Consolas" panose="020B0609020204030204" pitchFamily="49" charset="0"/>
              </a:rPr>
              <a:t>?&lt;/</a:t>
            </a:r>
            <a:r>
              <a:rPr lang="en-CA" b="0" dirty="0">
                <a:solidFill>
                  <a:srgbClr val="569CD6"/>
                </a:solidFill>
                <a:effectLst/>
                <a:latin typeface="Consolas" panose="020B0609020204030204" pitchFamily="49" charset="0"/>
              </a:rPr>
              <a:t>p</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div</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6AD54BE9-978A-4C96-91D5-A3C00BF83FE4}"/>
              </a:ext>
            </a:extLst>
          </p:cNvPr>
          <p:cNvCxnSpPr>
            <a:cxnSpLocks/>
          </p:cNvCxnSpPr>
          <p:nvPr/>
        </p:nvCxnSpPr>
        <p:spPr>
          <a:xfrm flipV="1">
            <a:off x="6187737" y="3192442"/>
            <a:ext cx="965216" cy="4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B21772F-A904-42BC-B3F6-9A45BB31A34F}"/>
              </a:ext>
            </a:extLst>
          </p:cNvPr>
          <p:cNvPicPr>
            <a:picLocks noChangeAspect="1"/>
          </p:cNvPicPr>
          <p:nvPr/>
        </p:nvPicPr>
        <p:blipFill>
          <a:blip r:embed="rId2"/>
          <a:stretch>
            <a:fillRect/>
          </a:stretch>
        </p:blipFill>
        <p:spPr>
          <a:xfrm>
            <a:off x="7152953" y="2550457"/>
            <a:ext cx="4889538" cy="1283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22BADFB8-6BEA-486D-9054-F9383BCFF74B}"/>
              </a:ext>
            </a:extLst>
          </p:cNvPr>
          <p:cNvSpPr txBox="1"/>
          <p:nvPr/>
        </p:nvSpPr>
        <p:spPr>
          <a:xfrm>
            <a:off x="461639" y="5527831"/>
            <a:ext cx="11004551" cy="923330"/>
          </a:xfrm>
          <a:prstGeom prst="rect">
            <a:avLst/>
          </a:prstGeom>
          <a:noFill/>
          <a:ln w="12700">
            <a:solidFill>
              <a:schemeClr val="tx1"/>
            </a:solidFill>
          </a:ln>
        </p:spPr>
        <p:txBody>
          <a:bodyPr wrap="square" rtlCol="0">
            <a:spAutoFit/>
          </a:bodyPr>
          <a:lstStyle/>
          <a:p>
            <a:pPr algn="ctr"/>
            <a:r>
              <a:rPr lang="en-CA" dirty="0"/>
              <a:t>The div tag specifies a general section on the page; it divides discrete sections of the page. As such, typically the contents of a div include header tags (h#) and paragraph tags (p), between the opening (&lt;div&gt;) and closing (&lt;/div&gt;) tags, as is illustrated.</a:t>
            </a:r>
          </a:p>
        </p:txBody>
      </p:sp>
    </p:spTree>
    <p:extLst>
      <p:ext uri="{BB962C8B-B14F-4D97-AF65-F5344CB8AC3E}">
        <p14:creationId xmlns:p14="http://schemas.microsoft.com/office/powerpoint/2010/main" val="1683810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0B3976E-B736-4A3D-BD74-2A0BB84C6FC6}"/>
              </a:ext>
            </a:extLst>
          </p:cNvPr>
          <p:cNvSpPr>
            <a:spLocks noGrp="1"/>
          </p:cNvSpPr>
          <p:nvPr>
            <p:ph type="title"/>
          </p:nvPr>
        </p:nvSpPr>
        <p:spPr>
          <a:xfrm>
            <a:off x="0" y="294104"/>
            <a:ext cx="10515600" cy="1325563"/>
          </a:xfrm>
        </p:spPr>
        <p:txBody>
          <a:bodyPr/>
          <a:lstStyle/>
          <a:p>
            <a:r>
              <a:rPr lang="en-CA" dirty="0"/>
              <a:t>Common HTML Tags: </a:t>
            </a:r>
            <a:r>
              <a:rPr lang="en-CA" b="1" dirty="0"/>
              <a:t>Anchor (a) Tags</a:t>
            </a:r>
            <a:endParaRPr lang="en-CA" dirty="0"/>
          </a:p>
        </p:txBody>
      </p:sp>
      <p:sp>
        <p:nvSpPr>
          <p:cNvPr id="6" name="Rectangle 5">
            <a:extLst>
              <a:ext uri="{FF2B5EF4-FFF2-40B4-BE49-F238E27FC236}">
                <a16:creationId xmlns:a16="http://schemas.microsoft.com/office/drawing/2014/main" id="{46E5CABC-282D-4723-8853-09B3FEAB33F2}"/>
              </a:ext>
            </a:extLst>
          </p:cNvPr>
          <p:cNvSpPr/>
          <p:nvPr/>
        </p:nvSpPr>
        <p:spPr>
          <a:xfrm>
            <a:off x="497151" y="1961974"/>
            <a:ext cx="7061216" cy="369332"/>
          </a:xfrm>
          <a:prstGeom prst="rect">
            <a:avLst/>
          </a:prstGeom>
          <a:solidFill>
            <a:schemeClr val="bg1">
              <a:lumMod val="75000"/>
              <a:lumOff val="25000"/>
            </a:schemeClr>
          </a:solidFill>
        </p:spPr>
        <p:txBody>
          <a:bodyPr wrap="square">
            <a:spAutoFit/>
          </a:bodyPr>
          <a:lstStyle/>
          <a:p>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a</a:t>
            </a:r>
            <a:r>
              <a:rPr lang="en-CA" b="0" dirty="0">
                <a:solidFill>
                  <a:srgbClr val="D4D4D4"/>
                </a:solidFill>
                <a:effectLst/>
                <a:latin typeface="Consolas" panose="020B0609020204030204" pitchFamily="49" charset="0"/>
              </a:rPr>
              <a:t> </a:t>
            </a:r>
            <a:r>
              <a:rPr lang="en-CA" b="0" dirty="0" err="1">
                <a:solidFill>
                  <a:srgbClr val="9CDCFE"/>
                </a:solidFill>
                <a:effectLst/>
                <a:latin typeface="Consolas" panose="020B0609020204030204" pitchFamily="49" charset="0"/>
              </a:rPr>
              <a:t>href</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"https://www.google.ca/"</a:t>
            </a:r>
            <a:r>
              <a:rPr lang="en-CA" b="0" dirty="0">
                <a:solidFill>
                  <a:srgbClr val="808080"/>
                </a:solidFill>
                <a:effectLst/>
                <a:latin typeface="Consolas" panose="020B0609020204030204" pitchFamily="49" charset="0"/>
              </a:rPr>
              <a:t>&gt;</a:t>
            </a:r>
            <a:r>
              <a:rPr lang="en-CA" b="0" dirty="0">
                <a:effectLst/>
                <a:latin typeface="Consolas" panose="020B0609020204030204" pitchFamily="49" charset="0"/>
              </a:rPr>
              <a:t>Link to Google</a:t>
            </a:r>
            <a:r>
              <a:rPr lang="en-CA" b="0" dirty="0">
                <a:solidFill>
                  <a:srgbClr val="808080"/>
                </a:solidFill>
                <a:effectLst/>
                <a:latin typeface="Consolas" panose="020B0609020204030204" pitchFamily="49" charset="0"/>
              </a:rPr>
              <a:t>&lt;/</a:t>
            </a:r>
            <a:r>
              <a:rPr lang="en-CA" b="0" dirty="0">
                <a:solidFill>
                  <a:srgbClr val="569CD6"/>
                </a:solidFill>
                <a:effectLst/>
                <a:latin typeface="Consolas" panose="020B0609020204030204" pitchFamily="49" charset="0"/>
              </a:rPr>
              <a:t>a</a:t>
            </a:r>
            <a:r>
              <a:rPr lang="en-CA" b="0" dirty="0">
                <a:solidFill>
                  <a:srgbClr val="808080"/>
                </a:solidFill>
                <a:effectLst/>
                <a:latin typeface="Consolas" panose="020B0609020204030204" pitchFamily="49" charset="0"/>
              </a:rPr>
              <a:t>&gt;</a:t>
            </a:r>
            <a:endParaRPr lang="en-CA" b="0"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DEDEA53-8BCE-46E4-956D-6C2C0E41E139}"/>
              </a:ext>
            </a:extLst>
          </p:cNvPr>
          <p:cNvCxnSpPr>
            <a:cxnSpLocks/>
          </p:cNvCxnSpPr>
          <p:nvPr/>
        </p:nvCxnSpPr>
        <p:spPr>
          <a:xfrm>
            <a:off x="7558367" y="2170246"/>
            <a:ext cx="15057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1EED42-F637-4048-BB7E-F1D654705A6C}"/>
              </a:ext>
            </a:extLst>
          </p:cNvPr>
          <p:cNvPicPr>
            <a:picLocks noChangeAspect="1"/>
          </p:cNvPicPr>
          <p:nvPr/>
        </p:nvPicPr>
        <p:blipFill>
          <a:blip r:embed="rId2"/>
          <a:stretch>
            <a:fillRect/>
          </a:stretch>
        </p:blipFill>
        <p:spPr>
          <a:xfrm>
            <a:off x="9064102" y="1898990"/>
            <a:ext cx="1476375" cy="495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B6A60B9-D643-412D-ACDC-655747B08ABE}"/>
              </a:ext>
            </a:extLst>
          </p:cNvPr>
          <p:cNvSpPr txBox="1"/>
          <p:nvPr/>
        </p:nvSpPr>
        <p:spPr>
          <a:xfrm>
            <a:off x="399495" y="3885462"/>
            <a:ext cx="11004551" cy="1754326"/>
          </a:xfrm>
          <a:prstGeom prst="rect">
            <a:avLst/>
          </a:prstGeom>
          <a:noFill/>
          <a:ln w="12700">
            <a:solidFill>
              <a:schemeClr val="tx1"/>
            </a:solidFill>
          </a:ln>
        </p:spPr>
        <p:txBody>
          <a:bodyPr wrap="square" rtlCol="0">
            <a:spAutoFit/>
          </a:bodyPr>
          <a:lstStyle/>
          <a:p>
            <a:pPr algn="ctr"/>
            <a:r>
              <a:rPr lang="en-CA" dirty="0"/>
              <a:t>Anchor tags are links. The text that is displayed goes between the opening (&lt;a&gt;) and closing (&lt;/a&gt;) tags. The URL that you wish to link to is specified as an attribute, specifically the </a:t>
            </a:r>
            <a:r>
              <a:rPr lang="en-CA" b="1" dirty="0" err="1"/>
              <a:t>href</a:t>
            </a:r>
            <a:r>
              <a:rPr lang="en-CA" dirty="0"/>
              <a:t> attribute. This URL can be an external page (as is shown), or it can be a link to another HTML file that you have located on your page.</a:t>
            </a:r>
          </a:p>
          <a:p>
            <a:pPr algn="ctr"/>
            <a:endParaRPr lang="en-CA" dirty="0"/>
          </a:p>
          <a:p>
            <a:pPr algn="ctr"/>
            <a:r>
              <a:rPr lang="en-CA" dirty="0"/>
              <a:t>Once we discuss how to specify an ID for a tag, it will also be possible to use anchor tags to link to a different spot on the current HTML page. If no </a:t>
            </a:r>
            <a:r>
              <a:rPr lang="en-CA" b="1" dirty="0" err="1"/>
              <a:t>href</a:t>
            </a:r>
            <a:r>
              <a:rPr lang="en-CA" dirty="0"/>
              <a:t> attribute is specified, this will not act as a link.</a:t>
            </a:r>
          </a:p>
        </p:txBody>
      </p:sp>
    </p:spTree>
    <p:extLst>
      <p:ext uri="{BB962C8B-B14F-4D97-AF65-F5344CB8AC3E}">
        <p14:creationId xmlns:p14="http://schemas.microsoft.com/office/powerpoint/2010/main" val="19501693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C63DD647-442F-4C3D-833D-F88B9DCA114E}"/>
              </a:ext>
            </a:extLst>
          </p:cNvPr>
          <p:cNvSpPr>
            <a:spLocks noGrp="1"/>
          </p:cNvSpPr>
          <p:nvPr>
            <p:ph type="title"/>
          </p:nvPr>
        </p:nvSpPr>
        <p:spPr>
          <a:xfrm>
            <a:off x="838200" y="365125"/>
            <a:ext cx="10515600" cy="1325563"/>
          </a:xfrm>
        </p:spPr>
        <p:txBody>
          <a:bodyPr/>
          <a:lstStyle/>
          <a:p>
            <a:r>
              <a:rPr lang="en-CA" dirty="0"/>
              <a:t>Other Common HTML Tags</a:t>
            </a:r>
          </a:p>
        </p:txBody>
      </p:sp>
      <p:sp>
        <p:nvSpPr>
          <p:cNvPr id="6" name="Content Placeholder 2">
            <a:extLst>
              <a:ext uri="{FF2B5EF4-FFF2-40B4-BE49-F238E27FC236}">
                <a16:creationId xmlns:a16="http://schemas.microsoft.com/office/drawing/2014/main" id="{573D8E75-F728-4168-AB6D-7C045AC56A1D}"/>
              </a:ext>
            </a:extLst>
          </p:cNvPr>
          <p:cNvSpPr>
            <a:spLocks noGrp="1"/>
          </p:cNvSpPr>
          <p:nvPr>
            <p:ph idx="1"/>
          </p:nvPr>
        </p:nvSpPr>
        <p:spPr>
          <a:xfrm>
            <a:off x="838200" y="1825625"/>
            <a:ext cx="10515600" cy="4351338"/>
          </a:xfrm>
        </p:spPr>
        <p:txBody>
          <a:bodyPr>
            <a:normAutofit lnSpcReduction="10000"/>
          </a:bodyPr>
          <a:lstStyle/>
          <a:p>
            <a:r>
              <a:rPr lang="en-CA" b="1" dirty="0"/>
              <a:t>&lt;</a:t>
            </a:r>
            <a:r>
              <a:rPr lang="en-CA" b="1" dirty="0" err="1"/>
              <a:t>img</a:t>
            </a:r>
            <a:r>
              <a:rPr lang="en-CA" b="1" dirty="0"/>
              <a:t> </a:t>
            </a:r>
            <a:r>
              <a:rPr lang="en-CA" b="1" dirty="0" err="1"/>
              <a:t>src</a:t>
            </a:r>
            <a:r>
              <a:rPr lang="en-CA" b="1" dirty="0"/>
              <a:t>=“</a:t>
            </a:r>
            <a:r>
              <a:rPr lang="en-CA" b="1" dirty="0" err="1"/>
              <a:t>url_of_picture</a:t>
            </a:r>
            <a:r>
              <a:rPr lang="en-CA" b="1" dirty="0"/>
              <a:t>” </a:t>
            </a:r>
            <a:r>
              <a:rPr lang="en-CA" dirty="0"/>
              <a:t>/&gt;: Includes an image at the specified </a:t>
            </a:r>
            <a:r>
              <a:rPr lang="en-CA" dirty="0" err="1"/>
              <a:t>url</a:t>
            </a:r>
            <a:endParaRPr lang="en-CA" dirty="0"/>
          </a:p>
          <a:p>
            <a:r>
              <a:rPr lang="en-CA" b="1" dirty="0"/>
              <a:t>&lt;</a:t>
            </a:r>
            <a:r>
              <a:rPr lang="en-CA" b="1" dirty="0" err="1"/>
              <a:t>ul</a:t>
            </a:r>
            <a:r>
              <a:rPr lang="en-CA" b="1" dirty="0"/>
              <a:t>&gt;…&lt;li&gt;Content&lt;/li&gt;…&lt;/</a:t>
            </a:r>
            <a:r>
              <a:rPr lang="en-CA" b="1" dirty="0" err="1"/>
              <a:t>ul</a:t>
            </a:r>
            <a:r>
              <a:rPr lang="en-CA" b="1" dirty="0"/>
              <a:t>&gt;</a:t>
            </a:r>
            <a:r>
              <a:rPr lang="en-CA" dirty="0"/>
              <a:t>: Specifies an unordered list (bulleted)</a:t>
            </a:r>
          </a:p>
          <a:p>
            <a:r>
              <a:rPr lang="en-CA" b="1" dirty="0"/>
              <a:t>&lt;</a:t>
            </a:r>
            <a:r>
              <a:rPr lang="en-CA" b="1" dirty="0" err="1"/>
              <a:t>ol</a:t>
            </a:r>
            <a:r>
              <a:rPr lang="en-CA" b="1" dirty="0"/>
              <a:t>&gt;…&lt;li&gt;Content&lt;/li&gt;…&lt;/</a:t>
            </a:r>
            <a:r>
              <a:rPr lang="en-CA" b="1" dirty="0" err="1"/>
              <a:t>ol</a:t>
            </a:r>
            <a:r>
              <a:rPr lang="en-CA" b="1" dirty="0"/>
              <a:t>&gt;: </a:t>
            </a:r>
            <a:r>
              <a:rPr lang="en-CA" dirty="0"/>
              <a:t>Specifies an ordered list (numbered)</a:t>
            </a:r>
          </a:p>
          <a:p>
            <a:r>
              <a:rPr lang="en-CA" b="1" dirty="0"/>
              <a:t>&lt;hr&gt;: </a:t>
            </a:r>
            <a:r>
              <a:rPr lang="en-CA" dirty="0"/>
              <a:t>Specifies a horizontal rule (a line across the page)</a:t>
            </a:r>
          </a:p>
          <a:p>
            <a:r>
              <a:rPr lang="en-CA" b="1" dirty="0"/>
              <a:t>&lt;span&gt;: </a:t>
            </a:r>
            <a:r>
              <a:rPr lang="en-CA" dirty="0"/>
              <a:t>Sits inside of a &lt;p&gt; tag to contain different parts of the text</a:t>
            </a:r>
          </a:p>
          <a:p>
            <a:r>
              <a:rPr lang="en-CA" b="1" dirty="0"/>
              <a:t>&lt;strong&gt;: </a:t>
            </a:r>
            <a:r>
              <a:rPr lang="en-CA" dirty="0"/>
              <a:t>Sits inside of a &lt;p&gt; tag to make text bolded</a:t>
            </a:r>
          </a:p>
          <a:p>
            <a:pPr marL="0" indent="0">
              <a:buNone/>
            </a:pPr>
            <a:endParaRPr lang="en-CA" dirty="0"/>
          </a:p>
          <a:p>
            <a:pPr marL="0" indent="0">
              <a:buNone/>
            </a:pPr>
            <a:r>
              <a:rPr lang="en-CA" dirty="0"/>
              <a:t>For a comprehensive reference of available HTML tags, visit:</a:t>
            </a:r>
          </a:p>
          <a:p>
            <a:pPr marL="0" indent="0">
              <a:buNone/>
            </a:pPr>
            <a:r>
              <a:rPr lang="en-CA" dirty="0">
                <a:hlinkClick r:id="rId2"/>
              </a:rPr>
              <a:t>https://developer.mozilla.org/en-US/docs/Web/HTML/Element</a:t>
            </a:r>
            <a:r>
              <a:rPr lang="en-CA" dirty="0"/>
              <a:t> </a:t>
            </a:r>
          </a:p>
          <a:p>
            <a:pPr marL="0" indent="0">
              <a:buNone/>
            </a:pPr>
            <a:endParaRPr lang="en-CA" dirty="0"/>
          </a:p>
        </p:txBody>
      </p:sp>
    </p:spTree>
    <p:extLst>
      <p:ext uri="{BB962C8B-B14F-4D97-AF65-F5344CB8AC3E}">
        <p14:creationId xmlns:p14="http://schemas.microsoft.com/office/powerpoint/2010/main" val="14602694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3131</Words>
  <Application>Microsoft Office PowerPoint</Application>
  <PresentationFormat>Widescreen</PresentationFormat>
  <Paragraphs>248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Times New Roman</vt:lpstr>
      <vt:lpstr>Office Theme</vt:lpstr>
      <vt:lpstr>HTML/CSS Basics</vt:lpstr>
      <vt:lpstr>What is HTML? What is CSS?</vt:lpstr>
      <vt:lpstr>Writing HTML</vt:lpstr>
      <vt:lpstr>PowerPoint Presentation</vt:lpstr>
      <vt:lpstr>PowerPoint Presentation</vt:lpstr>
      <vt:lpstr>Common HTML Tags: Paragraph (P) Tag</vt:lpstr>
      <vt:lpstr>Common HTML Tags: Div (div) Tag</vt:lpstr>
      <vt:lpstr>Common HTML Tags: Anchor (a) Tags</vt:lpstr>
      <vt:lpstr>Other Common HTML Tags</vt:lpstr>
      <vt:lpstr>HTML Selectors</vt:lpstr>
      <vt:lpstr>A Note on href and HTML Selectors</vt:lpstr>
      <vt:lpstr>PowerPoint Presentation</vt:lpstr>
      <vt:lpstr>Basic CSS Syntax</vt:lpstr>
      <vt:lpstr>Full Scale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Dylan Spicker</dc:creator>
  <cp:lastModifiedBy>Katrina Latawiec</cp:lastModifiedBy>
  <cp:revision>57</cp:revision>
  <dcterms:created xsi:type="dcterms:W3CDTF">2017-08-21T14:22:15Z</dcterms:created>
  <dcterms:modified xsi:type="dcterms:W3CDTF">2019-01-31T22:57:31Z</dcterms:modified>
</cp:coreProperties>
</file>