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57" r:id="rId4"/>
    <p:sldId id="282" r:id="rId5"/>
    <p:sldId id="284" r:id="rId6"/>
    <p:sldId id="283" r:id="rId7"/>
    <p:sldId id="286" r:id="rId8"/>
    <p:sldId id="265" r:id="rId9"/>
    <p:sldId id="285" r:id="rId10"/>
    <p:sldId id="287" r:id="rId11"/>
    <p:sldId id="275" r:id="rId12"/>
    <p:sldId id="288" r:id="rId13"/>
    <p:sldId id="289" r:id="rId14"/>
    <p:sldId id="294" r:id="rId15"/>
    <p:sldId id="295" r:id="rId16"/>
    <p:sldId id="274" r:id="rId17"/>
    <p:sldId id="290" r:id="rId18"/>
    <p:sldId id="292" r:id="rId19"/>
    <p:sldId id="291" r:id="rId20"/>
    <p:sldId id="261"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158" autoAdjust="0"/>
  </p:normalViewPr>
  <p:slideViewPr>
    <p:cSldViewPr snapToGrid="0">
      <p:cViewPr varScale="1">
        <p:scale>
          <a:sx n="61" d="100"/>
          <a:sy n="61" d="100"/>
        </p:scale>
        <p:origin x="10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43860-407C-43DE-ACB1-FE9DEEF81E89}" type="datetimeFigureOut">
              <a:rPr lang="en-CA" smtClean="0"/>
              <a:t>2019-02-07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D696F-CC95-46CC-8E69-BB0A15F2455A}" type="slidenum">
              <a:rPr lang="en-CA" smtClean="0"/>
              <a:t>‹#›</a:t>
            </a:fld>
            <a:endParaRPr lang="en-CA"/>
          </a:p>
        </p:txBody>
      </p:sp>
    </p:spTree>
    <p:extLst>
      <p:ext uri="{BB962C8B-B14F-4D97-AF65-F5344CB8AC3E}">
        <p14:creationId xmlns:p14="http://schemas.microsoft.com/office/powerpoint/2010/main" val="2476021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helpful Links: https://www.youtube.com/watch?v=955L9-NoBoE (older</a:t>
            </a:r>
            <a:r>
              <a:rPr lang="en-US" baseline="0" dirty="0"/>
              <a:t> video, but useful explanations)</a:t>
            </a:r>
            <a:endParaRPr lang="en-US" dirty="0"/>
          </a:p>
        </p:txBody>
      </p:sp>
      <p:sp>
        <p:nvSpPr>
          <p:cNvPr id="4" name="Slide Number Placeholder 3"/>
          <p:cNvSpPr>
            <a:spLocks noGrp="1"/>
          </p:cNvSpPr>
          <p:nvPr>
            <p:ph type="sldNum" sz="quarter" idx="10"/>
          </p:nvPr>
        </p:nvSpPr>
        <p:spPr/>
        <p:txBody>
          <a:bodyPr/>
          <a:lstStyle/>
          <a:p>
            <a:fld id="{453D696F-CC95-46CC-8E69-BB0A15F2455A}" type="slidenum">
              <a:rPr lang="en-CA" smtClean="0"/>
              <a:t>2</a:t>
            </a:fld>
            <a:endParaRPr lang="en-CA"/>
          </a:p>
        </p:txBody>
      </p:sp>
    </p:spTree>
    <p:extLst>
      <p:ext uri="{BB962C8B-B14F-4D97-AF65-F5344CB8AC3E}">
        <p14:creationId xmlns:p14="http://schemas.microsoft.com/office/powerpoint/2010/main" val="249850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53D696F-CC95-46CC-8E69-BB0A15F2455A}" type="slidenum">
              <a:rPr lang="en-CA" smtClean="0"/>
              <a:t>14</a:t>
            </a:fld>
            <a:endParaRPr lang="en-CA"/>
          </a:p>
        </p:txBody>
      </p:sp>
    </p:spTree>
    <p:extLst>
      <p:ext uri="{BB962C8B-B14F-4D97-AF65-F5344CB8AC3E}">
        <p14:creationId xmlns:p14="http://schemas.microsoft.com/office/powerpoint/2010/main" val="25210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53D696F-CC95-46CC-8E69-BB0A15F2455A}" type="slidenum">
              <a:rPr lang="en-CA" smtClean="0"/>
              <a:t>15</a:t>
            </a:fld>
            <a:endParaRPr lang="en-CA"/>
          </a:p>
        </p:txBody>
      </p:sp>
    </p:spTree>
    <p:extLst>
      <p:ext uri="{BB962C8B-B14F-4D97-AF65-F5344CB8AC3E}">
        <p14:creationId xmlns:p14="http://schemas.microsoft.com/office/powerpoint/2010/main" val="265025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10"/>
          </p:nvPr>
        </p:nvSpPr>
        <p:spPr/>
        <p:txBody>
          <a:bodyPr/>
          <a:lstStyle/>
          <a:p>
            <a:fld id="{453D696F-CC95-46CC-8E69-BB0A15F2455A}" type="slidenum">
              <a:rPr lang="en-CA" smtClean="0"/>
              <a:t>21</a:t>
            </a:fld>
            <a:endParaRPr lang="en-CA"/>
          </a:p>
        </p:txBody>
      </p:sp>
    </p:spTree>
    <p:extLst>
      <p:ext uri="{BB962C8B-B14F-4D97-AF65-F5344CB8AC3E}">
        <p14:creationId xmlns:p14="http://schemas.microsoft.com/office/powerpoint/2010/main" val="358764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D3E2-1019-4356-A27D-10FC57754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D280B49-1E16-4251-BD60-112A1C1CC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0BAA24-F90C-4147-A766-599C51F49AB9}"/>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5" name="Footer Placeholder 4">
            <a:extLst>
              <a:ext uri="{FF2B5EF4-FFF2-40B4-BE49-F238E27FC236}">
                <a16:creationId xmlns:a16="http://schemas.microsoft.com/office/drawing/2014/main" id="{CC23845D-95E9-43A1-85E3-7065CE674D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0870F9-002C-44B5-BE77-BB13628D5674}"/>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160374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6AC0-5526-40CF-9D2E-59E058CEE10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41523B-A2B7-4A1B-8522-183DD4262C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3CD5CF0-FD8A-4BF8-9E97-333A25F253CF}"/>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5" name="Footer Placeholder 4">
            <a:extLst>
              <a:ext uri="{FF2B5EF4-FFF2-40B4-BE49-F238E27FC236}">
                <a16:creationId xmlns:a16="http://schemas.microsoft.com/office/drawing/2014/main" id="{99759A0D-7E00-4BAE-9F10-484AC5179E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C901D-C387-403A-AD03-649E0F224BB2}"/>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380617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76ABE6-DE0B-475A-A65E-DF35871E1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2447CF-DB91-455E-92E0-1562D44850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A861E2-25CB-4BC3-9C11-48AB9B1918B2}"/>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5" name="Footer Placeholder 4">
            <a:extLst>
              <a:ext uri="{FF2B5EF4-FFF2-40B4-BE49-F238E27FC236}">
                <a16:creationId xmlns:a16="http://schemas.microsoft.com/office/drawing/2014/main" id="{C657DE3D-5EAA-4A27-BFBB-90F96B7A99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E92675-D60F-41A4-8ECC-A36BA06D1716}"/>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1200691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5BEE-5D60-4CBD-A1CD-6FF282FA3EB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FFA0176-E31A-479C-9DA2-0CBD3EF787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E2E1A5-1EED-48B6-A6BD-C906F56A29EC}"/>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5" name="Footer Placeholder 4">
            <a:extLst>
              <a:ext uri="{FF2B5EF4-FFF2-40B4-BE49-F238E27FC236}">
                <a16:creationId xmlns:a16="http://schemas.microsoft.com/office/drawing/2014/main" id="{99E485CD-37CD-462B-AE54-78486F3285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549697-B7FB-41DD-8E8E-58E10DA2DBE9}"/>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144719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C932-C12B-4EC0-A892-96CEE9CF13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F2BA91D-15CE-4C31-9BA0-D4FC042F1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411FBB-32B7-4A01-B43D-766191D23857}"/>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5" name="Footer Placeholder 4">
            <a:extLst>
              <a:ext uri="{FF2B5EF4-FFF2-40B4-BE49-F238E27FC236}">
                <a16:creationId xmlns:a16="http://schemas.microsoft.com/office/drawing/2014/main" id="{A24CA194-659E-42A7-809C-4C3F6F6092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95326E-BE70-4D58-831F-0D07BF7F54CA}"/>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136838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4E96-72EA-4D0D-98CB-018ABAB344F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F628CD-086A-4F0F-A66D-C38C15E892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8B5BCB-D24C-4BAA-B3C6-173F627D2B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1C1E974-68A0-4E22-B340-62A3F60D4ACD}"/>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6" name="Footer Placeholder 5">
            <a:extLst>
              <a:ext uri="{FF2B5EF4-FFF2-40B4-BE49-F238E27FC236}">
                <a16:creationId xmlns:a16="http://schemas.microsoft.com/office/drawing/2014/main" id="{97C86E3E-75A6-4318-BD19-D5065EDEB0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BC422EC-1413-4D76-8F5B-E0BD69F0E883}"/>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214000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4A35-C7C2-43CE-95E4-513CC8554F1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C40CA75-252A-4C84-AE31-F6E40EF8B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DFB6C1-93CF-45AE-A8D7-1706AF76E8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C0539E-FEF3-46E0-B8E1-7E87390E3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417CFA-D072-43F9-A24F-24A6965ED6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BC6EBFB-722A-45FA-8FC4-98DF69B45BD8}"/>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8" name="Footer Placeholder 7">
            <a:extLst>
              <a:ext uri="{FF2B5EF4-FFF2-40B4-BE49-F238E27FC236}">
                <a16:creationId xmlns:a16="http://schemas.microsoft.com/office/drawing/2014/main" id="{A727FE73-F4CA-4D48-A354-A0FC321D97E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D807876-01EA-445C-A75C-0F23B0045032}"/>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169193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B1F4-4D02-4819-9D6D-989D9371C13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F036BCC-E7F5-4605-85B5-8B42BF99D326}"/>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4" name="Footer Placeholder 3">
            <a:extLst>
              <a:ext uri="{FF2B5EF4-FFF2-40B4-BE49-F238E27FC236}">
                <a16:creationId xmlns:a16="http://schemas.microsoft.com/office/drawing/2014/main" id="{CE036FAE-BB35-490F-B28E-116355DB2EC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51F0AC8-B598-4D74-B4DF-DDFA4106EA19}"/>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2994229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C0C28-CF15-4EBC-AEF8-763F73419B73}"/>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3" name="Footer Placeholder 2">
            <a:extLst>
              <a:ext uri="{FF2B5EF4-FFF2-40B4-BE49-F238E27FC236}">
                <a16:creationId xmlns:a16="http://schemas.microsoft.com/office/drawing/2014/main" id="{206AD654-4275-41C5-99C0-D68CF4021D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46E8794-B4AA-4ED0-8ECD-7DBDE8CC7DCE}"/>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267547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B3BC-99FC-4C72-BF7A-658EC5C8E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6F2563E-ACF6-4B0B-BF1F-AA5C910E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039E905-60EB-4F4D-AD72-BB9E48083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CA8B5E-37DE-4AC6-89A0-649C6EE038A6}"/>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6" name="Footer Placeholder 5">
            <a:extLst>
              <a:ext uri="{FF2B5EF4-FFF2-40B4-BE49-F238E27FC236}">
                <a16:creationId xmlns:a16="http://schemas.microsoft.com/office/drawing/2014/main" id="{5BF46F59-D4E0-4ED3-8FCF-03DCF2DB9A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62F1700-04D2-4F51-8177-C5B65C651932}"/>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109206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D0B2-FE6C-4FA2-B11A-211A0CE3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E87B02B-6B8A-4410-A00B-9972446EF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F374657-1D43-4384-A653-A93563AB7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2513DE-A8AC-46F1-97F6-6FC0003E9669}"/>
              </a:ext>
            </a:extLst>
          </p:cNvPr>
          <p:cNvSpPr>
            <a:spLocks noGrp="1"/>
          </p:cNvSpPr>
          <p:nvPr>
            <p:ph type="dt" sz="half" idx="10"/>
          </p:nvPr>
        </p:nvSpPr>
        <p:spPr/>
        <p:txBody>
          <a:bodyPr/>
          <a:lstStyle/>
          <a:p>
            <a:fld id="{AB7D606E-C063-486B-AB52-DB752686F18F}" type="datetimeFigureOut">
              <a:rPr lang="en-CA" smtClean="0"/>
              <a:t>2019-02-07</a:t>
            </a:fld>
            <a:endParaRPr lang="en-CA"/>
          </a:p>
        </p:txBody>
      </p:sp>
      <p:sp>
        <p:nvSpPr>
          <p:cNvPr id="6" name="Footer Placeholder 5">
            <a:extLst>
              <a:ext uri="{FF2B5EF4-FFF2-40B4-BE49-F238E27FC236}">
                <a16:creationId xmlns:a16="http://schemas.microsoft.com/office/drawing/2014/main" id="{9DD8C9FA-2A48-4DD5-8AF9-AE808BE7C63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4904F3-CAE6-4A0A-8AE3-D0C89FA7AF78}"/>
              </a:ext>
            </a:extLst>
          </p:cNvPr>
          <p:cNvSpPr>
            <a:spLocks noGrp="1"/>
          </p:cNvSpPr>
          <p:nvPr>
            <p:ph type="sldNum" sz="quarter" idx="12"/>
          </p:nvPr>
        </p:nvSpPr>
        <p:spPr/>
        <p:txBody>
          <a:bodyPr/>
          <a:lstStyle/>
          <a:p>
            <a:fld id="{F73E7015-1F56-4761-899A-E87E9258BD70}" type="slidenum">
              <a:rPr lang="en-CA" smtClean="0"/>
              <a:t>‹#›</a:t>
            </a:fld>
            <a:endParaRPr lang="en-CA"/>
          </a:p>
        </p:txBody>
      </p:sp>
    </p:spTree>
    <p:extLst>
      <p:ext uri="{BB962C8B-B14F-4D97-AF65-F5344CB8AC3E}">
        <p14:creationId xmlns:p14="http://schemas.microsoft.com/office/powerpoint/2010/main" val="304693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A4710-4F68-4B34-BC96-F50D29F46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05178C4-D3FF-451F-A714-A7FDE6E2D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7B7837-77A0-4C05-BE8C-3EC6FB2AD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D606E-C063-486B-AB52-DB752686F18F}" type="datetimeFigureOut">
              <a:rPr lang="en-CA" smtClean="0"/>
              <a:t>2019-02-07</a:t>
            </a:fld>
            <a:endParaRPr lang="en-CA"/>
          </a:p>
        </p:txBody>
      </p:sp>
      <p:sp>
        <p:nvSpPr>
          <p:cNvPr id="5" name="Footer Placeholder 4">
            <a:extLst>
              <a:ext uri="{FF2B5EF4-FFF2-40B4-BE49-F238E27FC236}">
                <a16:creationId xmlns:a16="http://schemas.microsoft.com/office/drawing/2014/main" id="{F5E53CE6-93D8-4DD2-9D3E-6275A2A79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9D81B8E-F2FE-4F74-A5CF-4E1063982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E7015-1F56-4761-899A-E87E9258BD70}" type="slidenum">
              <a:rPr lang="en-CA" smtClean="0"/>
              <a:t>‹#›</a:t>
            </a:fld>
            <a:endParaRPr lang="en-CA"/>
          </a:p>
        </p:txBody>
      </p:sp>
    </p:spTree>
    <p:extLst>
      <p:ext uri="{BB962C8B-B14F-4D97-AF65-F5344CB8AC3E}">
        <p14:creationId xmlns:p14="http://schemas.microsoft.com/office/powerpoint/2010/main" val="327158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sfiddle.n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B8F76-E8EC-4BC1-B2EC-252BB90C617E}"/>
              </a:ext>
            </a:extLst>
          </p:cNvPr>
          <p:cNvSpPr>
            <a:spLocks noGrp="1"/>
          </p:cNvSpPr>
          <p:nvPr>
            <p:ph type="ctrTitle"/>
          </p:nvPr>
        </p:nvSpPr>
        <p:spPr>
          <a:xfrm>
            <a:off x="804671" y="2600324"/>
            <a:ext cx="6405753" cy="3277961"/>
          </a:xfrm>
        </p:spPr>
        <p:txBody>
          <a:bodyPr anchor="t">
            <a:normAutofit/>
          </a:bodyPr>
          <a:lstStyle/>
          <a:p>
            <a:pPr algn="l"/>
            <a:r>
              <a:rPr lang="en-US" sz="5400"/>
              <a:t>JavaScript (and jQuery)</a:t>
            </a:r>
            <a:endParaRPr lang="en-CA" sz="5400"/>
          </a:p>
        </p:txBody>
      </p:sp>
      <p:sp>
        <p:nvSpPr>
          <p:cNvPr id="3" name="Subtitle 2">
            <a:extLst>
              <a:ext uri="{FF2B5EF4-FFF2-40B4-BE49-F238E27FC236}">
                <a16:creationId xmlns:a16="http://schemas.microsoft.com/office/drawing/2014/main" id="{502226C5-8DFD-48D3-9BB3-CACC2DFDD1F4}"/>
              </a:ext>
            </a:extLst>
          </p:cNvPr>
          <p:cNvSpPr>
            <a:spLocks noGrp="1"/>
          </p:cNvSpPr>
          <p:nvPr>
            <p:ph type="subTitle" idx="1"/>
          </p:nvPr>
        </p:nvSpPr>
        <p:spPr>
          <a:xfrm>
            <a:off x="804672" y="1300450"/>
            <a:ext cx="4167376" cy="1155525"/>
          </a:xfrm>
        </p:spPr>
        <p:txBody>
          <a:bodyPr anchor="b">
            <a:normAutofit/>
          </a:bodyPr>
          <a:lstStyle/>
          <a:p>
            <a:pPr algn="l"/>
            <a:r>
              <a:rPr lang="en-US" sz="1900" dirty="0"/>
              <a:t>Getting started with JavaScript, and specifically jQuery. This assumes working knowledge of HTML and HTML selectors.</a:t>
            </a:r>
            <a:endParaRPr lang="en-CA" sz="1900" dirty="0"/>
          </a:p>
        </p:txBody>
      </p:sp>
    </p:spTree>
    <p:extLst>
      <p:ext uri="{BB962C8B-B14F-4D97-AF65-F5344CB8AC3E}">
        <p14:creationId xmlns:p14="http://schemas.microsoft.com/office/powerpoint/2010/main" val="39694890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3614FB1-F0EB-4FC1-BD4F-508433272C1A}"/>
              </a:ext>
            </a:extLst>
          </p:cNvPr>
          <p:cNvSpPr>
            <a:spLocks noGrp="1"/>
          </p:cNvSpPr>
          <p:nvPr>
            <p:ph type="title"/>
          </p:nvPr>
        </p:nvSpPr>
        <p:spPr>
          <a:xfrm>
            <a:off x="763661" y="1420861"/>
            <a:ext cx="10515600" cy="1223657"/>
          </a:xfrm>
        </p:spPr>
        <p:txBody>
          <a:bodyPr/>
          <a:lstStyle/>
          <a:p>
            <a:r>
              <a:rPr lang="en-CA" dirty="0"/>
              <a:t>JavaScript Examples</a:t>
            </a:r>
          </a:p>
        </p:txBody>
      </p:sp>
      <p:sp>
        <p:nvSpPr>
          <p:cNvPr id="11" name="Text Placeholder 2">
            <a:extLst>
              <a:ext uri="{FF2B5EF4-FFF2-40B4-BE49-F238E27FC236}">
                <a16:creationId xmlns:a16="http://schemas.microsoft.com/office/drawing/2014/main" id="{773F378A-240B-433C-902D-981D9479F959}"/>
              </a:ext>
            </a:extLst>
          </p:cNvPr>
          <p:cNvSpPr txBox="1">
            <a:spLocks/>
          </p:cNvSpPr>
          <p:nvPr/>
        </p:nvSpPr>
        <p:spPr>
          <a:xfrm>
            <a:off x="763661" y="2644518"/>
            <a:ext cx="8561998" cy="336512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The following code examples range from very basic JavaScript implementations through to highly advanced code. The inline comments expand on what is happening, and relevant HTML markup is provided. </a:t>
            </a:r>
          </a:p>
          <a:p>
            <a:r>
              <a:rPr lang="en-CA" b="1" dirty="0"/>
              <a:t>***To work through the following examples, use a tool like </a:t>
            </a:r>
            <a:r>
              <a:rPr lang="en-CA" b="1" dirty="0">
                <a:highlight>
                  <a:srgbClr val="FFFF00"/>
                </a:highlight>
                <a:hlinkClick r:id="rId2"/>
              </a:rPr>
              <a:t>https://jsfiddle.net/</a:t>
            </a:r>
            <a:r>
              <a:rPr lang="en-CA" b="1" dirty="0">
                <a:highlight>
                  <a:srgbClr val="FFFF00"/>
                </a:highlight>
              </a:rPr>
              <a:t> </a:t>
            </a:r>
            <a:r>
              <a:rPr lang="en-CA" b="1" dirty="0"/>
              <a:t>, which provides the ability to easily play with HTML and JS in the browser. To include jQuery click on the “JavaScript” button, and in the “Framework &amp; Extensions” selection choose </a:t>
            </a:r>
            <a:r>
              <a:rPr lang="en-CA" b="1" dirty="0">
                <a:solidFill>
                  <a:schemeClr val="bg1"/>
                </a:solidFill>
                <a:highlight>
                  <a:srgbClr val="FFFF00"/>
                </a:highlight>
              </a:rPr>
              <a:t>jQuery 3.2.1.</a:t>
            </a:r>
            <a:r>
              <a:rPr lang="en-CA" b="1" dirty="0">
                <a:highlight>
                  <a:srgbClr val="FFFF00"/>
                </a:highlight>
              </a:rPr>
              <a:t> </a:t>
            </a:r>
            <a:r>
              <a:rPr lang="en-CA" b="1" dirty="0"/>
              <a:t>(see diagram)</a:t>
            </a:r>
          </a:p>
        </p:txBody>
      </p:sp>
      <p:pic>
        <p:nvPicPr>
          <p:cNvPr id="12" name="Picture 11">
            <a:extLst>
              <a:ext uri="{FF2B5EF4-FFF2-40B4-BE49-F238E27FC236}">
                <a16:creationId xmlns:a16="http://schemas.microsoft.com/office/drawing/2014/main" id="{36A430B1-915A-46DA-BD8D-A5B7FBB7686D}"/>
              </a:ext>
            </a:extLst>
          </p:cNvPr>
          <p:cNvPicPr>
            <a:picLocks noChangeAspect="1"/>
          </p:cNvPicPr>
          <p:nvPr/>
        </p:nvPicPr>
        <p:blipFill>
          <a:blip r:embed="rId3"/>
          <a:stretch>
            <a:fillRect/>
          </a:stretch>
        </p:blipFill>
        <p:spPr>
          <a:xfrm>
            <a:off x="9325659" y="2865120"/>
            <a:ext cx="2727912" cy="275981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2" name="Right Arrow 1"/>
          <p:cNvSpPr/>
          <p:nvPr/>
        </p:nvSpPr>
        <p:spPr>
          <a:xfrm>
            <a:off x="8807034" y="5301360"/>
            <a:ext cx="587839" cy="416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546484" y="2459852"/>
            <a:ext cx="2413481" cy="369332"/>
          </a:xfrm>
          <a:prstGeom prst="rect">
            <a:avLst/>
          </a:prstGeom>
          <a:noFill/>
        </p:spPr>
        <p:txBody>
          <a:bodyPr wrap="none" rtlCol="0">
            <a:spAutoFit/>
          </a:bodyPr>
          <a:lstStyle/>
          <a:p>
            <a:r>
              <a:rPr lang="en-US" b="1" u="sng" dirty="0">
                <a:solidFill>
                  <a:srgbClr val="FFFF00"/>
                </a:solidFill>
              </a:rPr>
              <a:t>FOLLOW THIS  FORMAT</a:t>
            </a:r>
          </a:p>
        </p:txBody>
      </p:sp>
    </p:spTree>
    <p:extLst>
      <p:ext uri="{BB962C8B-B14F-4D97-AF65-F5344CB8AC3E}">
        <p14:creationId xmlns:p14="http://schemas.microsoft.com/office/powerpoint/2010/main" val="16364572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0883" y="1941058"/>
            <a:ext cx="6405753" cy="3277961"/>
          </a:xfrm>
        </p:spPr>
        <p:txBody>
          <a:bodyPr anchor="t">
            <a:normAutofit/>
          </a:bodyPr>
          <a:lstStyle/>
          <a:p>
            <a:pPr algn="l"/>
            <a:r>
              <a:rPr lang="en-US" sz="5400" dirty="0"/>
              <a:t>The following examples demonstrate user activated events</a:t>
            </a:r>
          </a:p>
        </p:txBody>
      </p:sp>
    </p:spTree>
    <p:extLst>
      <p:ext uri="{BB962C8B-B14F-4D97-AF65-F5344CB8AC3E}">
        <p14:creationId xmlns:p14="http://schemas.microsoft.com/office/powerpoint/2010/main" val="41663898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7CE87C8-FE39-4D92-BEF7-6AA7E5EAA0B8}"/>
              </a:ext>
            </a:extLst>
          </p:cNvPr>
          <p:cNvSpPr/>
          <p:nvPr/>
        </p:nvSpPr>
        <p:spPr>
          <a:xfrm>
            <a:off x="167779" y="874068"/>
            <a:ext cx="9865453" cy="2308324"/>
          </a:xfrm>
          <a:prstGeom prst="rect">
            <a:avLst/>
          </a:prstGeom>
          <a:solidFill>
            <a:schemeClr val="bg1">
              <a:lumMod val="85000"/>
              <a:lumOff val="15000"/>
            </a:schemeClr>
          </a:solidFill>
        </p:spPr>
        <p:txBody>
          <a:bodyPr wrap="square">
            <a:spAutoFit/>
          </a:bodyPr>
          <a:lstStyle/>
          <a:p>
            <a:r>
              <a:rPr lang="en-CA" dirty="0">
                <a:solidFill>
                  <a:srgbClr val="D4D4D4"/>
                </a:solidFill>
                <a:latin typeface="Consolas" panose="020B0609020204030204" pitchFamily="49" charset="0"/>
              </a:rPr>
              <a:t>$( document ).ready(function() {</a:t>
            </a:r>
          </a:p>
          <a:p>
            <a:r>
              <a:rPr lang="en-CA" dirty="0">
                <a:solidFill>
                  <a:srgbClr val="D4D4D4"/>
                </a:solidFill>
                <a:latin typeface="Consolas" panose="020B0609020204030204" pitchFamily="49" charset="0"/>
              </a:rPr>
              <a:t>    $("#</a:t>
            </a:r>
            <a:r>
              <a:rPr lang="en-CA" dirty="0" err="1">
                <a:solidFill>
                  <a:srgbClr val="D4D4D4"/>
                </a:solidFill>
                <a:latin typeface="Consolas" panose="020B0609020204030204" pitchFamily="49" charset="0"/>
              </a:rPr>
              <a:t>main_button</a:t>
            </a:r>
            <a:r>
              <a:rPr lang="en-CA" dirty="0">
                <a:solidFill>
                  <a:srgbClr val="D4D4D4"/>
                </a:solidFill>
                <a:latin typeface="Consolas" panose="020B0609020204030204" pitchFamily="49" charset="0"/>
              </a:rPr>
              <a:t>").on("click", function(){</a:t>
            </a:r>
          </a:p>
          <a:p>
            <a:r>
              <a:rPr lang="en-CA" dirty="0">
                <a:solidFill>
                  <a:srgbClr val="D4D4D4"/>
                </a:solidFill>
                <a:latin typeface="Consolas" panose="020B0609020204030204" pitchFamily="49" charset="0"/>
              </a:rPr>
              <a:t>  // When the HTML element with ID '</a:t>
            </a:r>
            <a:r>
              <a:rPr lang="en-CA" dirty="0" err="1">
                <a:solidFill>
                  <a:srgbClr val="D4D4D4"/>
                </a:solidFill>
                <a:latin typeface="Consolas" panose="020B0609020204030204" pitchFamily="49" charset="0"/>
              </a:rPr>
              <a:t>main_button</a:t>
            </a:r>
            <a:r>
              <a:rPr lang="en-CA" dirty="0">
                <a:solidFill>
                  <a:srgbClr val="D4D4D4"/>
                </a:solidFill>
                <a:latin typeface="Consolas" panose="020B0609020204030204" pitchFamily="49" charset="0"/>
              </a:rPr>
              <a:t>' is clicked</a:t>
            </a:r>
          </a:p>
          <a:p>
            <a:r>
              <a:rPr lang="en-CA" dirty="0">
                <a:solidFill>
                  <a:srgbClr val="D4D4D4"/>
                </a:solidFill>
                <a:latin typeface="Consolas" panose="020B0609020204030204" pitchFamily="49" charset="0"/>
              </a:rPr>
              <a:t>  // this code will run</a:t>
            </a:r>
            <a:br>
              <a:rPr lang="en-CA" dirty="0">
                <a:solidFill>
                  <a:srgbClr val="D4D4D4"/>
                </a:solidFill>
                <a:latin typeface="Consolas" panose="020B0609020204030204" pitchFamily="49" charset="0"/>
              </a:rPr>
            </a:br>
            <a:r>
              <a:rPr lang="en-CA" dirty="0">
                <a:solidFill>
                  <a:srgbClr val="D4D4D4"/>
                </a:solidFill>
                <a:latin typeface="Consolas" panose="020B0609020204030204" pitchFamily="49" charset="0"/>
              </a:rPr>
              <a:t>  // "Alert" is a JS function which trigger a pop-up window</a:t>
            </a:r>
          </a:p>
          <a:p>
            <a:r>
              <a:rPr lang="en-CA" dirty="0">
                <a:solidFill>
                  <a:srgbClr val="D4D4D4"/>
                </a:solidFill>
                <a:latin typeface="Consolas" panose="020B0609020204030204" pitchFamily="49" charset="0"/>
              </a:rPr>
              <a:t>  	alert("The Button has been clicked!");</a:t>
            </a:r>
          </a:p>
          <a:p>
            <a:r>
              <a:rPr lang="en-CA" dirty="0">
                <a:solidFill>
                  <a:srgbClr val="D4D4D4"/>
                </a:solidFill>
                <a:latin typeface="Consolas" panose="020B0609020204030204" pitchFamily="49" charset="0"/>
              </a:rPr>
              <a:t>  	});</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C3796912-F64F-40F6-850C-D8E2EBAE55E3}"/>
              </a:ext>
            </a:extLst>
          </p:cNvPr>
          <p:cNvSpPr txBox="1"/>
          <p:nvPr/>
        </p:nvSpPr>
        <p:spPr>
          <a:xfrm>
            <a:off x="167779" y="478534"/>
            <a:ext cx="1543564" cy="461665"/>
          </a:xfrm>
          <a:prstGeom prst="rect">
            <a:avLst/>
          </a:prstGeom>
          <a:noFill/>
        </p:spPr>
        <p:txBody>
          <a:bodyPr wrap="none" rtlCol="0">
            <a:spAutoFit/>
          </a:bodyPr>
          <a:lstStyle/>
          <a:p>
            <a:r>
              <a:rPr lang="en-CA" sz="2400" b="1" dirty="0"/>
              <a:t>JavaScript:</a:t>
            </a:r>
          </a:p>
        </p:txBody>
      </p:sp>
      <p:sp>
        <p:nvSpPr>
          <p:cNvPr id="15" name="Rectangle 14">
            <a:extLst>
              <a:ext uri="{FF2B5EF4-FFF2-40B4-BE49-F238E27FC236}">
                <a16:creationId xmlns:a16="http://schemas.microsoft.com/office/drawing/2014/main" id="{B0C2A157-05DD-4F31-ABFE-8D49BD8D5ED6}"/>
              </a:ext>
            </a:extLst>
          </p:cNvPr>
          <p:cNvSpPr/>
          <p:nvPr/>
        </p:nvSpPr>
        <p:spPr>
          <a:xfrm>
            <a:off x="167779" y="3155513"/>
            <a:ext cx="808235" cy="369332"/>
          </a:xfrm>
          <a:prstGeom prst="rect">
            <a:avLst/>
          </a:prstGeom>
        </p:spPr>
        <p:txBody>
          <a:bodyPr wrap="none">
            <a:spAutoFit/>
          </a:bodyPr>
          <a:lstStyle/>
          <a:p>
            <a:r>
              <a:rPr lang="en-CA" b="1" dirty="0"/>
              <a:t>HTML:</a:t>
            </a:r>
          </a:p>
        </p:txBody>
      </p:sp>
      <p:sp>
        <p:nvSpPr>
          <p:cNvPr id="16" name="Rectangle 15">
            <a:extLst>
              <a:ext uri="{FF2B5EF4-FFF2-40B4-BE49-F238E27FC236}">
                <a16:creationId xmlns:a16="http://schemas.microsoft.com/office/drawing/2014/main" id="{4F50B0FD-5BF6-4ED0-8C9C-E02174132E9B}"/>
              </a:ext>
            </a:extLst>
          </p:cNvPr>
          <p:cNvSpPr/>
          <p:nvPr/>
        </p:nvSpPr>
        <p:spPr>
          <a:xfrm>
            <a:off x="167779" y="3522910"/>
            <a:ext cx="5503430" cy="369332"/>
          </a:xfrm>
          <a:prstGeom prst="rect">
            <a:avLst/>
          </a:prstGeom>
          <a:solidFill>
            <a:schemeClr val="bg1">
              <a:lumMod val="85000"/>
              <a:lumOff val="15000"/>
            </a:schemeClr>
          </a:solidFill>
        </p:spPr>
        <p:txBody>
          <a:bodyPr wrap="none">
            <a:spAutoFit/>
          </a:bodyPr>
          <a:lstStyle/>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a</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href</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main_button</a:t>
            </a:r>
            <a:r>
              <a:rPr lang="en-CA" dirty="0">
                <a:solidFill>
                  <a:srgbClr val="CE9178"/>
                </a:solidFill>
                <a:latin typeface="Consolas" panose="020B0609020204030204" pitchFamily="49" charset="0"/>
              </a:rPr>
              <a:t>"</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Click Me!</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a</a:t>
            </a:r>
            <a:r>
              <a:rPr lang="en-CA" dirty="0">
                <a:solidFill>
                  <a:srgbClr val="808080"/>
                </a:solidFill>
                <a:latin typeface="Consolas" panose="020B0609020204030204" pitchFamily="49" charset="0"/>
              </a:rPr>
              <a:t>&gt;</a:t>
            </a:r>
            <a:endParaRPr lang="en-CA" b="0" dirty="0">
              <a:solidFill>
                <a:srgbClr val="D4D4D4"/>
              </a:solidFill>
              <a:effectLst/>
              <a:latin typeface="Consolas" panose="020B0609020204030204" pitchFamily="49" charset="0"/>
            </a:endParaRPr>
          </a:p>
        </p:txBody>
      </p:sp>
      <p:pic>
        <p:nvPicPr>
          <p:cNvPr id="2" name="Picture 1">
            <a:extLst>
              <a:ext uri="{FF2B5EF4-FFF2-40B4-BE49-F238E27FC236}">
                <a16:creationId xmlns:a16="http://schemas.microsoft.com/office/drawing/2014/main" id="{F8EA7498-205F-44CA-AE60-CDCA83486635}"/>
              </a:ext>
            </a:extLst>
          </p:cNvPr>
          <p:cNvPicPr>
            <a:picLocks noChangeAspect="1"/>
          </p:cNvPicPr>
          <p:nvPr/>
        </p:nvPicPr>
        <p:blipFill rotWithShape="1">
          <a:blip r:embed="rId2"/>
          <a:srcRect l="30776" r="31465" b="48630"/>
          <a:stretch/>
        </p:blipFill>
        <p:spPr>
          <a:xfrm>
            <a:off x="6691495" y="3336781"/>
            <a:ext cx="4603532" cy="3521219"/>
          </a:xfrm>
          <a:prstGeom prst="rect">
            <a:avLst/>
          </a:prstGeom>
        </p:spPr>
      </p:pic>
    </p:spTree>
    <p:extLst>
      <p:ext uri="{BB962C8B-B14F-4D97-AF65-F5344CB8AC3E}">
        <p14:creationId xmlns:p14="http://schemas.microsoft.com/office/powerpoint/2010/main" val="28129318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8474FEE-FCD7-4979-9F9D-4081B3211635}"/>
              </a:ext>
            </a:extLst>
          </p:cNvPr>
          <p:cNvSpPr txBox="1"/>
          <p:nvPr/>
        </p:nvSpPr>
        <p:spPr>
          <a:xfrm>
            <a:off x="131326" y="856202"/>
            <a:ext cx="1543564" cy="461665"/>
          </a:xfrm>
          <a:prstGeom prst="rect">
            <a:avLst/>
          </a:prstGeom>
          <a:noFill/>
        </p:spPr>
        <p:txBody>
          <a:bodyPr wrap="none" rtlCol="0">
            <a:spAutoFit/>
          </a:bodyPr>
          <a:lstStyle/>
          <a:p>
            <a:r>
              <a:rPr lang="en-CA" sz="2400" b="1" dirty="0"/>
              <a:t>JavaScript:</a:t>
            </a:r>
          </a:p>
        </p:txBody>
      </p:sp>
      <p:sp>
        <p:nvSpPr>
          <p:cNvPr id="13" name="Rectangle 12">
            <a:extLst>
              <a:ext uri="{FF2B5EF4-FFF2-40B4-BE49-F238E27FC236}">
                <a16:creationId xmlns:a16="http://schemas.microsoft.com/office/drawing/2014/main" id="{96BD0003-7A71-485E-AD1C-C59C3A27A4FA}"/>
              </a:ext>
            </a:extLst>
          </p:cNvPr>
          <p:cNvSpPr/>
          <p:nvPr/>
        </p:nvSpPr>
        <p:spPr>
          <a:xfrm>
            <a:off x="1770066" y="856202"/>
            <a:ext cx="9328569" cy="3139321"/>
          </a:xfrm>
          <a:prstGeom prst="rect">
            <a:avLst/>
          </a:prstGeom>
          <a:solidFill>
            <a:schemeClr val="bg1">
              <a:lumMod val="85000"/>
              <a:lumOff val="15000"/>
            </a:schemeClr>
          </a:solidFill>
        </p:spPr>
        <p:txBody>
          <a:bodyPr wrap="square">
            <a:spAutoFit/>
          </a:bodyPr>
          <a:lstStyle/>
          <a:p>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text_input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on</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keyup</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When the HTML element with ID </a:t>
            </a:r>
            <a:r>
              <a:rPr lang="en-CA" dirty="0" err="1">
                <a:solidFill>
                  <a:srgbClr val="608B4E"/>
                </a:solidFill>
                <a:latin typeface="Consolas" panose="020B0609020204030204" pitchFamily="49" charset="0"/>
              </a:rPr>
              <a:t>text_input</a:t>
            </a:r>
            <a:r>
              <a:rPr lang="en-CA" dirty="0">
                <a:solidFill>
                  <a:srgbClr val="608B4E"/>
                </a:solidFill>
                <a:latin typeface="Consolas" panose="020B0609020204030204" pitchFamily="49" charset="0"/>
              </a:rPr>
              <a:t> registers</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 the '</a:t>
            </a:r>
            <a:r>
              <a:rPr lang="en-CA" dirty="0" err="1">
                <a:solidFill>
                  <a:srgbClr val="608B4E"/>
                </a:solidFill>
                <a:latin typeface="Consolas" panose="020B0609020204030204" pitchFamily="49" charset="0"/>
              </a:rPr>
              <a:t>keyup</a:t>
            </a:r>
            <a:r>
              <a:rPr lang="en-CA" dirty="0">
                <a:solidFill>
                  <a:srgbClr val="608B4E"/>
                </a:solidFill>
                <a:latin typeface="Consolas" panose="020B0609020204030204" pitchFamily="49" charset="0"/>
              </a:rPr>
              <a:t>' event, this code will run</a:t>
            </a:r>
            <a:endParaRPr lang="en-CA" dirty="0">
              <a:solidFill>
                <a:srgbClr val="D4D4D4"/>
              </a:solidFill>
              <a:latin typeface="Consolas" panose="020B0609020204030204" pitchFamily="49" charset="0"/>
            </a:endParaRPr>
          </a:p>
          <a:p>
            <a:br>
              <a:rPr lang="en-CA" dirty="0">
                <a:solidFill>
                  <a:srgbClr val="D4D4D4"/>
                </a:solidFill>
                <a:latin typeface="Consolas" panose="020B0609020204030204" pitchFamily="49" charset="0"/>
              </a:rPr>
            </a:b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 $(this) is a special jQuery selector that refers to the HTML</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 element that is currently selected. In this case, it refers to </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 the #</a:t>
            </a:r>
            <a:r>
              <a:rPr lang="en-CA" dirty="0" err="1">
                <a:solidFill>
                  <a:srgbClr val="608B4E"/>
                </a:solidFill>
                <a:latin typeface="Consolas" panose="020B0609020204030204" pitchFamily="49" charset="0"/>
              </a:rPr>
              <a:t>text_input</a:t>
            </a:r>
            <a:r>
              <a:rPr lang="en-CA" dirty="0">
                <a:solidFill>
                  <a:srgbClr val="608B4E"/>
                </a:solidFill>
                <a:latin typeface="Consolas" panose="020B0609020204030204" pitchFamily="49" charset="0"/>
              </a:rPr>
              <a:t> element, since it was the element which triggered </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 this code. This line simply takes the value of the #</a:t>
            </a:r>
            <a:r>
              <a:rPr lang="en-CA" dirty="0" err="1">
                <a:solidFill>
                  <a:srgbClr val="608B4E"/>
                </a:solidFill>
                <a:latin typeface="Consolas" panose="020B0609020204030204" pitchFamily="49" charset="0"/>
              </a:rPr>
              <a:t>text_input</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 and puts it into the #</a:t>
            </a:r>
            <a:r>
              <a:rPr lang="en-CA" dirty="0" err="1">
                <a:solidFill>
                  <a:srgbClr val="608B4E"/>
                </a:solidFill>
                <a:latin typeface="Consolas" panose="020B0609020204030204" pitchFamily="49" charset="0"/>
              </a:rPr>
              <a:t>display_text</a:t>
            </a:r>
            <a:r>
              <a:rPr lang="en-CA" dirty="0">
                <a:solidFill>
                  <a:srgbClr val="608B4E"/>
                </a:solidFill>
                <a:latin typeface="Consolas" panose="020B0609020204030204" pitchFamily="49" charset="0"/>
              </a:rPr>
              <a:t> element</a:t>
            </a:r>
            <a:endParaRPr lang="en-CA" dirty="0">
              <a:solidFill>
                <a:srgbClr val="D4D4D4"/>
              </a:solidFill>
              <a:latin typeface="Consolas" panose="020B0609020204030204" pitchFamily="49" charset="0"/>
            </a:endParaRPr>
          </a:p>
          <a:p>
            <a:r>
              <a:rPr lang="en-CA" dirty="0">
                <a:solidFill>
                  <a:srgbClr val="DCDCAA"/>
                </a:solidFill>
                <a:latin typeface="Consolas" panose="020B0609020204030204" pitchFamily="49" charset="0"/>
              </a:rPr>
              <a:t>  $</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display_text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html</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569CD6"/>
                </a:solidFill>
                <a:latin typeface="Consolas" panose="020B0609020204030204" pitchFamily="49" charset="0"/>
              </a:rPr>
              <a:t>this</a:t>
            </a:r>
            <a:r>
              <a:rPr lang="en-CA" dirty="0">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val</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B58F40EB-ACF8-465F-891C-9F754CA38851}"/>
              </a:ext>
            </a:extLst>
          </p:cNvPr>
          <p:cNvSpPr/>
          <p:nvPr/>
        </p:nvSpPr>
        <p:spPr>
          <a:xfrm>
            <a:off x="131326" y="4336075"/>
            <a:ext cx="808235" cy="369332"/>
          </a:xfrm>
          <a:prstGeom prst="rect">
            <a:avLst/>
          </a:prstGeom>
        </p:spPr>
        <p:txBody>
          <a:bodyPr wrap="none">
            <a:spAutoFit/>
          </a:bodyPr>
          <a:lstStyle/>
          <a:p>
            <a:r>
              <a:rPr lang="en-CA" b="1" dirty="0"/>
              <a:t>HTML:</a:t>
            </a:r>
          </a:p>
        </p:txBody>
      </p:sp>
      <p:sp>
        <p:nvSpPr>
          <p:cNvPr id="16" name="Rectangle 15">
            <a:extLst>
              <a:ext uri="{FF2B5EF4-FFF2-40B4-BE49-F238E27FC236}">
                <a16:creationId xmlns:a16="http://schemas.microsoft.com/office/drawing/2014/main" id="{A8C5657C-A478-4005-B6AA-847FD630DDED}"/>
              </a:ext>
            </a:extLst>
          </p:cNvPr>
          <p:cNvSpPr/>
          <p:nvPr/>
        </p:nvSpPr>
        <p:spPr>
          <a:xfrm>
            <a:off x="1770066" y="4184593"/>
            <a:ext cx="6096000" cy="646331"/>
          </a:xfrm>
          <a:prstGeom prst="rect">
            <a:avLst/>
          </a:prstGeom>
          <a:solidFill>
            <a:schemeClr val="bg1">
              <a:lumMod val="85000"/>
              <a:lumOff val="15000"/>
            </a:schemeClr>
          </a:solidFill>
        </p:spPr>
        <p:txBody>
          <a:bodyPr>
            <a:spAutoFit/>
          </a:bodyPr>
          <a:lstStyle/>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input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type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"text"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text_input</a:t>
            </a:r>
            <a:r>
              <a:rPr lang="en-CA" dirty="0">
                <a:solidFill>
                  <a:srgbClr val="CE9178"/>
                </a:solidFill>
                <a:latin typeface="Consolas" panose="020B0609020204030204" pitchFamily="49" charset="0"/>
              </a:rPr>
              <a:t>"</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display_text</a:t>
            </a:r>
            <a:r>
              <a:rPr lang="en-CA" dirty="0">
                <a:solidFill>
                  <a:srgbClr val="CE9178"/>
                </a:solidFill>
                <a:latin typeface="Consolas" panose="020B0609020204030204" pitchFamily="49" charset="0"/>
              </a:rPr>
              <a:t>"</a:t>
            </a:r>
            <a:r>
              <a:rPr lang="en-CA" dirty="0">
                <a:solidFill>
                  <a:srgbClr val="808080"/>
                </a:solidFill>
                <a:latin typeface="Consolas" panose="020B0609020204030204" pitchFamily="49" charset="0"/>
              </a:rPr>
              <a:t>&gt;&lt;/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endParaRPr lang="en-CA" b="0" dirty="0">
              <a:solidFill>
                <a:srgbClr val="D4D4D4"/>
              </a:solidFill>
              <a:effectLst/>
              <a:latin typeface="Consolas" panose="020B0609020204030204" pitchFamily="49" charset="0"/>
            </a:endParaRPr>
          </a:p>
        </p:txBody>
      </p:sp>
      <p:sp>
        <p:nvSpPr>
          <p:cNvPr id="17" name="Rectangle 16">
            <a:extLst>
              <a:ext uri="{FF2B5EF4-FFF2-40B4-BE49-F238E27FC236}">
                <a16:creationId xmlns:a16="http://schemas.microsoft.com/office/drawing/2014/main" id="{F77A8FA1-B5AE-4EB2-B3E1-F86866F3956C}"/>
              </a:ext>
            </a:extLst>
          </p:cNvPr>
          <p:cNvSpPr/>
          <p:nvPr/>
        </p:nvSpPr>
        <p:spPr>
          <a:xfrm>
            <a:off x="138349" y="5055971"/>
            <a:ext cx="841705" cy="369332"/>
          </a:xfrm>
          <a:prstGeom prst="rect">
            <a:avLst/>
          </a:prstGeom>
        </p:spPr>
        <p:txBody>
          <a:bodyPr wrap="none">
            <a:spAutoFit/>
          </a:bodyPr>
          <a:lstStyle/>
          <a:p>
            <a:r>
              <a:rPr lang="en-CA" b="1" dirty="0"/>
              <a:t>Result:</a:t>
            </a:r>
          </a:p>
        </p:txBody>
      </p:sp>
      <p:pic>
        <p:nvPicPr>
          <p:cNvPr id="2" name="Picture 1">
            <a:extLst>
              <a:ext uri="{FF2B5EF4-FFF2-40B4-BE49-F238E27FC236}">
                <a16:creationId xmlns:a16="http://schemas.microsoft.com/office/drawing/2014/main" id="{09439790-773C-4DDC-AC94-D760086AC4E6}"/>
              </a:ext>
            </a:extLst>
          </p:cNvPr>
          <p:cNvPicPr>
            <a:picLocks noChangeAspect="1"/>
          </p:cNvPicPr>
          <p:nvPr/>
        </p:nvPicPr>
        <p:blipFill rotWithShape="1">
          <a:blip r:embed="rId2"/>
          <a:srcRect l="32759" t="44672" r="31939" b="46359"/>
          <a:stretch/>
        </p:blipFill>
        <p:spPr>
          <a:xfrm>
            <a:off x="3719749" y="5363294"/>
            <a:ext cx="7378886" cy="1054128"/>
          </a:xfrm>
          <a:prstGeom prst="rect">
            <a:avLst/>
          </a:prstGeom>
        </p:spPr>
      </p:pic>
    </p:spTree>
    <p:extLst>
      <p:ext uri="{BB962C8B-B14F-4D97-AF65-F5344CB8AC3E}">
        <p14:creationId xmlns:p14="http://schemas.microsoft.com/office/powerpoint/2010/main" val="232035909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8474FEE-FCD7-4979-9F9D-4081B3211635}"/>
              </a:ext>
            </a:extLst>
          </p:cNvPr>
          <p:cNvSpPr txBox="1"/>
          <p:nvPr/>
        </p:nvSpPr>
        <p:spPr>
          <a:xfrm>
            <a:off x="541229" y="486870"/>
            <a:ext cx="10231327" cy="830997"/>
          </a:xfrm>
          <a:prstGeom prst="rect">
            <a:avLst/>
          </a:prstGeom>
          <a:noFill/>
        </p:spPr>
        <p:txBody>
          <a:bodyPr wrap="none" rtlCol="0">
            <a:spAutoFit/>
          </a:bodyPr>
          <a:lstStyle/>
          <a:p>
            <a:r>
              <a:rPr lang="en-CA" sz="2400" b="1" dirty="0"/>
              <a:t>Now, make the following:</a:t>
            </a:r>
          </a:p>
          <a:p>
            <a:r>
              <a:rPr lang="en-CA" sz="2400" b="1" dirty="0"/>
              <a:t>When the link is clicked, you will see a cat appear allow with the image of a cat.</a:t>
            </a:r>
          </a:p>
        </p:txBody>
      </p:sp>
      <p:pic>
        <p:nvPicPr>
          <p:cNvPr id="3" name="Picture 2">
            <a:extLst>
              <a:ext uri="{FF2B5EF4-FFF2-40B4-BE49-F238E27FC236}">
                <a16:creationId xmlns:a16="http://schemas.microsoft.com/office/drawing/2014/main" id="{85057C5B-3BFB-4267-9480-1F9BFCC0D557}"/>
              </a:ext>
            </a:extLst>
          </p:cNvPr>
          <p:cNvPicPr>
            <a:picLocks noChangeAspect="1"/>
          </p:cNvPicPr>
          <p:nvPr/>
        </p:nvPicPr>
        <p:blipFill rotWithShape="1">
          <a:blip r:embed="rId3"/>
          <a:srcRect l="25905" t="22592" r="27026" b="12319"/>
          <a:stretch/>
        </p:blipFill>
        <p:spPr>
          <a:xfrm>
            <a:off x="3310758" y="1702676"/>
            <a:ext cx="5738649" cy="4461642"/>
          </a:xfrm>
          <a:prstGeom prst="rect">
            <a:avLst/>
          </a:prstGeom>
        </p:spPr>
      </p:pic>
    </p:spTree>
    <p:extLst>
      <p:ext uri="{BB962C8B-B14F-4D97-AF65-F5344CB8AC3E}">
        <p14:creationId xmlns:p14="http://schemas.microsoft.com/office/powerpoint/2010/main" val="121439045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8474FEE-FCD7-4979-9F9D-4081B3211635}"/>
              </a:ext>
            </a:extLst>
          </p:cNvPr>
          <p:cNvSpPr txBox="1"/>
          <p:nvPr/>
        </p:nvSpPr>
        <p:spPr>
          <a:xfrm>
            <a:off x="541229" y="486870"/>
            <a:ext cx="1543564" cy="461665"/>
          </a:xfrm>
          <a:prstGeom prst="rect">
            <a:avLst/>
          </a:prstGeom>
          <a:noFill/>
        </p:spPr>
        <p:txBody>
          <a:bodyPr wrap="none" rtlCol="0">
            <a:spAutoFit/>
          </a:bodyPr>
          <a:lstStyle/>
          <a:p>
            <a:r>
              <a:rPr lang="en-CA" sz="2400" b="1" dirty="0"/>
              <a:t>JavaScript:</a:t>
            </a:r>
          </a:p>
        </p:txBody>
      </p:sp>
      <p:sp>
        <p:nvSpPr>
          <p:cNvPr id="2" name="Rectangle 1">
            <a:extLst>
              <a:ext uri="{FF2B5EF4-FFF2-40B4-BE49-F238E27FC236}">
                <a16:creationId xmlns:a16="http://schemas.microsoft.com/office/drawing/2014/main" id="{A912ED39-6C33-49F4-BBF0-E2C9A471375E}"/>
              </a:ext>
            </a:extLst>
          </p:cNvPr>
          <p:cNvSpPr/>
          <p:nvPr/>
        </p:nvSpPr>
        <p:spPr>
          <a:xfrm>
            <a:off x="2084793" y="486870"/>
            <a:ext cx="8777648" cy="1754326"/>
          </a:xfrm>
          <a:prstGeom prst="rect">
            <a:avLst/>
          </a:prstGeom>
        </p:spPr>
        <p:txBody>
          <a:bodyPr wrap="square">
            <a:spAutoFit/>
          </a:bodyPr>
          <a:lstStyle/>
          <a:p>
            <a:r>
              <a:rPr lang="en-CA" dirty="0">
                <a:solidFill>
                  <a:srgbClr val="FFFFFF"/>
                </a:solidFill>
                <a:latin typeface="Consolas" panose="020B0609020204030204" pitchFamily="49" charset="0"/>
              </a:rPr>
              <a:t>  </a:t>
            </a:r>
            <a:r>
              <a:rPr lang="en-CA" dirty="0">
                <a:solidFill>
                  <a:srgbClr val="DCDCAA"/>
                </a:solidFill>
                <a:latin typeface="Consolas" panose="020B0609020204030204" pitchFamily="49" charset="0"/>
              </a:rPr>
              <a:t>$</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".cat"</a:t>
            </a:r>
            <a:r>
              <a:rPr lang="en-CA" dirty="0">
                <a:solidFill>
                  <a:srgbClr val="FFFFFF"/>
                </a:solidFill>
                <a:latin typeface="Consolas" panose="020B0609020204030204" pitchFamily="49" charset="0"/>
              </a:rPr>
              <a:t>).</a:t>
            </a:r>
            <a:r>
              <a:rPr lang="en-CA" dirty="0">
                <a:solidFill>
                  <a:srgbClr val="DCDCAA"/>
                </a:solidFill>
                <a:latin typeface="Consolas" panose="020B0609020204030204" pitchFamily="49" charset="0"/>
              </a:rPr>
              <a:t>on</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"click"</a:t>
            </a:r>
            <a:r>
              <a:rPr lang="en-CA" dirty="0">
                <a:solidFill>
                  <a:srgbClr val="FFFFFF"/>
                </a:solidFill>
                <a:latin typeface="Consolas" panose="020B0609020204030204" pitchFamily="49" charset="0"/>
              </a:rPr>
              <a:t>, </a:t>
            </a:r>
            <a:r>
              <a:rPr lang="en-CA" dirty="0">
                <a:solidFill>
                  <a:srgbClr val="569CD6"/>
                </a:solidFill>
                <a:latin typeface="Consolas" panose="020B0609020204030204" pitchFamily="49" charset="0"/>
              </a:rPr>
              <a:t>function</a:t>
            </a:r>
            <a:r>
              <a:rPr lang="en-CA" dirty="0">
                <a:solidFill>
                  <a:srgbClr val="FFFFFF"/>
                </a:solidFill>
                <a:latin typeface="Consolas" panose="020B0609020204030204" pitchFamily="49" charset="0"/>
              </a:rPr>
              <a:t>(){</a:t>
            </a:r>
          </a:p>
          <a:p>
            <a:r>
              <a:rPr lang="en-CA" dirty="0">
                <a:solidFill>
                  <a:srgbClr val="DCDCAA"/>
                </a:solidFill>
                <a:latin typeface="Consolas" panose="020B0609020204030204" pitchFamily="49" charset="0"/>
              </a:rPr>
              <a:t>alert</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"Oh so you want cats, eh?"</a:t>
            </a:r>
            <a:r>
              <a:rPr lang="en-CA" dirty="0">
                <a:solidFill>
                  <a:srgbClr val="FFFFFF"/>
                </a:solidFill>
                <a:latin typeface="Consolas" panose="020B0609020204030204" pitchFamily="49" charset="0"/>
              </a:rPr>
              <a:t>);</a:t>
            </a:r>
          </a:p>
          <a:p>
            <a:r>
              <a:rPr lang="en-CA" dirty="0">
                <a:solidFill>
                  <a:srgbClr val="DCDCAA"/>
                </a:solidFill>
                <a:latin typeface="Consolas" panose="020B0609020204030204" pitchFamily="49" charset="0"/>
              </a:rPr>
              <a:t>$</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display_pic</a:t>
            </a:r>
            <a:r>
              <a:rPr lang="en-CA" dirty="0">
                <a:solidFill>
                  <a:srgbClr val="CE9178"/>
                </a:solidFill>
                <a:latin typeface="Consolas" panose="020B0609020204030204" pitchFamily="49" charset="0"/>
              </a:rPr>
              <a:t>'</a:t>
            </a:r>
            <a:r>
              <a:rPr lang="en-CA" dirty="0">
                <a:solidFill>
                  <a:srgbClr val="FFFFFF"/>
                </a:solidFill>
                <a:latin typeface="Consolas" panose="020B0609020204030204" pitchFamily="49" charset="0"/>
              </a:rPr>
              <a:t>).</a:t>
            </a:r>
            <a:r>
              <a:rPr lang="en-CA" dirty="0">
                <a:solidFill>
                  <a:srgbClr val="DCDCAA"/>
                </a:solidFill>
                <a:latin typeface="Consolas" panose="020B0609020204030204" pitchFamily="49" charset="0"/>
              </a:rPr>
              <a:t>html</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'&lt;</a:t>
            </a:r>
            <a:r>
              <a:rPr lang="en-CA" dirty="0" err="1">
                <a:solidFill>
                  <a:srgbClr val="CE9178"/>
                </a:solidFill>
                <a:latin typeface="Consolas" panose="020B0609020204030204" pitchFamily="49" charset="0"/>
              </a:rPr>
              <a:t>img</a:t>
            </a:r>
            <a:r>
              <a:rPr lang="en-CA" dirty="0">
                <a:solidFill>
                  <a:srgbClr val="CE9178"/>
                </a:solidFill>
                <a:latin typeface="Consolas" panose="020B0609020204030204" pitchFamily="49" charset="0"/>
              </a:rPr>
              <a:t> </a:t>
            </a:r>
            <a:r>
              <a:rPr lang="en-CA" dirty="0" err="1">
                <a:solidFill>
                  <a:srgbClr val="CE9178"/>
                </a:solidFill>
                <a:latin typeface="Consolas" panose="020B0609020204030204" pitchFamily="49" charset="0"/>
              </a:rPr>
              <a:t>src</a:t>
            </a:r>
            <a:r>
              <a:rPr lang="en-CA" dirty="0">
                <a:solidFill>
                  <a:srgbClr val="CE9178"/>
                </a:solidFill>
                <a:latin typeface="Consolas" panose="020B0609020204030204" pitchFamily="49" charset="0"/>
              </a:rPr>
              <a:t> = "cat.jpg"&gt;'</a:t>
            </a:r>
            <a:r>
              <a:rPr lang="en-CA" dirty="0">
                <a:solidFill>
                  <a:srgbClr val="FFFFFF"/>
                </a:solidFill>
                <a:latin typeface="Consolas" panose="020B0609020204030204" pitchFamily="49" charset="0"/>
              </a:rPr>
              <a:t>);</a:t>
            </a:r>
          </a:p>
          <a:p>
            <a:r>
              <a:rPr lang="en-CA" dirty="0">
                <a:solidFill>
                  <a:srgbClr val="DCDCAA"/>
                </a:solidFill>
                <a:latin typeface="Consolas" panose="020B0609020204030204" pitchFamily="49" charset="0"/>
              </a:rPr>
              <a:t>$</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'#display_text2'</a:t>
            </a:r>
            <a:r>
              <a:rPr lang="en-CA" dirty="0">
                <a:solidFill>
                  <a:srgbClr val="FFFFFF"/>
                </a:solidFill>
                <a:latin typeface="Consolas" panose="020B0609020204030204" pitchFamily="49" charset="0"/>
              </a:rPr>
              <a:t>).</a:t>
            </a:r>
            <a:r>
              <a:rPr lang="en-CA" dirty="0">
                <a:solidFill>
                  <a:srgbClr val="DCDCAA"/>
                </a:solidFill>
                <a:latin typeface="Consolas" panose="020B0609020204030204" pitchFamily="49" charset="0"/>
              </a:rPr>
              <a:t>html</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'&lt;p&gt; You got it! &lt;/p&gt;'</a:t>
            </a:r>
            <a:r>
              <a:rPr lang="en-CA" dirty="0">
                <a:solidFill>
                  <a:srgbClr val="FFFFFF"/>
                </a:solidFill>
                <a:latin typeface="Consolas" panose="020B0609020204030204" pitchFamily="49" charset="0"/>
              </a:rPr>
              <a:t>);</a:t>
            </a:r>
          </a:p>
          <a:p>
            <a:r>
              <a:rPr lang="en-CA" dirty="0">
                <a:solidFill>
                  <a:srgbClr val="FFFFFF"/>
                </a:solidFill>
                <a:latin typeface="Consolas" panose="020B0609020204030204" pitchFamily="49" charset="0"/>
              </a:rPr>
              <a:t>});</a:t>
            </a:r>
            <a:br>
              <a:rPr lang="en-CA" dirty="0">
                <a:solidFill>
                  <a:srgbClr val="FFFFFF"/>
                </a:solidFill>
                <a:latin typeface="Consolas" panose="020B0609020204030204" pitchFamily="49" charset="0"/>
              </a:rPr>
            </a:br>
            <a:r>
              <a:rPr lang="en-CA" dirty="0">
                <a:solidFill>
                  <a:srgbClr val="FFFFFF"/>
                </a:solidFill>
                <a:latin typeface="Consolas" panose="020B0609020204030204" pitchFamily="49" charset="0"/>
              </a:rPr>
              <a:t>});</a:t>
            </a:r>
            <a:endParaRPr lang="en-CA" b="0" dirty="0">
              <a:solidFill>
                <a:srgbClr val="FFFFFF"/>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5398248-4458-4649-94DB-1C44CB74C264}"/>
              </a:ext>
            </a:extLst>
          </p:cNvPr>
          <p:cNvSpPr txBox="1"/>
          <p:nvPr/>
        </p:nvSpPr>
        <p:spPr>
          <a:xfrm>
            <a:off x="541229" y="3210770"/>
            <a:ext cx="1015021" cy="461665"/>
          </a:xfrm>
          <a:prstGeom prst="rect">
            <a:avLst/>
          </a:prstGeom>
          <a:noFill/>
        </p:spPr>
        <p:txBody>
          <a:bodyPr wrap="none" rtlCol="0">
            <a:spAutoFit/>
          </a:bodyPr>
          <a:lstStyle/>
          <a:p>
            <a:r>
              <a:rPr lang="en-CA" sz="2400" b="1" dirty="0"/>
              <a:t>HTML:</a:t>
            </a:r>
          </a:p>
        </p:txBody>
      </p:sp>
      <p:sp>
        <p:nvSpPr>
          <p:cNvPr id="4" name="Rectangle 3">
            <a:extLst>
              <a:ext uri="{FF2B5EF4-FFF2-40B4-BE49-F238E27FC236}">
                <a16:creationId xmlns:a16="http://schemas.microsoft.com/office/drawing/2014/main" id="{D1EFDA73-21E8-4B8B-BBEE-AF025C4B3FF3}"/>
              </a:ext>
            </a:extLst>
          </p:cNvPr>
          <p:cNvSpPr/>
          <p:nvPr/>
        </p:nvSpPr>
        <p:spPr>
          <a:xfrm>
            <a:off x="1944414" y="3210770"/>
            <a:ext cx="6096000" cy="2031325"/>
          </a:xfrm>
          <a:prstGeom prst="rect">
            <a:avLst/>
          </a:prstGeom>
        </p:spPr>
        <p:txBody>
          <a:bodyPr>
            <a:spAutoFit/>
          </a:bodyPr>
          <a:lstStyle/>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endParaRPr lang="en-CA" dirty="0">
              <a:solidFill>
                <a:srgbClr val="FFFFFF"/>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a</a:t>
            </a:r>
            <a:r>
              <a:rPr lang="en-CA" dirty="0">
                <a:solidFill>
                  <a:srgbClr val="FFFFFF"/>
                </a:solidFill>
                <a:latin typeface="Consolas" panose="020B0609020204030204" pitchFamily="49" charset="0"/>
              </a:rPr>
              <a:t> </a:t>
            </a:r>
            <a:r>
              <a:rPr lang="en-CA" dirty="0" err="1">
                <a:solidFill>
                  <a:srgbClr val="9CDCFE"/>
                </a:solidFill>
                <a:latin typeface="Consolas" panose="020B0609020204030204" pitchFamily="49" charset="0"/>
              </a:rPr>
              <a:t>href</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a:t>
            </a:r>
            <a:r>
              <a:rPr lang="en-CA" dirty="0">
                <a:solidFill>
                  <a:srgbClr val="FFFFFF"/>
                </a:solidFill>
                <a:latin typeface="Consolas" panose="020B0609020204030204" pitchFamily="49" charset="0"/>
              </a:rPr>
              <a:t> </a:t>
            </a:r>
            <a:r>
              <a:rPr lang="en-CA" dirty="0">
                <a:solidFill>
                  <a:srgbClr val="9CDCFE"/>
                </a:solidFill>
                <a:latin typeface="Consolas" panose="020B0609020204030204" pitchFamily="49" charset="0"/>
              </a:rPr>
              <a:t>class</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"cat"</a:t>
            </a:r>
            <a:r>
              <a:rPr lang="en-CA" dirty="0">
                <a:solidFill>
                  <a:srgbClr val="808080"/>
                </a:solidFill>
                <a:latin typeface="Consolas" panose="020B0609020204030204" pitchFamily="49" charset="0"/>
              </a:rPr>
              <a:t>&gt;</a:t>
            </a:r>
            <a:r>
              <a:rPr lang="en-CA" dirty="0">
                <a:solidFill>
                  <a:srgbClr val="FFFFFF"/>
                </a:solidFill>
                <a:latin typeface="Consolas" panose="020B0609020204030204" pitchFamily="49" charset="0"/>
              </a:rPr>
              <a:t>See a cat!</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a</a:t>
            </a:r>
            <a:r>
              <a:rPr lang="en-CA" dirty="0">
                <a:solidFill>
                  <a:srgbClr val="808080"/>
                </a:solidFill>
                <a:latin typeface="Consolas" panose="020B0609020204030204" pitchFamily="49" charset="0"/>
              </a:rPr>
              <a:t>&gt;</a:t>
            </a:r>
            <a:endParaRPr lang="en-CA" dirty="0">
              <a:solidFill>
                <a:srgbClr val="FFFFFF"/>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endParaRPr lang="en-CA" dirty="0">
              <a:solidFill>
                <a:srgbClr val="FFFFFF"/>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FFFFFF"/>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display_pic</a:t>
            </a:r>
            <a:r>
              <a:rPr lang="en-CA" dirty="0">
                <a:solidFill>
                  <a:srgbClr val="CE9178"/>
                </a:solidFill>
                <a:latin typeface="Consolas" panose="020B0609020204030204" pitchFamily="49" charset="0"/>
              </a:rPr>
              <a:t>"</a:t>
            </a:r>
            <a:r>
              <a:rPr lang="en-CA" dirty="0">
                <a:solidFill>
                  <a:srgbClr val="808080"/>
                </a:solidFill>
                <a:latin typeface="Consolas" panose="020B0609020204030204" pitchFamily="49" charset="0"/>
              </a:rPr>
              <a:t>&gt;</a:t>
            </a:r>
            <a:endParaRPr lang="en-CA" dirty="0">
              <a:solidFill>
                <a:srgbClr val="FFFFFF"/>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808080"/>
                </a:solidFill>
                <a:latin typeface="Consolas" panose="020B0609020204030204" pitchFamily="49" charset="0"/>
              </a:rPr>
              <a:t>&gt;</a:t>
            </a:r>
            <a:endParaRPr lang="en-CA" dirty="0">
              <a:solidFill>
                <a:srgbClr val="FFFFFF"/>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FFFFFF"/>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FFFFFF"/>
                </a:solidFill>
                <a:latin typeface="Consolas" panose="020B0609020204030204" pitchFamily="49" charset="0"/>
              </a:rPr>
              <a:t>=</a:t>
            </a:r>
            <a:r>
              <a:rPr lang="en-CA" dirty="0">
                <a:solidFill>
                  <a:srgbClr val="CE9178"/>
                </a:solidFill>
                <a:latin typeface="Consolas" panose="020B0609020204030204" pitchFamily="49" charset="0"/>
              </a:rPr>
              <a:t>"display_text2"</a:t>
            </a:r>
            <a:r>
              <a:rPr lang="en-CA" dirty="0">
                <a:solidFill>
                  <a:srgbClr val="808080"/>
                </a:solidFill>
                <a:latin typeface="Consolas" panose="020B0609020204030204" pitchFamily="49" charset="0"/>
              </a:rPr>
              <a:t>&gt;</a:t>
            </a:r>
            <a:endParaRPr lang="en-CA" dirty="0">
              <a:solidFill>
                <a:srgbClr val="FFFFFF"/>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808080"/>
                </a:solidFill>
                <a:latin typeface="Consolas" panose="020B0609020204030204" pitchFamily="49" charset="0"/>
              </a:rPr>
              <a:t>&gt;</a:t>
            </a:r>
            <a:endParaRPr lang="en-CA"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91687622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D1A86-9EEE-469E-8BD9-A5D903155E20}"/>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Advanced JavaScript Examples</a:t>
            </a:r>
          </a:p>
        </p:txBody>
      </p:sp>
      <p:sp>
        <p:nvSpPr>
          <p:cNvPr id="3" name="Text Placeholder 2">
            <a:extLst>
              <a:ext uri="{FF2B5EF4-FFF2-40B4-BE49-F238E27FC236}">
                <a16:creationId xmlns:a16="http://schemas.microsoft.com/office/drawing/2014/main" id="{BAE59647-72E2-42C3-9EC6-FBBA21D8B881}"/>
              </a:ext>
            </a:extLst>
          </p:cNvPr>
          <p:cNvSpPr>
            <a:spLocks noGrp="1"/>
          </p:cNvSpPr>
          <p:nvPr>
            <p:ph type="body" idx="1"/>
          </p:nvPr>
        </p:nvSpPr>
        <p:spPr>
          <a:xfrm>
            <a:off x="804672" y="1300450"/>
            <a:ext cx="4167376" cy="1155525"/>
          </a:xfrm>
        </p:spPr>
        <p:txBody>
          <a:bodyPr vert="horz" lIns="91440" tIns="45720" rIns="91440" bIns="45720" rtlCol="0" anchor="b">
            <a:normAutofit/>
          </a:bodyPr>
          <a:lstStyle/>
          <a:p>
            <a:r>
              <a:rPr lang="en-US" sz="1400" kern="1200" dirty="0">
                <a:solidFill>
                  <a:schemeClr val="tx1"/>
                </a:solidFill>
                <a:latin typeface="+mn-lt"/>
                <a:ea typeface="+mn-ea"/>
                <a:cs typeface="+mn-cs"/>
              </a:rPr>
              <a:t>The following examples just provide some advanced JS code, which is not tremendously well documented. Try running the code, and discerning what is happening based on the provided examples above.</a:t>
            </a:r>
          </a:p>
        </p:txBody>
      </p:sp>
    </p:spTree>
    <p:extLst>
      <p:ext uri="{BB962C8B-B14F-4D97-AF65-F5344CB8AC3E}">
        <p14:creationId xmlns:p14="http://schemas.microsoft.com/office/powerpoint/2010/main" val="340761788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1C3C34DA-D9BC-46D3-822D-3EE40F0CE7FF}"/>
              </a:ext>
            </a:extLst>
          </p:cNvPr>
          <p:cNvSpPr txBox="1"/>
          <p:nvPr/>
        </p:nvSpPr>
        <p:spPr>
          <a:xfrm>
            <a:off x="138349" y="58720"/>
            <a:ext cx="1543564" cy="461665"/>
          </a:xfrm>
          <a:prstGeom prst="rect">
            <a:avLst/>
          </a:prstGeom>
          <a:noFill/>
        </p:spPr>
        <p:txBody>
          <a:bodyPr wrap="none" rtlCol="0">
            <a:spAutoFit/>
          </a:bodyPr>
          <a:lstStyle/>
          <a:p>
            <a:r>
              <a:rPr lang="en-CA" sz="2400" b="1" dirty="0"/>
              <a:t>JavaScript:</a:t>
            </a:r>
          </a:p>
        </p:txBody>
      </p:sp>
      <p:sp>
        <p:nvSpPr>
          <p:cNvPr id="19" name="Rectangle 18">
            <a:extLst>
              <a:ext uri="{FF2B5EF4-FFF2-40B4-BE49-F238E27FC236}">
                <a16:creationId xmlns:a16="http://schemas.microsoft.com/office/drawing/2014/main" id="{9A5C9BB3-5F47-4B24-8197-296870E534DB}"/>
              </a:ext>
            </a:extLst>
          </p:cNvPr>
          <p:cNvSpPr/>
          <p:nvPr/>
        </p:nvSpPr>
        <p:spPr>
          <a:xfrm>
            <a:off x="1770057" y="58720"/>
            <a:ext cx="9404071" cy="4524315"/>
          </a:xfrm>
          <a:prstGeom prst="rect">
            <a:avLst/>
          </a:prstGeom>
          <a:solidFill>
            <a:schemeClr val="bg1">
              <a:lumMod val="85000"/>
              <a:lumOff val="15000"/>
            </a:schemeClr>
          </a:solidFill>
        </p:spPr>
        <p:txBody>
          <a:bodyPr wrap="square">
            <a:spAutoFit/>
          </a:bodyPr>
          <a:lstStyle/>
          <a:p>
            <a:r>
              <a:rPr lang="en-CA" dirty="0">
                <a:solidFill>
                  <a:srgbClr val="608B4E"/>
                </a:solidFill>
                <a:latin typeface="Consolas" panose="020B0609020204030204" pitchFamily="49" charset="0"/>
              </a:rPr>
              <a:t>// This variable is defined with "Global Scope"</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it can be accessed from within any function in this script</a:t>
            </a:r>
            <a:endParaRPr lang="en-CA" dirty="0">
              <a:solidFill>
                <a:srgbClr val="D4D4D4"/>
              </a:solidFill>
              <a:latin typeface="Consolas" panose="020B0609020204030204" pitchFamily="49" charset="0"/>
            </a:endParaRPr>
          </a:p>
          <a:p>
            <a:r>
              <a:rPr lang="en-CA" dirty="0" err="1">
                <a:solidFill>
                  <a:srgbClr val="569CD6"/>
                </a:solidFill>
                <a:latin typeface="Consolas" panose="020B0609020204030204" pitchFamily="49" charset="0"/>
              </a:rPr>
              <a:t>var</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count</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0</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count_up</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on</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"click"</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When </a:t>
            </a:r>
            <a:r>
              <a:rPr lang="en-CA" dirty="0" err="1">
                <a:solidFill>
                  <a:srgbClr val="608B4E"/>
                </a:solidFill>
                <a:latin typeface="Consolas" panose="020B0609020204030204" pitchFamily="49" charset="0"/>
              </a:rPr>
              <a:t>count_up</a:t>
            </a:r>
            <a:r>
              <a:rPr lang="en-CA" dirty="0">
                <a:solidFill>
                  <a:srgbClr val="608B4E"/>
                </a:solidFill>
                <a:latin typeface="Consolas" panose="020B0609020204030204" pitchFamily="49" charset="0"/>
              </a:rPr>
              <a:t> is clicked, add one</a:t>
            </a:r>
            <a:endParaRPr lang="en-CA" dirty="0">
              <a:solidFill>
                <a:srgbClr val="D4D4D4"/>
              </a:solidFill>
              <a:latin typeface="Consolas" panose="020B0609020204030204" pitchFamily="49" charset="0"/>
            </a:endParaRPr>
          </a:p>
          <a:p>
            <a:r>
              <a:rPr lang="en-CA" dirty="0">
                <a:solidFill>
                  <a:srgbClr val="9CDCFE"/>
                </a:solidFill>
                <a:latin typeface="Consolas" panose="020B0609020204030204" pitchFamily="49" charset="0"/>
              </a:rPr>
              <a:t>  count</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1</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Set the #counter to hold the variable</a:t>
            </a:r>
            <a:endParaRPr lang="en-CA" dirty="0">
              <a:solidFill>
                <a:srgbClr val="D4D4D4"/>
              </a:solidFill>
              <a:latin typeface="Consolas" panose="020B0609020204030204" pitchFamily="49" charset="0"/>
            </a:endParaRPr>
          </a:p>
          <a:p>
            <a:r>
              <a:rPr lang="en-CA" dirty="0">
                <a:solidFill>
                  <a:srgbClr val="DCDCAA"/>
                </a:solidFill>
                <a:latin typeface="Consolas" panose="020B0609020204030204" pitchFamily="49" charset="0"/>
              </a:rPr>
              <a:t>  $</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"#counter"</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html</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count</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p>
          <a:p>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count_down</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on</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"click"</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When </a:t>
            </a:r>
            <a:r>
              <a:rPr lang="en-CA" dirty="0" err="1">
                <a:solidFill>
                  <a:srgbClr val="608B4E"/>
                </a:solidFill>
                <a:latin typeface="Consolas" panose="020B0609020204030204" pitchFamily="49" charset="0"/>
              </a:rPr>
              <a:t>count_down</a:t>
            </a:r>
            <a:r>
              <a:rPr lang="en-CA" dirty="0">
                <a:solidFill>
                  <a:srgbClr val="608B4E"/>
                </a:solidFill>
                <a:latin typeface="Consolas" panose="020B0609020204030204" pitchFamily="49" charset="0"/>
              </a:rPr>
              <a:t> is clicked, subtract one</a:t>
            </a:r>
            <a:endParaRPr lang="en-CA" dirty="0">
              <a:solidFill>
                <a:srgbClr val="D4D4D4"/>
              </a:solidFill>
              <a:latin typeface="Consolas" panose="020B0609020204030204" pitchFamily="49" charset="0"/>
            </a:endParaRPr>
          </a:p>
          <a:p>
            <a:r>
              <a:rPr lang="en-CA" dirty="0">
                <a:solidFill>
                  <a:srgbClr val="9CDCFE"/>
                </a:solidFill>
                <a:latin typeface="Consolas" panose="020B0609020204030204" pitchFamily="49" charset="0"/>
              </a:rPr>
              <a:t>  count</a:t>
            </a:r>
            <a:r>
              <a:rPr lang="en-CA" dirty="0">
                <a:solidFill>
                  <a:srgbClr val="D4D4D4"/>
                </a:solidFill>
                <a:latin typeface="Consolas" panose="020B0609020204030204" pitchFamily="49" charset="0"/>
              </a:rPr>
              <a:t> -= </a:t>
            </a:r>
            <a:r>
              <a:rPr lang="en-CA" dirty="0">
                <a:solidFill>
                  <a:srgbClr val="B5CEA8"/>
                </a:solidFill>
                <a:latin typeface="Consolas" panose="020B0609020204030204" pitchFamily="49" charset="0"/>
              </a:rPr>
              <a:t>1</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Set the #counter to hold the variable</a:t>
            </a:r>
            <a:endParaRPr lang="en-CA" dirty="0">
              <a:solidFill>
                <a:srgbClr val="D4D4D4"/>
              </a:solidFill>
              <a:latin typeface="Consolas" panose="020B0609020204030204" pitchFamily="49" charset="0"/>
            </a:endParaRPr>
          </a:p>
          <a:p>
            <a:r>
              <a:rPr lang="en-CA" dirty="0">
                <a:solidFill>
                  <a:srgbClr val="DCDCAA"/>
                </a:solidFill>
                <a:latin typeface="Consolas" panose="020B0609020204030204" pitchFamily="49" charset="0"/>
              </a:rPr>
              <a:t>  $</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"#counter"</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html</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count</a:t>
            </a:r>
            <a:r>
              <a:rPr lang="en-CA" dirty="0">
                <a:solidFill>
                  <a:srgbClr val="D4D4D4"/>
                </a:solidFill>
                <a:latin typeface="Consolas" panose="020B0609020204030204" pitchFamily="49" charset="0"/>
              </a:rPr>
              <a:t>); </a:t>
            </a:r>
          </a:p>
          <a:p>
            <a:r>
              <a:rPr lang="en-CA" dirty="0">
                <a:solidFill>
                  <a:srgbClr val="D4D4D4"/>
                </a:solidFill>
                <a:latin typeface="Consolas" panose="020B0609020204030204" pitchFamily="49" charset="0"/>
              </a:rPr>
              <a:t>});</a:t>
            </a:r>
          </a:p>
        </p:txBody>
      </p:sp>
      <p:sp>
        <p:nvSpPr>
          <p:cNvPr id="20" name="Rectangle 19">
            <a:extLst>
              <a:ext uri="{FF2B5EF4-FFF2-40B4-BE49-F238E27FC236}">
                <a16:creationId xmlns:a16="http://schemas.microsoft.com/office/drawing/2014/main" id="{35B94F2D-BD61-43BF-9901-9D04EA389EEB}"/>
              </a:ext>
            </a:extLst>
          </p:cNvPr>
          <p:cNvSpPr/>
          <p:nvPr/>
        </p:nvSpPr>
        <p:spPr>
          <a:xfrm>
            <a:off x="131326" y="4780212"/>
            <a:ext cx="808235" cy="369332"/>
          </a:xfrm>
          <a:prstGeom prst="rect">
            <a:avLst/>
          </a:prstGeom>
        </p:spPr>
        <p:txBody>
          <a:bodyPr wrap="none">
            <a:spAutoFit/>
          </a:bodyPr>
          <a:lstStyle/>
          <a:p>
            <a:r>
              <a:rPr lang="en-CA" b="1" dirty="0"/>
              <a:t>HTML:</a:t>
            </a:r>
          </a:p>
        </p:txBody>
      </p:sp>
      <p:sp>
        <p:nvSpPr>
          <p:cNvPr id="21" name="Rectangle 20">
            <a:extLst>
              <a:ext uri="{FF2B5EF4-FFF2-40B4-BE49-F238E27FC236}">
                <a16:creationId xmlns:a16="http://schemas.microsoft.com/office/drawing/2014/main" id="{A060FE74-4955-46E7-90C5-F1F739E623FA}"/>
              </a:ext>
            </a:extLst>
          </p:cNvPr>
          <p:cNvSpPr/>
          <p:nvPr/>
        </p:nvSpPr>
        <p:spPr>
          <a:xfrm>
            <a:off x="1770065" y="4780212"/>
            <a:ext cx="9328569" cy="923330"/>
          </a:xfrm>
          <a:prstGeom prst="rect">
            <a:avLst/>
          </a:prstGeom>
          <a:solidFill>
            <a:schemeClr val="bg1">
              <a:lumMod val="85000"/>
              <a:lumOff val="15000"/>
            </a:schemeClr>
          </a:solidFill>
        </p:spPr>
        <p:txBody>
          <a:bodyPr wrap="square">
            <a:spAutoFit/>
          </a:bodyPr>
          <a:lstStyle/>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"counter"</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0</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p</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button</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count_up</a:t>
            </a:r>
            <a:r>
              <a:rPr lang="en-CA" dirty="0">
                <a:solidFill>
                  <a:srgbClr val="CE9178"/>
                </a:solidFill>
                <a:latin typeface="Consolas" panose="020B0609020204030204" pitchFamily="49" charset="0"/>
              </a:rPr>
              <a:t>"</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+1</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button</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button</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id</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count_down</a:t>
            </a:r>
            <a:r>
              <a:rPr lang="en-CA" dirty="0">
                <a:solidFill>
                  <a:srgbClr val="CE9178"/>
                </a:solidFill>
                <a:latin typeface="Consolas" panose="020B0609020204030204" pitchFamily="49" charset="0"/>
              </a:rPr>
              <a:t>"</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-1</a:t>
            </a:r>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button</a:t>
            </a:r>
            <a:r>
              <a:rPr lang="en-CA" dirty="0">
                <a:solidFill>
                  <a:srgbClr val="808080"/>
                </a:solidFill>
                <a:latin typeface="Consolas" panose="020B0609020204030204" pitchFamily="49" charset="0"/>
              </a:rPr>
              <a:t>&gt;</a:t>
            </a:r>
            <a:endParaRPr lang="en-CA" b="0" dirty="0">
              <a:solidFill>
                <a:srgbClr val="D4D4D4"/>
              </a:solidFill>
              <a:effectLst/>
              <a:latin typeface="Consolas" panose="020B0609020204030204" pitchFamily="49" charset="0"/>
            </a:endParaRPr>
          </a:p>
        </p:txBody>
      </p:sp>
      <p:sp>
        <p:nvSpPr>
          <p:cNvPr id="22" name="Rectangle 21">
            <a:extLst>
              <a:ext uri="{FF2B5EF4-FFF2-40B4-BE49-F238E27FC236}">
                <a16:creationId xmlns:a16="http://schemas.microsoft.com/office/drawing/2014/main" id="{3F115F24-3E94-47AB-AC4A-C0D9F166344F}"/>
              </a:ext>
            </a:extLst>
          </p:cNvPr>
          <p:cNvSpPr/>
          <p:nvPr/>
        </p:nvSpPr>
        <p:spPr>
          <a:xfrm>
            <a:off x="138349" y="5710313"/>
            <a:ext cx="841705" cy="369332"/>
          </a:xfrm>
          <a:prstGeom prst="rect">
            <a:avLst/>
          </a:prstGeom>
        </p:spPr>
        <p:txBody>
          <a:bodyPr wrap="none">
            <a:spAutoFit/>
          </a:bodyPr>
          <a:lstStyle/>
          <a:p>
            <a:r>
              <a:rPr lang="en-CA" b="1" dirty="0"/>
              <a:t>Result:</a:t>
            </a:r>
          </a:p>
        </p:txBody>
      </p:sp>
      <p:pic>
        <p:nvPicPr>
          <p:cNvPr id="23" name="Picture 22">
            <a:extLst>
              <a:ext uri="{FF2B5EF4-FFF2-40B4-BE49-F238E27FC236}">
                <a16:creationId xmlns:a16="http://schemas.microsoft.com/office/drawing/2014/main" id="{60A2C69E-5CAF-4AD0-9748-6DFA557858FB}"/>
              </a:ext>
            </a:extLst>
          </p:cNvPr>
          <p:cNvPicPr>
            <a:picLocks noChangeAspect="1"/>
          </p:cNvPicPr>
          <p:nvPr/>
        </p:nvPicPr>
        <p:blipFill>
          <a:blip r:embed="rId2"/>
          <a:stretch>
            <a:fillRect/>
          </a:stretch>
        </p:blipFill>
        <p:spPr>
          <a:xfrm>
            <a:off x="1770064" y="5894979"/>
            <a:ext cx="847725" cy="685800"/>
          </a:xfrm>
          <a:prstGeom prst="rect">
            <a:avLst/>
          </a:prstGeom>
        </p:spPr>
      </p:pic>
    </p:spTree>
    <p:extLst>
      <p:ext uri="{BB962C8B-B14F-4D97-AF65-F5344CB8AC3E}">
        <p14:creationId xmlns:p14="http://schemas.microsoft.com/office/powerpoint/2010/main" val="108394966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3DFD2792-6D3A-42DF-A93D-E2BA79897A2C}"/>
              </a:ext>
            </a:extLst>
          </p:cNvPr>
          <p:cNvSpPr txBox="1"/>
          <p:nvPr/>
        </p:nvSpPr>
        <p:spPr>
          <a:xfrm>
            <a:off x="0" y="0"/>
            <a:ext cx="1417739" cy="400110"/>
          </a:xfrm>
          <a:prstGeom prst="rect">
            <a:avLst/>
          </a:prstGeom>
          <a:noFill/>
        </p:spPr>
        <p:txBody>
          <a:bodyPr wrap="square" rtlCol="0">
            <a:spAutoFit/>
          </a:bodyPr>
          <a:lstStyle/>
          <a:p>
            <a:r>
              <a:rPr lang="en-CA" sz="2000" b="1" dirty="0"/>
              <a:t>JavaScript:</a:t>
            </a:r>
          </a:p>
        </p:txBody>
      </p:sp>
      <p:sp>
        <p:nvSpPr>
          <p:cNvPr id="19" name="Rectangle 18">
            <a:extLst>
              <a:ext uri="{FF2B5EF4-FFF2-40B4-BE49-F238E27FC236}">
                <a16:creationId xmlns:a16="http://schemas.microsoft.com/office/drawing/2014/main" id="{4817E583-6EA1-471E-B342-A9A4E9F96AA8}"/>
              </a:ext>
            </a:extLst>
          </p:cNvPr>
          <p:cNvSpPr/>
          <p:nvPr/>
        </p:nvSpPr>
        <p:spPr>
          <a:xfrm>
            <a:off x="1417739" y="0"/>
            <a:ext cx="10774261" cy="6740307"/>
          </a:xfrm>
          <a:prstGeom prst="rect">
            <a:avLst/>
          </a:prstGeom>
          <a:solidFill>
            <a:schemeClr val="bg1">
              <a:lumMod val="85000"/>
              <a:lumOff val="15000"/>
            </a:schemeClr>
          </a:solidFill>
        </p:spPr>
        <p:txBody>
          <a:bodyPr wrap="square">
            <a:spAutoFit/>
          </a:bodyPr>
          <a:lstStyle/>
          <a:p>
            <a:r>
              <a:rPr lang="en-CA" dirty="0">
                <a:solidFill>
                  <a:srgbClr val="608B4E"/>
                </a:solidFill>
                <a:latin typeface="Consolas" panose="020B0609020204030204" pitchFamily="49" charset="0"/>
              </a:rPr>
              <a:t>// Set Interval is a built-in JS method which</a:t>
            </a: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calls the given function at a given </a:t>
            </a:r>
          </a:p>
          <a:p>
            <a:r>
              <a:rPr lang="en-CA" dirty="0">
                <a:solidFill>
                  <a:srgbClr val="608B4E"/>
                </a:solidFill>
                <a:latin typeface="Consolas" panose="020B0609020204030204" pitchFamily="49" charset="0"/>
              </a:rPr>
              <a:t>// interval; the number is specified in </a:t>
            </a:r>
            <a:r>
              <a:rPr lang="en-CA" dirty="0" err="1">
                <a:solidFill>
                  <a:srgbClr val="608B4E"/>
                </a:solidFill>
                <a:latin typeface="Consolas" panose="020B0609020204030204" pitchFamily="49" charset="0"/>
              </a:rPr>
              <a:t>ms</a:t>
            </a:r>
            <a:endParaRPr lang="en-CA" dirty="0">
              <a:solidFill>
                <a:srgbClr val="D4D4D4"/>
              </a:solidFill>
              <a:latin typeface="Consolas" panose="020B0609020204030204" pitchFamily="49" charset="0"/>
            </a:endParaRPr>
          </a:p>
          <a:p>
            <a:r>
              <a:rPr lang="en-CA" dirty="0" err="1">
                <a:solidFill>
                  <a:srgbClr val="9CDCFE"/>
                </a:solidFill>
                <a:latin typeface="Consolas" panose="020B0609020204030204" pitchFamily="49" charset="0"/>
              </a:rPr>
              <a:t>falling_interval</a:t>
            </a:r>
            <a:r>
              <a:rPr lang="en-CA" dirty="0">
                <a:solidFill>
                  <a:srgbClr val="D4D4D4"/>
                </a:solidFill>
                <a:latin typeface="Consolas" panose="020B0609020204030204" pitchFamily="49" charset="0"/>
              </a:rPr>
              <a:t> = </a:t>
            </a:r>
            <a:r>
              <a:rPr lang="en-CA" dirty="0" err="1">
                <a:solidFill>
                  <a:srgbClr val="DCDCAA"/>
                </a:solidFill>
                <a:latin typeface="Consolas" panose="020B0609020204030204" pitchFamily="49" charset="0"/>
              </a:rPr>
              <a:t>setInterval</a:t>
            </a:r>
            <a:r>
              <a:rPr lang="en-CA" dirty="0">
                <a:solidFill>
                  <a:srgbClr val="D4D4D4"/>
                </a:solidFill>
                <a:latin typeface="Consolas" panose="020B0609020204030204" pitchFamily="49" charset="0"/>
              </a:rPr>
              <a:t>(</a:t>
            </a:r>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Count how many '.</a:t>
            </a:r>
            <a:r>
              <a:rPr lang="en-CA" dirty="0" err="1">
                <a:solidFill>
                  <a:srgbClr val="608B4E"/>
                </a:solidFill>
                <a:latin typeface="Consolas" panose="020B0609020204030204" pitchFamily="49" charset="0"/>
              </a:rPr>
              <a:t>small_dot's</a:t>
            </a:r>
            <a:r>
              <a:rPr lang="en-CA" dirty="0">
                <a:solidFill>
                  <a:srgbClr val="608B4E"/>
                </a:solidFill>
                <a:latin typeface="Consolas" panose="020B0609020204030204" pitchFamily="49" charset="0"/>
              </a:rPr>
              <a:t> are on the page right now</a:t>
            </a: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if it is more than 200, </a:t>
            </a:r>
          </a:p>
          <a:p>
            <a:r>
              <a:rPr lang="en-CA" dirty="0">
                <a:solidFill>
                  <a:srgbClr val="608B4E"/>
                </a:solidFill>
                <a:latin typeface="Consolas" panose="020B0609020204030204" pitchFamily="49" charset="0"/>
              </a:rPr>
              <a:t>  // "</a:t>
            </a:r>
            <a:r>
              <a:rPr lang="en-CA" dirty="0" err="1">
                <a:solidFill>
                  <a:srgbClr val="608B4E"/>
                </a:solidFill>
                <a:latin typeface="Consolas" panose="020B0609020204030204" pitchFamily="49" charset="0"/>
              </a:rPr>
              <a:t>clearInterval</a:t>
            </a:r>
            <a:r>
              <a:rPr lang="en-CA" dirty="0">
                <a:solidFill>
                  <a:srgbClr val="608B4E"/>
                </a:solidFill>
                <a:latin typeface="Consolas" panose="020B0609020204030204" pitchFamily="49" charset="0"/>
              </a:rPr>
              <a:t>", which stops the specified</a:t>
            </a: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interval from running</a:t>
            </a:r>
            <a:endParaRPr lang="en-CA" dirty="0">
              <a:solidFill>
                <a:srgbClr val="D4D4D4"/>
              </a:solidFill>
              <a:latin typeface="Consolas" panose="020B0609020204030204" pitchFamily="49" charset="0"/>
            </a:endParaRPr>
          </a:p>
          <a:p>
            <a:r>
              <a:rPr lang="en-CA" dirty="0">
                <a:solidFill>
                  <a:srgbClr val="C586C0"/>
                </a:solidFill>
                <a:latin typeface="Consolas" panose="020B0609020204030204" pitchFamily="49" charset="0"/>
              </a:rPr>
              <a:t>  if</a:t>
            </a: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small_dot</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length</a:t>
            </a:r>
            <a:r>
              <a:rPr lang="en-CA" dirty="0">
                <a:solidFill>
                  <a:srgbClr val="D4D4D4"/>
                </a:solidFill>
                <a:latin typeface="Consolas" panose="020B0609020204030204" pitchFamily="49" charset="0"/>
              </a:rPr>
              <a:t> &gt;= </a:t>
            </a:r>
            <a:r>
              <a:rPr lang="en-CA" dirty="0">
                <a:solidFill>
                  <a:srgbClr val="B5CEA8"/>
                </a:solidFill>
                <a:latin typeface="Consolas" panose="020B0609020204030204" pitchFamily="49" charset="0"/>
              </a:rPr>
              <a:t>200</a:t>
            </a:r>
            <a:r>
              <a:rPr lang="en-CA" dirty="0">
                <a:solidFill>
                  <a:srgbClr val="D4D4D4"/>
                </a:solidFill>
                <a:latin typeface="Consolas" panose="020B0609020204030204" pitchFamily="49" charset="0"/>
              </a:rPr>
              <a:t>) {</a:t>
            </a:r>
          </a:p>
          <a:p>
            <a:r>
              <a:rPr lang="en-CA" dirty="0">
                <a:solidFill>
                  <a:srgbClr val="DCDCAA"/>
                </a:solidFill>
                <a:latin typeface="Consolas" panose="020B0609020204030204" pitchFamily="49" charset="0"/>
              </a:rPr>
              <a:t>    </a:t>
            </a:r>
            <a:r>
              <a:rPr lang="en-CA" dirty="0" err="1">
                <a:solidFill>
                  <a:srgbClr val="DCDCAA"/>
                </a:solidFill>
                <a:latin typeface="Consolas" panose="020B0609020204030204" pitchFamily="49" charset="0"/>
              </a:rPr>
              <a:t>clearInterval</a:t>
            </a:r>
            <a:r>
              <a:rPr lang="en-CA" dirty="0">
                <a:solidFill>
                  <a:srgbClr val="D4D4D4"/>
                </a:solidFill>
                <a:latin typeface="Consolas" panose="020B0609020204030204" pitchFamily="49" charset="0"/>
              </a:rPr>
              <a:t>(</a:t>
            </a:r>
            <a:r>
              <a:rPr lang="en-CA" dirty="0" err="1">
                <a:solidFill>
                  <a:srgbClr val="9CDCFE"/>
                </a:solidFill>
                <a:latin typeface="Consolas" panose="020B0609020204030204" pitchFamily="49" charset="0"/>
              </a:rPr>
              <a:t>falling_interval</a:t>
            </a:r>
            <a:r>
              <a:rPr lang="en-CA" dirty="0">
                <a:solidFill>
                  <a:srgbClr val="D4D4D4"/>
                </a:solidFill>
                <a:latin typeface="Consolas" panose="020B0609020204030204" pitchFamily="49" charset="0"/>
              </a:rPr>
              <a:t>);</a:t>
            </a:r>
          </a:p>
          <a:p>
            <a:r>
              <a:rPr lang="en-CA" dirty="0">
                <a:solidFill>
                  <a:srgbClr val="C586C0"/>
                </a:solidFill>
                <a:latin typeface="Consolas" panose="020B0609020204030204" pitchFamily="49" charset="0"/>
              </a:rPr>
              <a:t>    return</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false</a:t>
            </a: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 This exits the function</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br>
              <a:rPr lang="en-CA" dirty="0">
                <a:solidFill>
                  <a:srgbClr val="D4D4D4"/>
                </a:solidFill>
                <a:latin typeface="Consolas" panose="020B0609020204030204" pitchFamily="49" charset="0"/>
              </a:rPr>
            </a:br>
            <a:r>
              <a:rPr lang="en-CA" dirty="0">
                <a:solidFill>
                  <a:srgbClr val="D4D4D4"/>
                </a:solidFill>
                <a:latin typeface="Consolas" panose="020B0609020204030204" pitchFamily="49" charset="0"/>
              </a:rPr>
              <a:t>  </a:t>
            </a:r>
            <a:r>
              <a:rPr lang="en-CA" dirty="0" err="1">
                <a:solidFill>
                  <a:srgbClr val="569CD6"/>
                </a:solidFill>
                <a:latin typeface="Consolas" panose="020B0609020204030204" pitchFamily="49" charset="0"/>
              </a:rPr>
              <a:t>var</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new_small_dot</a:t>
            </a:r>
            <a:r>
              <a:rPr lang="en-CA" dirty="0">
                <a:solidFill>
                  <a:srgbClr val="D4D4D4"/>
                </a:solidFill>
                <a:latin typeface="Consolas" panose="020B0609020204030204" pitchFamily="49" charset="0"/>
              </a:rPr>
              <a:t> = </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"&lt;div class='</a:t>
            </a:r>
            <a:r>
              <a:rPr lang="en-CA" dirty="0" err="1">
                <a:solidFill>
                  <a:srgbClr val="CE9178"/>
                </a:solidFill>
                <a:latin typeface="Consolas" panose="020B0609020204030204" pitchFamily="49" charset="0"/>
              </a:rPr>
              <a:t>small_dot</a:t>
            </a:r>
            <a:r>
              <a:rPr lang="en-CA" dirty="0">
                <a:solidFill>
                  <a:srgbClr val="CE9178"/>
                </a:solidFill>
                <a:latin typeface="Consolas" panose="020B0609020204030204" pitchFamily="49" charset="0"/>
              </a:rPr>
              <a:t>' /&gt;"</a:t>
            </a: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 This creates a DOM element</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 Choose a random colour, red or blue</a:t>
            </a:r>
            <a:endParaRPr lang="en-CA" dirty="0">
              <a:solidFill>
                <a:srgbClr val="D4D4D4"/>
              </a:solidFill>
              <a:latin typeface="Consolas" panose="020B0609020204030204" pitchFamily="49" charset="0"/>
            </a:endParaRPr>
          </a:p>
          <a:p>
            <a:r>
              <a:rPr lang="en-CA" dirty="0">
                <a:solidFill>
                  <a:srgbClr val="569CD6"/>
                </a:solidFill>
                <a:latin typeface="Consolas" panose="020B0609020204030204" pitchFamily="49" charset="0"/>
              </a:rPr>
              <a:t>  </a:t>
            </a:r>
            <a:r>
              <a:rPr lang="en-CA" dirty="0" err="1">
                <a:solidFill>
                  <a:srgbClr val="569CD6"/>
                </a:solidFill>
                <a:latin typeface="Consolas" panose="020B0609020204030204" pitchFamily="49" charset="0"/>
              </a:rPr>
              <a:t>var</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colour</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'blue'</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a:t>
            </a:r>
            <a:r>
              <a:rPr lang="en-CA" dirty="0">
                <a:solidFill>
                  <a:srgbClr val="C586C0"/>
                </a:solidFill>
                <a:latin typeface="Consolas" panose="020B0609020204030204" pitchFamily="49" charset="0"/>
              </a:rPr>
              <a:t>if</a:t>
            </a:r>
            <a:r>
              <a:rPr lang="en-CA" dirty="0">
                <a:solidFill>
                  <a:srgbClr val="D4D4D4"/>
                </a:solidFill>
                <a:latin typeface="Consolas" panose="020B0609020204030204" pitchFamily="49" charset="0"/>
              </a:rPr>
              <a:t> (</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random</a:t>
            </a:r>
            <a:r>
              <a:rPr lang="en-CA" dirty="0">
                <a:solidFill>
                  <a:srgbClr val="D4D4D4"/>
                </a:solidFill>
                <a:latin typeface="Consolas" panose="020B0609020204030204" pitchFamily="49" charset="0"/>
              </a:rPr>
              <a:t>() &lt; </a:t>
            </a:r>
            <a:r>
              <a:rPr lang="en-CA" dirty="0">
                <a:solidFill>
                  <a:srgbClr val="B5CEA8"/>
                </a:solidFill>
                <a:latin typeface="Consolas" panose="020B0609020204030204" pitchFamily="49" charset="0"/>
              </a:rPr>
              <a:t>0.5</a:t>
            </a:r>
            <a:r>
              <a:rPr lang="en-CA" dirty="0">
                <a:solidFill>
                  <a:srgbClr val="D4D4D4"/>
                </a:solidFill>
                <a:latin typeface="Consolas" panose="020B0609020204030204" pitchFamily="49" charset="0"/>
              </a:rPr>
              <a:t>) {</a:t>
            </a:r>
          </a:p>
          <a:p>
            <a:r>
              <a:rPr lang="en-CA" dirty="0">
                <a:solidFill>
                  <a:srgbClr val="9CDCFE"/>
                </a:solidFill>
                <a:latin typeface="Consolas" panose="020B0609020204030204" pitchFamily="49" charset="0"/>
              </a:rPr>
              <a:t>    colour</a:t>
            </a:r>
            <a:r>
              <a:rPr lang="en-CA" dirty="0">
                <a:solidFill>
                  <a:srgbClr val="D4D4D4"/>
                </a:solidFill>
                <a:latin typeface="Consolas" panose="020B0609020204030204" pitchFamily="49" charset="0"/>
              </a:rPr>
              <a:t> = </a:t>
            </a:r>
            <a:r>
              <a:rPr lang="en-CA" dirty="0">
                <a:solidFill>
                  <a:srgbClr val="CE9178"/>
                </a:solidFill>
                <a:latin typeface="Consolas" panose="020B0609020204030204" pitchFamily="49" charset="0"/>
              </a:rPr>
              <a:t>'red'</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  } </a:t>
            </a:r>
          </a:p>
          <a:p>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new_small_dot</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css</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'position'</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'absolute'</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'top'</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floor</a:t>
            </a:r>
            <a:r>
              <a:rPr lang="en-CA" dirty="0">
                <a:solidFill>
                  <a:srgbClr val="D4D4D4"/>
                </a:solidFill>
                <a:latin typeface="Consolas" panose="020B0609020204030204" pitchFamily="49" charset="0"/>
              </a:rPr>
              <a:t>(</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random</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window</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height</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'left'</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floor</a:t>
            </a:r>
            <a:r>
              <a:rPr lang="en-CA" dirty="0">
                <a:solidFill>
                  <a:srgbClr val="D4D4D4"/>
                </a:solidFill>
                <a:latin typeface="Consolas" panose="020B0609020204030204" pitchFamily="49" charset="0"/>
              </a:rPr>
              <a:t>(</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random</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window</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width</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'background'</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colour</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'height'</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floor</a:t>
            </a:r>
            <a:r>
              <a:rPr lang="en-CA" dirty="0">
                <a:solidFill>
                  <a:srgbClr val="D4D4D4"/>
                </a:solidFill>
                <a:latin typeface="Consolas" panose="020B0609020204030204" pitchFamily="49" charset="0"/>
              </a:rPr>
              <a:t>(</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random</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50</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50</a:t>
            </a:r>
            <a:r>
              <a:rPr lang="en-CA" dirty="0">
                <a:solidFill>
                  <a:srgbClr val="D4D4D4"/>
                </a:solidFill>
                <a:latin typeface="Consolas" panose="020B0609020204030204" pitchFamily="49" charset="0"/>
              </a:rPr>
              <a:t>,</a:t>
            </a:r>
          </a:p>
          <a:p>
            <a:r>
              <a:rPr lang="en-CA" dirty="0">
                <a:solidFill>
                  <a:srgbClr val="CE9178"/>
                </a:solidFill>
                <a:latin typeface="Consolas" panose="020B0609020204030204" pitchFamily="49" charset="0"/>
              </a:rPr>
              <a:t>    'width'</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floor</a:t>
            </a:r>
            <a:r>
              <a:rPr lang="en-CA" dirty="0">
                <a:solidFill>
                  <a:srgbClr val="D4D4D4"/>
                </a:solidFill>
                <a:latin typeface="Consolas" panose="020B0609020204030204" pitchFamily="49" charset="0"/>
              </a:rPr>
              <a:t>(</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random</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50</a:t>
            </a:r>
            <a:r>
              <a:rPr lang="en-CA" dirty="0">
                <a:solidFill>
                  <a:srgbClr val="D4D4D4"/>
                </a:solidFill>
                <a:latin typeface="Consolas" panose="020B0609020204030204" pitchFamily="49" charset="0"/>
              </a:rPr>
              <a:t>)+</a:t>
            </a:r>
            <a:r>
              <a:rPr lang="en-CA" dirty="0">
                <a:solidFill>
                  <a:srgbClr val="B5CEA8"/>
                </a:solidFill>
                <a:latin typeface="Consolas" panose="020B0609020204030204" pitchFamily="49" charset="0"/>
              </a:rPr>
              <a:t>50</a:t>
            </a:r>
            <a:endParaRPr lang="en-CA" dirty="0">
              <a:solidFill>
                <a:srgbClr val="D4D4D4"/>
              </a:solidFill>
              <a:latin typeface="Consolas" panose="020B0609020204030204" pitchFamily="49" charset="0"/>
            </a:endParaRPr>
          </a:p>
          <a:p>
            <a:r>
              <a:rPr lang="en-CA" dirty="0">
                <a:solidFill>
                  <a:srgbClr val="D4D4D4"/>
                </a:solidFill>
                <a:latin typeface="Consolas" panose="020B0609020204030204" pitchFamily="49" charset="0"/>
              </a:rPr>
              <a:t>  });</a:t>
            </a:r>
            <a:br>
              <a:rPr lang="en-CA" dirty="0">
                <a:solidFill>
                  <a:srgbClr val="D4D4D4"/>
                </a:solidFill>
                <a:latin typeface="Consolas" panose="020B0609020204030204" pitchFamily="49" charset="0"/>
              </a:rPr>
            </a:br>
            <a:r>
              <a:rPr lang="en-CA" dirty="0">
                <a:solidFill>
                  <a:srgbClr val="D4D4D4"/>
                </a:solidFill>
                <a:latin typeface="Consolas" panose="020B0609020204030204" pitchFamily="49" charset="0"/>
              </a:rPr>
              <a:t>  </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"body"</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append</a:t>
            </a:r>
            <a:r>
              <a:rPr lang="en-CA" dirty="0">
                <a:solidFill>
                  <a:srgbClr val="D4D4D4"/>
                </a:solidFill>
                <a:latin typeface="Consolas" panose="020B0609020204030204" pitchFamily="49" charset="0"/>
              </a:rPr>
              <a:t>(</a:t>
            </a:r>
            <a:r>
              <a:rPr lang="en-CA" dirty="0" err="1">
                <a:solidFill>
                  <a:srgbClr val="9CDCFE"/>
                </a:solidFill>
                <a:latin typeface="Consolas" panose="020B0609020204030204" pitchFamily="49" charset="0"/>
              </a:rPr>
              <a:t>new_small_dot</a:t>
            </a: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 Add it to the HTML body</a:t>
            </a:r>
            <a:br>
              <a:rPr lang="en-CA" dirty="0">
                <a:solidFill>
                  <a:srgbClr val="D4D4D4"/>
                </a:solidFill>
                <a:latin typeface="Consolas" panose="020B0609020204030204" pitchFamily="49" charset="0"/>
              </a:rPr>
            </a:br>
            <a:r>
              <a:rPr lang="en-CA" dirty="0">
                <a:solidFill>
                  <a:srgbClr val="D4D4D4"/>
                </a:solidFill>
                <a:latin typeface="Consolas" panose="020B0609020204030204" pitchFamily="49" charset="0"/>
              </a:rPr>
              <a:t>}, </a:t>
            </a:r>
            <a:r>
              <a:rPr lang="en-CA" dirty="0">
                <a:solidFill>
                  <a:srgbClr val="B5CEA8"/>
                </a:solidFill>
                <a:latin typeface="Consolas" panose="020B0609020204030204" pitchFamily="49" charset="0"/>
              </a:rPr>
              <a:t>500</a:t>
            </a: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 This will be called every 500ms</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796933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B5DDCDD-00F8-4DF9-961B-79B41DC423E6}"/>
              </a:ext>
            </a:extLst>
          </p:cNvPr>
          <p:cNvSpPr txBox="1"/>
          <p:nvPr/>
        </p:nvSpPr>
        <p:spPr>
          <a:xfrm>
            <a:off x="138349" y="58720"/>
            <a:ext cx="1543564" cy="461665"/>
          </a:xfrm>
          <a:prstGeom prst="rect">
            <a:avLst/>
          </a:prstGeom>
          <a:noFill/>
        </p:spPr>
        <p:txBody>
          <a:bodyPr wrap="none" rtlCol="0">
            <a:spAutoFit/>
          </a:bodyPr>
          <a:lstStyle/>
          <a:p>
            <a:r>
              <a:rPr lang="en-CA" sz="2400" b="1" dirty="0"/>
              <a:t>JavaScript:</a:t>
            </a:r>
          </a:p>
        </p:txBody>
      </p:sp>
      <p:sp>
        <p:nvSpPr>
          <p:cNvPr id="13" name="Rectangle 12">
            <a:extLst>
              <a:ext uri="{FF2B5EF4-FFF2-40B4-BE49-F238E27FC236}">
                <a16:creationId xmlns:a16="http://schemas.microsoft.com/office/drawing/2014/main" id="{40FC8FED-3B7E-4121-B884-ACA47E3CC561}"/>
              </a:ext>
            </a:extLst>
          </p:cNvPr>
          <p:cNvSpPr/>
          <p:nvPr/>
        </p:nvSpPr>
        <p:spPr>
          <a:xfrm>
            <a:off x="138349" y="2921042"/>
            <a:ext cx="808235" cy="369332"/>
          </a:xfrm>
          <a:prstGeom prst="rect">
            <a:avLst/>
          </a:prstGeom>
        </p:spPr>
        <p:txBody>
          <a:bodyPr wrap="none">
            <a:spAutoFit/>
          </a:bodyPr>
          <a:lstStyle/>
          <a:p>
            <a:r>
              <a:rPr lang="en-CA" b="1" dirty="0"/>
              <a:t>HTML:</a:t>
            </a:r>
          </a:p>
        </p:txBody>
      </p:sp>
      <p:sp>
        <p:nvSpPr>
          <p:cNvPr id="15" name="Rectangle 14">
            <a:extLst>
              <a:ext uri="{FF2B5EF4-FFF2-40B4-BE49-F238E27FC236}">
                <a16:creationId xmlns:a16="http://schemas.microsoft.com/office/drawing/2014/main" id="{BBDB87AD-F884-497B-896C-6B7802F7F8D3}"/>
              </a:ext>
            </a:extLst>
          </p:cNvPr>
          <p:cNvSpPr/>
          <p:nvPr/>
        </p:nvSpPr>
        <p:spPr>
          <a:xfrm>
            <a:off x="135531" y="4121371"/>
            <a:ext cx="588623" cy="369332"/>
          </a:xfrm>
          <a:prstGeom prst="rect">
            <a:avLst/>
          </a:prstGeom>
        </p:spPr>
        <p:txBody>
          <a:bodyPr wrap="none">
            <a:spAutoFit/>
          </a:bodyPr>
          <a:lstStyle/>
          <a:p>
            <a:r>
              <a:rPr lang="en-CA" b="1" dirty="0"/>
              <a:t>CSS:</a:t>
            </a:r>
          </a:p>
        </p:txBody>
      </p:sp>
      <p:sp>
        <p:nvSpPr>
          <p:cNvPr id="16" name="Rectangle 15">
            <a:extLst>
              <a:ext uri="{FF2B5EF4-FFF2-40B4-BE49-F238E27FC236}">
                <a16:creationId xmlns:a16="http://schemas.microsoft.com/office/drawing/2014/main" id="{D821A1CF-9EC4-4612-8775-625780A3130E}"/>
              </a:ext>
            </a:extLst>
          </p:cNvPr>
          <p:cNvSpPr/>
          <p:nvPr/>
        </p:nvSpPr>
        <p:spPr>
          <a:xfrm>
            <a:off x="1770064" y="58720"/>
            <a:ext cx="9216705" cy="2862322"/>
          </a:xfrm>
          <a:prstGeom prst="rect">
            <a:avLst/>
          </a:prstGeom>
          <a:solidFill>
            <a:schemeClr val="bg1">
              <a:lumMod val="85000"/>
              <a:lumOff val="15000"/>
            </a:schemeClr>
          </a:solidFill>
        </p:spPr>
        <p:txBody>
          <a:bodyPr wrap="square">
            <a:spAutoFit/>
          </a:bodyPr>
          <a:lstStyle/>
          <a:p>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random_mover</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on</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mouseover</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569CD6"/>
                </a:solidFill>
                <a:latin typeface="Consolas" panose="020B0609020204030204" pitchFamily="49" charset="0"/>
              </a:rPr>
              <a:t>function</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Generate a Random Number between 0 and the width of the page</a:t>
            </a:r>
            <a:endParaRPr lang="en-CA" dirty="0">
              <a:solidFill>
                <a:srgbClr val="D4D4D4"/>
              </a:solidFill>
              <a:latin typeface="Consolas" panose="020B0609020204030204" pitchFamily="49" charset="0"/>
            </a:endParaRPr>
          </a:p>
          <a:p>
            <a:r>
              <a:rPr lang="en-CA" dirty="0">
                <a:solidFill>
                  <a:srgbClr val="569CD6"/>
                </a:solidFill>
                <a:latin typeface="Consolas" panose="020B0609020204030204" pitchFamily="49" charset="0"/>
              </a:rPr>
              <a:t>  </a:t>
            </a:r>
            <a:r>
              <a:rPr lang="en-CA" dirty="0" err="1">
                <a:solidFill>
                  <a:srgbClr val="569CD6"/>
                </a:solidFill>
                <a:latin typeface="Consolas" panose="020B0609020204030204" pitchFamily="49" charset="0"/>
              </a:rPr>
              <a:t>var</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random_x</a:t>
            </a:r>
            <a:r>
              <a:rPr lang="en-CA" dirty="0">
                <a:solidFill>
                  <a:srgbClr val="D4D4D4"/>
                </a:solidFill>
                <a:latin typeface="Consolas" panose="020B0609020204030204" pitchFamily="49" charset="0"/>
              </a:rPr>
              <a:t> = </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floor</a:t>
            </a:r>
            <a:r>
              <a:rPr lang="en-CA" dirty="0">
                <a:solidFill>
                  <a:srgbClr val="D4D4D4"/>
                </a:solidFill>
                <a:latin typeface="Consolas" panose="020B0609020204030204" pitchFamily="49" charset="0"/>
              </a:rPr>
              <a:t>(</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random</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window</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width</a:t>
            </a:r>
            <a:r>
              <a:rPr lang="en-CA" dirty="0">
                <a:solidFill>
                  <a:srgbClr val="D4D4D4"/>
                </a:solidFill>
                <a:latin typeface="Consolas" panose="020B0609020204030204" pitchFamily="49" charset="0"/>
              </a:rPr>
              <a:t>());</a:t>
            </a:r>
          </a:p>
          <a:p>
            <a:r>
              <a:rPr lang="en-CA" dirty="0">
                <a:solidFill>
                  <a:srgbClr val="608B4E"/>
                </a:solidFill>
                <a:latin typeface="Consolas" panose="020B0609020204030204" pitchFamily="49" charset="0"/>
              </a:rPr>
              <a:t>  // Generate a Random Number between 0 and the height of the page</a:t>
            </a:r>
            <a:endParaRPr lang="en-CA" dirty="0">
              <a:solidFill>
                <a:srgbClr val="D4D4D4"/>
              </a:solidFill>
              <a:latin typeface="Consolas" panose="020B0609020204030204" pitchFamily="49" charset="0"/>
            </a:endParaRPr>
          </a:p>
          <a:p>
            <a:r>
              <a:rPr lang="en-CA" dirty="0">
                <a:solidFill>
                  <a:srgbClr val="569CD6"/>
                </a:solidFill>
                <a:latin typeface="Consolas" panose="020B0609020204030204" pitchFamily="49" charset="0"/>
              </a:rPr>
              <a:t>  </a:t>
            </a:r>
            <a:r>
              <a:rPr lang="en-CA" dirty="0" err="1">
                <a:solidFill>
                  <a:srgbClr val="569CD6"/>
                </a:solidFill>
                <a:latin typeface="Consolas" panose="020B0609020204030204" pitchFamily="49" charset="0"/>
              </a:rPr>
              <a:t>var</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random_y</a:t>
            </a:r>
            <a:r>
              <a:rPr lang="en-CA" dirty="0">
                <a:solidFill>
                  <a:srgbClr val="D4D4D4"/>
                </a:solidFill>
                <a:latin typeface="Consolas" panose="020B0609020204030204" pitchFamily="49" charset="0"/>
              </a:rPr>
              <a:t> = </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floor</a:t>
            </a:r>
            <a:r>
              <a:rPr lang="en-CA" dirty="0">
                <a:solidFill>
                  <a:srgbClr val="D4D4D4"/>
                </a:solidFill>
                <a:latin typeface="Consolas" panose="020B0609020204030204" pitchFamily="49" charset="0"/>
              </a:rPr>
              <a:t>(</a:t>
            </a:r>
            <a:r>
              <a:rPr lang="en-CA" dirty="0" err="1">
                <a:solidFill>
                  <a:srgbClr val="4EC9B0"/>
                </a:solidFill>
                <a:latin typeface="Consolas" panose="020B0609020204030204" pitchFamily="49" charset="0"/>
              </a:rPr>
              <a:t>Math</a:t>
            </a:r>
            <a:r>
              <a:rPr lang="en-CA" dirty="0" err="1">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random</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a:t>
            </a:r>
            <a:r>
              <a:rPr lang="en-CA" dirty="0">
                <a:solidFill>
                  <a:srgbClr val="D4D4D4"/>
                </a:solidFill>
                <a:latin typeface="Consolas" panose="020B0609020204030204" pitchFamily="49" charset="0"/>
              </a:rPr>
              <a:t>(</a:t>
            </a:r>
            <a:r>
              <a:rPr lang="en-CA" dirty="0">
                <a:solidFill>
                  <a:srgbClr val="9CDCFE"/>
                </a:solidFill>
                <a:latin typeface="Consolas" panose="020B0609020204030204" pitchFamily="49" charset="0"/>
              </a:rPr>
              <a:t>window</a:t>
            </a:r>
            <a:r>
              <a:rPr lang="en-CA" dirty="0">
                <a:solidFill>
                  <a:srgbClr val="D4D4D4"/>
                </a:solidFill>
                <a:latin typeface="Consolas" panose="020B0609020204030204" pitchFamily="49" charset="0"/>
              </a:rPr>
              <a:t>).</a:t>
            </a:r>
            <a:r>
              <a:rPr lang="en-CA" dirty="0">
                <a:solidFill>
                  <a:srgbClr val="DCDCAA"/>
                </a:solidFill>
                <a:latin typeface="Consolas" panose="020B0609020204030204" pitchFamily="49" charset="0"/>
              </a:rPr>
              <a:t>height</a:t>
            </a:r>
            <a:r>
              <a:rPr lang="en-CA" dirty="0">
                <a:solidFill>
                  <a:srgbClr val="D4D4D4"/>
                </a:solidFill>
                <a:latin typeface="Consolas" panose="020B0609020204030204" pitchFamily="49" charset="0"/>
              </a:rPr>
              <a:t>());</a:t>
            </a:r>
          </a:p>
          <a:p>
            <a:br>
              <a:rPr lang="en-CA" dirty="0">
                <a:solidFill>
                  <a:srgbClr val="D4D4D4"/>
                </a:solidFill>
                <a:latin typeface="Consolas" panose="020B0609020204030204" pitchFamily="49" charset="0"/>
              </a:rPr>
            </a:br>
            <a:r>
              <a:rPr lang="en-CA" dirty="0">
                <a:solidFill>
                  <a:srgbClr val="D4D4D4"/>
                </a:solidFill>
                <a:latin typeface="Consolas" panose="020B0609020204030204" pitchFamily="49" charset="0"/>
              </a:rPr>
              <a:t>  </a:t>
            </a:r>
            <a:r>
              <a:rPr lang="en-CA" dirty="0">
                <a:solidFill>
                  <a:srgbClr val="608B4E"/>
                </a:solidFill>
                <a:latin typeface="Consolas" panose="020B0609020204030204" pitchFamily="49" charset="0"/>
              </a:rPr>
              <a:t>// $(this) refers to the .</a:t>
            </a:r>
            <a:r>
              <a:rPr lang="en-CA" dirty="0" err="1">
                <a:solidFill>
                  <a:srgbClr val="608B4E"/>
                </a:solidFill>
                <a:latin typeface="Consolas" panose="020B0609020204030204" pitchFamily="49" charset="0"/>
              </a:rPr>
              <a:t>random_mover</a:t>
            </a:r>
            <a:r>
              <a:rPr lang="en-CA" dirty="0">
                <a:solidFill>
                  <a:srgbClr val="608B4E"/>
                </a:solidFill>
                <a:latin typeface="Consolas" panose="020B0609020204030204" pitchFamily="49" charset="0"/>
              </a:rPr>
              <a:t> that was </a:t>
            </a:r>
            <a:r>
              <a:rPr lang="en-CA" dirty="0" err="1">
                <a:solidFill>
                  <a:srgbClr val="608B4E"/>
                </a:solidFill>
                <a:latin typeface="Consolas" panose="020B0609020204030204" pitchFamily="49" charset="0"/>
              </a:rPr>
              <a:t>moused</a:t>
            </a:r>
            <a:r>
              <a:rPr lang="en-CA" dirty="0">
                <a:solidFill>
                  <a:srgbClr val="608B4E"/>
                </a:solidFill>
                <a:latin typeface="Consolas" panose="020B0609020204030204" pitchFamily="49" charset="0"/>
              </a:rPr>
              <a:t> over</a:t>
            </a:r>
            <a:endParaRPr lang="en-CA" dirty="0">
              <a:solidFill>
                <a:srgbClr val="D4D4D4"/>
              </a:solidFill>
              <a:latin typeface="Consolas" panose="020B0609020204030204" pitchFamily="49" charset="0"/>
            </a:endParaRPr>
          </a:p>
          <a:p>
            <a:r>
              <a:rPr lang="en-CA" dirty="0">
                <a:solidFill>
                  <a:srgbClr val="608B4E"/>
                </a:solidFill>
                <a:latin typeface="Consolas" panose="020B0609020204030204" pitchFamily="49" charset="0"/>
              </a:rPr>
              <a:t>  // change the position on the page to be the random coordinates</a:t>
            </a:r>
            <a:endParaRPr lang="en-CA" dirty="0">
              <a:solidFill>
                <a:srgbClr val="D4D4D4"/>
              </a:solidFill>
              <a:latin typeface="Consolas" panose="020B0609020204030204" pitchFamily="49" charset="0"/>
            </a:endParaRPr>
          </a:p>
          <a:p>
            <a:r>
              <a:rPr lang="en-CA" dirty="0">
                <a:solidFill>
                  <a:srgbClr val="DCDCAA"/>
                </a:solidFill>
                <a:latin typeface="Consolas" panose="020B0609020204030204" pitchFamily="49" charset="0"/>
              </a:rPr>
              <a:t>  $</a:t>
            </a:r>
            <a:r>
              <a:rPr lang="en-CA" dirty="0">
                <a:solidFill>
                  <a:srgbClr val="D4D4D4"/>
                </a:solidFill>
                <a:latin typeface="Consolas" panose="020B0609020204030204" pitchFamily="49" charset="0"/>
              </a:rPr>
              <a:t>(</a:t>
            </a:r>
            <a:r>
              <a:rPr lang="en-CA" dirty="0">
                <a:solidFill>
                  <a:srgbClr val="569CD6"/>
                </a:solidFill>
                <a:latin typeface="Consolas" panose="020B0609020204030204" pitchFamily="49" charset="0"/>
              </a:rPr>
              <a:t>this</a:t>
            </a:r>
            <a:r>
              <a:rPr lang="en-CA" dirty="0">
                <a:solidFill>
                  <a:srgbClr val="D4D4D4"/>
                </a:solidFill>
                <a:latin typeface="Consolas" panose="020B0609020204030204" pitchFamily="49" charset="0"/>
              </a:rPr>
              <a:t>).</a:t>
            </a:r>
            <a:r>
              <a:rPr lang="en-CA" dirty="0" err="1">
                <a:solidFill>
                  <a:srgbClr val="DCDCAA"/>
                </a:solidFill>
                <a:latin typeface="Consolas" panose="020B0609020204030204" pitchFamily="49" charset="0"/>
              </a:rPr>
              <a:t>css</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'top'</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random_y</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px</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'left'</a:t>
            </a:r>
            <a:r>
              <a:rPr lang="en-CA" dirty="0">
                <a:solidFill>
                  <a:srgbClr val="9CDCFE"/>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random_x</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px</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
        <p:nvSpPr>
          <p:cNvPr id="17" name="Rectangle 16">
            <a:extLst>
              <a:ext uri="{FF2B5EF4-FFF2-40B4-BE49-F238E27FC236}">
                <a16:creationId xmlns:a16="http://schemas.microsoft.com/office/drawing/2014/main" id="{5F010EEB-872C-4CD9-BB96-D9DDEFF60054}"/>
              </a:ext>
            </a:extLst>
          </p:cNvPr>
          <p:cNvSpPr/>
          <p:nvPr/>
        </p:nvSpPr>
        <p:spPr>
          <a:xfrm>
            <a:off x="1770064" y="2921042"/>
            <a:ext cx="9216705" cy="1200329"/>
          </a:xfrm>
          <a:prstGeom prst="rect">
            <a:avLst/>
          </a:prstGeom>
          <a:solidFill>
            <a:schemeClr val="bg1">
              <a:lumMod val="85000"/>
              <a:lumOff val="15000"/>
            </a:schemeClr>
          </a:solidFill>
        </p:spPr>
        <p:txBody>
          <a:bodyPr wrap="square">
            <a:spAutoFit/>
          </a:bodyPr>
          <a:lstStyle/>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class</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random_mover</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style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'top: 4px; left: 401px;'</a:t>
            </a:r>
            <a:r>
              <a:rPr lang="en-CA" dirty="0">
                <a:solidFill>
                  <a:srgbClr val="808080"/>
                </a:solidFill>
                <a:latin typeface="Consolas" panose="020B0609020204030204" pitchFamily="49" charset="0"/>
              </a:rPr>
              <a:t>&gt;&lt;/</a:t>
            </a:r>
            <a:r>
              <a:rPr lang="en-CA" dirty="0">
                <a:solidFill>
                  <a:srgbClr val="569CD6"/>
                </a:solidFill>
                <a:latin typeface="Consolas" panose="020B0609020204030204" pitchFamily="49" charset="0"/>
              </a:rPr>
              <a:t>div</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class</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random_mover</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style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'top: 100px; left: 230px;'</a:t>
            </a:r>
            <a:r>
              <a:rPr lang="en-CA" dirty="0">
                <a:solidFill>
                  <a:srgbClr val="808080"/>
                </a:solidFill>
                <a:latin typeface="Consolas" panose="020B0609020204030204" pitchFamily="49" charset="0"/>
              </a:rPr>
              <a:t>&gt;&lt;/</a:t>
            </a:r>
            <a:r>
              <a:rPr lang="en-CA" dirty="0">
                <a:solidFill>
                  <a:srgbClr val="569CD6"/>
                </a:solidFill>
                <a:latin typeface="Consolas" panose="020B0609020204030204" pitchFamily="49" charset="0"/>
              </a:rPr>
              <a:t>div</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class</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random_mover</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style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'top: 490px; left: 2px;'</a:t>
            </a:r>
            <a:r>
              <a:rPr lang="en-CA" dirty="0">
                <a:solidFill>
                  <a:srgbClr val="808080"/>
                </a:solidFill>
                <a:latin typeface="Consolas" panose="020B0609020204030204" pitchFamily="49" charset="0"/>
              </a:rPr>
              <a:t>&gt;&lt;/</a:t>
            </a:r>
            <a:r>
              <a:rPr lang="en-CA" dirty="0">
                <a:solidFill>
                  <a:srgbClr val="569CD6"/>
                </a:solidFill>
                <a:latin typeface="Consolas" panose="020B0609020204030204" pitchFamily="49" charset="0"/>
              </a:rPr>
              <a:t>div</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div</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class</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a:t>
            </a:r>
            <a:r>
              <a:rPr lang="en-CA" dirty="0" err="1">
                <a:solidFill>
                  <a:srgbClr val="CE9178"/>
                </a:solidFill>
                <a:latin typeface="Consolas" panose="020B0609020204030204" pitchFamily="49" charset="0"/>
              </a:rPr>
              <a:t>random_mover</a:t>
            </a:r>
            <a:r>
              <a:rPr lang="en-CA" dirty="0">
                <a:solidFill>
                  <a:srgbClr val="CE9178"/>
                </a:solidFill>
                <a:latin typeface="Consolas" panose="020B0609020204030204" pitchFamily="49" charset="0"/>
              </a:rPr>
              <a:t>"</a:t>
            </a:r>
            <a:r>
              <a:rPr lang="en-CA" dirty="0">
                <a:solidFill>
                  <a:srgbClr val="D4D4D4"/>
                </a:solidFill>
                <a:latin typeface="Consolas" panose="020B0609020204030204" pitchFamily="49" charset="0"/>
              </a:rPr>
              <a:t> </a:t>
            </a:r>
            <a:r>
              <a:rPr lang="en-CA" dirty="0">
                <a:solidFill>
                  <a:srgbClr val="9CDCFE"/>
                </a:solidFill>
                <a:latin typeface="Consolas" panose="020B0609020204030204" pitchFamily="49" charset="0"/>
              </a:rPr>
              <a:t>style</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'top: 342px; left: 120px;'</a:t>
            </a:r>
            <a:r>
              <a:rPr lang="en-CA" dirty="0">
                <a:solidFill>
                  <a:srgbClr val="808080"/>
                </a:solidFill>
                <a:latin typeface="Consolas" panose="020B0609020204030204" pitchFamily="49" charset="0"/>
              </a:rPr>
              <a:t>&gt;&lt;/</a:t>
            </a:r>
            <a:r>
              <a:rPr lang="en-CA" dirty="0">
                <a:solidFill>
                  <a:srgbClr val="569CD6"/>
                </a:solidFill>
                <a:latin typeface="Consolas" panose="020B0609020204030204" pitchFamily="49" charset="0"/>
              </a:rPr>
              <a:t>div</a:t>
            </a:r>
            <a:r>
              <a:rPr lang="en-CA" dirty="0">
                <a:solidFill>
                  <a:srgbClr val="808080"/>
                </a:solidFill>
                <a:latin typeface="Consolas" panose="020B0609020204030204" pitchFamily="49" charset="0"/>
              </a:rPr>
              <a:t>&gt;</a:t>
            </a:r>
            <a:endParaRPr lang="en-CA" b="0" dirty="0">
              <a:solidFill>
                <a:srgbClr val="D4D4D4"/>
              </a:solidFill>
              <a:effectLst/>
              <a:latin typeface="Consolas" panose="020B0609020204030204" pitchFamily="49" charset="0"/>
            </a:endParaRPr>
          </a:p>
        </p:txBody>
      </p:sp>
      <p:sp>
        <p:nvSpPr>
          <p:cNvPr id="18" name="Rectangle 17">
            <a:extLst>
              <a:ext uri="{FF2B5EF4-FFF2-40B4-BE49-F238E27FC236}">
                <a16:creationId xmlns:a16="http://schemas.microsoft.com/office/drawing/2014/main" id="{73242818-FBEB-441F-BFE4-6BEB09B95058}"/>
              </a:ext>
            </a:extLst>
          </p:cNvPr>
          <p:cNvSpPr/>
          <p:nvPr/>
        </p:nvSpPr>
        <p:spPr>
          <a:xfrm>
            <a:off x="1770063" y="4121371"/>
            <a:ext cx="9216705" cy="2031325"/>
          </a:xfrm>
          <a:prstGeom prst="rect">
            <a:avLst/>
          </a:prstGeom>
          <a:solidFill>
            <a:schemeClr val="bg1">
              <a:lumMod val="85000"/>
              <a:lumOff val="15000"/>
            </a:schemeClr>
          </a:solidFill>
        </p:spPr>
        <p:txBody>
          <a:bodyPr wrap="square">
            <a:spAutoFit/>
          </a:bodyPr>
          <a:lstStyle/>
          <a:p>
            <a:r>
              <a:rPr lang="en-CA" dirty="0">
                <a:solidFill>
                  <a:srgbClr val="D7BA7D"/>
                </a:solidFill>
                <a:latin typeface="Consolas" panose="020B0609020204030204" pitchFamily="49" charset="0"/>
              </a:rPr>
              <a:t>.</a:t>
            </a:r>
            <a:r>
              <a:rPr lang="en-CA" dirty="0" err="1">
                <a:solidFill>
                  <a:srgbClr val="D7BA7D"/>
                </a:solidFill>
                <a:latin typeface="Consolas" panose="020B0609020204030204" pitchFamily="49" charset="0"/>
              </a:rPr>
              <a:t>random_mover</a:t>
            </a:r>
            <a:r>
              <a:rPr lang="en-CA" dirty="0">
                <a:solidFill>
                  <a:srgbClr val="D4D4D4"/>
                </a:solidFill>
                <a:latin typeface="Consolas" panose="020B0609020204030204" pitchFamily="49" charset="0"/>
              </a:rPr>
              <a:t> {</a:t>
            </a:r>
          </a:p>
          <a:p>
            <a:r>
              <a:rPr lang="en-CA" dirty="0">
                <a:solidFill>
                  <a:srgbClr val="9CDCFE"/>
                </a:solidFill>
                <a:latin typeface="Consolas" panose="020B0609020204030204" pitchFamily="49" charset="0"/>
              </a:rPr>
              <a:t>  position</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absolute</a:t>
            </a:r>
            <a:r>
              <a:rPr lang="en-CA" dirty="0">
                <a:solidFill>
                  <a:srgbClr val="D4D4D4"/>
                </a:solidFill>
                <a:latin typeface="Consolas" panose="020B0609020204030204" pitchFamily="49" charset="0"/>
              </a:rPr>
              <a:t>;</a:t>
            </a:r>
          </a:p>
          <a:p>
            <a:r>
              <a:rPr lang="en-CA" dirty="0">
                <a:solidFill>
                  <a:srgbClr val="9CDCFE"/>
                </a:solidFill>
                <a:latin typeface="Consolas" panose="020B0609020204030204" pitchFamily="49" charset="0"/>
              </a:rPr>
              <a:t>  width</a:t>
            </a:r>
            <a:r>
              <a:rPr lang="en-CA" dirty="0">
                <a:solidFill>
                  <a:srgbClr val="D4D4D4"/>
                </a:solidFill>
                <a:latin typeface="Consolas" panose="020B0609020204030204" pitchFamily="49" charset="0"/>
              </a:rPr>
              <a:t>: </a:t>
            </a:r>
            <a:r>
              <a:rPr lang="en-CA" dirty="0">
                <a:solidFill>
                  <a:srgbClr val="B5CEA8"/>
                </a:solidFill>
                <a:latin typeface="Consolas" panose="020B0609020204030204" pitchFamily="49" charset="0"/>
              </a:rPr>
              <a:t>20px</a:t>
            </a:r>
            <a:r>
              <a:rPr lang="en-CA" dirty="0">
                <a:solidFill>
                  <a:srgbClr val="D4D4D4"/>
                </a:solidFill>
                <a:latin typeface="Consolas" panose="020B0609020204030204" pitchFamily="49" charset="0"/>
              </a:rPr>
              <a:t>;</a:t>
            </a:r>
          </a:p>
          <a:p>
            <a:r>
              <a:rPr lang="en-CA" dirty="0">
                <a:solidFill>
                  <a:srgbClr val="9CDCFE"/>
                </a:solidFill>
                <a:latin typeface="Consolas" panose="020B0609020204030204" pitchFamily="49" charset="0"/>
              </a:rPr>
              <a:t>  height</a:t>
            </a:r>
            <a:r>
              <a:rPr lang="en-CA" dirty="0">
                <a:solidFill>
                  <a:srgbClr val="D4D4D4"/>
                </a:solidFill>
                <a:latin typeface="Consolas" panose="020B0609020204030204" pitchFamily="49" charset="0"/>
              </a:rPr>
              <a:t>: </a:t>
            </a:r>
            <a:r>
              <a:rPr lang="en-CA" dirty="0">
                <a:solidFill>
                  <a:srgbClr val="B5CEA8"/>
                </a:solidFill>
                <a:latin typeface="Consolas" panose="020B0609020204030204" pitchFamily="49" charset="0"/>
              </a:rPr>
              <a:t>20px</a:t>
            </a:r>
            <a:r>
              <a:rPr lang="en-CA" dirty="0">
                <a:solidFill>
                  <a:srgbClr val="D4D4D4"/>
                </a:solidFill>
                <a:latin typeface="Consolas" panose="020B0609020204030204" pitchFamily="49" charset="0"/>
              </a:rPr>
              <a:t>;</a:t>
            </a:r>
          </a:p>
          <a:p>
            <a:r>
              <a:rPr lang="en-CA" dirty="0">
                <a:solidFill>
                  <a:srgbClr val="9CDCFE"/>
                </a:solidFill>
                <a:latin typeface="Consolas" panose="020B0609020204030204" pitchFamily="49" charset="0"/>
              </a:rPr>
              <a:t>  background</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tomato</a:t>
            </a:r>
            <a:r>
              <a:rPr lang="en-CA" dirty="0">
                <a:solidFill>
                  <a:srgbClr val="D4D4D4"/>
                </a:solidFill>
                <a:latin typeface="Consolas" panose="020B0609020204030204" pitchFamily="49" charset="0"/>
              </a:rPr>
              <a:t>;</a:t>
            </a:r>
          </a:p>
          <a:p>
            <a:r>
              <a:rPr lang="en-CA" dirty="0">
                <a:solidFill>
                  <a:srgbClr val="9CDCFE"/>
                </a:solidFill>
                <a:latin typeface="Consolas" panose="020B0609020204030204" pitchFamily="49" charset="0"/>
              </a:rPr>
              <a:t>  transition</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all</a:t>
            </a:r>
            <a:r>
              <a:rPr lang="en-CA" dirty="0">
                <a:solidFill>
                  <a:srgbClr val="D4D4D4"/>
                </a:solidFill>
                <a:latin typeface="Consolas" panose="020B0609020204030204" pitchFamily="49" charset="0"/>
              </a:rPr>
              <a:t> </a:t>
            </a:r>
            <a:r>
              <a:rPr lang="en-CA" dirty="0">
                <a:solidFill>
                  <a:srgbClr val="B5CEA8"/>
                </a:solidFill>
                <a:latin typeface="Consolas" panose="020B0609020204030204" pitchFamily="49" charset="0"/>
              </a:rPr>
              <a:t>0.5s</a:t>
            </a:r>
            <a:r>
              <a:rPr lang="en-CA" dirty="0">
                <a:solidFill>
                  <a:srgbClr val="D4D4D4"/>
                </a:solidFill>
                <a:latin typeface="Consolas" panose="020B0609020204030204" pitchFamily="49" charset="0"/>
              </a:rPr>
              <a:t> </a:t>
            </a:r>
            <a:r>
              <a:rPr lang="en-CA" dirty="0">
                <a:solidFill>
                  <a:srgbClr val="CE9178"/>
                </a:solidFill>
                <a:latin typeface="Consolas" panose="020B0609020204030204" pitchFamily="49" charset="0"/>
              </a:rPr>
              <a:t>ease-in-out</a:t>
            </a:r>
            <a:r>
              <a:rPr lang="en-CA" dirty="0">
                <a:solidFill>
                  <a:srgbClr val="D4D4D4"/>
                </a:solidFill>
                <a:latin typeface="Consolas" panose="020B0609020204030204" pitchFamily="49" charset="0"/>
              </a:rPr>
              <a:t>;</a:t>
            </a:r>
          </a:p>
          <a:p>
            <a:r>
              <a:rPr lang="en-CA" dirty="0">
                <a:solidFill>
                  <a:srgbClr val="D4D4D4"/>
                </a:solidFill>
                <a:latin typeface="Consolas" panose="020B0609020204030204" pitchFamily="49" charset="0"/>
              </a:rPr>
              <a: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848549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B8F76-E8EC-4BC1-B2EC-252BB90C617E}"/>
              </a:ext>
            </a:extLst>
          </p:cNvPr>
          <p:cNvSpPr>
            <a:spLocks noGrp="1"/>
          </p:cNvSpPr>
          <p:nvPr>
            <p:ph type="ctrTitle"/>
          </p:nvPr>
        </p:nvSpPr>
        <p:spPr>
          <a:xfrm>
            <a:off x="0" y="430865"/>
            <a:ext cx="6405753" cy="3277961"/>
          </a:xfrm>
        </p:spPr>
        <p:txBody>
          <a:bodyPr anchor="t">
            <a:normAutofit/>
          </a:bodyPr>
          <a:lstStyle/>
          <a:p>
            <a:pPr algn="l"/>
            <a:r>
              <a:rPr lang="en-US" sz="5400" dirty="0"/>
              <a:t>Firstly, why JavaScript?</a:t>
            </a:r>
            <a:endParaRPr lang="en-CA" sz="5400" dirty="0"/>
          </a:p>
        </p:txBody>
      </p:sp>
      <p:sp>
        <p:nvSpPr>
          <p:cNvPr id="9" name="Content Placeholder 2">
            <a:extLst>
              <a:ext uri="{FF2B5EF4-FFF2-40B4-BE49-F238E27FC236}">
                <a16:creationId xmlns:a16="http://schemas.microsoft.com/office/drawing/2014/main" id="{6847C2EE-0400-429F-BB5D-1B7F4B75AD35}"/>
              </a:ext>
            </a:extLst>
          </p:cNvPr>
          <p:cNvSpPr txBox="1">
            <a:spLocks/>
          </p:cNvSpPr>
          <p:nvPr/>
        </p:nvSpPr>
        <p:spPr>
          <a:xfrm>
            <a:off x="1704022" y="2022633"/>
            <a:ext cx="4064540" cy="1219132"/>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a:t>Watch this very short video for an explanation of what it is and what it does: </a:t>
            </a:r>
            <a:endParaRPr lang="en-US" dirty="0"/>
          </a:p>
        </p:txBody>
      </p:sp>
      <p:sp>
        <p:nvSpPr>
          <p:cNvPr id="6" name="Rectangle 5">
            <a:extLst>
              <a:ext uri="{FF2B5EF4-FFF2-40B4-BE49-F238E27FC236}">
                <a16:creationId xmlns:a16="http://schemas.microsoft.com/office/drawing/2014/main" id="{A2735A61-F17A-40B2-98D4-29C8F428E979}"/>
              </a:ext>
            </a:extLst>
          </p:cNvPr>
          <p:cNvSpPr/>
          <p:nvPr/>
        </p:nvSpPr>
        <p:spPr>
          <a:xfrm>
            <a:off x="811322" y="3989779"/>
            <a:ext cx="5849941" cy="261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49F034BC-2E7E-49EA-AB23-1CBE4999D45A}"/>
              </a:ext>
            </a:extLst>
          </p:cNvPr>
          <p:cNvSpPr/>
          <p:nvPr/>
        </p:nvSpPr>
        <p:spPr>
          <a:xfrm>
            <a:off x="1037732" y="5083358"/>
            <a:ext cx="5397119" cy="400110"/>
          </a:xfrm>
          <a:prstGeom prst="rect">
            <a:avLst/>
          </a:prstGeom>
        </p:spPr>
        <p:txBody>
          <a:bodyPr wrap="none">
            <a:spAutoFit/>
          </a:bodyPr>
          <a:lstStyle/>
          <a:p>
            <a:r>
              <a:rPr lang="en-US" sz="2000" dirty="0"/>
              <a:t>https://www.youtube.com/watch?v=nItSSTwBvSU</a:t>
            </a:r>
          </a:p>
        </p:txBody>
      </p:sp>
    </p:spTree>
    <p:extLst>
      <p:ext uri="{BB962C8B-B14F-4D97-AF65-F5344CB8AC3E}">
        <p14:creationId xmlns:p14="http://schemas.microsoft.com/office/powerpoint/2010/main" val="263178870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1632BD-1689-486B-A335-40B50D0A560D}"/>
              </a:ext>
            </a:extLst>
          </p:cNvPr>
          <p:cNvSpPr/>
          <p:nvPr/>
        </p:nvSpPr>
        <p:spPr>
          <a:xfrm>
            <a:off x="0" y="51405"/>
            <a:ext cx="12192000" cy="6771084"/>
          </a:xfrm>
          <a:prstGeom prst="rect">
            <a:avLst/>
          </a:prstGeom>
          <a:solidFill>
            <a:schemeClr val="tx1">
              <a:lumMod val="85000"/>
              <a:lumOff val="15000"/>
            </a:schemeClr>
          </a:solidFill>
        </p:spPr>
        <p:txBody>
          <a:bodyPr wrap="square">
            <a:spAutoFit/>
          </a:bodyPr>
          <a:lstStyle/>
          <a:p>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document</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ready</a:t>
            </a:r>
            <a:r>
              <a:rPr lang="en-CA" sz="1400" b="0" dirty="0">
                <a:solidFill>
                  <a:srgbClr val="D4D4D4"/>
                </a:solidFill>
                <a:effectLst/>
                <a:latin typeface="Consolas" panose="020B0609020204030204" pitchFamily="49" charset="0"/>
              </a:rPr>
              <a:t>(</a:t>
            </a:r>
            <a:r>
              <a:rPr lang="en-CA" sz="1400" b="0" dirty="0">
                <a:solidFill>
                  <a:srgbClr val="569CD6"/>
                </a:solidFill>
                <a:effectLst/>
                <a:latin typeface="Consolas" panose="020B0609020204030204" pitchFamily="49" charset="0"/>
              </a:rPr>
              <a:t>function</a:t>
            </a:r>
            <a:r>
              <a:rPr lang="en-CA" sz="1400" b="0" dirty="0">
                <a:solidFill>
                  <a:srgbClr val="D4D4D4"/>
                </a:solidFill>
                <a:effectLst/>
                <a:latin typeface="Consolas" panose="020B0609020204030204" pitchFamily="49" charset="0"/>
              </a:rPr>
              <a:t>(){</a:t>
            </a:r>
          </a:p>
          <a:p>
            <a:r>
              <a:rPr lang="en-CA" sz="1400" b="0" dirty="0">
                <a:solidFill>
                  <a:srgbClr val="608B4E"/>
                </a:solidFill>
                <a:effectLst/>
                <a:latin typeface="Consolas" panose="020B0609020204030204" pitchFamily="49" charset="0"/>
              </a:rPr>
              <a:t>  // Add a box to the page</a:t>
            </a:r>
            <a:endParaRPr lang="en-CA" sz="1400" b="0" dirty="0">
              <a:solidFill>
                <a:srgbClr val="D4D4D4"/>
              </a:solidFill>
              <a:effectLst/>
              <a:latin typeface="Consolas" panose="020B0609020204030204" pitchFamily="49" charset="0"/>
            </a:endParaRPr>
          </a:p>
          <a:p>
            <a:r>
              <a:rPr lang="en-CA" sz="1400" b="0" dirty="0">
                <a:solidFill>
                  <a:srgbClr val="9CDCFE"/>
                </a:solidFill>
                <a:effectLst/>
                <a:latin typeface="Consolas" panose="020B0609020204030204" pitchFamily="49" charset="0"/>
              </a:rPr>
              <a:t>  $drop</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"&lt;div id='drop' /&gt;"</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drop</a:t>
            </a:r>
            <a:r>
              <a:rPr lang="en-CA" sz="1400" b="0" dirty="0" err="1">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appendTo</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"body"</a:t>
            </a:r>
            <a:r>
              <a:rPr lang="en-CA" sz="1400" b="0" dirty="0">
                <a:solidFill>
                  <a:srgbClr val="D4D4D4"/>
                </a:solidFill>
                <a:effectLst/>
                <a:latin typeface="Consolas" panose="020B0609020204030204" pitchFamily="49" charset="0"/>
              </a:rPr>
              <a:t>);</a:t>
            </a:r>
          </a:p>
          <a:p>
            <a:br>
              <a:rPr lang="en-CA" sz="1400" b="0" dirty="0">
                <a:solidFill>
                  <a:srgbClr val="D4D4D4"/>
                </a:solidFill>
                <a:effectLst/>
                <a:latin typeface="Consolas" panose="020B0609020204030204" pitchFamily="49" charset="0"/>
              </a:rPr>
            </a:br>
            <a:r>
              <a:rPr lang="en-CA" sz="1400" b="0" dirty="0">
                <a:solidFill>
                  <a:srgbClr val="D4D4D4"/>
                </a:solidFill>
                <a:effectLst/>
                <a:latin typeface="Consolas" panose="020B0609020204030204" pitchFamily="49" charset="0"/>
              </a:rPr>
              <a:t>  </a:t>
            </a:r>
            <a:r>
              <a:rPr lang="en-CA" sz="1400" b="0" dirty="0">
                <a:solidFill>
                  <a:srgbClr val="608B4E"/>
                </a:solidFill>
                <a:effectLst/>
                <a:latin typeface="Consolas" panose="020B0609020204030204" pitchFamily="49" charset="0"/>
              </a:rPr>
              <a:t>// Change the CSS of the Box</a:t>
            </a:r>
            <a:endParaRPr lang="en-CA" sz="1400" b="0" dirty="0">
              <a:solidFill>
                <a:srgbClr val="D4D4D4"/>
              </a:solidFill>
              <a:effectLst/>
              <a:latin typeface="Consolas" panose="020B0609020204030204" pitchFamily="49" charset="0"/>
            </a:endParaRP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css</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'background'</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'#000'</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'width'</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'50px'</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'height'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'50px'</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'border'</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'5px solid </a:t>
            </a:r>
            <a:r>
              <a:rPr lang="en-CA" sz="1400" b="0" dirty="0" err="1">
                <a:solidFill>
                  <a:srgbClr val="CE9178"/>
                </a:solidFill>
                <a:effectLst/>
                <a:latin typeface="Consolas" panose="020B0609020204030204" pitchFamily="49" charset="0"/>
              </a:rPr>
              <a:t>tomato'</a:t>
            </a:r>
            <a:r>
              <a:rPr lang="en-CA" sz="1400" b="0" dirty="0" err="1">
                <a:solidFill>
                  <a:srgbClr val="D4D4D4"/>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'position</a:t>
            </a:r>
            <a:r>
              <a:rPr lang="en-CA" sz="1400" b="0" dirty="0">
                <a:solidFill>
                  <a:srgbClr val="CE9178"/>
                </a:solidFill>
                <a:effectLst/>
                <a:latin typeface="Consolas" panose="020B0609020204030204" pitchFamily="49" charset="0"/>
              </a:rPr>
              <a: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absolute'</a:t>
            </a:r>
            <a:r>
              <a:rPr lang="en-CA" sz="1400" b="0" dirty="0" err="1">
                <a:solidFill>
                  <a:srgbClr val="D4D4D4"/>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'top</a:t>
            </a:r>
            <a:r>
              <a:rPr lang="en-CA" sz="1400" b="0" dirty="0">
                <a:solidFill>
                  <a:srgbClr val="CE9178"/>
                </a:solidFill>
                <a:effectLst/>
                <a:latin typeface="Consolas" panose="020B0609020204030204" pitchFamily="49" charset="0"/>
              </a:rPr>
              <a: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'0px'</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'left'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'0px'</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'transition'</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'all 0.5s ease-in-out'</a:t>
            </a:r>
            <a:r>
              <a:rPr lang="en-CA" sz="1400" b="0" dirty="0">
                <a:solidFill>
                  <a:srgbClr val="D4D4D4"/>
                </a:solidFill>
                <a:effectLst/>
                <a:latin typeface="Consolas" panose="020B0609020204030204" pitchFamily="49" charset="0"/>
              </a:rPr>
              <a:t>});</a:t>
            </a: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'body'</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on</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keyup</a:t>
            </a:r>
            <a:r>
              <a:rPr lang="en-CA" sz="1400" b="0" dirty="0">
                <a:solidFill>
                  <a:srgbClr val="CE9178"/>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569CD6"/>
                </a:solidFill>
                <a:effectLst/>
                <a:latin typeface="Consolas" panose="020B0609020204030204" pitchFamily="49" charset="0"/>
              </a:rPr>
              <a:t>function</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key</a:t>
            </a:r>
            <a:r>
              <a:rPr lang="en-CA" sz="1400" b="0" dirty="0">
                <a:solidFill>
                  <a:srgbClr val="D4D4D4"/>
                </a:solidFill>
                <a:effectLst/>
                <a:latin typeface="Consolas" panose="020B0609020204030204" pitchFamily="49" charset="0"/>
              </a:rPr>
              <a:t>){</a:t>
            </a:r>
          </a:p>
          <a:p>
            <a:r>
              <a:rPr lang="en-CA" sz="1400" b="0" dirty="0">
                <a:solidFill>
                  <a:srgbClr val="569CD6"/>
                </a:solidFill>
                <a:effectLst/>
                <a:latin typeface="Consolas" panose="020B0609020204030204" pitchFamily="49" charset="0"/>
              </a:rPr>
              <a:t>    </a:t>
            </a:r>
            <a:r>
              <a:rPr lang="en-CA" sz="1400" b="0" dirty="0" err="1">
                <a:solidFill>
                  <a:srgbClr val="569CD6"/>
                </a:solidFill>
                <a:effectLst/>
                <a:latin typeface="Consolas" panose="020B0609020204030204" pitchFamily="49" charset="0"/>
              </a:rPr>
              <a:t>var</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offset</a:t>
            </a:r>
            <a:r>
              <a:rPr lang="en-CA" sz="1400" b="0" dirty="0">
                <a:solidFill>
                  <a:srgbClr val="D4D4D4"/>
                </a:solidFill>
                <a:effectLst/>
                <a:latin typeface="Consolas" panose="020B0609020204030204" pitchFamily="49" charset="0"/>
              </a:rPr>
              <a:t>();</a:t>
            </a:r>
          </a:p>
          <a:p>
            <a:r>
              <a:rPr lang="en-CA" sz="1400" b="0" dirty="0">
                <a:solidFill>
                  <a:srgbClr val="C586C0"/>
                </a:solidFill>
                <a:effectLst/>
                <a:latin typeface="Consolas" panose="020B0609020204030204" pitchFamily="49" charset="0"/>
              </a:rPr>
              <a:t>    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key</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key</a:t>
            </a:r>
            <a:r>
              <a:rPr lang="en-CA" sz="1400" b="0" dirty="0">
                <a:solidFill>
                  <a:srgbClr val="D4D4D4"/>
                </a:solidFill>
                <a:effectLst/>
                <a:latin typeface="Consolas" panose="020B0609020204030204" pitchFamily="49" charset="0"/>
              </a:rPr>
              <a:t> === </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ArrowUp</a:t>
            </a:r>
            <a:r>
              <a:rPr lang="en-CA" sz="1400" b="0" dirty="0">
                <a:solidFill>
                  <a:srgbClr val="CE9178"/>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50</a:t>
            </a:r>
            <a:r>
              <a:rPr lang="en-CA" sz="1400" b="0" dirty="0">
                <a:solidFill>
                  <a:srgbClr val="D4D4D4"/>
                </a:solidFill>
                <a:effectLst/>
                <a:latin typeface="Consolas" panose="020B0609020204030204" pitchFamily="49" charset="0"/>
              </a:rPr>
              <a:t>;</a:t>
            </a:r>
          </a:p>
          <a:p>
            <a:r>
              <a:rPr lang="en-CA" sz="1400" b="0" dirty="0">
                <a:solidFill>
                  <a:srgbClr val="C586C0"/>
                </a:solidFill>
                <a:effectLst/>
                <a:latin typeface="Consolas" panose="020B0609020204030204" pitchFamily="49" charset="0"/>
              </a:rPr>
              <a:t>      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&lt;= </a:t>
            </a:r>
            <a:r>
              <a:rPr lang="en-CA" sz="1400" b="0" dirty="0">
                <a:solidFill>
                  <a:srgbClr val="B5CEA8"/>
                </a:solidFill>
                <a:effectLst/>
                <a:latin typeface="Consolas" panose="020B0609020204030204" pitchFamily="49" charset="0"/>
              </a:rPr>
              <a:t>0</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0</a:t>
            </a:r>
            <a:r>
              <a:rPr lang="en-CA" sz="1400" b="0" dirty="0">
                <a:solidFill>
                  <a:srgbClr val="D4D4D4"/>
                </a:solidFill>
                <a:effectLst/>
                <a:latin typeface="Consolas" panose="020B0609020204030204" pitchFamily="49" charset="0"/>
              </a:rPr>
              <a:t>;</a:t>
            </a:r>
          </a:p>
          <a:p>
            <a:r>
              <a:rPr lang="en-CA" sz="1400" dirty="0">
                <a:solidFill>
                  <a:srgbClr val="C586C0"/>
                </a:solidFill>
                <a:latin typeface="Consolas" panose="020B0609020204030204" pitchFamily="49" charset="0"/>
              </a:rPr>
              <a:t>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css</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a:t>
            </a:r>
            <a:r>
              <a:rPr lang="en-CA" sz="1400" b="0" dirty="0">
                <a:solidFill>
                  <a:srgbClr val="9CDCFE"/>
                </a:solidFill>
                <a:effectLst/>
                <a:latin typeface="Consolas" panose="020B0609020204030204" pitchFamily="49" charset="0"/>
              </a:rPr>
              <a:t>current_pos</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a:t>
            </a:r>
            <a:r>
              <a:rPr lang="en-CA" sz="1400" dirty="0">
                <a:solidFill>
                  <a:srgbClr val="CE9178"/>
                </a:solidFill>
                <a:latin typeface="Consolas" panose="020B0609020204030204" pitchFamily="49" charset="0"/>
              </a:rPr>
              <a:t>'</a:t>
            </a:r>
            <a:r>
              <a:rPr lang="en-CA" sz="1400" dirty="0" err="1">
                <a:solidFill>
                  <a:srgbClr val="CE9178"/>
                </a:solidFill>
                <a:latin typeface="Consolas" panose="020B0609020204030204" pitchFamily="49" charset="0"/>
              </a:rPr>
              <a:t>px</a:t>
            </a:r>
            <a:r>
              <a:rPr lang="en-CA" sz="1400" dirty="0">
                <a:solidFill>
                  <a:srgbClr val="CE9178"/>
                </a:solidFill>
                <a:latin typeface="Consolas" panose="020B0609020204030204" pitchFamily="49" charset="0"/>
              </a:rPr>
              <a:t>'</a:t>
            </a:r>
            <a:r>
              <a:rPr lang="en-CA" sz="1400" b="0" dirty="0">
                <a:solidFill>
                  <a:srgbClr val="D4D4D4"/>
                </a:solidFill>
                <a:effectLst/>
                <a:latin typeface="Consolas" panose="020B0609020204030204" pitchFamily="49" charset="0"/>
              </a:rPr>
              <a:t>);</a:t>
            </a:r>
          </a:p>
          <a:p>
            <a:r>
              <a:rPr lang="en-CA" sz="1400" b="0" dirty="0">
                <a:solidFill>
                  <a:srgbClr val="D4D4D4"/>
                </a:solidFill>
                <a:effectLst/>
                <a:latin typeface="Consolas" panose="020B0609020204030204" pitchFamily="49" charset="0"/>
              </a:rPr>
              <a:t>    } </a:t>
            </a:r>
            <a:r>
              <a:rPr lang="en-CA" sz="1400" b="0" dirty="0">
                <a:solidFill>
                  <a:srgbClr val="C586C0"/>
                </a:solidFill>
                <a:effectLst/>
                <a:latin typeface="Consolas" panose="020B0609020204030204" pitchFamily="49" charset="0"/>
              </a:rPr>
              <a:t>else</a:t>
            </a:r>
            <a:r>
              <a:rPr lang="en-CA" sz="1400" b="0" dirty="0">
                <a:solidFill>
                  <a:srgbClr val="D4D4D4"/>
                </a:solidFill>
                <a:effectLst/>
                <a:latin typeface="Consolas" panose="020B0609020204030204" pitchFamily="49" charset="0"/>
              </a:rPr>
              <a:t> </a:t>
            </a:r>
            <a:r>
              <a:rPr lang="en-CA" sz="1400" b="0" dirty="0">
                <a:solidFill>
                  <a:srgbClr val="C586C0"/>
                </a:solidFill>
                <a:effectLst/>
                <a:latin typeface="Consolas" panose="020B0609020204030204" pitchFamily="49" charset="0"/>
              </a:rPr>
              <a:t>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key</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key</a:t>
            </a:r>
            <a:r>
              <a:rPr lang="en-CA" sz="1400" b="0" dirty="0">
                <a:solidFill>
                  <a:srgbClr val="D4D4D4"/>
                </a:solidFill>
                <a:effectLst/>
                <a:latin typeface="Consolas" panose="020B0609020204030204" pitchFamily="49" charset="0"/>
              </a:rPr>
              <a:t> === </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ArrowDown</a:t>
            </a:r>
            <a:r>
              <a:rPr lang="en-CA" sz="1400" b="0" dirty="0">
                <a:solidFill>
                  <a:srgbClr val="CE9178"/>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50</a:t>
            </a:r>
            <a:r>
              <a:rPr lang="en-CA" sz="1400" b="0" dirty="0">
                <a:solidFill>
                  <a:srgbClr val="D4D4D4"/>
                </a:solidFill>
                <a:effectLst/>
                <a:latin typeface="Consolas" panose="020B0609020204030204" pitchFamily="49" charset="0"/>
              </a:rPr>
              <a:t>;</a:t>
            </a:r>
          </a:p>
          <a:p>
            <a:r>
              <a:rPr lang="en-CA" sz="1400" b="0" dirty="0">
                <a:solidFill>
                  <a:srgbClr val="C586C0"/>
                </a:solidFill>
                <a:effectLst/>
                <a:latin typeface="Consolas" panose="020B0609020204030204" pitchFamily="49" charset="0"/>
              </a:rPr>
              <a:t>      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&gt;=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window</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height</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height</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window</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height</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height</a:t>
            </a:r>
            <a:r>
              <a:rPr lang="en-CA" sz="1400" b="0" dirty="0">
                <a:solidFill>
                  <a:srgbClr val="D4D4D4"/>
                </a:solidFill>
                <a:effectLst/>
                <a:latin typeface="Consolas" panose="020B0609020204030204" pitchFamily="49" charset="0"/>
              </a:rPr>
              <a:t>();</a:t>
            </a: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css</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a:t>
            </a:r>
            <a:r>
              <a:rPr lang="en-CA" sz="1400" b="0" dirty="0">
                <a:solidFill>
                  <a:srgbClr val="9CDCFE"/>
                </a:solidFill>
                <a:effectLst/>
                <a:latin typeface="Consolas" panose="020B0609020204030204" pitchFamily="49" charset="0"/>
              </a:rPr>
              <a:t>current_pos</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a:t>
            </a:r>
            <a:r>
              <a:rPr lang="en-CA" sz="1400" dirty="0">
                <a:solidFill>
                  <a:srgbClr val="CE9178"/>
                </a:solidFill>
                <a:latin typeface="Consolas" panose="020B0609020204030204" pitchFamily="49" charset="0"/>
              </a:rPr>
              <a:t>'</a:t>
            </a:r>
            <a:r>
              <a:rPr lang="en-CA" sz="1400" dirty="0" err="1">
                <a:solidFill>
                  <a:srgbClr val="CE9178"/>
                </a:solidFill>
                <a:latin typeface="Consolas" panose="020B0609020204030204" pitchFamily="49" charset="0"/>
              </a:rPr>
              <a:t>px</a:t>
            </a:r>
            <a:r>
              <a:rPr lang="en-CA" sz="1400" dirty="0">
                <a:solidFill>
                  <a:srgbClr val="CE9178"/>
                </a:solidFill>
                <a:latin typeface="Consolas" panose="020B0609020204030204" pitchFamily="49" charset="0"/>
              </a:rPr>
              <a:t>'</a:t>
            </a:r>
            <a:r>
              <a:rPr lang="en-CA" sz="1400" b="0" dirty="0">
                <a:solidFill>
                  <a:srgbClr val="D4D4D4"/>
                </a:solidFill>
                <a:effectLst/>
                <a:latin typeface="Consolas" panose="020B0609020204030204" pitchFamily="49" charset="0"/>
              </a:rPr>
              <a:t>);</a:t>
            </a:r>
          </a:p>
          <a:p>
            <a:r>
              <a:rPr lang="en-CA" sz="1400" b="0" dirty="0">
                <a:solidFill>
                  <a:srgbClr val="D4D4D4"/>
                </a:solidFill>
                <a:effectLst/>
                <a:latin typeface="Consolas" panose="020B0609020204030204" pitchFamily="49" charset="0"/>
              </a:rPr>
              <a:t>    } </a:t>
            </a:r>
            <a:r>
              <a:rPr lang="en-CA" sz="1400" b="0" dirty="0">
                <a:solidFill>
                  <a:srgbClr val="C586C0"/>
                </a:solidFill>
                <a:effectLst/>
                <a:latin typeface="Consolas" panose="020B0609020204030204" pitchFamily="49" charset="0"/>
              </a:rPr>
              <a:t>else</a:t>
            </a:r>
            <a:r>
              <a:rPr lang="en-CA" sz="1400" b="0" dirty="0">
                <a:solidFill>
                  <a:srgbClr val="D4D4D4"/>
                </a:solidFill>
                <a:effectLst/>
                <a:latin typeface="Consolas" panose="020B0609020204030204" pitchFamily="49" charset="0"/>
              </a:rPr>
              <a:t> </a:t>
            </a:r>
            <a:r>
              <a:rPr lang="en-CA" sz="1400" b="0" dirty="0">
                <a:solidFill>
                  <a:srgbClr val="C586C0"/>
                </a:solidFill>
                <a:effectLst/>
                <a:latin typeface="Consolas" panose="020B0609020204030204" pitchFamily="49" charset="0"/>
              </a:rPr>
              <a:t>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key</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key</a:t>
            </a:r>
            <a:r>
              <a:rPr lang="en-CA" sz="1400" b="0" dirty="0">
                <a:solidFill>
                  <a:srgbClr val="D4D4D4"/>
                </a:solidFill>
                <a:effectLst/>
                <a:latin typeface="Consolas" panose="020B0609020204030204" pitchFamily="49" charset="0"/>
              </a:rPr>
              <a:t> === </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ArrowLeft</a:t>
            </a:r>
            <a:r>
              <a:rPr lang="en-CA" sz="1400" b="0" dirty="0">
                <a:solidFill>
                  <a:srgbClr val="CE9178"/>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50</a:t>
            </a:r>
            <a:r>
              <a:rPr lang="en-CA" sz="1400" b="0" dirty="0">
                <a:solidFill>
                  <a:srgbClr val="D4D4D4"/>
                </a:solidFill>
                <a:effectLst/>
                <a:latin typeface="Consolas" panose="020B0609020204030204" pitchFamily="49" charset="0"/>
              </a:rPr>
              <a:t>;</a:t>
            </a:r>
          </a:p>
          <a:p>
            <a:r>
              <a:rPr lang="en-CA" sz="1400" b="0" dirty="0">
                <a:solidFill>
                  <a:srgbClr val="C586C0"/>
                </a:solidFill>
                <a:effectLst/>
                <a:latin typeface="Consolas" panose="020B0609020204030204" pitchFamily="49" charset="0"/>
              </a:rPr>
              <a:t>      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&lt;= </a:t>
            </a:r>
            <a:r>
              <a:rPr lang="en-CA" sz="1400" b="0" dirty="0">
                <a:solidFill>
                  <a:srgbClr val="B5CEA8"/>
                </a:solidFill>
                <a:effectLst/>
                <a:latin typeface="Consolas" panose="020B0609020204030204" pitchFamily="49" charset="0"/>
              </a:rPr>
              <a:t>0</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0</a:t>
            </a:r>
            <a:r>
              <a:rPr lang="en-CA" sz="1400" b="0" dirty="0">
                <a:solidFill>
                  <a:srgbClr val="D4D4D4"/>
                </a:solidFill>
                <a:effectLst/>
                <a:latin typeface="Consolas" panose="020B0609020204030204" pitchFamily="49" charset="0"/>
              </a:rPr>
              <a:t>;</a:t>
            </a: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css</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a:t>
            </a:r>
            <a:r>
              <a:rPr lang="en-CA" sz="1400" b="0" dirty="0">
                <a:solidFill>
                  <a:srgbClr val="9CDCFE"/>
                </a:solidFill>
                <a:effectLst/>
                <a:latin typeface="Consolas" panose="020B0609020204030204" pitchFamily="49" charset="0"/>
              </a:rPr>
              <a:t>current_pos</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a:t>
            </a:r>
            <a:r>
              <a:rPr lang="en-CA" sz="1400" dirty="0">
                <a:solidFill>
                  <a:srgbClr val="CE9178"/>
                </a:solidFill>
                <a:latin typeface="Consolas" panose="020B0609020204030204" pitchFamily="49" charset="0"/>
              </a:rPr>
              <a:t>'</a:t>
            </a:r>
            <a:r>
              <a:rPr lang="en-CA" sz="1400" dirty="0" err="1">
                <a:solidFill>
                  <a:srgbClr val="CE9178"/>
                </a:solidFill>
                <a:latin typeface="Consolas" panose="020B0609020204030204" pitchFamily="49" charset="0"/>
              </a:rPr>
              <a:t>px</a:t>
            </a:r>
            <a:r>
              <a:rPr lang="en-CA" sz="1400" dirty="0">
                <a:solidFill>
                  <a:srgbClr val="CE9178"/>
                </a:solidFill>
                <a:latin typeface="Consolas" panose="020B0609020204030204" pitchFamily="49" charset="0"/>
              </a:rPr>
              <a:t>'</a:t>
            </a:r>
            <a:r>
              <a:rPr lang="en-CA" sz="1400" b="0" dirty="0">
                <a:solidFill>
                  <a:srgbClr val="D4D4D4"/>
                </a:solidFill>
                <a:effectLst/>
                <a:latin typeface="Consolas" panose="020B0609020204030204" pitchFamily="49" charset="0"/>
              </a:rPr>
              <a:t>);</a:t>
            </a:r>
          </a:p>
          <a:p>
            <a:r>
              <a:rPr lang="en-CA" sz="1400" b="0" dirty="0">
                <a:solidFill>
                  <a:srgbClr val="D4D4D4"/>
                </a:solidFill>
                <a:effectLst/>
                <a:latin typeface="Consolas" panose="020B0609020204030204" pitchFamily="49" charset="0"/>
              </a:rPr>
              <a:t>    } </a:t>
            </a:r>
            <a:r>
              <a:rPr lang="en-CA" sz="1400" b="0" dirty="0">
                <a:solidFill>
                  <a:srgbClr val="C586C0"/>
                </a:solidFill>
                <a:effectLst/>
                <a:latin typeface="Consolas" panose="020B0609020204030204" pitchFamily="49" charset="0"/>
              </a:rPr>
              <a:t>else</a:t>
            </a:r>
            <a:r>
              <a:rPr lang="en-CA" sz="1400" b="0" dirty="0">
                <a:solidFill>
                  <a:srgbClr val="D4D4D4"/>
                </a:solidFill>
                <a:effectLst/>
                <a:latin typeface="Consolas" panose="020B0609020204030204" pitchFamily="49" charset="0"/>
              </a:rPr>
              <a:t> </a:t>
            </a:r>
            <a:r>
              <a:rPr lang="en-CA" sz="1400" b="0" dirty="0">
                <a:solidFill>
                  <a:srgbClr val="C586C0"/>
                </a:solidFill>
                <a:effectLst/>
                <a:latin typeface="Consolas" panose="020B0609020204030204" pitchFamily="49" charset="0"/>
              </a:rPr>
              <a:t>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key</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key</a:t>
            </a:r>
            <a:r>
              <a:rPr lang="en-CA" sz="1400" b="0" dirty="0">
                <a:solidFill>
                  <a:srgbClr val="D4D4D4"/>
                </a:solidFill>
                <a:effectLst/>
                <a:latin typeface="Consolas" panose="020B0609020204030204" pitchFamily="49" charset="0"/>
              </a:rPr>
              <a:t> === </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ArrowRight</a:t>
            </a:r>
            <a:r>
              <a:rPr lang="en-CA" sz="1400" b="0" dirty="0">
                <a:solidFill>
                  <a:srgbClr val="CE9178"/>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50</a:t>
            </a:r>
            <a:r>
              <a:rPr lang="en-CA" sz="1400" b="0" dirty="0">
                <a:solidFill>
                  <a:srgbClr val="D4D4D4"/>
                </a:solidFill>
                <a:effectLst/>
                <a:latin typeface="Consolas" panose="020B0609020204030204" pitchFamily="49" charset="0"/>
              </a:rPr>
              <a:t>;</a:t>
            </a:r>
          </a:p>
          <a:p>
            <a:r>
              <a:rPr lang="en-CA" sz="1400" b="0" dirty="0">
                <a:solidFill>
                  <a:srgbClr val="C586C0"/>
                </a:solidFill>
                <a:effectLst/>
                <a:latin typeface="Consolas" panose="020B0609020204030204" pitchFamily="49" charset="0"/>
              </a:rPr>
              <a:t>      if</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&gt;=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window</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width</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width</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current_pos</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window</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width</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width</a:t>
            </a:r>
            <a:r>
              <a:rPr lang="en-CA" sz="1400" b="0" dirty="0">
                <a:solidFill>
                  <a:srgbClr val="D4D4D4"/>
                </a:solidFill>
                <a:effectLst/>
                <a:latin typeface="Consolas" panose="020B0609020204030204" pitchFamily="49" charset="0"/>
              </a:rPr>
              <a:t>();</a:t>
            </a: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css</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a:t>
            </a:r>
            <a:r>
              <a:rPr lang="en-CA" sz="1400" b="0" dirty="0">
                <a:solidFill>
                  <a:srgbClr val="9CDCFE"/>
                </a:solidFill>
                <a:effectLst/>
                <a:latin typeface="Consolas" panose="020B0609020204030204" pitchFamily="49" charset="0"/>
              </a:rPr>
              <a:t>current_pos</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a:t>
            </a:r>
            <a:r>
              <a:rPr lang="en-CA" sz="1400" dirty="0">
                <a:solidFill>
                  <a:srgbClr val="CE9178"/>
                </a:solidFill>
                <a:latin typeface="Consolas" panose="020B0609020204030204" pitchFamily="49" charset="0"/>
              </a:rPr>
              <a:t>'</a:t>
            </a:r>
            <a:r>
              <a:rPr lang="en-CA" sz="1400" dirty="0" err="1">
                <a:solidFill>
                  <a:srgbClr val="CE9178"/>
                </a:solidFill>
                <a:latin typeface="Consolas" panose="020B0609020204030204" pitchFamily="49" charset="0"/>
              </a:rPr>
              <a:t>px</a:t>
            </a:r>
            <a:r>
              <a:rPr lang="en-CA" sz="1400" dirty="0">
                <a:solidFill>
                  <a:srgbClr val="CE9178"/>
                </a:solidFill>
                <a:latin typeface="Consolas" panose="020B0609020204030204" pitchFamily="49" charset="0"/>
              </a:rPr>
              <a:t>'</a:t>
            </a:r>
            <a:r>
              <a:rPr lang="en-CA" sz="1400" b="0" dirty="0">
                <a:solidFill>
                  <a:srgbClr val="D4D4D4"/>
                </a:solidFill>
                <a:effectLst/>
                <a:latin typeface="Consolas" panose="020B0609020204030204" pitchFamily="49" charset="0"/>
              </a:rPr>
              <a:t>);</a:t>
            </a:r>
          </a:p>
          <a:p>
            <a:r>
              <a:rPr lang="en-CA" sz="1400" b="0" dirty="0">
                <a:solidFill>
                  <a:srgbClr val="D4D4D4"/>
                </a:solidFill>
                <a:effectLst/>
                <a:latin typeface="Consolas" panose="020B0609020204030204" pitchFamily="49" charset="0"/>
              </a:rPr>
              <a:t>    }</a:t>
            </a:r>
          </a:p>
          <a:p>
            <a:r>
              <a:rPr lang="en-CA" sz="1400" b="0" dirty="0">
                <a:solidFill>
                  <a:srgbClr val="D4D4D4"/>
                </a:solidFill>
                <a:effectLst/>
                <a:latin typeface="Consolas" panose="020B0609020204030204" pitchFamily="49" charset="0"/>
              </a:rPr>
              <a:t>  });</a:t>
            </a:r>
            <a:br>
              <a:rPr lang="en-CA" sz="1400" b="0" dirty="0">
                <a:solidFill>
                  <a:srgbClr val="D4D4D4"/>
                </a:solidFill>
                <a:effectLst/>
                <a:latin typeface="Consolas" panose="020B0609020204030204" pitchFamily="49" charset="0"/>
              </a:rPr>
            </a:br>
            <a:r>
              <a:rPr lang="en-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1454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3D466A-7A08-492E-AECE-7FFB41B48BBC}"/>
              </a:ext>
            </a:extLst>
          </p:cNvPr>
          <p:cNvSpPr/>
          <p:nvPr/>
        </p:nvSpPr>
        <p:spPr>
          <a:xfrm>
            <a:off x="0" y="0"/>
            <a:ext cx="12192000" cy="6986528"/>
          </a:xfrm>
          <a:prstGeom prst="rect">
            <a:avLst/>
          </a:prstGeom>
          <a:solidFill>
            <a:schemeClr val="tx1">
              <a:lumMod val="85000"/>
              <a:lumOff val="15000"/>
            </a:schemeClr>
          </a:solidFill>
        </p:spPr>
        <p:txBody>
          <a:bodyPr wrap="square">
            <a:spAutoFit/>
          </a:bodyPr>
          <a:lstStyle/>
          <a:p>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document</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ready</a:t>
            </a:r>
            <a:r>
              <a:rPr lang="en-CA" sz="1400" b="0" dirty="0">
                <a:solidFill>
                  <a:srgbClr val="D4D4D4"/>
                </a:solidFill>
                <a:effectLst/>
                <a:latin typeface="Consolas" panose="020B0609020204030204" pitchFamily="49" charset="0"/>
              </a:rPr>
              <a:t>(</a:t>
            </a:r>
            <a:r>
              <a:rPr lang="en-CA" sz="1400" b="0" dirty="0">
                <a:solidFill>
                  <a:srgbClr val="569CD6"/>
                </a:solidFill>
                <a:effectLst/>
                <a:latin typeface="Consolas" panose="020B0609020204030204" pitchFamily="49" charset="0"/>
              </a:rPr>
              <a:t>function</a:t>
            </a:r>
            <a:r>
              <a:rPr lang="en-CA" sz="1400" b="0" dirty="0">
                <a:solidFill>
                  <a:srgbClr val="D4D4D4"/>
                </a:solidFill>
                <a:effectLst/>
                <a:latin typeface="Consolas" panose="020B0609020204030204" pitchFamily="49" charset="0"/>
              </a:rPr>
              <a:t>(){</a:t>
            </a:r>
          </a:p>
          <a:p>
            <a:r>
              <a:rPr lang="en-CA" sz="1400" b="0" dirty="0">
                <a:solidFill>
                  <a:srgbClr val="608B4E"/>
                </a:solidFill>
                <a:effectLst/>
                <a:latin typeface="Consolas" panose="020B0609020204030204" pitchFamily="49" charset="0"/>
              </a:rPr>
              <a:t>  // When the Document is Ready</a:t>
            </a:r>
            <a:endParaRPr lang="en-CA" sz="1400" b="0" dirty="0">
              <a:solidFill>
                <a:srgbClr val="D4D4D4"/>
              </a:solidFill>
              <a:effectLst/>
              <a:latin typeface="Consolas" panose="020B0609020204030204" pitchFamily="49" charset="0"/>
            </a:endParaRPr>
          </a:p>
          <a:p>
            <a:r>
              <a:rPr lang="en-CA" sz="1400" b="0" dirty="0">
                <a:solidFill>
                  <a:srgbClr val="608B4E"/>
                </a:solidFill>
                <a:effectLst/>
                <a:latin typeface="Consolas" panose="020B0609020204030204" pitchFamily="49" charset="0"/>
              </a:rPr>
              <a:t>  // Add a box to the page</a:t>
            </a:r>
            <a:endParaRPr lang="en-CA" sz="1400" b="0" dirty="0">
              <a:solidFill>
                <a:srgbClr val="D4D4D4"/>
              </a:solidFill>
              <a:effectLst/>
              <a:latin typeface="Consolas" panose="020B0609020204030204" pitchFamily="49" charset="0"/>
            </a:endParaRPr>
          </a:p>
          <a:p>
            <a:r>
              <a:rPr lang="en-CA" sz="1400" b="0" dirty="0">
                <a:solidFill>
                  <a:srgbClr val="9CDCFE"/>
                </a:solidFill>
                <a:effectLst/>
                <a:latin typeface="Consolas" panose="020B0609020204030204" pitchFamily="49" charset="0"/>
              </a:rPr>
              <a:t>  $drop</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"&lt;div id='drop' /&gt;"</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drop</a:t>
            </a:r>
            <a:r>
              <a:rPr lang="en-CA" sz="1400" b="0" dirty="0" err="1">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appendTo</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"body"</a:t>
            </a:r>
            <a:r>
              <a:rPr lang="en-CA" sz="1400" b="0" dirty="0">
                <a:solidFill>
                  <a:srgbClr val="D4D4D4"/>
                </a:solidFill>
                <a:effectLst/>
                <a:latin typeface="Consolas" panose="020B0609020204030204" pitchFamily="49" charset="0"/>
              </a:rPr>
              <a:t>);</a:t>
            </a:r>
          </a:p>
          <a:p>
            <a:br>
              <a:rPr lang="en-CA" sz="1400" b="0" dirty="0">
                <a:solidFill>
                  <a:srgbClr val="D4D4D4"/>
                </a:solidFill>
                <a:effectLst/>
                <a:latin typeface="Consolas" panose="020B0609020204030204" pitchFamily="49" charset="0"/>
              </a:rPr>
            </a:br>
            <a:r>
              <a:rPr lang="en-CA" sz="1400" b="0" dirty="0">
                <a:solidFill>
                  <a:srgbClr val="D4D4D4"/>
                </a:solidFill>
                <a:effectLst/>
                <a:latin typeface="Consolas" panose="020B0609020204030204" pitchFamily="49" charset="0"/>
              </a:rPr>
              <a:t>  </a:t>
            </a:r>
            <a:r>
              <a:rPr lang="en-CA" sz="1400" b="0" dirty="0">
                <a:solidFill>
                  <a:srgbClr val="608B4E"/>
                </a:solidFill>
                <a:effectLst/>
                <a:latin typeface="Consolas" panose="020B0609020204030204" pitchFamily="49" charset="0"/>
              </a:rPr>
              <a:t>// Change the CSS of the Box</a:t>
            </a:r>
            <a:endParaRPr lang="en-CA" sz="1400" b="0" dirty="0">
              <a:solidFill>
                <a:srgbClr val="D4D4D4"/>
              </a:solidFill>
              <a:effectLst/>
              <a:latin typeface="Consolas" panose="020B0609020204030204" pitchFamily="49" charset="0"/>
            </a:endParaRP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css</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'background'</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'#000'</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'width'</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'50px'</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'height'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'50px'</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'border'</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'5px solid tomato'</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'position'</a:t>
            </a:r>
            <a:r>
              <a:rPr lang="en-CA" sz="1400" b="0" dirty="0">
                <a:solidFill>
                  <a:srgbClr val="9CDCFE"/>
                </a:solidFill>
                <a:effectLst/>
                <a:latin typeface="Consolas" panose="020B0609020204030204" pitchFamily="49" charset="0"/>
              </a:rPr>
              <a:t>:</a:t>
            </a:r>
            <a:r>
              <a:rPr lang="en-CA" sz="1400" dirty="0">
                <a:solidFill>
                  <a:srgbClr val="D4D4D4"/>
                </a:solidFill>
                <a:latin typeface="Consolas" panose="020B0609020204030204" pitchFamily="49" charset="0"/>
              </a:rPr>
              <a:t> </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absolute'</a:t>
            </a:r>
            <a:r>
              <a:rPr lang="en-CA" sz="1400" b="0" dirty="0" err="1">
                <a:solidFill>
                  <a:srgbClr val="D4D4D4"/>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'top</a:t>
            </a:r>
            <a:r>
              <a:rPr lang="en-CA" sz="1400" b="0" dirty="0">
                <a:solidFill>
                  <a:srgbClr val="CE9178"/>
                </a:solidFill>
                <a:effectLst/>
                <a:latin typeface="Consolas" panose="020B0609020204030204" pitchFamily="49" charset="0"/>
              </a:rPr>
              <a: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'0px'</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'left'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CE9178"/>
                </a:solidFill>
                <a:effectLst/>
                <a:latin typeface="Consolas" panose="020B0609020204030204" pitchFamily="49" charset="0"/>
              </a:rPr>
              <a:t>'0px'</a:t>
            </a:r>
            <a:r>
              <a:rPr lang="en-CA" sz="1400" b="0" dirty="0">
                <a:solidFill>
                  <a:srgbClr val="D4D4D4"/>
                </a:solidFill>
                <a:effectLst/>
                <a:latin typeface="Consolas" panose="020B0609020204030204" pitchFamily="49" charset="0"/>
              </a:rPr>
              <a:t>});</a:t>
            </a:r>
          </a:p>
          <a:p>
            <a:br>
              <a:rPr lang="en-CA" sz="1400" b="0" dirty="0">
                <a:solidFill>
                  <a:srgbClr val="D4D4D4"/>
                </a:solidFill>
                <a:effectLst/>
                <a:latin typeface="Consolas" panose="020B0609020204030204" pitchFamily="49" charset="0"/>
              </a:rPr>
            </a:br>
            <a:r>
              <a:rPr lang="en-CA" sz="1400" b="0" dirty="0">
                <a:solidFill>
                  <a:srgbClr val="D4D4D4"/>
                </a:solidFill>
                <a:effectLst/>
                <a:latin typeface="Consolas" panose="020B0609020204030204" pitchFamily="49" charset="0"/>
              </a:rPr>
              <a:t>  </a:t>
            </a:r>
            <a:r>
              <a:rPr lang="en-CA" sz="1400" b="0" dirty="0" err="1">
                <a:solidFill>
                  <a:srgbClr val="569CD6"/>
                </a:solidFill>
                <a:effectLst/>
                <a:latin typeface="Consolas" panose="020B0609020204030204" pitchFamily="49" charset="0"/>
              </a:rPr>
              <a:t>var</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div_location</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offset</a:t>
            </a:r>
            <a:r>
              <a:rPr lang="en-CA" sz="1400" b="0" dirty="0">
                <a:solidFill>
                  <a:srgbClr val="D4D4D4"/>
                </a:solidFill>
                <a:effectLst/>
                <a:latin typeface="Consolas" panose="020B0609020204030204" pitchFamily="49" charset="0"/>
              </a:rPr>
              <a:t>();</a:t>
            </a:r>
          </a:p>
          <a:p>
            <a:r>
              <a:rPr lang="en-CA" sz="1400" b="0" dirty="0">
                <a:solidFill>
                  <a:srgbClr val="569CD6"/>
                </a:solidFill>
                <a:effectLst/>
                <a:latin typeface="Consolas" panose="020B0609020204030204" pitchFamily="49" charset="0"/>
              </a:rPr>
              <a:t>  </a:t>
            </a:r>
            <a:r>
              <a:rPr lang="en-CA" sz="1400" b="0" dirty="0" err="1">
                <a:solidFill>
                  <a:srgbClr val="569CD6"/>
                </a:solidFill>
                <a:effectLst/>
                <a:latin typeface="Consolas" panose="020B0609020204030204" pitchFamily="49" charset="0"/>
              </a:rPr>
              <a:t>var</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x_dist</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y_dist</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dist</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x_veloc</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y_veloc</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0</a:t>
            </a:r>
            <a:r>
              <a:rPr lang="en-CA" sz="1400" b="0" dirty="0">
                <a:solidFill>
                  <a:srgbClr val="D4D4D4"/>
                </a:solidFill>
                <a:effectLst/>
                <a:latin typeface="Consolas" panose="020B0609020204030204" pitchFamily="49" charset="0"/>
              </a:rPr>
              <a:t>;</a:t>
            </a:r>
          </a:p>
          <a:p>
            <a:r>
              <a:rPr lang="en-CA" sz="1400" b="0" dirty="0">
                <a:solidFill>
                  <a:srgbClr val="608B4E"/>
                </a:solidFill>
                <a:effectLst/>
                <a:latin typeface="Consolas" panose="020B0609020204030204" pitchFamily="49" charset="0"/>
              </a:rPr>
              <a:t>  // Get Current Mouse Position</a:t>
            </a:r>
            <a:endParaRPr lang="en-CA" sz="1400" b="0" dirty="0">
              <a:solidFill>
                <a:srgbClr val="D4D4D4"/>
              </a:solidFill>
              <a:effectLst/>
              <a:latin typeface="Consolas" panose="020B0609020204030204" pitchFamily="49" charset="0"/>
            </a:endParaRP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document</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on</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mousemove</a:t>
            </a:r>
            <a:r>
              <a:rPr lang="en-CA" sz="1400" b="0" dirty="0">
                <a:solidFill>
                  <a:srgbClr val="CE9178"/>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a:solidFill>
                  <a:srgbClr val="569CD6"/>
                </a:solidFill>
                <a:effectLst/>
                <a:latin typeface="Consolas" panose="020B0609020204030204" pitchFamily="49" charset="0"/>
              </a:rPr>
              <a:t>function</a:t>
            </a:r>
            <a:r>
              <a:rPr lang="en-CA" sz="1400" b="0" dirty="0">
                <a:solidFill>
                  <a:srgbClr val="D4D4D4"/>
                </a:solidFill>
                <a:effectLst/>
                <a:latin typeface="Consolas" panose="020B0609020204030204" pitchFamily="49" charset="0"/>
              </a:rPr>
              <a:t>(</a:t>
            </a:r>
            <a:r>
              <a:rPr lang="en-CA" sz="1400" b="0" dirty="0">
                <a:solidFill>
                  <a:srgbClr val="9CDCFE"/>
                </a:solidFill>
                <a:effectLst/>
                <a:latin typeface="Consolas" panose="020B0609020204030204" pitchFamily="49" charset="0"/>
              </a:rPr>
              <a:t>e</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div_location</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offset</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x_dist</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e</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pageX</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div_location</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y_dist</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e</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pageY</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div_location</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dist</a:t>
            </a:r>
            <a:r>
              <a:rPr lang="en-CA" sz="1400" b="0" dirty="0">
                <a:solidFill>
                  <a:srgbClr val="D4D4D4"/>
                </a:solidFill>
                <a:effectLst/>
                <a:latin typeface="Consolas" panose="020B0609020204030204" pitchFamily="49" charset="0"/>
              </a:rPr>
              <a:t> = </a:t>
            </a:r>
            <a:r>
              <a:rPr lang="en-CA" sz="1400" b="0" dirty="0" err="1">
                <a:solidFill>
                  <a:srgbClr val="4EC9B0"/>
                </a:solidFill>
                <a:effectLst/>
                <a:latin typeface="Consolas" panose="020B0609020204030204" pitchFamily="49" charset="0"/>
              </a:rPr>
              <a:t>Math</a:t>
            </a:r>
            <a:r>
              <a:rPr lang="en-CA" sz="1400" b="0" dirty="0" err="1">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sqrt</a:t>
            </a:r>
            <a:r>
              <a:rPr lang="en-CA" sz="1400" b="0" dirty="0">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x_dist</a:t>
            </a:r>
            <a:r>
              <a:rPr lang="en-CA" sz="1400" b="0" dirty="0">
                <a:solidFill>
                  <a:srgbClr val="D4D4D4"/>
                </a:solidFill>
                <a:effectLst/>
                <a:latin typeface="Consolas" panose="020B0609020204030204" pitchFamily="49" charset="0"/>
              </a:rPr>
              <a:t>**</a:t>
            </a:r>
            <a:r>
              <a:rPr lang="en-CA" sz="1400" b="0" dirty="0">
                <a:solidFill>
                  <a:srgbClr val="B5CEA8"/>
                </a:solidFill>
                <a:effectLst/>
                <a:latin typeface="Consolas" panose="020B0609020204030204" pitchFamily="49" charset="0"/>
              </a:rPr>
              <a:t>2</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y_dist</a:t>
            </a:r>
            <a:r>
              <a:rPr lang="en-CA" sz="1400" b="0" dirty="0">
                <a:solidFill>
                  <a:srgbClr val="D4D4D4"/>
                </a:solidFill>
                <a:effectLst/>
                <a:latin typeface="Consolas" panose="020B0609020204030204" pitchFamily="49" charset="0"/>
              </a:rPr>
              <a:t>**</a:t>
            </a:r>
            <a:r>
              <a:rPr lang="en-CA" sz="1400" b="0" dirty="0">
                <a:solidFill>
                  <a:srgbClr val="B5CEA8"/>
                </a:solidFill>
                <a:effectLst/>
                <a:latin typeface="Consolas" panose="020B0609020204030204" pitchFamily="49" charset="0"/>
              </a:rPr>
              <a:t>2</a:t>
            </a:r>
            <a:r>
              <a:rPr lang="en-CA" sz="1400" b="0" dirty="0">
                <a:solidFill>
                  <a:srgbClr val="D4D4D4"/>
                </a:solidFill>
                <a:effectLst/>
                <a:latin typeface="Consolas" panose="020B0609020204030204" pitchFamily="49" charset="0"/>
              </a:rPr>
              <a:t>);</a:t>
            </a:r>
          </a:p>
          <a:p>
            <a:br>
              <a:rPr lang="en-CA" sz="1400" b="0" dirty="0">
                <a:solidFill>
                  <a:srgbClr val="D4D4D4"/>
                </a:solidFill>
                <a:effectLst/>
                <a:latin typeface="Consolas" panose="020B0609020204030204" pitchFamily="49" charset="0"/>
              </a:rPr>
            </a:b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x_veloc</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5</a:t>
            </a:r>
            <a:r>
              <a:rPr lang="en-CA" sz="1400" b="0" dirty="0">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x_dist</a:t>
            </a:r>
            <a:r>
              <a:rPr lang="en-CA" sz="1400" b="0" dirty="0">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dist</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y_veloc</a:t>
            </a:r>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5</a:t>
            </a:r>
            <a:r>
              <a:rPr lang="en-CA" sz="1400" b="0" dirty="0">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y_dist</a:t>
            </a:r>
            <a:r>
              <a:rPr lang="en-CA" sz="1400" b="0" dirty="0">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dist</a:t>
            </a:r>
            <a:r>
              <a:rPr lang="en-CA" sz="1400" b="0" dirty="0">
                <a:solidFill>
                  <a:srgbClr val="D4D4D4"/>
                </a:solidFill>
                <a:effectLst/>
                <a:latin typeface="Consolas" panose="020B0609020204030204" pitchFamily="49" charset="0"/>
              </a:rPr>
              <a:t>;</a:t>
            </a:r>
          </a:p>
          <a:p>
            <a:r>
              <a:rPr lang="en-CA" sz="1400" b="0" dirty="0">
                <a:solidFill>
                  <a:srgbClr val="D4D4D4"/>
                </a:solidFill>
                <a:effectLst/>
                <a:latin typeface="Consolas" panose="020B0609020204030204" pitchFamily="49" charset="0"/>
              </a:rPr>
              <a:t>  });</a:t>
            </a:r>
          </a:p>
          <a:p>
            <a:br>
              <a:rPr lang="en-CA" sz="1400" b="0" dirty="0">
                <a:solidFill>
                  <a:srgbClr val="D4D4D4"/>
                </a:solidFill>
                <a:effectLst/>
                <a:latin typeface="Consolas" panose="020B0609020204030204" pitchFamily="49" charset="0"/>
              </a:rPr>
            </a:b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movementInterval</a:t>
            </a:r>
            <a:r>
              <a:rPr lang="en-CA" sz="1400" b="0" dirty="0">
                <a:solidFill>
                  <a:srgbClr val="D4D4D4"/>
                </a:solidFill>
                <a:effectLst/>
                <a:latin typeface="Consolas" panose="020B0609020204030204" pitchFamily="49" charset="0"/>
              </a:rPr>
              <a:t> = </a:t>
            </a:r>
            <a:r>
              <a:rPr lang="en-CA" sz="1400" b="0" dirty="0" err="1">
                <a:solidFill>
                  <a:srgbClr val="DCDCAA"/>
                </a:solidFill>
                <a:effectLst/>
                <a:latin typeface="Consolas" panose="020B0609020204030204" pitchFamily="49" charset="0"/>
              </a:rPr>
              <a:t>setInterval</a:t>
            </a:r>
            <a:r>
              <a:rPr lang="en-CA" sz="1400" b="0" dirty="0">
                <a:solidFill>
                  <a:srgbClr val="D4D4D4"/>
                </a:solidFill>
                <a:effectLst/>
                <a:latin typeface="Consolas" panose="020B0609020204030204" pitchFamily="49" charset="0"/>
              </a:rPr>
              <a:t>(</a:t>
            </a:r>
            <a:r>
              <a:rPr lang="en-CA" sz="1400" b="0" dirty="0">
                <a:solidFill>
                  <a:srgbClr val="569CD6"/>
                </a:solidFill>
                <a:effectLst/>
                <a:latin typeface="Consolas" panose="020B0609020204030204" pitchFamily="49" charset="0"/>
              </a:rPr>
              <a:t>function</a:t>
            </a:r>
            <a:r>
              <a:rPr lang="en-CA" sz="1400" b="0" dirty="0">
                <a:solidFill>
                  <a:srgbClr val="D4D4D4"/>
                </a:solidFill>
                <a:effectLst/>
                <a:latin typeface="Consolas" panose="020B0609020204030204" pitchFamily="49" charset="0"/>
              </a:rPr>
              <a:t>(){</a:t>
            </a:r>
          </a:p>
          <a:p>
            <a:r>
              <a:rPr lang="en-CA" sz="1400" b="0" dirty="0">
                <a:solidFill>
                  <a:srgbClr val="9CDCFE"/>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div_location</a:t>
            </a:r>
            <a:r>
              <a:rPr lang="en-CA" sz="1400" b="0" dirty="0">
                <a:solidFill>
                  <a:srgbClr val="D4D4D4"/>
                </a:solidFill>
                <a:effectLst/>
                <a:latin typeface="Consolas" panose="020B0609020204030204" pitchFamily="49" charset="0"/>
              </a:rPr>
              <a:t> = </a:t>
            </a:r>
            <a:r>
              <a:rPr lang="en-CA" sz="1400" b="0" dirty="0">
                <a:solidFill>
                  <a:srgbClr val="DCDCAA"/>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a:solidFill>
                  <a:srgbClr val="DCDCAA"/>
                </a:solidFill>
                <a:effectLst/>
                <a:latin typeface="Consolas" panose="020B0609020204030204" pitchFamily="49" charset="0"/>
              </a:rPr>
              <a:t>offset</a:t>
            </a:r>
            <a:r>
              <a:rPr lang="en-CA" sz="1400" b="0" dirty="0">
                <a:solidFill>
                  <a:srgbClr val="D4D4D4"/>
                </a:solidFill>
                <a:effectLst/>
                <a:latin typeface="Consolas" panose="020B0609020204030204" pitchFamily="49" charset="0"/>
              </a:rPr>
              <a:t>();</a:t>
            </a:r>
          </a:p>
          <a:p>
            <a:r>
              <a:rPr lang="en-CA" sz="1400" b="0" dirty="0">
                <a:solidFill>
                  <a:srgbClr val="DCDCAA"/>
                </a:solidFill>
                <a:effectLst/>
                <a:latin typeface="Consolas" panose="020B0609020204030204" pitchFamily="49" charset="0"/>
              </a:rPr>
              <a:t>    $</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"#drop"</a:t>
            </a:r>
            <a:r>
              <a:rPr lang="en-CA" sz="1400" b="0" dirty="0">
                <a:solidFill>
                  <a:srgbClr val="D4D4D4"/>
                </a:solidFill>
                <a:effectLst/>
                <a:latin typeface="Consolas" panose="020B0609020204030204" pitchFamily="49" charset="0"/>
              </a:rPr>
              <a:t>).</a:t>
            </a:r>
            <a:r>
              <a:rPr lang="en-CA" sz="1400" b="0" dirty="0" err="1">
                <a:solidFill>
                  <a:srgbClr val="DCDCAA"/>
                </a:solidFill>
                <a:effectLst/>
                <a:latin typeface="Consolas" panose="020B0609020204030204" pitchFamily="49" charset="0"/>
              </a:rPr>
              <a:t>css</a:t>
            </a:r>
            <a:r>
              <a:rPr lang="en-CA" sz="1400" b="0" dirty="0">
                <a:solidFill>
                  <a:srgbClr val="D4D4D4"/>
                </a:solidFill>
                <a:effectLst/>
                <a:latin typeface="Consolas" panose="020B0609020204030204" pitchFamily="49" charset="0"/>
              </a:rPr>
              <a:t>({</a:t>
            </a:r>
          </a:p>
          <a:p>
            <a:r>
              <a:rPr lang="en-CA" sz="1400" b="0" dirty="0">
                <a:solidFill>
                  <a:srgbClr val="CE9178"/>
                </a:solidFill>
                <a:effectLst/>
                <a:latin typeface="Consolas" panose="020B0609020204030204" pitchFamily="49" charset="0"/>
              </a:rPr>
              <a:t>      'top'</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div_location</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top</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y_veloc</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px</a:t>
            </a:r>
            <a:r>
              <a:rPr lang="en-CA" sz="1400" b="0" dirty="0">
                <a:solidFill>
                  <a:srgbClr val="CE9178"/>
                </a:solidFill>
                <a:effectLst/>
                <a:latin typeface="Consolas" panose="020B0609020204030204" pitchFamily="49" charset="0"/>
              </a:rPr>
              <a:t>"</a:t>
            </a:r>
            <a:r>
              <a:rPr lang="en-CA" sz="1400" b="0" dirty="0">
                <a:solidFill>
                  <a:srgbClr val="D4D4D4"/>
                </a:solidFill>
                <a:effectLst/>
                <a:latin typeface="Consolas" panose="020B0609020204030204" pitchFamily="49" charset="0"/>
              </a:rPr>
              <a:t>,</a:t>
            </a:r>
          </a:p>
          <a:p>
            <a:r>
              <a:rPr lang="en-CA" sz="1400" b="0" dirty="0">
                <a:solidFill>
                  <a:srgbClr val="CE9178"/>
                </a:solidFill>
                <a:effectLst/>
                <a:latin typeface="Consolas" panose="020B0609020204030204" pitchFamily="49" charset="0"/>
              </a:rPr>
              <a:t>      'left'</a:t>
            </a:r>
            <a:r>
              <a:rPr lang="en-CA" sz="1400" b="0" dirty="0">
                <a:solidFill>
                  <a:srgbClr val="9CDCFE"/>
                </a:solidFill>
                <a:effectLst/>
                <a:latin typeface="Consolas" panose="020B0609020204030204" pitchFamily="49" charset="0"/>
              </a:rPr>
              <a:t>:</a:t>
            </a:r>
            <a:r>
              <a:rPr lang="en-CA" sz="1400" b="0" dirty="0">
                <a:solidFill>
                  <a:srgbClr val="D4D4D4"/>
                </a:solidFill>
                <a:effectLst/>
                <a:latin typeface="Consolas" panose="020B0609020204030204" pitchFamily="49" charset="0"/>
              </a:rPr>
              <a:t> (</a:t>
            </a:r>
            <a:r>
              <a:rPr lang="en-CA" sz="1400" b="0" dirty="0" err="1">
                <a:solidFill>
                  <a:srgbClr val="9CDCFE"/>
                </a:solidFill>
                <a:effectLst/>
                <a:latin typeface="Consolas" panose="020B0609020204030204" pitchFamily="49" charset="0"/>
              </a:rPr>
              <a:t>div_location</a:t>
            </a:r>
            <a:r>
              <a:rPr lang="en-CA" sz="1400" b="0" dirty="0" err="1">
                <a:solidFill>
                  <a:srgbClr val="D4D4D4"/>
                </a:solidFill>
                <a:effectLst/>
                <a:latin typeface="Consolas" panose="020B0609020204030204" pitchFamily="49" charset="0"/>
              </a:rPr>
              <a:t>.</a:t>
            </a:r>
            <a:r>
              <a:rPr lang="en-CA" sz="1400" b="0" dirty="0" err="1">
                <a:solidFill>
                  <a:srgbClr val="9CDCFE"/>
                </a:solidFill>
                <a:effectLst/>
                <a:latin typeface="Consolas" panose="020B0609020204030204" pitchFamily="49" charset="0"/>
              </a:rPr>
              <a:t>left</a:t>
            </a:r>
            <a:r>
              <a:rPr lang="en-CA" sz="1400" b="0" dirty="0">
                <a:solidFill>
                  <a:srgbClr val="D4D4D4"/>
                </a:solidFill>
                <a:effectLst/>
                <a:latin typeface="Consolas" panose="020B0609020204030204" pitchFamily="49" charset="0"/>
              </a:rPr>
              <a:t> + </a:t>
            </a:r>
            <a:r>
              <a:rPr lang="en-CA" sz="1400" b="0" dirty="0" err="1">
                <a:solidFill>
                  <a:srgbClr val="9CDCFE"/>
                </a:solidFill>
                <a:effectLst/>
                <a:latin typeface="Consolas" panose="020B0609020204030204" pitchFamily="49" charset="0"/>
              </a:rPr>
              <a:t>x_veloc</a:t>
            </a:r>
            <a:r>
              <a:rPr lang="en-CA" sz="1400" b="0" dirty="0">
                <a:solidFill>
                  <a:srgbClr val="D4D4D4"/>
                </a:solidFill>
                <a:effectLst/>
                <a:latin typeface="Consolas" panose="020B0609020204030204" pitchFamily="49" charset="0"/>
              </a:rPr>
              <a:t>)+</a:t>
            </a:r>
            <a:r>
              <a:rPr lang="en-CA" sz="1400" b="0" dirty="0">
                <a:solidFill>
                  <a:srgbClr val="CE9178"/>
                </a:solidFill>
                <a:effectLst/>
                <a:latin typeface="Consolas" panose="020B0609020204030204" pitchFamily="49" charset="0"/>
              </a:rPr>
              <a:t>"</a:t>
            </a:r>
            <a:r>
              <a:rPr lang="en-CA" sz="1400" b="0" dirty="0" err="1">
                <a:solidFill>
                  <a:srgbClr val="CE9178"/>
                </a:solidFill>
                <a:effectLst/>
                <a:latin typeface="Consolas" panose="020B0609020204030204" pitchFamily="49" charset="0"/>
              </a:rPr>
              <a:t>px</a:t>
            </a:r>
            <a:r>
              <a:rPr lang="en-CA" sz="1400" b="0" dirty="0">
                <a:solidFill>
                  <a:srgbClr val="CE9178"/>
                </a:solidFill>
                <a:effectLst/>
                <a:latin typeface="Consolas" panose="020B0609020204030204" pitchFamily="49" charset="0"/>
              </a:rPr>
              <a:t>"</a:t>
            </a:r>
            <a:endParaRPr lang="en-CA" sz="1400" b="0" dirty="0">
              <a:solidFill>
                <a:srgbClr val="D4D4D4"/>
              </a:solidFill>
              <a:effectLst/>
              <a:latin typeface="Consolas" panose="020B0609020204030204" pitchFamily="49" charset="0"/>
            </a:endParaRPr>
          </a:p>
          <a:p>
            <a:r>
              <a:rPr lang="en-CA" sz="1400" b="0" dirty="0">
                <a:solidFill>
                  <a:srgbClr val="D4D4D4"/>
                </a:solidFill>
                <a:effectLst/>
                <a:latin typeface="Consolas" panose="020B0609020204030204" pitchFamily="49" charset="0"/>
              </a:rPr>
              <a:t>    });</a:t>
            </a:r>
          </a:p>
          <a:p>
            <a:r>
              <a:rPr lang="en-CA" sz="1400" b="0" dirty="0">
                <a:solidFill>
                  <a:srgbClr val="D4D4D4"/>
                </a:solidFill>
                <a:effectLst/>
                <a:latin typeface="Consolas" panose="020B0609020204030204" pitchFamily="49" charset="0"/>
              </a:rPr>
              <a:t>  }, </a:t>
            </a:r>
            <a:r>
              <a:rPr lang="en-CA" sz="1400" b="0" dirty="0">
                <a:solidFill>
                  <a:srgbClr val="B5CEA8"/>
                </a:solidFill>
                <a:effectLst/>
                <a:latin typeface="Consolas" panose="020B0609020204030204" pitchFamily="49" charset="0"/>
              </a:rPr>
              <a:t>1000</a:t>
            </a:r>
            <a:r>
              <a:rPr lang="en-CA" sz="1400" b="0" dirty="0">
                <a:solidFill>
                  <a:srgbClr val="D4D4D4"/>
                </a:solidFill>
                <a:effectLst/>
                <a:latin typeface="Consolas" panose="020B0609020204030204" pitchFamily="49" charset="0"/>
              </a:rPr>
              <a:t>/</a:t>
            </a:r>
            <a:r>
              <a:rPr lang="en-CA" sz="1400" b="0" dirty="0">
                <a:solidFill>
                  <a:srgbClr val="B5CEA8"/>
                </a:solidFill>
                <a:effectLst/>
                <a:latin typeface="Consolas" panose="020B0609020204030204" pitchFamily="49" charset="0"/>
              </a:rPr>
              <a:t>40</a:t>
            </a:r>
            <a:r>
              <a:rPr lang="en-CA" sz="1400" b="0" dirty="0">
                <a:solidFill>
                  <a:srgbClr val="D4D4D4"/>
                </a:solidFill>
                <a:effectLst/>
                <a:latin typeface="Consolas" panose="020B0609020204030204" pitchFamily="49" charset="0"/>
              </a:rPr>
              <a:t>);</a:t>
            </a:r>
            <a:br>
              <a:rPr lang="en-CA" sz="1400" b="0" dirty="0">
                <a:solidFill>
                  <a:srgbClr val="D4D4D4"/>
                </a:solidFill>
                <a:effectLst/>
                <a:latin typeface="Consolas" panose="020B0609020204030204" pitchFamily="49" charset="0"/>
              </a:rPr>
            </a:br>
            <a:r>
              <a:rPr lang="en-CA"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4660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576F97-4E4F-4C52-BBD5-B5D13BFFD2CF}"/>
              </a:ext>
            </a:extLst>
          </p:cNvPr>
          <p:cNvSpPr>
            <a:spLocks noGrp="1"/>
          </p:cNvSpPr>
          <p:nvPr>
            <p:ph type="title"/>
          </p:nvPr>
        </p:nvSpPr>
        <p:spPr>
          <a:xfrm>
            <a:off x="833002" y="365125"/>
            <a:ext cx="10520702" cy="1325563"/>
          </a:xfrm>
        </p:spPr>
        <p:txBody>
          <a:bodyPr>
            <a:normAutofit/>
          </a:bodyPr>
          <a:lstStyle/>
          <a:p>
            <a:r>
              <a:rPr lang="en-US" dirty="0"/>
              <a:t>What is </a:t>
            </a:r>
            <a:r>
              <a:rPr lang="en-US" b="1" dirty="0"/>
              <a:t>JavaScript</a:t>
            </a:r>
            <a:r>
              <a:rPr lang="en-US" dirty="0"/>
              <a:t>?</a:t>
            </a:r>
            <a:r>
              <a:rPr lang="en-US" b="1" dirty="0"/>
              <a:t> </a:t>
            </a:r>
            <a:r>
              <a:rPr lang="en-US" dirty="0"/>
              <a:t>What is </a:t>
            </a:r>
            <a:r>
              <a:rPr lang="en-US" b="1" dirty="0"/>
              <a:t>jQuery</a:t>
            </a:r>
            <a:r>
              <a:rPr lang="en-US" dirty="0"/>
              <a:t>?</a:t>
            </a:r>
            <a:endParaRPr lang="en-CA" dirty="0"/>
          </a:p>
        </p:txBody>
      </p:sp>
      <p:sp>
        <p:nvSpPr>
          <p:cNvPr id="3" name="Content Placeholder 2">
            <a:extLst>
              <a:ext uri="{FF2B5EF4-FFF2-40B4-BE49-F238E27FC236}">
                <a16:creationId xmlns:a16="http://schemas.microsoft.com/office/drawing/2014/main" id="{909A88F9-BE0A-4DAD-BD45-C02DE837ED41}"/>
              </a:ext>
            </a:extLst>
          </p:cNvPr>
          <p:cNvSpPr>
            <a:spLocks noGrp="1"/>
          </p:cNvSpPr>
          <p:nvPr>
            <p:ph idx="1"/>
          </p:nvPr>
        </p:nvSpPr>
        <p:spPr>
          <a:xfrm>
            <a:off x="838201" y="2022601"/>
            <a:ext cx="10515598" cy="4154361"/>
          </a:xfrm>
        </p:spPr>
        <p:txBody>
          <a:bodyPr>
            <a:normAutofit/>
          </a:bodyPr>
          <a:lstStyle/>
          <a:p>
            <a:r>
              <a:rPr lang="en-CA" sz="2000" b="1"/>
              <a:t>JavaScript (JS) </a:t>
            </a:r>
            <a:r>
              <a:rPr lang="en-CA" sz="2000"/>
              <a:t>is a dynamic, weakly typed, interpreted programming language. It is typically used as a complement to front-end web development, and generally used client-side (as opposed to server-side). </a:t>
            </a:r>
          </a:p>
          <a:p>
            <a:r>
              <a:rPr lang="en-CA" sz="2000" b="1"/>
              <a:t>jQuery </a:t>
            </a:r>
            <a:r>
              <a:rPr lang="en-CA" sz="2000"/>
              <a:t>is a popular JavaScript library which simplifies the syntax, adds additional built-in functionality, and makes the process of developing JS much easier and faster. As of August 2017, jQuery is being used by at least 72.7% of all websites*.</a:t>
            </a:r>
          </a:p>
          <a:p>
            <a:r>
              <a:rPr lang="en-CA" sz="2000"/>
              <a:t>In general, JS programming will not be differentiated from jQuery programming, as it will be assumed that the library is being imported.</a:t>
            </a:r>
          </a:p>
          <a:p>
            <a:endParaRPr lang="en-CA" sz="2000"/>
          </a:p>
          <a:p>
            <a:pPr marL="0" indent="0">
              <a:buNone/>
            </a:pPr>
            <a:endParaRPr lang="en-CA" sz="2000"/>
          </a:p>
          <a:p>
            <a:pPr marL="0" indent="0">
              <a:buNone/>
            </a:pPr>
            <a:r>
              <a:rPr lang="en-CA" sz="2000"/>
              <a:t>*https://w3techs.com/technologies/details/js-jquery/all/all </a:t>
            </a:r>
            <a:endParaRPr lang="en-CA" sz="2000" b="1"/>
          </a:p>
        </p:txBody>
      </p:sp>
    </p:spTree>
    <p:extLst>
      <p:ext uri="{BB962C8B-B14F-4D97-AF65-F5344CB8AC3E}">
        <p14:creationId xmlns:p14="http://schemas.microsoft.com/office/powerpoint/2010/main" val="16656198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B290C335-A417-4967-BB78-A9CDEB89D2DE}"/>
              </a:ext>
            </a:extLst>
          </p:cNvPr>
          <p:cNvSpPr txBox="1">
            <a:spLocks/>
          </p:cNvSpPr>
          <p:nvPr/>
        </p:nvSpPr>
        <p:spPr>
          <a:xfrm>
            <a:off x="387659" y="432237"/>
            <a:ext cx="10515600" cy="7673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Including JS and jQuery in a Webpage</a:t>
            </a:r>
            <a:endParaRPr lang="en-CA" dirty="0"/>
          </a:p>
        </p:txBody>
      </p:sp>
      <p:sp>
        <p:nvSpPr>
          <p:cNvPr id="13" name="TextBox 12">
            <a:extLst>
              <a:ext uri="{FF2B5EF4-FFF2-40B4-BE49-F238E27FC236}">
                <a16:creationId xmlns:a16="http://schemas.microsoft.com/office/drawing/2014/main" id="{C12F34FB-A94A-4D71-B1BB-C25EF96CBFD9}"/>
              </a:ext>
            </a:extLst>
          </p:cNvPr>
          <p:cNvSpPr txBox="1"/>
          <p:nvPr/>
        </p:nvSpPr>
        <p:spPr>
          <a:xfrm>
            <a:off x="303769" y="1199626"/>
            <a:ext cx="11633765" cy="646331"/>
          </a:xfrm>
          <a:prstGeom prst="rect">
            <a:avLst/>
          </a:prstGeom>
          <a:noFill/>
        </p:spPr>
        <p:txBody>
          <a:bodyPr wrap="square" rtlCol="0">
            <a:spAutoFit/>
          </a:bodyPr>
          <a:lstStyle/>
          <a:p>
            <a:r>
              <a:rPr lang="en-CA" dirty="0"/>
              <a:t>To include a standard JavaScript file (i.e. </a:t>
            </a:r>
            <a:r>
              <a:rPr lang="en-CA" b="1" dirty="0"/>
              <a:t>main.js</a:t>
            </a:r>
            <a:r>
              <a:rPr lang="en-CA" dirty="0"/>
              <a:t>) in an HTML page, the following tag should be added at the </a:t>
            </a:r>
            <a:r>
              <a:rPr lang="en-CA" b="1" dirty="0"/>
              <a:t>bottom</a:t>
            </a:r>
            <a:r>
              <a:rPr lang="en-CA" dirty="0"/>
              <a:t> of the body tag, right before &lt;/body&gt;. </a:t>
            </a:r>
          </a:p>
        </p:txBody>
      </p:sp>
      <p:sp>
        <p:nvSpPr>
          <p:cNvPr id="15" name="Rectangle 14">
            <a:extLst>
              <a:ext uri="{FF2B5EF4-FFF2-40B4-BE49-F238E27FC236}">
                <a16:creationId xmlns:a16="http://schemas.microsoft.com/office/drawing/2014/main" id="{2EAA83E7-4BCE-40A2-9C90-FF62C9522487}"/>
              </a:ext>
            </a:extLst>
          </p:cNvPr>
          <p:cNvSpPr/>
          <p:nvPr/>
        </p:nvSpPr>
        <p:spPr>
          <a:xfrm>
            <a:off x="387659" y="2003671"/>
            <a:ext cx="4234675" cy="369332"/>
          </a:xfrm>
          <a:prstGeom prst="rect">
            <a:avLst/>
          </a:prstGeom>
          <a:solidFill>
            <a:schemeClr val="bg1">
              <a:lumMod val="85000"/>
              <a:lumOff val="15000"/>
            </a:schemeClr>
          </a:solidFill>
        </p:spPr>
        <p:txBody>
          <a:bodyPr wrap="square">
            <a:spAutoFit/>
          </a:bodyPr>
          <a:lstStyle/>
          <a:p>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script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"main.js"</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script</a:t>
            </a:r>
            <a:r>
              <a:rPr lang="fr-FR" b="0" dirty="0">
                <a:solidFill>
                  <a:srgbClr val="808080"/>
                </a:solidFill>
                <a:effectLst/>
                <a:latin typeface="Consolas" panose="020B0609020204030204" pitchFamily="49" charset="0"/>
              </a:rPr>
              <a:t>&gt;c</a:t>
            </a:r>
            <a:endParaRPr lang="fr-FR" b="0" dirty="0">
              <a:solidFill>
                <a:srgbClr val="D4D4D4"/>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4A39285-F525-4C14-B79D-FE5AB0CD1C8E}"/>
              </a:ext>
            </a:extLst>
          </p:cNvPr>
          <p:cNvSpPr txBox="1"/>
          <p:nvPr/>
        </p:nvSpPr>
        <p:spPr>
          <a:xfrm>
            <a:off x="303768" y="2612136"/>
            <a:ext cx="11633765" cy="923330"/>
          </a:xfrm>
          <a:prstGeom prst="rect">
            <a:avLst/>
          </a:prstGeom>
          <a:noFill/>
        </p:spPr>
        <p:txBody>
          <a:bodyPr wrap="square" rtlCol="0">
            <a:spAutoFit/>
          </a:bodyPr>
          <a:lstStyle/>
          <a:p>
            <a:r>
              <a:rPr lang="en-CA" dirty="0"/>
              <a:t>In order to use jQuery, you must also pull in the jQuery library. To make it easy for prototyping, there are many places online which host the library for you. You can simply include the link to the externally hosted jQuery in your HTML file, such as follows:</a:t>
            </a:r>
          </a:p>
        </p:txBody>
      </p:sp>
      <p:sp>
        <p:nvSpPr>
          <p:cNvPr id="17" name="Rectangle 16">
            <a:extLst>
              <a:ext uri="{FF2B5EF4-FFF2-40B4-BE49-F238E27FC236}">
                <a16:creationId xmlns:a16="http://schemas.microsoft.com/office/drawing/2014/main" id="{3321D789-D751-47D9-8877-5E4F03DBE04B}"/>
              </a:ext>
            </a:extLst>
          </p:cNvPr>
          <p:cNvSpPr/>
          <p:nvPr/>
        </p:nvSpPr>
        <p:spPr>
          <a:xfrm>
            <a:off x="387659" y="3736566"/>
            <a:ext cx="7967776" cy="338554"/>
          </a:xfrm>
          <a:prstGeom prst="rect">
            <a:avLst/>
          </a:prstGeom>
          <a:solidFill>
            <a:schemeClr val="bg1">
              <a:lumMod val="85000"/>
              <a:lumOff val="15000"/>
            </a:schemeClr>
          </a:solidFill>
        </p:spPr>
        <p:txBody>
          <a:bodyPr wrap="square">
            <a:spAutoFit/>
          </a:bodyPr>
          <a:lstStyle/>
          <a:p>
            <a:r>
              <a:rPr lang="en-CA" sz="1600" b="0" dirty="0">
                <a:solidFill>
                  <a:srgbClr val="808080"/>
                </a:solidFill>
                <a:effectLst/>
                <a:latin typeface="Consolas" panose="020B0609020204030204" pitchFamily="49" charset="0"/>
              </a:rPr>
              <a:t>&lt;</a:t>
            </a:r>
            <a:r>
              <a:rPr lang="en-CA" sz="1600" b="0" dirty="0">
                <a:solidFill>
                  <a:srgbClr val="569CD6"/>
                </a:solidFill>
                <a:effectLst/>
                <a:latin typeface="Consolas" panose="020B0609020204030204" pitchFamily="49" charset="0"/>
              </a:rPr>
              <a:t>script</a:t>
            </a:r>
            <a:r>
              <a:rPr lang="en-CA" sz="1600" b="0" dirty="0">
                <a:solidFill>
                  <a:srgbClr val="D4D4D4"/>
                </a:solidFill>
                <a:effectLst/>
                <a:latin typeface="Consolas" panose="020B0609020204030204" pitchFamily="49" charset="0"/>
              </a:rPr>
              <a:t> </a:t>
            </a:r>
            <a:r>
              <a:rPr lang="en-CA" sz="1600" b="0" dirty="0" err="1">
                <a:solidFill>
                  <a:srgbClr val="9CDCFE"/>
                </a:solidFill>
                <a:effectLst/>
                <a:latin typeface="Consolas" panose="020B0609020204030204" pitchFamily="49" charset="0"/>
              </a:rPr>
              <a:t>src</a:t>
            </a:r>
            <a:r>
              <a:rPr lang="en-CA" sz="1600" b="0" dirty="0">
                <a:solidFill>
                  <a:srgbClr val="D4D4D4"/>
                </a:solidFill>
                <a:effectLst/>
                <a:latin typeface="Consolas" panose="020B0609020204030204" pitchFamily="49" charset="0"/>
              </a:rPr>
              <a:t>=</a:t>
            </a:r>
            <a:r>
              <a:rPr lang="en-CA" sz="1600" b="0" dirty="0">
                <a:solidFill>
                  <a:srgbClr val="CE9178"/>
                </a:solidFill>
                <a:effectLst/>
                <a:latin typeface="Consolas" panose="020B0609020204030204" pitchFamily="49" charset="0"/>
              </a:rPr>
              <a:t>"https://code.jquery.com/jquery-3.2.1.min.js"</a:t>
            </a:r>
            <a:r>
              <a:rPr lang="en-CA" sz="1600" b="0" dirty="0">
                <a:solidFill>
                  <a:srgbClr val="808080"/>
                </a:solidFill>
                <a:effectLst/>
                <a:latin typeface="Consolas" panose="020B0609020204030204" pitchFamily="49" charset="0"/>
              </a:rPr>
              <a:t>&gt;&lt;/</a:t>
            </a:r>
            <a:r>
              <a:rPr lang="en-CA" sz="1600" b="0" dirty="0">
                <a:solidFill>
                  <a:srgbClr val="569CD6"/>
                </a:solidFill>
                <a:effectLst/>
                <a:latin typeface="Consolas" panose="020B0609020204030204" pitchFamily="49" charset="0"/>
              </a:rPr>
              <a:t>script</a:t>
            </a:r>
            <a:r>
              <a:rPr lang="en-CA" sz="1600" b="0" dirty="0">
                <a:solidFill>
                  <a:srgbClr val="808080"/>
                </a:solidFill>
                <a:effectLst/>
                <a:latin typeface="Consolas" panose="020B0609020204030204" pitchFamily="49" charset="0"/>
              </a:rPr>
              <a:t>&gt;</a:t>
            </a:r>
          </a:p>
        </p:txBody>
      </p:sp>
      <p:sp>
        <p:nvSpPr>
          <p:cNvPr id="18" name="TextBox 17">
            <a:extLst>
              <a:ext uri="{FF2B5EF4-FFF2-40B4-BE49-F238E27FC236}">
                <a16:creationId xmlns:a16="http://schemas.microsoft.com/office/drawing/2014/main" id="{551A2B89-9710-49E6-BAD9-82095E2ED84A}"/>
              </a:ext>
            </a:extLst>
          </p:cNvPr>
          <p:cNvSpPr txBox="1"/>
          <p:nvPr/>
        </p:nvSpPr>
        <p:spPr>
          <a:xfrm>
            <a:off x="303768" y="4301645"/>
            <a:ext cx="11633765" cy="923330"/>
          </a:xfrm>
          <a:prstGeom prst="rect">
            <a:avLst/>
          </a:prstGeom>
          <a:noFill/>
        </p:spPr>
        <p:txBody>
          <a:bodyPr wrap="square" rtlCol="0">
            <a:spAutoFit/>
          </a:bodyPr>
          <a:lstStyle/>
          <a:p>
            <a:r>
              <a:rPr lang="en-CA" b="1" dirty="0"/>
              <a:t>Important:</a:t>
            </a:r>
            <a:r>
              <a:rPr lang="en-CA" dirty="0"/>
              <a:t> Assuming you are using jQuery references in your JavaScript file, the order of the links in the HTML file is important: the jQuery link should be first, followed by the JavaScript file links. Typically, the last few lines of an HTML file will look something like:</a:t>
            </a:r>
            <a:endParaRPr lang="en-CA" b="1" dirty="0"/>
          </a:p>
        </p:txBody>
      </p:sp>
      <p:sp>
        <p:nvSpPr>
          <p:cNvPr id="19" name="Rectangle 18">
            <a:extLst>
              <a:ext uri="{FF2B5EF4-FFF2-40B4-BE49-F238E27FC236}">
                <a16:creationId xmlns:a16="http://schemas.microsoft.com/office/drawing/2014/main" id="{0ACDF3D7-2AB3-4748-B68A-4E27BFCB8F46}"/>
              </a:ext>
            </a:extLst>
          </p:cNvPr>
          <p:cNvSpPr/>
          <p:nvPr/>
        </p:nvSpPr>
        <p:spPr>
          <a:xfrm>
            <a:off x="387659" y="5451500"/>
            <a:ext cx="10515600" cy="1200329"/>
          </a:xfrm>
          <a:prstGeom prst="rect">
            <a:avLst/>
          </a:prstGeom>
          <a:solidFill>
            <a:schemeClr val="bg1">
              <a:lumMod val="85000"/>
              <a:lumOff val="15000"/>
            </a:schemeClr>
          </a:solidFill>
        </p:spPr>
        <p:txBody>
          <a:bodyPr wrap="square">
            <a:spAutoFit/>
          </a:bodyPr>
          <a:lstStyle/>
          <a:p>
            <a:r>
              <a:rPr lang="en-CA" dirty="0">
                <a:solidFill>
                  <a:srgbClr val="808080"/>
                </a:solidFill>
                <a:latin typeface="Consolas" panose="020B0609020204030204" pitchFamily="49" charset="0"/>
              </a:rPr>
              <a:t>    &lt;</a:t>
            </a:r>
            <a:r>
              <a:rPr lang="en-CA" dirty="0">
                <a:solidFill>
                  <a:srgbClr val="569CD6"/>
                </a:solidFill>
                <a:latin typeface="Consolas" panose="020B0609020204030204" pitchFamily="49" charset="0"/>
              </a:rPr>
              <a:t>script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src</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"https://code.jquery.com/jquery-3.2.1.min.js"</a:t>
            </a:r>
            <a:r>
              <a:rPr lang="en-CA" dirty="0">
                <a:solidFill>
                  <a:srgbClr val="808080"/>
                </a:solidFill>
                <a:latin typeface="Consolas" panose="020B0609020204030204" pitchFamily="49" charset="0"/>
              </a:rPr>
              <a:t>&gt;&lt;/</a:t>
            </a:r>
            <a:r>
              <a:rPr lang="en-CA" dirty="0">
                <a:solidFill>
                  <a:srgbClr val="569CD6"/>
                </a:solidFill>
                <a:latin typeface="Consolas" panose="020B0609020204030204" pitchFamily="49" charset="0"/>
              </a:rPr>
              <a:t>script</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    &lt;</a:t>
            </a:r>
            <a:r>
              <a:rPr lang="en-CA" dirty="0">
                <a:solidFill>
                  <a:srgbClr val="569CD6"/>
                </a:solidFill>
                <a:latin typeface="Consolas" panose="020B0609020204030204" pitchFamily="49" charset="0"/>
              </a:rPr>
              <a:t>script</a:t>
            </a:r>
            <a:r>
              <a:rPr lang="en-CA" dirty="0">
                <a:solidFill>
                  <a:srgbClr val="D4D4D4"/>
                </a:solidFill>
                <a:latin typeface="Consolas" panose="020B0609020204030204" pitchFamily="49" charset="0"/>
              </a:rPr>
              <a:t> </a:t>
            </a:r>
            <a:r>
              <a:rPr lang="en-CA" dirty="0" err="1">
                <a:solidFill>
                  <a:srgbClr val="9CDCFE"/>
                </a:solidFill>
                <a:latin typeface="Consolas" panose="020B0609020204030204" pitchFamily="49" charset="0"/>
              </a:rPr>
              <a:t>src</a:t>
            </a:r>
            <a:r>
              <a:rPr lang="en-CA" dirty="0">
                <a:solidFill>
                  <a:srgbClr val="D4D4D4"/>
                </a:solidFill>
                <a:latin typeface="Consolas" panose="020B0609020204030204" pitchFamily="49" charset="0"/>
              </a:rPr>
              <a:t>=</a:t>
            </a:r>
            <a:r>
              <a:rPr lang="en-CA" dirty="0">
                <a:solidFill>
                  <a:srgbClr val="CE9178"/>
                </a:solidFill>
                <a:latin typeface="Consolas" panose="020B0609020204030204" pitchFamily="49" charset="0"/>
              </a:rPr>
              <a:t>"main.js"</a:t>
            </a:r>
            <a:r>
              <a:rPr lang="en-CA" dirty="0">
                <a:solidFill>
                  <a:srgbClr val="808080"/>
                </a:solidFill>
                <a:latin typeface="Consolas" panose="020B0609020204030204" pitchFamily="49" charset="0"/>
              </a:rPr>
              <a:t>&gt;&lt;/</a:t>
            </a:r>
            <a:r>
              <a:rPr lang="en-CA" dirty="0">
                <a:solidFill>
                  <a:srgbClr val="569CD6"/>
                </a:solidFill>
                <a:latin typeface="Consolas" panose="020B0609020204030204" pitchFamily="49" charset="0"/>
              </a:rPr>
              <a:t>script</a:t>
            </a:r>
            <a:r>
              <a:rPr lang="en-CA" dirty="0">
                <a:solidFill>
                  <a:srgbClr val="808080"/>
                </a:solidFill>
                <a:latin typeface="Consolas" panose="020B0609020204030204" pitchFamily="49" charset="0"/>
              </a:rPr>
              <a:t>&gt;</a:t>
            </a:r>
            <a:r>
              <a:rPr lang="en-CA" dirty="0">
                <a:solidFill>
                  <a:srgbClr val="D4D4D4"/>
                </a:solidFill>
                <a:latin typeface="Consolas" panose="020B0609020204030204" pitchFamily="49" charset="0"/>
              </a:rPr>
              <a:t> </a:t>
            </a:r>
          </a:p>
          <a:p>
            <a:r>
              <a:rPr lang="en-CA" dirty="0">
                <a:solidFill>
                  <a:srgbClr val="808080"/>
                </a:solidFill>
                <a:latin typeface="Consolas" panose="020B0609020204030204" pitchFamily="49" charset="0"/>
              </a:rPr>
              <a:t>  &lt;/</a:t>
            </a:r>
            <a:r>
              <a:rPr lang="en-CA" dirty="0">
                <a:solidFill>
                  <a:srgbClr val="569CD6"/>
                </a:solidFill>
                <a:latin typeface="Consolas" panose="020B0609020204030204" pitchFamily="49" charset="0"/>
              </a:rPr>
              <a:t>body</a:t>
            </a:r>
            <a:r>
              <a:rPr lang="en-CA" dirty="0">
                <a:solidFill>
                  <a:srgbClr val="808080"/>
                </a:solidFill>
                <a:latin typeface="Consolas" panose="020B0609020204030204" pitchFamily="49" charset="0"/>
              </a:rPr>
              <a:t>&gt;</a:t>
            </a:r>
            <a:endParaRPr lang="en-CA" dirty="0">
              <a:solidFill>
                <a:srgbClr val="D4D4D4"/>
              </a:solidFill>
              <a:latin typeface="Consolas" panose="020B0609020204030204" pitchFamily="49" charset="0"/>
            </a:endParaRPr>
          </a:p>
          <a:p>
            <a:r>
              <a:rPr lang="en-CA" dirty="0">
                <a:solidFill>
                  <a:srgbClr val="808080"/>
                </a:solidFill>
                <a:latin typeface="Consolas" panose="020B0609020204030204" pitchFamily="49" charset="0"/>
              </a:rPr>
              <a:t>&lt;/</a:t>
            </a:r>
            <a:r>
              <a:rPr lang="en-CA" dirty="0">
                <a:solidFill>
                  <a:srgbClr val="569CD6"/>
                </a:solidFill>
                <a:latin typeface="Consolas" panose="020B0609020204030204" pitchFamily="49" charset="0"/>
              </a:rPr>
              <a:t>html</a:t>
            </a:r>
            <a:r>
              <a:rPr lang="en-CA" dirty="0">
                <a:solidFill>
                  <a:srgbClr val="808080"/>
                </a:solidFill>
                <a:latin typeface="Consolas" panose="020B0609020204030204" pitchFamily="49" charset="0"/>
              </a:rPr>
              <a:t>&gt;</a:t>
            </a:r>
            <a:endParaRPr lang="en-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940730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68934A7A-789C-4C02-BE3D-BC9BF50CA60F}"/>
              </a:ext>
            </a:extLst>
          </p:cNvPr>
          <p:cNvSpPr>
            <a:spLocks noGrp="1"/>
          </p:cNvSpPr>
          <p:nvPr>
            <p:ph type="title"/>
          </p:nvPr>
        </p:nvSpPr>
        <p:spPr>
          <a:xfrm>
            <a:off x="838200" y="365125"/>
            <a:ext cx="10515600" cy="1325563"/>
          </a:xfrm>
        </p:spPr>
        <p:txBody>
          <a:bodyPr/>
          <a:lstStyle/>
          <a:p>
            <a:r>
              <a:rPr lang="en-CA" dirty="0"/>
              <a:t>Basic jQuery Syntax</a:t>
            </a:r>
          </a:p>
        </p:txBody>
      </p:sp>
      <p:pic>
        <p:nvPicPr>
          <p:cNvPr id="6" name="Picture 5" descr="http://www.referencedesigner.com/tutorials/jquery/images/jquerysyntax.png">
            <a:extLst>
              <a:ext uri="{FF2B5EF4-FFF2-40B4-BE49-F238E27FC236}">
                <a16:creationId xmlns:a16="http://schemas.microsoft.com/office/drawing/2014/main" id="{DC4E3312-A45E-4E3E-B348-74556D3BE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815" y="1982598"/>
            <a:ext cx="5905500"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277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C61AE4B7-BF97-4E5D-AD03-9DE113C51887}"/>
              </a:ext>
            </a:extLst>
          </p:cNvPr>
          <p:cNvSpPr>
            <a:spLocks noGrp="1"/>
          </p:cNvSpPr>
          <p:nvPr>
            <p:ph type="title"/>
          </p:nvPr>
        </p:nvSpPr>
        <p:spPr>
          <a:xfrm>
            <a:off x="838200" y="365125"/>
            <a:ext cx="10515600" cy="1325563"/>
          </a:xfrm>
        </p:spPr>
        <p:txBody>
          <a:bodyPr/>
          <a:lstStyle/>
          <a:p>
            <a:r>
              <a:rPr lang="en-CA" dirty="0"/>
              <a:t>JavaScript Paradigm</a:t>
            </a:r>
          </a:p>
        </p:txBody>
      </p:sp>
      <p:sp>
        <p:nvSpPr>
          <p:cNvPr id="20" name="Content Placeholder 2">
            <a:extLst>
              <a:ext uri="{FF2B5EF4-FFF2-40B4-BE49-F238E27FC236}">
                <a16:creationId xmlns:a16="http://schemas.microsoft.com/office/drawing/2014/main" id="{F3378EFD-0B75-4742-91D0-0D1B1E16130D}"/>
              </a:ext>
            </a:extLst>
          </p:cNvPr>
          <p:cNvSpPr>
            <a:spLocks noGrp="1"/>
          </p:cNvSpPr>
          <p:nvPr>
            <p:ph idx="1"/>
          </p:nvPr>
        </p:nvSpPr>
        <p:spPr>
          <a:xfrm>
            <a:off x="838200" y="1825625"/>
            <a:ext cx="10515600" cy="4351338"/>
          </a:xfrm>
        </p:spPr>
        <p:txBody>
          <a:bodyPr/>
          <a:lstStyle/>
          <a:p>
            <a:r>
              <a:rPr lang="en-CA" dirty="0"/>
              <a:t>While it is possible to use JS as an object-oriented or a functional programming language, as a web technology JS is perhaps best used as an </a:t>
            </a:r>
            <a:r>
              <a:rPr lang="en-CA" b="1" dirty="0"/>
              <a:t>event-driven programming </a:t>
            </a:r>
            <a:r>
              <a:rPr lang="en-CA" dirty="0"/>
              <a:t>language.</a:t>
            </a:r>
          </a:p>
          <a:p>
            <a:r>
              <a:rPr lang="en-CA" b="1" dirty="0"/>
              <a:t>Event-driven Programming</a:t>
            </a:r>
            <a:r>
              <a:rPr lang="en-CA" dirty="0"/>
              <a:t> is characterized by “events” (such as user actions [button clicks, key-presses], or page events [page loading, server requests]) which triggers code to be run in response to the event.</a:t>
            </a:r>
            <a:endParaRPr lang="en-CA" b="1" dirty="0"/>
          </a:p>
          <a:p>
            <a:pPr lvl="1"/>
            <a:r>
              <a:rPr lang="en-CA" dirty="0"/>
              <a:t>Web development is almost wholly reliant on event-driven programming. You will want to fire code when a button is clicked, or a form submitted, or text is entered, or the mouse is moved.</a:t>
            </a:r>
          </a:p>
        </p:txBody>
      </p:sp>
    </p:spTree>
    <p:extLst>
      <p:ext uri="{BB962C8B-B14F-4D97-AF65-F5344CB8AC3E}">
        <p14:creationId xmlns:p14="http://schemas.microsoft.com/office/powerpoint/2010/main" val="21878594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52704664-834E-48E1-AC3A-9D306FFDB146}"/>
              </a:ext>
            </a:extLst>
          </p:cNvPr>
          <p:cNvSpPr>
            <a:spLocks noGrp="1"/>
          </p:cNvSpPr>
          <p:nvPr>
            <p:ph type="title"/>
          </p:nvPr>
        </p:nvSpPr>
        <p:spPr>
          <a:xfrm>
            <a:off x="838200" y="365125"/>
            <a:ext cx="10515600" cy="1325563"/>
          </a:xfrm>
        </p:spPr>
        <p:txBody>
          <a:bodyPr/>
          <a:lstStyle/>
          <a:p>
            <a:r>
              <a:rPr lang="en-CA" dirty="0"/>
              <a:t>An Aside: DOM and DOM-events</a:t>
            </a:r>
          </a:p>
        </p:txBody>
      </p:sp>
      <p:sp>
        <p:nvSpPr>
          <p:cNvPr id="6" name="Content Placeholder 2">
            <a:extLst>
              <a:ext uri="{FF2B5EF4-FFF2-40B4-BE49-F238E27FC236}">
                <a16:creationId xmlns:a16="http://schemas.microsoft.com/office/drawing/2014/main" id="{71E92379-6B07-480B-98E6-4047F67749D7}"/>
              </a:ext>
            </a:extLst>
          </p:cNvPr>
          <p:cNvSpPr>
            <a:spLocks noGrp="1"/>
          </p:cNvSpPr>
          <p:nvPr>
            <p:ph idx="1"/>
          </p:nvPr>
        </p:nvSpPr>
        <p:spPr>
          <a:xfrm>
            <a:off x="838200" y="1825624"/>
            <a:ext cx="10515600" cy="4755377"/>
          </a:xfrm>
        </p:spPr>
        <p:txBody>
          <a:bodyPr/>
          <a:lstStyle/>
          <a:p>
            <a:r>
              <a:rPr lang="en-CA" dirty="0"/>
              <a:t>The Document Object Model (</a:t>
            </a:r>
            <a:r>
              <a:rPr lang="en-CA" b="1" dirty="0"/>
              <a:t>DOM*</a:t>
            </a:r>
            <a:r>
              <a:rPr lang="en-CA" dirty="0"/>
              <a:t>) is a programmatic object that represents the HTML document; both the HTML file itself and the page which is rendered. </a:t>
            </a:r>
          </a:p>
          <a:p>
            <a:pPr lvl="1"/>
            <a:r>
              <a:rPr lang="en-CA" dirty="0"/>
              <a:t>Effectively, the DOM is what allows you to use a programming language to read the contents of the HTML page, alter what is there, and detect event triggers.</a:t>
            </a:r>
          </a:p>
          <a:p>
            <a:r>
              <a:rPr lang="en-CA" dirty="0"/>
              <a:t>This programmatic representation of the HTML page allows for the propagation (i.e., origination and firing) of “events”, based on the DOM. If someone interacts with a link on the page, a DOM event will be “fired” which indicates that this click has been made. When an element of the DOM loads, a “load” event will be fired. </a:t>
            </a:r>
          </a:p>
        </p:txBody>
      </p:sp>
      <p:sp>
        <p:nvSpPr>
          <p:cNvPr id="7" name="TextBox 6">
            <a:extLst>
              <a:ext uri="{FF2B5EF4-FFF2-40B4-BE49-F238E27FC236}">
                <a16:creationId xmlns:a16="http://schemas.microsoft.com/office/drawing/2014/main" id="{BD1CF875-EE43-48C9-A934-A7A38C278F41}"/>
              </a:ext>
            </a:extLst>
          </p:cNvPr>
          <p:cNvSpPr txBox="1"/>
          <p:nvPr/>
        </p:nvSpPr>
        <p:spPr>
          <a:xfrm>
            <a:off x="838200" y="6581001"/>
            <a:ext cx="10515600" cy="276999"/>
          </a:xfrm>
          <a:prstGeom prst="rect">
            <a:avLst/>
          </a:prstGeom>
          <a:noFill/>
        </p:spPr>
        <p:txBody>
          <a:bodyPr wrap="square" rtlCol="0">
            <a:spAutoFit/>
          </a:bodyPr>
          <a:lstStyle/>
          <a:p>
            <a:pPr algn="r"/>
            <a:r>
              <a:rPr lang="en-CA" sz="1200" dirty="0"/>
              <a:t>*</a:t>
            </a:r>
            <a:r>
              <a:rPr lang="en-CA" sz="1200" dirty="0">
                <a:hlinkClick r:id="rId2"/>
              </a:rPr>
              <a:t>https://developer.mozilla.org/en-US/docs/Web/API/Document_Object_Model/Introduction</a:t>
            </a:r>
            <a:endParaRPr lang="en-CA" sz="1200" dirty="0"/>
          </a:p>
        </p:txBody>
      </p:sp>
    </p:spTree>
    <p:extLst>
      <p:ext uri="{BB962C8B-B14F-4D97-AF65-F5344CB8AC3E}">
        <p14:creationId xmlns:p14="http://schemas.microsoft.com/office/powerpoint/2010/main" val="21165805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DA59D0-375C-431B-AAD5-DC7DA9F264A1}"/>
              </a:ext>
            </a:extLst>
          </p:cNvPr>
          <p:cNvSpPr>
            <a:spLocks noGrp="1"/>
          </p:cNvSpPr>
          <p:nvPr>
            <p:ph type="title"/>
          </p:nvPr>
        </p:nvSpPr>
        <p:spPr>
          <a:xfrm>
            <a:off x="655320" y="365125"/>
            <a:ext cx="9013052" cy="1623312"/>
          </a:xfrm>
        </p:spPr>
        <p:txBody>
          <a:bodyPr anchor="b">
            <a:normAutofit/>
          </a:bodyPr>
          <a:lstStyle/>
          <a:p>
            <a:r>
              <a:rPr lang="en-CA" sz="4000"/>
              <a:t>JavaScript and DOM Events</a:t>
            </a:r>
          </a:p>
        </p:txBody>
      </p:sp>
      <p:sp>
        <p:nvSpPr>
          <p:cNvPr id="3" name="Content Placeholder 2">
            <a:extLst>
              <a:ext uri="{FF2B5EF4-FFF2-40B4-BE49-F238E27FC236}">
                <a16:creationId xmlns:a16="http://schemas.microsoft.com/office/drawing/2014/main" id="{364826A7-514C-4572-9860-502637269281}"/>
              </a:ext>
            </a:extLst>
          </p:cNvPr>
          <p:cNvSpPr>
            <a:spLocks noGrp="1"/>
          </p:cNvSpPr>
          <p:nvPr>
            <p:ph idx="1"/>
          </p:nvPr>
        </p:nvSpPr>
        <p:spPr>
          <a:xfrm>
            <a:off x="655320" y="2644518"/>
            <a:ext cx="9013052" cy="3327251"/>
          </a:xfrm>
        </p:spPr>
        <p:txBody>
          <a:bodyPr>
            <a:normAutofit/>
          </a:bodyPr>
          <a:lstStyle/>
          <a:p>
            <a:r>
              <a:rPr lang="en-CA" sz="2000"/>
              <a:t>JavaScript can “listen” for these DOM events, and run code when they are detected. Specifically, in JavaScript you attach an </a:t>
            </a:r>
            <a:r>
              <a:rPr lang="en-CA" sz="2000" b="1" u="sng"/>
              <a:t>Event Handler</a:t>
            </a:r>
            <a:r>
              <a:rPr lang="en-CA" sz="2000"/>
              <a:t> to a specific </a:t>
            </a:r>
            <a:r>
              <a:rPr lang="en-CA" sz="2000" b="1" u="sng"/>
              <a:t>Event Listener</a:t>
            </a:r>
            <a:r>
              <a:rPr lang="en-CA" sz="2000"/>
              <a:t>, which in turn is attached to a DOM element.</a:t>
            </a:r>
          </a:p>
          <a:p>
            <a:r>
              <a:rPr lang="en-CA" sz="2000" b="1" u="sng"/>
              <a:t>Event Listeners</a:t>
            </a:r>
            <a:r>
              <a:rPr lang="en-CA" sz="2000"/>
              <a:t> are pieces of JS code which detect when a DOM event is fired. The required methods are built into JS and jQuery; you are simply specifying that you want to know when a particular event occurs on a given element on the page (i.e. when a specific button is clicked).</a:t>
            </a:r>
          </a:p>
          <a:p>
            <a:r>
              <a:rPr lang="en-CA" sz="2000" b="1" u="sng"/>
              <a:t>Event Handlers</a:t>
            </a:r>
            <a:r>
              <a:rPr lang="en-CA" sz="2000"/>
              <a:t> are functions that are called when an event listener detects an event. This is the code that will be run when, for instance, a user clicks a given button.</a:t>
            </a:r>
            <a:endParaRPr lang="en-CA" sz="2000" b="1" u="sng"/>
          </a:p>
        </p:txBody>
      </p:sp>
    </p:spTree>
    <p:extLst>
      <p:ext uri="{BB962C8B-B14F-4D97-AF65-F5344CB8AC3E}">
        <p14:creationId xmlns:p14="http://schemas.microsoft.com/office/powerpoint/2010/main" val="7953061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DDC11B0B-E549-48FE-A9C5-E5B89252D819}"/>
              </a:ext>
            </a:extLst>
          </p:cNvPr>
          <p:cNvSpPr txBox="1">
            <a:spLocks/>
          </p:cNvSpPr>
          <p:nvPr/>
        </p:nvSpPr>
        <p:spPr>
          <a:xfrm>
            <a:off x="486562" y="266934"/>
            <a:ext cx="10515600" cy="755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Event Listeners and Handlers jQuery</a:t>
            </a:r>
          </a:p>
        </p:txBody>
      </p:sp>
      <p:sp>
        <p:nvSpPr>
          <p:cNvPr id="13" name="TextBox 12">
            <a:extLst>
              <a:ext uri="{FF2B5EF4-FFF2-40B4-BE49-F238E27FC236}">
                <a16:creationId xmlns:a16="http://schemas.microsoft.com/office/drawing/2014/main" id="{9C51254E-E450-4F85-A8D9-037B425CBABC}"/>
              </a:ext>
            </a:extLst>
          </p:cNvPr>
          <p:cNvSpPr txBox="1"/>
          <p:nvPr/>
        </p:nvSpPr>
        <p:spPr>
          <a:xfrm>
            <a:off x="486561" y="1047489"/>
            <a:ext cx="11190913" cy="923330"/>
          </a:xfrm>
          <a:prstGeom prst="rect">
            <a:avLst/>
          </a:prstGeom>
          <a:noFill/>
        </p:spPr>
        <p:txBody>
          <a:bodyPr wrap="square" rtlCol="0">
            <a:spAutoFit/>
          </a:bodyPr>
          <a:lstStyle/>
          <a:p>
            <a:r>
              <a:rPr lang="en-CA" dirty="0"/>
              <a:t>In jQuery, the following code is used to register an event listener, and specify the event handler. You specify the HTML </a:t>
            </a:r>
            <a:r>
              <a:rPr lang="en-CA" b="1" dirty="0"/>
              <a:t>selector</a:t>
            </a:r>
            <a:r>
              <a:rPr lang="en-CA" dirty="0"/>
              <a:t> to run on, the </a:t>
            </a:r>
            <a:r>
              <a:rPr lang="en-CA" b="1" dirty="0"/>
              <a:t>“on” method</a:t>
            </a:r>
            <a:r>
              <a:rPr lang="en-CA" dirty="0"/>
              <a:t>, and then the </a:t>
            </a:r>
            <a:r>
              <a:rPr lang="en-CA" b="1" dirty="0"/>
              <a:t>event</a:t>
            </a:r>
            <a:r>
              <a:rPr lang="en-CA" dirty="0"/>
              <a:t> you are listening for. The second parameter is a function (in this case, an anonymous one) which will run as </a:t>
            </a:r>
            <a:r>
              <a:rPr lang="en-CA" b="1" dirty="0"/>
              <a:t>the event handler</a:t>
            </a:r>
            <a:r>
              <a:rPr lang="en-CA" dirty="0"/>
              <a:t>.</a:t>
            </a:r>
          </a:p>
        </p:txBody>
      </p:sp>
      <p:sp>
        <p:nvSpPr>
          <p:cNvPr id="15" name="Rectangle 14">
            <a:extLst>
              <a:ext uri="{FF2B5EF4-FFF2-40B4-BE49-F238E27FC236}">
                <a16:creationId xmlns:a16="http://schemas.microsoft.com/office/drawing/2014/main" id="{02FE12E0-64F4-4DD0-B35C-EE436C3E6E9E}"/>
              </a:ext>
            </a:extLst>
          </p:cNvPr>
          <p:cNvSpPr/>
          <p:nvPr/>
        </p:nvSpPr>
        <p:spPr>
          <a:xfrm>
            <a:off x="486561" y="2116734"/>
            <a:ext cx="6543413" cy="1200329"/>
          </a:xfrm>
          <a:prstGeom prst="rect">
            <a:avLst/>
          </a:prstGeom>
          <a:solidFill>
            <a:schemeClr val="bg1">
              <a:lumMod val="85000"/>
              <a:lumOff val="15000"/>
            </a:schemeClr>
          </a:solidFill>
        </p:spPr>
        <p:txBody>
          <a:bodyPr wrap="square">
            <a:spAutoFit/>
          </a:bodyPr>
          <a:lstStyle/>
          <a:p>
            <a:r>
              <a:rPr lang="en-CA" b="0" dirty="0">
                <a:solidFill>
                  <a:srgbClr val="DCDCAA"/>
                </a:solidFill>
                <a:effectLst/>
                <a:latin typeface="Consolas" panose="020B0609020204030204" pitchFamily="49" charset="0"/>
              </a:rPr>
              <a:t>$</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"#HTML_SELECTOR"</a:t>
            </a:r>
            <a:r>
              <a:rPr lang="en-CA" b="0" dirty="0">
                <a:solidFill>
                  <a:srgbClr val="D4D4D4"/>
                </a:solidFill>
                <a:effectLst/>
                <a:latin typeface="Consolas" panose="020B0609020204030204" pitchFamily="49" charset="0"/>
              </a:rPr>
              <a:t>).</a:t>
            </a:r>
            <a:r>
              <a:rPr lang="en-CA" b="0" dirty="0">
                <a:solidFill>
                  <a:srgbClr val="DCDCAA"/>
                </a:solidFill>
                <a:effectLst/>
                <a:latin typeface="Consolas" panose="020B0609020204030204" pitchFamily="49" charset="0"/>
              </a:rPr>
              <a:t>on</a:t>
            </a:r>
            <a:r>
              <a:rPr lang="en-CA" b="0" dirty="0">
                <a:solidFill>
                  <a:srgbClr val="D4D4D4"/>
                </a:solidFill>
                <a:effectLst/>
                <a:latin typeface="Consolas" panose="020B0609020204030204" pitchFamily="49" charset="0"/>
              </a:rPr>
              <a:t>(</a:t>
            </a:r>
            <a:r>
              <a:rPr lang="en-CA" b="0" dirty="0">
                <a:solidFill>
                  <a:srgbClr val="CE9178"/>
                </a:solidFill>
                <a:effectLst/>
                <a:latin typeface="Consolas" panose="020B0609020204030204" pitchFamily="49" charset="0"/>
              </a:rPr>
              <a:t>"DOM_EVENT"</a:t>
            </a:r>
            <a:r>
              <a:rPr lang="en-CA" b="0" dirty="0">
                <a:solidFill>
                  <a:srgbClr val="D4D4D4"/>
                </a:solidFill>
                <a:effectLst/>
                <a:latin typeface="Consolas" panose="020B0609020204030204" pitchFamily="49" charset="0"/>
              </a:rPr>
              <a:t>, </a:t>
            </a:r>
            <a:r>
              <a:rPr lang="en-CA" b="0" dirty="0">
                <a:solidFill>
                  <a:srgbClr val="569CD6"/>
                </a:solidFill>
                <a:effectLst/>
                <a:latin typeface="Consolas" panose="020B0609020204030204" pitchFamily="49" charset="0"/>
              </a:rPr>
              <a:t>function</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a:solidFill>
                  <a:schemeClr val="accent6"/>
                </a:solidFill>
                <a:effectLst/>
                <a:latin typeface="Consolas" panose="020B0609020204030204" pitchFamily="49" charset="0"/>
              </a:rPr>
              <a:t>// CODE TO RUN WHEN DOM_EVENT IS TRIGGERED ON</a:t>
            </a:r>
          </a:p>
          <a:p>
            <a:r>
              <a:rPr lang="en-CA" dirty="0">
                <a:solidFill>
                  <a:schemeClr val="accent6"/>
                </a:solidFill>
                <a:latin typeface="Consolas" panose="020B0609020204030204" pitchFamily="49" charset="0"/>
              </a:rPr>
              <a:t>  // #HTML_SELECTOR</a:t>
            </a:r>
            <a:endParaRPr lang="en-CA" b="0" dirty="0">
              <a:solidFill>
                <a:srgbClr val="D4D4D4"/>
              </a:solidFill>
              <a:effectLst/>
              <a:latin typeface="Consolas" panose="020B0609020204030204" pitchFamily="49" charset="0"/>
            </a:endParaRPr>
          </a:p>
          <a:p>
            <a:r>
              <a:rPr lang="en-CA" b="0"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358BDAD6-FC24-47CA-8C02-F913964DA88F}"/>
              </a:ext>
            </a:extLst>
          </p:cNvPr>
          <p:cNvSpPr txBox="1"/>
          <p:nvPr/>
        </p:nvSpPr>
        <p:spPr>
          <a:xfrm>
            <a:off x="486562" y="3462978"/>
            <a:ext cx="11190913" cy="646331"/>
          </a:xfrm>
          <a:prstGeom prst="rect">
            <a:avLst/>
          </a:prstGeom>
          <a:noFill/>
        </p:spPr>
        <p:txBody>
          <a:bodyPr wrap="square" rtlCol="0">
            <a:spAutoFit/>
          </a:bodyPr>
          <a:lstStyle/>
          <a:p>
            <a:r>
              <a:rPr lang="en-CA" dirty="0"/>
              <a:t>The following are a subset of the DOM events that JavaScript can watch for. A complete list of DOM events is available:</a:t>
            </a:r>
          </a:p>
          <a:p>
            <a:r>
              <a:rPr lang="en-CA" dirty="0">
                <a:hlinkClick r:id="rId2"/>
              </a:rPr>
              <a:t>https://developer.mozilla.org/en-US/docs/Web/Events</a:t>
            </a:r>
            <a:r>
              <a:rPr lang="en-CA" dirty="0"/>
              <a:t> </a:t>
            </a:r>
          </a:p>
        </p:txBody>
      </p:sp>
      <p:sp>
        <p:nvSpPr>
          <p:cNvPr id="17" name="TextBox 16">
            <a:extLst>
              <a:ext uri="{FF2B5EF4-FFF2-40B4-BE49-F238E27FC236}">
                <a16:creationId xmlns:a16="http://schemas.microsoft.com/office/drawing/2014/main" id="{5D72D8CE-5CE2-4C04-8556-BD168311B52E}"/>
              </a:ext>
            </a:extLst>
          </p:cNvPr>
          <p:cNvSpPr txBox="1"/>
          <p:nvPr/>
        </p:nvSpPr>
        <p:spPr>
          <a:xfrm>
            <a:off x="3605170" y="4134855"/>
            <a:ext cx="4278384" cy="2585323"/>
          </a:xfrm>
          <a:prstGeom prst="rect">
            <a:avLst/>
          </a:prstGeom>
          <a:noFill/>
        </p:spPr>
        <p:txBody>
          <a:bodyPr wrap="square" numCol="2" rtlCol="0">
            <a:spAutoFit/>
          </a:bodyPr>
          <a:lstStyle/>
          <a:p>
            <a:pPr marL="285750" indent="-285750">
              <a:buFont typeface="Arial" panose="020B0604020202020204" pitchFamily="34" charset="0"/>
              <a:buChar char="•"/>
            </a:pPr>
            <a:r>
              <a:rPr lang="en-CA" b="1" dirty="0"/>
              <a:t>click</a:t>
            </a:r>
          </a:p>
          <a:p>
            <a:pPr marL="285750" indent="-285750">
              <a:buFont typeface="Arial" panose="020B0604020202020204" pitchFamily="34" charset="0"/>
              <a:buChar char="•"/>
            </a:pPr>
            <a:r>
              <a:rPr lang="en-CA" b="1" dirty="0" err="1"/>
              <a:t>keyup</a:t>
            </a:r>
            <a:endParaRPr lang="en-CA" b="1" dirty="0"/>
          </a:p>
          <a:p>
            <a:pPr marL="285750" indent="-285750">
              <a:buFont typeface="Arial" panose="020B0604020202020204" pitchFamily="34" charset="0"/>
              <a:buChar char="•"/>
            </a:pPr>
            <a:r>
              <a:rPr lang="en-CA" b="1" dirty="0" err="1"/>
              <a:t>keydown</a:t>
            </a:r>
            <a:endParaRPr lang="en-CA" b="1" dirty="0"/>
          </a:p>
          <a:p>
            <a:pPr marL="285750" indent="-285750">
              <a:buFont typeface="Arial" panose="020B0604020202020204" pitchFamily="34" charset="0"/>
              <a:buChar char="•"/>
            </a:pPr>
            <a:r>
              <a:rPr lang="en-CA" b="1" dirty="0"/>
              <a:t>keypress</a:t>
            </a:r>
          </a:p>
          <a:p>
            <a:pPr marL="285750" indent="-285750">
              <a:buFont typeface="Arial" panose="020B0604020202020204" pitchFamily="34" charset="0"/>
              <a:buChar char="•"/>
            </a:pPr>
            <a:r>
              <a:rPr lang="en-CA" b="1" dirty="0" err="1"/>
              <a:t>mousenter</a:t>
            </a:r>
            <a:endParaRPr lang="en-CA" b="1" dirty="0"/>
          </a:p>
          <a:p>
            <a:pPr marL="285750" indent="-285750">
              <a:buFont typeface="Arial" panose="020B0604020202020204" pitchFamily="34" charset="0"/>
              <a:buChar char="•"/>
            </a:pPr>
            <a:r>
              <a:rPr lang="en-CA" b="1" dirty="0" err="1"/>
              <a:t>mousemove</a:t>
            </a:r>
            <a:endParaRPr lang="en-CA" b="1" dirty="0"/>
          </a:p>
          <a:p>
            <a:pPr marL="285750" indent="-285750">
              <a:buFont typeface="Arial" panose="020B0604020202020204" pitchFamily="34" charset="0"/>
              <a:buChar char="•"/>
            </a:pPr>
            <a:r>
              <a:rPr lang="en-CA" b="1" dirty="0" err="1"/>
              <a:t>mouseover</a:t>
            </a:r>
            <a:endParaRPr lang="en-CA" b="1" dirty="0"/>
          </a:p>
          <a:p>
            <a:pPr marL="285750" indent="-285750">
              <a:buFont typeface="Arial" panose="020B0604020202020204" pitchFamily="34" charset="0"/>
              <a:buChar char="•"/>
            </a:pPr>
            <a:r>
              <a:rPr lang="en-CA" b="1" dirty="0" err="1"/>
              <a:t>mousedown</a:t>
            </a:r>
            <a:endParaRPr lang="en-CA" b="1" dirty="0"/>
          </a:p>
          <a:p>
            <a:pPr marL="285750" indent="-285750">
              <a:buFont typeface="Arial" panose="020B0604020202020204" pitchFamily="34" charset="0"/>
              <a:buChar char="•"/>
            </a:pPr>
            <a:r>
              <a:rPr lang="en-CA" b="1" dirty="0" err="1"/>
              <a:t>mouseup</a:t>
            </a:r>
            <a:endParaRPr lang="en-CA" b="1" dirty="0"/>
          </a:p>
          <a:p>
            <a:pPr marL="285750" indent="-285750">
              <a:buFont typeface="Arial" panose="020B0604020202020204" pitchFamily="34" charset="0"/>
              <a:buChar char="•"/>
            </a:pPr>
            <a:r>
              <a:rPr lang="en-CA" b="1" dirty="0" err="1"/>
              <a:t>dblclick</a:t>
            </a:r>
            <a:endParaRPr lang="en-CA" b="1" dirty="0"/>
          </a:p>
          <a:p>
            <a:pPr marL="285750" indent="-285750">
              <a:buFont typeface="Arial" panose="020B0604020202020204" pitchFamily="34" charset="0"/>
              <a:buChar char="•"/>
            </a:pPr>
            <a:r>
              <a:rPr lang="en-CA" b="1" dirty="0"/>
              <a:t>focus</a:t>
            </a:r>
          </a:p>
          <a:p>
            <a:pPr marL="285750" indent="-285750">
              <a:buFont typeface="Arial" panose="020B0604020202020204" pitchFamily="34" charset="0"/>
              <a:buChar char="•"/>
            </a:pPr>
            <a:r>
              <a:rPr lang="en-CA" b="1" dirty="0"/>
              <a:t>blur</a:t>
            </a:r>
          </a:p>
          <a:p>
            <a:pPr marL="285750" indent="-285750">
              <a:buFont typeface="Arial" panose="020B0604020202020204" pitchFamily="34" charset="0"/>
              <a:buChar char="•"/>
            </a:pPr>
            <a:r>
              <a:rPr lang="en-CA" b="1" dirty="0"/>
              <a:t>change</a:t>
            </a:r>
          </a:p>
          <a:p>
            <a:pPr marL="285750" indent="-285750">
              <a:buFont typeface="Arial" panose="020B0604020202020204" pitchFamily="34" charset="0"/>
              <a:buChar char="•"/>
            </a:pPr>
            <a:r>
              <a:rPr lang="en-CA" b="1" dirty="0"/>
              <a:t>submit</a:t>
            </a:r>
          </a:p>
          <a:p>
            <a:pPr marL="285750" indent="-285750">
              <a:buFont typeface="Arial" panose="020B0604020202020204" pitchFamily="34" charset="0"/>
              <a:buChar char="•"/>
            </a:pPr>
            <a:r>
              <a:rPr lang="en-CA" b="1" dirty="0"/>
              <a:t>scroll</a:t>
            </a:r>
          </a:p>
          <a:p>
            <a:pPr marL="285750" indent="-285750">
              <a:buFont typeface="Arial" panose="020B0604020202020204" pitchFamily="34" charset="0"/>
              <a:buChar char="•"/>
            </a:pPr>
            <a:endParaRPr lang="en-CA" b="1" dirty="0"/>
          </a:p>
          <a:p>
            <a:pPr marL="285750" indent="-285750">
              <a:buFont typeface="Arial" panose="020B0604020202020204" pitchFamily="34" charset="0"/>
              <a:buChar char="•"/>
            </a:pPr>
            <a:endParaRPr lang="en-CA" b="1" dirty="0"/>
          </a:p>
        </p:txBody>
      </p:sp>
    </p:spTree>
    <p:extLst>
      <p:ext uri="{BB962C8B-B14F-4D97-AF65-F5344CB8AC3E}">
        <p14:creationId xmlns:p14="http://schemas.microsoft.com/office/powerpoint/2010/main" val="27902861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3584</TotalTime>
  <Words>1793</Words>
  <Application>Microsoft Office PowerPoint</Application>
  <PresentationFormat>Widescreen</PresentationFormat>
  <Paragraphs>229</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JavaScript (and jQuery)</vt:lpstr>
      <vt:lpstr>Firstly, why JavaScript?</vt:lpstr>
      <vt:lpstr>What is JavaScript? What is jQuery?</vt:lpstr>
      <vt:lpstr>PowerPoint Presentation</vt:lpstr>
      <vt:lpstr>Basic jQuery Syntax</vt:lpstr>
      <vt:lpstr>JavaScript Paradigm</vt:lpstr>
      <vt:lpstr>An Aside: DOM and DOM-events</vt:lpstr>
      <vt:lpstr>JavaScript and DOM Events</vt:lpstr>
      <vt:lpstr>PowerPoint Presentation</vt:lpstr>
      <vt:lpstr>JavaScript Examples</vt:lpstr>
      <vt:lpstr>The following examples demonstrate user activated events</vt:lpstr>
      <vt:lpstr>PowerPoint Presentation</vt:lpstr>
      <vt:lpstr>PowerPoint Presentation</vt:lpstr>
      <vt:lpstr>PowerPoint Presentation</vt:lpstr>
      <vt:lpstr>PowerPoint Presentation</vt:lpstr>
      <vt:lpstr>Advanced JavaScript Examples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Dylan Spicker</dc:creator>
  <cp:lastModifiedBy>Katrina Latawiec</cp:lastModifiedBy>
  <cp:revision>90</cp:revision>
  <dcterms:created xsi:type="dcterms:W3CDTF">2017-08-21T17:17:34Z</dcterms:created>
  <dcterms:modified xsi:type="dcterms:W3CDTF">2019-02-07T22:53:32Z</dcterms:modified>
</cp:coreProperties>
</file>