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4.xml.rels" ContentType="application/vnd.openxmlformats-package.relationships+xml"/>
  <Override PartName="/ppt/media/image1.jpeg" ContentType="image/jpeg"/>
  <Override PartName="/ppt/media/image9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11.png" ContentType="image/pn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10.png" ContentType="image/png"/>
  <Override PartName="/ppt/media/image12.png" ContentType="image/png"/>
  <Override PartName="/ppt/media/image13.png" ContentType="image/png"/>
  <Override PartName="/ppt/media/image14.jpeg" ContentType="image/jpe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</p:sldIdLst>
  <p:sldSz cx="10077450" cy="75628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70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71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241DBF26-568E-49B1-B5DD-2627A2B4097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sldImg"/>
          </p:nvPr>
        </p:nvSpPr>
        <p:spPr>
          <a:xfrm>
            <a:off x="1373400" y="764280"/>
            <a:ext cx="5024520" cy="3770640"/>
          </a:xfrm>
          <a:prstGeom prst="rect">
            <a:avLst/>
          </a:prstGeom>
        </p:spPr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840" cy="4525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micro new hello --namespace=com.foo –gopath=false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protoc  --go_out=. --micro_out=. protofajl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sldImg"/>
          </p:nvPr>
        </p:nvSpPr>
        <p:spPr>
          <a:xfrm>
            <a:off x="1373400" y="764280"/>
            <a:ext cx="5024520" cy="3770640"/>
          </a:xfrm>
          <a:prstGeom prst="rect">
            <a:avLst/>
          </a:prstGeom>
        </p:spPr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840" cy="4525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Name – daje ime servisa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Address – adresa servisa (localhost–default)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RegistarIntevear- vreme obnavljanja statusa u registry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Wrap – kontrolise ponasanje X, moze da bude u vise nivoa gde ide od spolja ka unutra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Action – za command line flegove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Transport – specifra nacin transportovajna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Selector – specifra selctor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Registry – specifira registry koji se koristi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Server – defoltno je rpcServer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Profile – za debagiranje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sldImg"/>
          </p:nvPr>
        </p:nvSpPr>
        <p:spPr>
          <a:xfrm>
            <a:off x="1371600" y="764280"/>
            <a:ext cx="5025600" cy="3768480"/>
          </a:xfrm>
          <a:prstGeom prst="rect">
            <a:avLst/>
          </a:prstGeom>
        </p:spPr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777240" y="4603320"/>
            <a:ext cx="6214680" cy="5635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3480">
              <a:lnSpc>
                <a:spcPct val="100000"/>
              </a:lnSpc>
            </a:pPr>
            <a:r>
              <a:rPr b="0" lang="en-US" sz="2000" spc="-1" strike="noStrike">
                <a:latin typeface="Open Sans"/>
              </a:rPr>
              <a:t>Micro je ceo ekosistem</a:t>
            </a:r>
            <a:endParaRPr b="0" lang="en-US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en-US" sz="2000" spc="-1" strike="noStrike">
                <a:latin typeface="Open Sans"/>
              </a:rPr>
              <a:t>API nam daje mogucnost da napravimo skalabilnu mikroservis arhitektur u pozadiini I da je stavimo iza javnog frontend api</a:t>
            </a:r>
            <a:endParaRPr b="0" lang="en-US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en-US" sz="2000" spc="-1" strike="noStrike">
                <a:latin typeface="Open Sans"/>
              </a:rPr>
              <a:t>Micro bot  nam omogucje ChatOps I daje nam mogucnost da uraidmo sve preko razmene poruka. Daje mogucnost da se izgrade slack komande za servise koje je moguce otkrirti dinamicki</a:t>
            </a:r>
            <a:endParaRPr b="0" lang="en-US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en-US" sz="2000" spc="-1" strike="noStrike">
                <a:latin typeface="Open Sans"/>
              </a:rPr>
              <a:t>CLI nam daje komande koje nam pomazu da raumemo sta se desava sa nasim mikro servisima.</a:t>
            </a:r>
            <a:endParaRPr b="0" lang="en-US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en-US" sz="2000" spc="-1" strike="noStrike">
                <a:latin typeface="Open Sans"/>
              </a:rPr>
              <a:t>New nam daje servis template koji nam omogucuje da lakse zapocnemo sa izgradnjom naseg mikroservisa.</a:t>
            </a:r>
            <a:endParaRPr b="0" lang="en-US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en-US" sz="2000" spc="-1" strike="noStrike">
                <a:latin typeface="Open Sans"/>
              </a:rPr>
              <a:t>Proxy  - dozvoljava nam da oktrijemo servise, load balancing, tolerantost na greske, kodiranje poruka, middleware, nadgledanji i jos mnogo toga sto mozemo da radimo na jedinstvenoj lokacji</a:t>
            </a:r>
            <a:endParaRPr b="0" lang="en-US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en-US" sz="2000" spc="-1" strike="noStrike">
                <a:latin typeface="Open Sans"/>
              </a:rPr>
              <a:t>Micro tunel nam pruya point to point povezivanje sa vec ugracenim proksijem da bismo pogli da radimo upite  na udaljenim mstima</a:t>
            </a:r>
            <a:endParaRPr b="0" lang="en-US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en-US" sz="2000" spc="-1" strike="noStrike">
                <a:latin typeface="Open Sans"/>
              </a:rPr>
              <a:t>Web -pruza I CLI za programere koji previraju terminal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sldImg"/>
          </p:nvPr>
        </p:nvSpPr>
        <p:spPr>
          <a:xfrm>
            <a:off x="1371600" y="764280"/>
            <a:ext cx="5025600" cy="3768480"/>
          </a:xfrm>
          <a:prstGeom prst="rect">
            <a:avLst/>
          </a:prstGeom>
        </p:spPr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4680" cy="4523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3480">
              <a:lnSpc>
                <a:spcPct val="100000"/>
              </a:lnSpc>
            </a:pPr>
            <a:r>
              <a:rPr b="0" lang="en-US" sz="2000" spc="-1" strike="noStrike">
                <a:latin typeface="Open Sans"/>
              </a:rPr>
              <a:t>Servis je naša biznis funkcionalnost koju pruzamo svetu</a:t>
            </a:r>
            <a:endParaRPr b="0" lang="en-US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en-US" sz="2000" spc="-1" strike="noStrike">
                <a:latin typeface="Open Sans"/>
              </a:rPr>
              <a:t>Server hostuje i implementira servis</a:t>
            </a:r>
            <a:endParaRPr b="0" lang="en-US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en-US" sz="2000" spc="-1" strike="noStrike">
                <a:latin typeface="Open Sans"/>
              </a:rPr>
              <a:t>Klijent može da se konektuje na servis</a:t>
            </a:r>
            <a:endParaRPr b="0" lang="en-US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en-US" sz="2000" spc="-1" strike="noStrike">
                <a:latin typeface="Open Sans"/>
              </a:rPr>
              <a:t>Broker nacin na koji se salju poruke izmedju servisa</a:t>
            </a:r>
            <a:endParaRPr b="0" lang="en-US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en-US" sz="2000" spc="-1" strike="noStrike">
                <a:latin typeface="Open Sans"/>
              </a:rPr>
              <a:t>Codec  pretstavlja nacin kodiranja I dekodiranja poruka</a:t>
            </a:r>
            <a:endParaRPr b="0" lang="en-US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en-US" sz="2000" spc="-1" strike="noStrike">
                <a:latin typeface="Open Sans"/>
              </a:rPr>
              <a:t>Registry nam omogucuje da nadjemo nas servis</a:t>
            </a:r>
            <a:endParaRPr b="0" lang="en-US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en-US" sz="2000" spc="-1" strike="noStrike">
                <a:latin typeface="Open Sans"/>
              </a:rPr>
              <a:t>Selector izabrati server sa kojim zelimo da radimo, moguce da je ima vise servisa koji izvrasvaju isti servis</a:t>
            </a:r>
            <a:endParaRPr b="0" lang="en-US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en-US" sz="2000" spc="-1" strike="noStrike">
                <a:latin typeface="Open Sans"/>
              </a:rPr>
              <a:t>Transport nacin na koji se salju poruke.</a:t>
            </a:r>
            <a:endParaRPr b="0" lang="en-US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en-US" sz="2000" spc="-1" strike="noStrike">
                <a:latin typeface="Open Sans"/>
              </a:rPr>
              <a:t>Dobra stvar ovoga je da mozemo lako da zamenimo bilo koji deo bez pisanje koda</a:t>
            </a:r>
            <a:endParaRPr b="0" lang="en-US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sldImg"/>
          </p:nvPr>
        </p:nvSpPr>
        <p:spPr>
          <a:xfrm>
            <a:off x="1371600" y="764280"/>
            <a:ext cx="5025600" cy="3768480"/>
          </a:xfrm>
          <a:prstGeom prst="rect">
            <a:avLst/>
          </a:prstGeom>
        </p:spPr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4680" cy="4523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3480">
              <a:lnSpc>
                <a:spcPct val="100000"/>
              </a:lnSpc>
            </a:pPr>
            <a:r>
              <a:rPr b="0" lang="en-US" sz="2000" spc="-1" strike="noStrike">
                <a:latin typeface="Open Sans"/>
              </a:rPr>
              <a:t>Blacklist koristi circuit breaker pattern tj ako se neki servis ne odaziva nekoliko puta onda se on izabacuje sa liste</a:t>
            </a:r>
            <a:endParaRPr b="0" lang="en-US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en-US" sz="2000" spc="-1" strike="noStrike">
                <a:latin typeface="Open Sans"/>
              </a:rPr>
              <a:t>Cache  - random hash chocic</a:t>
            </a:r>
            <a:endParaRPr b="0" lang="en-US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en-US" sz="2000" spc="-1" strike="noStrike">
                <a:latin typeface="Open Sans"/>
              </a:rPr>
              <a:t>Label  - Mozemo da ih dodamo po nazivu ili brzini</a:t>
            </a:r>
            <a:endParaRPr b="0" lang="en-US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en-US" sz="2000" spc="-1" strike="noStrike">
                <a:latin typeface="Open Sans"/>
              </a:rPr>
              <a:t>Named se koristi najceste kada imamo neki Queue</a:t>
            </a:r>
            <a:endParaRPr b="0" lang="en-US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en-US" sz="2000" spc="-1" strike="noStrike">
                <a:latin typeface="Open Sans"/>
              </a:rPr>
              <a:t>Static je dobar ako imamo balans upstreama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3640" y="406044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364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088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012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624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364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012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624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3640" y="301680"/>
            <a:ext cx="9069120" cy="585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364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088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3640" y="406044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3640" y="406044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364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088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012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624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364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012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624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3640" y="301680"/>
            <a:ext cx="9069120" cy="585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364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088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3640" y="406044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3640" y="406044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364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088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012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624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364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012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624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503640" y="301680"/>
            <a:ext cx="9069120" cy="585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0364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15088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03640" y="406044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03640" y="406044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364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515088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57012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63624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0364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57012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63624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503640" y="301680"/>
            <a:ext cx="9069120" cy="585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50364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515088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503640" y="406044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503640" y="406044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50364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515088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3640" y="301680"/>
            <a:ext cx="9069120" cy="585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57012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63624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50364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57012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63624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503640" y="301680"/>
            <a:ext cx="9069120" cy="585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50364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515088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503640" y="406044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364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503640" y="406044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50364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515088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57012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63624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50364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57012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63624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subTitle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subTitle"/>
          </p:nvPr>
        </p:nvSpPr>
        <p:spPr>
          <a:xfrm>
            <a:off x="503640" y="301680"/>
            <a:ext cx="9069120" cy="585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50364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088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515088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503640" y="406044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503640" y="406044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body"/>
          </p:nvPr>
        </p:nvSpPr>
        <p:spPr>
          <a:xfrm>
            <a:off x="50364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8" name="PlaceHolder 5"/>
          <p:cNvSpPr>
            <a:spLocks noGrp="1"/>
          </p:cNvSpPr>
          <p:nvPr>
            <p:ph type="body"/>
          </p:nvPr>
        </p:nvSpPr>
        <p:spPr>
          <a:xfrm>
            <a:off x="515088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357012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 type="body"/>
          </p:nvPr>
        </p:nvSpPr>
        <p:spPr>
          <a:xfrm>
            <a:off x="663624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3" name="PlaceHolder 5"/>
          <p:cNvSpPr>
            <a:spLocks noGrp="1"/>
          </p:cNvSpPr>
          <p:nvPr>
            <p:ph type="body"/>
          </p:nvPr>
        </p:nvSpPr>
        <p:spPr>
          <a:xfrm>
            <a:off x="50364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4" name="PlaceHolder 6"/>
          <p:cNvSpPr>
            <a:spLocks noGrp="1"/>
          </p:cNvSpPr>
          <p:nvPr>
            <p:ph type="body"/>
          </p:nvPr>
        </p:nvSpPr>
        <p:spPr>
          <a:xfrm>
            <a:off x="357012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5" name="PlaceHolder 7"/>
          <p:cNvSpPr>
            <a:spLocks noGrp="1"/>
          </p:cNvSpPr>
          <p:nvPr>
            <p:ph type="body"/>
          </p:nvPr>
        </p:nvSpPr>
        <p:spPr>
          <a:xfrm>
            <a:off x="663624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3640" y="406044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87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760" cy="438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87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760" cy="438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6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6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529200" y="887760"/>
            <a:ext cx="9065160" cy="569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i="1" lang="en-US" sz="7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Go  Micro</a:t>
            </a:r>
            <a:endParaRPr b="0" lang="en-US" sz="7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503640" y="109440"/>
            <a:ext cx="906516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Open Sans"/>
                <a:ea typeface="DejaVu Sans"/>
              </a:rPr>
              <a:t>Transport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503640" y="1769400"/>
            <a:ext cx="906516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Način na koji se razmenjuju poruke</a:t>
            </a:r>
            <a:endParaRPr b="0" lang="en-US" sz="32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Http (default)</a:t>
            </a:r>
            <a:endParaRPr b="0" lang="en-US" sz="28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Grpc</a:t>
            </a:r>
            <a:endParaRPr b="0" lang="en-US" sz="28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Nats</a:t>
            </a:r>
            <a:endParaRPr b="0" lang="en-US" sz="28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RabbitMQ</a:t>
            </a:r>
            <a:endParaRPr b="0" lang="en-US" sz="28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TCP</a:t>
            </a:r>
            <a:endParaRPr b="0" lang="en-US" sz="28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UTP (UDP sa BitTorrent protocolom)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503640" y="109440"/>
            <a:ext cx="906516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-US" sz="4400" spc="-1" strike="noStrike">
                <a:solidFill>
                  <a:srgbClr val="ffffff"/>
                </a:solidFill>
                <a:latin typeface="Open Sans"/>
                <a:ea typeface="DejaVu Sans"/>
              </a:rPr>
              <a:t>Instalacija Micro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503640" y="1769400"/>
            <a:ext cx="906516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Jedna komadna linija: </a:t>
            </a:r>
            <a:endParaRPr b="0" lang="en-US" sz="3200" spc="-1" strike="noStrike">
              <a:latin typeface="Arial"/>
            </a:endParaRPr>
          </a:p>
          <a:p>
            <a:pPr lvl="4" marL="1080000" indent="-213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go get github/micro/micro</a:t>
            </a:r>
            <a:endParaRPr b="0" lang="en-US" sz="3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Alterantiva koristiti vec kompalirani binarni fajl:</a:t>
            </a:r>
            <a:endParaRPr b="0" lang="en-US" sz="3200" spc="-1" strike="noStrike">
              <a:latin typeface="Arial"/>
            </a:endParaRPr>
          </a:p>
          <a:p>
            <a:pPr lvl="3" marL="864000" indent="-213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https://github.com/micro/micro/releases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503640" y="301680"/>
            <a:ext cx="90673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2"/>
          <p:cNvSpPr/>
          <p:nvPr/>
        </p:nvSpPr>
        <p:spPr>
          <a:xfrm>
            <a:off x="503640" y="1769400"/>
            <a:ext cx="906732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3"/>
          <p:cNvSpPr/>
          <p:nvPr/>
        </p:nvSpPr>
        <p:spPr>
          <a:xfrm>
            <a:off x="503640" y="182880"/>
            <a:ext cx="90673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Kreiranje novog projekta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96" name="CustomShape 4"/>
          <p:cNvSpPr/>
          <p:nvPr/>
        </p:nvSpPr>
        <p:spPr>
          <a:xfrm>
            <a:off x="365760" y="1833120"/>
            <a:ext cx="671940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1000"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Komanda: micro new &lt;naziv projekta&gt;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U main fajlu kreira servis, registruje handlere za taj servis, inicira servis I pokrece servis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Servis interfejs se definise u .proto fajlu kao i argumenti funkcija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U handleru je potrebno implemenitrati nas interfejs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97" name="" descr=""/>
          <p:cNvPicPr/>
          <p:nvPr/>
        </p:nvPicPr>
        <p:blipFill>
          <a:blip r:embed="rId1"/>
          <a:stretch/>
        </p:blipFill>
        <p:spPr>
          <a:xfrm>
            <a:off x="7264080" y="2484360"/>
            <a:ext cx="2427840" cy="2818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503640" y="301680"/>
            <a:ext cx="906876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Main funkcija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72360" y="1769400"/>
            <a:ext cx="10077120" cy="579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Kreiranje novog servisa:</a:t>
            </a:r>
            <a:br/>
            <a:r>
              <a:rPr b="0" lang="en-US" sz="2800" spc="-1" strike="noStrike">
                <a:latin typeface="Arial"/>
              </a:rPr>
              <a:t>service:= micro.NewService()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Inicijalziacija serivcsa: </a:t>
            </a:r>
            <a:br/>
            <a:r>
              <a:rPr b="0" lang="en-US" sz="2800" spc="-1" strike="noStrike">
                <a:latin typeface="Arial"/>
              </a:rPr>
              <a:t>service.Init()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Registrovanje handlera:  </a:t>
            </a:r>
            <a:br/>
            <a:r>
              <a:rPr b="0" lang="en-US" sz="2800" spc="-1" strike="noStrike">
                <a:latin typeface="Arial"/>
              </a:rPr>
              <a:t>NasServis.RegisterNasServisHangler(service.Server(), new(handler.NasServis))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Pokretanje servisa:</a:t>
            </a:r>
            <a:br/>
            <a:r>
              <a:rPr b="0" lang="en-US" sz="2800" spc="-1" strike="noStrike">
                <a:latin typeface="Arial"/>
              </a:rPr>
              <a:t>service.Run()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503640" y="301680"/>
            <a:ext cx="906840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Opcije za kreiranje servisa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91440" y="1769400"/>
            <a:ext cx="5394240" cy="499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0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c9211e"/>
                </a:solidFill>
                <a:latin typeface="Arial"/>
                <a:ea typeface="DejaVu Sans"/>
              </a:rPr>
              <a:t>Micro.Name (n string) Option</a:t>
            </a:r>
            <a:endParaRPr b="0" lang="en-US" sz="17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Micro.Version(v string) Option</a:t>
            </a:r>
            <a:endParaRPr b="0" lang="en-US" sz="17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Micro.Address(addr string) Option</a:t>
            </a:r>
            <a:endParaRPr b="0" lang="en-US" sz="17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Micro.RegisterTTL(t time.Duration) Option</a:t>
            </a:r>
            <a:endParaRPr b="0" lang="en-US" sz="17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Micro.RegisterInterval(t.time.Duration) Option</a:t>
            </a:r>
            <a:endParaRPr b="0" lang="en-US" sz="17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Micro.WrapHandler(w ...server.HandlerWrapper) Option</a:t>
            </a:r>
            <a:endParaRPr b="0" lang="en-US" sz="17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Micro.wrapSubscriber(w… server.SubscriberWrapper) Option</a:t>
            </a:r>
            <a:endParaRPr b="0" lang="en-US" sz="17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Micro.WrapCall(w...client.CallWrapper) Option</a:t>
            </a:r>
            <a:endParaRPr b="0" lang="en-US" sz="17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Micro.WrapClient(w...client.Wrapper) Option</a:t>
            </a:r>
            <a:endParaRPr b="0" lang="en-US" sz="17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Micro.BeforeStart(fn func() error) Option</a:t>
            </a:r>
            <a:endParaRPr b="0" lang="en-US" sz="17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Micro.BeforeStop(fn func() error) Option</a:t>
            </a:r>
            <a:endParaRPr b="0" lang="en-US" sz="17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Micro.AfterStart(fn func() error) Option</a:t>
            </a:r>
            <a:endParaRPr b="0" lang="en-US" sz="17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Micro.Action(a func(*cli.Context)) Option</a:t>
            </a:r>
            <a:endParaRPr b="0" lang="en-US" sz="17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Micro.Flags(flags ..cli.Flag) Option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302" name="CustomShape 3"/>
          <p:cNvSpPr/>
          <p:nvPr/>
        </p:nvSpPr>
        <p:spPr>
          <a:xfrm>
            <a:off x="5577840" y="1769760"/>
            <a:ext cx="4937040" cy="572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Micro.MetaData(md map[string] string) Option</a:t>
            </a:r>
            <a:endParaRPr b="0" lang="en-US" sz="15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c9211e"/>
                </a:solidFill>
                <a:latin typeface="Arial"/>
                <a:ea typeface="DejaVu Sans"/>
              </a:rPr>
              <a:t>Micro.Transport (t transport.Transport) Option</a:t>
            </a:r>
            <a:endParaRPr b="0" lang="en-US" sz="15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c9211e"/>
                </a:solidFill>
                <a:latin typeface="Arial"/>
                <a:ea typeface="DejaVu Sans"/>
              </a:rPr>
              <a:t>Micro.Selector( s selector.Selector) Option</a:t>
            </a:r>
            <a:endParaRPr b="0" lang="en-US" sz="15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c9211e"/>
                </a:solidFill>
                <a:latin typeface="Arial"/>
                <a:ea typeface="DejaVu Sans"/>
              </a:rPr>
              <a:t>Micro.Registry( r registry.Registry) Option</a:t>
            </a:r>
            <a:endParaRPr b="0" lang="en-US" sz="15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c9211e"/>
                </a:solidFill>
                <a:latin typeface="Arial"/>
                <a:ea typeface="DejaVu Sans"/>
              </a:rPr>
              <a:t>Micro.Server( s Server.Server) Option</a:t>
            </a:r>
            <a:endParaRPr b="0" lang="en-US" sz="15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Micro.HandleSIgnal(b bool) Option</a:t>
            </a:r>
            <a:endParaRPr b="0" lang="en-US" sz="15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Micro.Context(ctx context.Context) Option</a:t>
            </a:r>
            <a:endParaRPr b="0" lang="en-US" sz="15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c9211e"/>
                </a:solidFill>
                <a:latin typeface="Arial"/>
                <a:ea typeface="DejaVu Sans"/>
              </a:rPr>
              <a:t>Micro.Client(c client.Client) Option</a:t>
            </a:r>
            <a:endParaRPr b="0" lang="en-US" sz="15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Micro.Broker(b broker.Broker) Option</a:t>
            </a:r>
            <a:endParaRPr b="0" lang="en-US" sz="15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Micro.Tracer(t trace.Tracer) Option</a:t>
            </a:r>
            <a:endParaRPr b="0" lang="en-US" sz="15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Micro.Auth(a auth.Auth) Option</a:t>
            </a:r>
            <a:endParaRPr b="0" lang="en-US" sz="15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Micro.Cmd(c cmd.Cmd) Option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503640" y="301680"/>
            <a:ext cx="906840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Plugins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04" name="CustomShape 2"/>
          <p:cNvSpPr/>
          <p:nvPr/>
        </p:nvSpPr>
        <p:spPr>
          <a:xfrm>
            <a:off x="0" y="2011680"/>
            <a:ext cx="5943240" cy="356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Da bi zamenili jednu od komponeti micro moramo da uradimo sledece:</a:t>
            </a:r>
            <a:endParaRPr b="0" lang="en-US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Importujemo odgovrajuci plugin</a:t>
            </a:r>
            <a:endParaRPr b="0" lang="en-US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Kreiramo odgovarajuci plugin</a:t>
            </a:r>
            <a:endParaRPr b="0" lang="en-US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Prosledimo plugin pri kreiranju servisa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305" name="" descr=""/>
          <p:cNvPicPr/>
          <p:nvPr/>
        </p:nvPicPr>
        <p:blipFill>
          <a:blip r:embed="rId1"/>
          <a:stretch/>
        </p:blipFill>
        <p:spPr>
          <a:xfrm>
            <a:off x="5943960" y="2011680"/>
            <a:ext cx="4132800" cy="5037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503640" y="301680"/>
            <a:ext cx="906840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Poziv servisa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07" name="CustomShape 2"/>
          <p:cNvSpPr/>
          <p:nvPr/>
        </p:nvSpPr>
        <p:spPr>
          <a:xfrm>
            <a:off x="503640" y="1769400"/>
            <a:ext cx="9068400" cy="43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3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Preko CLI (list, get, call)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Preko Micro Weba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Kroz kod</a:t>
            </a:r>
            <a:endParaRPr b="0" lang="en-US" sz="3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helloClient := hello.NewHelloService("com.foo.srv.hello", service.Client())</a:t>
            </a:r>
            <a:endParaRPr b="0" lang="en-US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resp, err := helloClient.Helloo(context.TODO(), &amp;hello.Request { Name: "World"}) 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308" name="" descr=""/>
          <p:cNvPicPr/>
          <p:nvPr/>
        </p:nvPicPr>
        <p:blipFill>
          <a:blip r:embed="rId1"/>
          <a:stretch/>
        </p:blipFill>
        <p:spPr>
          <a:xfrm>
            <a:off x="5577840" y="1768320"/>
            <a:ext cx="4262760" cy="2802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503640" y="301680"/>
            <a:ext cx="906840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Pub Sub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10" name="CustomShape 2"/>
          <p:cNvSpPr/>
          <p:nvPr/>
        </p:nvSpPr>
        <p:spPr>
          <a:xfrm>
            <a:off x="91440" y="1769760"/>
            <a:ext cx="9784080" cy="56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1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Publisher:</a:t>
            </a:r>
            <a:br/>
            <a:r>
              <a:rPr b="0" lang="en-US" sz="2400" spc="-1" strike="noStrike">
                <a:latin typeface="Arial"/>
              </a:rPr>
              <a:t>p:= micro.NewEvent(“events”, service.Client())</a:t>
            </a:r>
            <a:br/>
            <a:r>
              <a:rPr b="0" lang="en-US" sz="2400" spc="-1" strike="noStrike">
                <a:latin typeface="Arial"/>
              </a:rPr>
              <a:t>p.Publish(context.TODO(), &amp;proto.Event { Name: “event”})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Subscriber</a:t>
            </a:r>
            <a:br/>
            <a:r>
              <a:rPr b="0" lang="en-US" sz="2400" spc="-1" strike="noStrike">
                <a:latin typeface="Arial"/>
              </a:rPr>
              <a:t>func ProcesEvent(ctx context.Context, event *proto.Event) error</a:t>
            </a:r>
            <a:br/>
            <a:r>
              <a:rPr b="0" lang="en-US" sz="2400" spc="-1" strike="noStrike">
                <a:latin typeface="Arial"/>
              </a:rPr>
              <a:t>micro.RegisterSubscriber(“event”, ProcessEvent)</a:t>
            </a:r>
            <a:endParaRPr b="0" lang="en-US" sz="24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Subscriber je moguce podesiti sledeicm funkcijama:</a:t>
            </a:r>
            <a:endParaRPr b="0" lang="en-US" sz="2200" spc="-1" strike="noStrike">
              <a:latin typeface="Arial"/>
            </a:endParaRPr>
          </a:p>
          <a:p>
            <a:pPr lvl="4" marL="1080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Server.DisableAck() - </a:t>
            </a:r>
            <a:r>
              <a:rPr b="0" lang="en-US" sz="2000" spc="-1" strike="noStrike">
                <a:latin typeface="Arial"/>
              </a:rPr>
              <a:t>gasi povratnu poruku</a:t>
            </a:r>
            <a:endParaRPr b="0" lang="en-US" sz="2000" spc="-1" strike="noStrike">
              <a:latin typeface="Arial"/>
            </a:endParaRPr>
          </a:p>
          <a:p>
            <a:pPr lvl="4" marL="1080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Server.SubscrberContext(context.Context) – </a:t>
            </a:r>
            <a:r>
              <a:rPr b="0" lang="en-US" sz="2000" spc="-1" strike="noStrike">
                <a:latin typeface="Arial"/>
              </a:rPr>
              <a:t>dozvoljava broker SusbscribeOption da se prosledi</a:t>
            </a:r>
            <a:endParaRPr b="0" lang="en-US" sz="2000" spc="-1" strike="noStrike">
              <a:latin typeface="Arial"/>
            </a:endParaRPr>
          </a:p>
          <a:p>
            <a:pPr lvl="4" marL="1080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Server.InternalSubscriber(bool) – </a:t>
            </a:r>
            <a:r>
              <a:rPr b="0" lang="en-US" sz="2000" spc="-1" strike="noStrike">
                <a:latin typeface="Arial"/>
              </a:rPr>
              <a:t>da li je moguce pronaci pomocu discover system</a:t>
            </a:r>
            <a:endParaRPr b="0" lang="en-US" sz="2000" spc="-1" strike="noStrike">
              <a:latin typeface="Arial"/>
            </a:endParaRPr>
          </a:p>
          <a:p>
            <a:pPr lvl="4" marL="1080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Server.SusbcriberQueue(n string) – </a:t>
            </a:r>
            <a:r>
              <a:rPr b="0" lang="en-US" sz="2000" spc="-1" strike="noStrike">
                <a:latin typeface="Arial"/>
              </a:rPr>
              <a:t>deljiv queue za sve subscribere</a:t>
            </a:r>
            <a:br/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503640" y="301680"/>
            <a:ext cx="906840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-US" sz="4400" spc="-1" strike="noStrike">
                <a:solidFill>
                  <a:srgbClr val="ffffff"/>
                </a:solidFill>
                <a:latin typeface="Arial"/>
              </a:rPr>
              <a:t>Web service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12" name="CustomShape 2"/>
          <p:cNvSpPr/>
          <p:nvPr/>
        </p:nvSpPr>
        <p:spPr>
          <a:xfrm>
            <a:off x="503640" y="1769400"/>
            <a:ext cx="9068400" cy="43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Kreiranje servisa:</a:t>
            </a:r>
            <a:br/>
            <a:r>
              <a:rPr b="0" lang="en-US" sz="2600" spc="-1" strike="noStrike">
                <a:latin typeface="Arial"/>
              </a:rPr>
              <a:t>service := web.NewService(“example.com”)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Svaka funkcija/ stranica</a:t>
            </a:r>
            <a:br/>
            <a:r>
              <a:rPr b="0" lang="en-US" sz="2600" spc="-1" strike="noStrike">
                <a:latin typeface="Arial"/>
              </a:rPr>
              <a:t>service.HandleFunc(“/func”, funcHangler)</a:t>
            </a:r>
            <a:br/>
            <a:r>
              <a:rPr b="0" lang="en-US" sz="2600" spc="-1" strike="noStrike">
                <a:latin typeface="Arial"/>
              </a:rPr>
              <a:t>func funcHangler(w http.ResponseWriter, r *httpRequest)</a:t>
            </a:r>
            <a:r>
              <a:rPr b="0" lang="en-US" sz="3200" spc="-1" strike="noStrike">
                <a:latin typeface="Arial"/>
              </a:rPr>
              <a:t> </a:t>
            </a:r>
            <a:br/>
            <a:r>
              <a:rPr b="1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503640" y="301680"/>
            <a:ext cx="906840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-US" sz="4400" spc="-1" strike="noStrike">
                <a:solidFill>
                  <a:srgbClr val="ffffff"/>
                </a:solidFill>
                <a:latin typeface="Arial"/>
              </a:rPr>
              <a:t>Brocker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14" name="CustomShape 2"/>
          <p:cNvSpPr/>
          <p:nvPr/>
        </p:nvSpPr>
        <p:spPr>
          <a:xfrm>
            <a:off x="91440" y="1677960"/>
            <a:ext cx="9783720" cy="56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Kreiranje brockera:</a:t>
            </a:r>
            <a:br/>
            <a:r>
              <a:rPr b="0" lang="en-US" sz="2600" spc="-1" strike="noStrike">
                <a:latin typeface="Arial"/>
              </a:rPr>
              <a:t>service.Init( micro.AfterStart( func() error {</a:t>
            </a:r>
            <a:br/>
            <a:r>
              <a:rPr b="0" lang="en-US" sz="2600" spc="-1" strike="noStrike">
                <a:latin typeface="Arial"/>
              </a:rPr>
              <a:t>	</a:t>
            </a:r>
            <a:r>
              <a:rPr b="0" lang="en-US" sz="2600" spc="-1" strike="noStrike">
                <a:latin typeface="Arial"/>
              </a:rPr>
              <a:t>brk:= service.Options().Broker</a:t>
            </a:r>
            <a:br/>
            <a:r>
              <a:rPr b="0" lang="en-US" sz="2600" spc="-1" strike="noStrike">
                <a:latin typeface="Arial"/>
              </a:rPr>
              <a:t>	</a:t>
            </a:r>
            <a:r>
              <a:rPr b="0" lang="en-US" sz="2600" spc="-1" strike="noStrike">
                <a:latin typeface="Arial"/>
              </a:rPr>
              <a:t>brk.Connect() </a:t>
            </a:r>
            <a:br/>
            <a:r>
              <a:rPr b="0" lang="en-US" sz="2600" spc="-1" strike="noStrike">
                <a:latin typeface="Arial"/>
              </a:rPr>
              <a:t>}))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Kreiranje poruke:</a:t>
            </a:r>
            <a:br/>
            <a:r>
              <a:rPr b="0" lang="en-US" sz="2600" spc="-1" strike="noStrike">
                <a:latin typeface="Arial"/>
              </a:rPr>
              <a:t>msg := &amp;broker.Message { Header:.. Body:…}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Slanje poruke:</a:t>
            </a:r>
            <a:br/>
            <a:r>
              <a:rPr b="0" lang="en-US" sz="2600" spc="-1" strike="noStrike">
                <a:latin typeface="Arial"/>
              </a:rPr>
              <a:t>broker.Publish(“topic”, msg)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Prijavljivanje na topic/queue</a:t>
            </a:r>
            <a:br/>
            <a:r>
              <a:rPr b="0" lang="en-US" sz="2600" spc="-1" strike="noStrike">
                <a:latin typeface="Arial"/>
              </a:rPr>
              <a:t>broker.Subscribe(“topic”, func Event, broker.Queue(“topic”))</a:t>
            </a:r>
            <a:br/>
            <a:r>
              <a:rPr b="0" lang="en-US" sz="2600" spc="-1" strike="noStrike">
                <a:latin typeface="Arial"/>
              </a:rPr>
              <a:t>func Event(p broker.Event) error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503640" y="109440"/>
            <a:ext cx="906516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-US" sz="4400" spc="-1" strike="noStrike">
                <a:solidFill>
                  <a:srgbClr val="ffffff"/>
                </a:solidFill>
                <a:latin typeface="Open Sans"/>
                <a:ea typeface="DejaVu Sans"/>
              </a:rPr>
              <a:t>Micro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503640" y="2103480"/>
            <a:ext cx="9065160" cy="404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Micro pruža ključne stavke za izgradnju mikroservisa</a:t>
            </a:r>
            <a:endParaRPr b="0" lang="en-US" sz="3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Koristi mikroservis arhitekturni obrazac I pretvara ga u set alatki, pomoću kojih je lako izgraditi skalabilnu platformu</a:t>
            </a:r>
            <a:endParaRPr b="0" lang="en-US" sz="3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Micro skriva kompleksnost distribuiranog sistema i pruža veoma razuman koncept za programere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529200" y="887760"/>
            <a:ext cx="9065160" cy="569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i="1" lang="en-US" sz="7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Pitanja?</a:t>
            </a:r>
            <a:endParaRPr b="0" lang="en-US" sz="7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533520" y="109440"/>
            <a:ext cx="906516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-US" sz="4400" spc="-1" strike="noStrike">
                <a:solidFill>
                  <a:srgbClr val="ffffff"/>
                </a:solidFill>
                <a:latin typeface="Open Sans"/>
                <a:ea typeface="DejaVu Sans"/>
              </a:rPr>
              <a:t>Micro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503640" y="1769400"/>
            <a:ext cx="9065160" cy="563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9000"/>
          </a:bodyPr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Api – jedinstevni ulaz sa dinamičkim rutiranjem zahteva pomoću usluge za oktrivanje servisa</a:t>
            </a:r>
            <a:endParaRPr b="0" lang="en-US" sz="3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Bot – Slackbot koji radi na našoj platformi I dozvoljava nam da upravljamo apliakcijama iz samog  Slacka</a:t>
            </a:r>
            <a:endParaRPr b="0" lang="en-US" sz="3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Cli – interaktivna konzola koja nam sluzi da opisemo, pravimo upite i direktno da komunicramo sa nasim servisom</a:t>
            </a:r>
            <a:endParaRPr b="0" lang="en-US" sz="3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Network – omogcuje nam da izgradimo multi-cloud mrezu sa micro network servisom</a:t>
            </a:r>
            <a:endParaRPr b="0" lang="en-US" sz="3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New – generator servisnih obrazaca</a:t>
            </a:r>
            <a:endParaRPr b="0" lang="en-US" sz="3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Proxy – transperatan proxy servis za Go Micro</a:t>
            </a:r>
            <a:endParaRPr b="0" lang="en-US" sz="3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Tunnel- mrezni tunel koji nam daje pristup servisima u bilo km okruzenju bez potrebe vpn-a</a:t>
            </a:r>
            <a:endParaRPr b="0" lang="en-US" sz="3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Web – web komadna tabla koja nam omogucuje da nadjemo servise, vidimo opise njihovih endpointa, vidimo njihove request i response kao I da vršimo upite direktno nad njima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503640" y="109440"/>
            <a:ext cx="906516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-US" sz="4400" spc="-1" strike="noStrike">
                <a:solidFill>
                  <a:srgbClr val="ffffff"/>
                </a:solidFill>
                <a:latin typeface="Open Sans"/>
                <a:ea typeface="DejaVu Sans"/>
              </a:rPr>
              <a:t>Go micro - apstrakcija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456840" y="1925280"/>
            <a:ext cx="906516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2000"/>
          </a:bodyPr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Servic Discovery – automatsko registrovanje servisa i prevodjenje imena</a:t>
            </a:r>
            <a:endParaRPr b="0" lang="en-US" sz="3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Load Blancing – sa clijentse strane mogući je load balancing</a:t>
            </a:r>
            <a:endParaRPr b="0" lang="en-US" sz="3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Message Encoding – dinamicko kodiranje poruke prema tipu poruke</a:t>
            </a:r>
            <a:endParaRPr b="0" lang="en-US" sz="3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Reqeust / Response – RPC baziran request/response sa biderekcionalnim razgovorom</a:t>
            </a:r>
            <a:endParaRPr b="0" lang="en-US" sz="3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Async Messaging – PublishSubscribe je ugradjen za asinhronu komunikaciju  I event driven arhitekturu</a:t>
            </a:r>
            <a:endParaRPr b="0" lang="en-US" sz="3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Pluggable Interfaces – Go micrko koristi Go interfejse za svaki apstrakciju distribuiranog sistema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533520" y="182880"/>
            <a:ext cx="906516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Open Sans"/>
                <a:ea typeface="DejaVu Sans"/>
              </a:rPr>
              <a:t>Apstrakcija Go Micro frameworka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80" name="" descr=""/>
          <p:cNvPicPr/>
          <p:nvPr/>
        </p:nvPicPr>
        <p:blipFill>
          <a:blip r:embed="rId1"/>
          <a:stretch/>
        </p:blipFill>
        <p:spPr>
          <a:xfrm>
            <a:off x="639720" y="2076480"/>
            <a:ext cx="8850600" cy="4048920"/>
          </a:xfrm>
          <a:prstGeom prst="rect">
            <a:avLst/>
          </a:prstGeom>
          <a:ln>
            <a:noFill/>
          </a:ln>
          <a:effectLst>
            <a:outerShdw dir="5400000" dist="18000">
              <a:srgbClr val="808080"/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503640" y="109440"/>
            <a:ext cx="906516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Open Sans"/>
                <a:ea typeface="DejaVu Sans"/>
              </a:rPr>
              <a:t>Broker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182520" y="1920600"/>
            <a:ext cx="9777240" cy="520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4000"/>
          </a:bodyPr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Broker predstavlja način kako se razmenjuju poruke i/ili eventovi između servisa</a:t>
            </a:r>
            <a:endParaRPr b="0" lang="en-US" sz="32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HTTP (default)</a:t>
            </a:r>
            <a:endParaRPr b="0" lang="en-US" sz="28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Google pubsub</a:t>
            </a:r>
            <a:endParaRPr b="0" lang="en-US" sz="28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Kafka</a:t>
            </a:r>
            <a:endParaRPr b="0" lang="en-US" sz="28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MQTT</a:t>
            </a:r>
            <a:endParaRPr b="0" lang="en-US" sz="28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NATS</a:t>
            </a:r>
            <a:endParaRPr b="0" lang="en-US" sz="28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NSQ</a:t>
            </a:r>
            <a:endParaRPr b="0" lang="en-US" sz="28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RabbitMQ</a:t>
            </a:r>
            <a:endParaRPr b="0" lang="en-US" sz="28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Redis</a:t>
            </a:r>
            <a:endParaRPr b="0" lang="en-US" sz="28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Amazon SQS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503640" y="109440"/>
            <a:ext cx="906516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-US" sz="4400" spc="-1" strike="noStrike">
                <a:solidFill>
                  <a:srgbClr val="ffffff"/>
                </a:solidFill>
                <a:latin typeface="Open Sans"/>
                <a:ea typeface="DejaVu Sans"/>
              </a:rPr>
              <a:t>Codec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503640" y="1769400"/>
            <a:ext cx="906516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Codec predstavlja način na koji se kodiraju tj dekodiraju poruke</a:t>
            </a:r>
            <a:endParaRPr b="0" lang="en-US" sz="32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json</a:t>
            </a:r>
            <a:endParaRPr b="0" lang="en-US" sz="28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yaml</a:t>
            </a:r>
            <a:endParaRPr b="0" lang="en-US" sz="28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toml</a:t>
            </a:r>
            <a:endParaRPr b="0" lang="en-US" sz="28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xml</a:t>
            </a:r>
            <a:endParaRPr b="0" lang="en-US" sz="28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hcl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503640" y="109440"/>
            <a:ext cx="906516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Open Sans"/>
                <a:ea typeface="DejaVu Sans"/>
              </a:rPr>
              <a:t>Registry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273960" y="1769400"/>
            <a:ext cx="9294840" cy="545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Predstavlja način kako mozemo da nadjemo nas servis</a:t>
            </a:r>
            <a:endParaRPr b="0" lang="en-US" sz="32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Consul (default)</a:t>
            </a:r>
            <a:endParaRPr b="0" lang="en-US" sz="28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Etcd 2 or 3</a:t>
            </a:r>
            <a:endParaRPr b="0" lang="en-US" sz="28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Eureka</a:t>
            </a:r>
            <a:endParaRPr b="0" lang="en-US" sz="28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Gossip</a:t>
            </a:r>
            <a:endParaRPr b="0" lang="en-US" sz="28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Kubernetes</a:t>
            </a:r>
            <a:endParaRPr b="0" lang="en-US" sz="28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MDNS (multicast DNS)</a:t>
            </a:r>
            <a:endParaRPr b="0" lang="en-US" sz="28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NATS</a:t>
            </a:r>
            <a:endParaRPr b="0" lang="en-US" sz="28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Zookeeper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503640" y="109440"/>
            <a:ext cx="906516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-US" sz="4400" spc="-1" strike="noStrike">
                <a:solidFill>
                  <a:srgbClr val="ffffff"/>
                </a:solidFill>
                <a:latin typeface="Open Sans"/>
                <a:ea typeface="DejaVu Sans"/>
              </a:rPr>
              <a:t>Selector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503640" y="1769400"/>
            <a:ext cx="906516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Omogućuje nam da izaberemo sa kojim serverom zelimo da komuniciramo</a:t>
            </a:r>
            <a:endParaRPr b="0" lang="en-US" sz="32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Blacklist</a:t>
            </a:r>
            <a:endParaRPr b="0" lang="en-US" sz="28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Cache (default)</a:t>
            </a:r>
            <a:endParaRPr b="0" lang="en-US" sz="28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Label</a:t>
            </a:r>
            <a:endParaRPr b="0" lang="en-US" sz="28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Named</a:t>
            </a:r>
            <a:endParaRPr b="0" lang="en-US" sz="28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Static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1211</TotalTime>
  <Application>LibreOffice/6.4.0.3$Windows_X86_64 LibreOffice_project/b0a288ab3d2d4774cb44b62f04d5d28733ac6df8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2020-04-09T20:10:41Z</dcterms:created>
  <dc:creator/>
  <dc:description>A clean and simple presentation template loosely based on Google's Material Design guidelines.</dc:description>
  <dc:language>en-US</dc:language>
  <cp:lastModifiedBy/>
  <dcterms:modified xsi:type="dcterms:W3CDTF">2020-04-17T13:50:07Z</dcterms:modified>
  <cp:revision>25</cp:revision>
  <dc:subject/>
  <dc:title>material-blue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">
    <vt:lpwstr>MIT</vt:lpwstr>
  </property>
</Properties>
</file>