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6" r:id="rId5"/>
    <p:sldId id="302" r:id="rId6"/>
    <p:sldId id="298" r:id="rId7"/>
    <p:sldId id="299" r:id="rId8"/>
    <p:sldId id="300" r:id="rId9"/>
    <p:sldId id="301" r:id="rId10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68493" autoAdjust="0"/>
  </p:normalViewPr>
  <p:slideViewPr>
    <p:cSldViewPr>
      <p:cViewPr varScale="1">
        <p:scale>
          <a:sx n="112" d="100"/>
          <a:sy n="112" d="100"/>
        </p:scale>
        <p:origin x="76" y="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solution design will have a number of web applications and mobile apps: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Driver admin– a web app for managing driver profiles and related data, used by internal </a:t>
            </a:r>
            <a:r>
              <a:rPr lang="en-US" baseline="0" dirty="0" err="1"/>
              <a:t>corp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Passenger admin – a web app for managing passenger profiles and related data, used by internal </a:t>
            </a:r>
            <a:r>
              <a:rPr lang="en-US" baseline="0" dirty="0" err="1"/>
              <a:t>corp</a:t>
            </a: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Driver app – for drivers to manage their profile, list trip history, manage their active trip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Passenger app – for passengers to manage their profile, billing, list trip history and manage their active trip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APIs will include administrative back ends; for the corporate apps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Those back ends are the master record of all drivers and passenger data outside of AAD and active / transient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are eventually consistent from updates that may take place through mobile app APIS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APIs also include mobile app APIs that support access to driver, passenger details relevant to the app (eventually consistent two ways with driver and passenger admin)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APIs for active drivers, trips and trip history also support mobile apps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POC work will focus on simulating</a:t>
            </a:r>
            <a:r>
              <a:rPr lang="en-US" baseline="0" dirty="0"/>
              <a:t> the driver app and passenger app</a:t>
            </a:r>
          </a:p>
          <a:p>
            <a:r>
              <a:rPr lang="en-US" baseline="0" dirty="0"/>
              <a:t>No work will be done to emulate eventual consistency with admin data stores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Passenger profiles will</a:t>
            </a:r>
            <a:r>
              <a:rPr lang="en-US" baseline="0" dirty="0"/>
              <a:t> be created when user signs up with Azure AD; their profiles stored there</a:t>
            </a:r>
          </a:p>
          <a:p>
            <a:r>
              <a:rPr lang="en-US" baseline="0" dirty="0"/>
              <a:t>Graph API will be used to access those profiles, also on login claims will be returned / </a:t>
            </a:r>
            <a:r>
              <a:rPr lang="en-US" baseline="0" dirty="0" err="1"/>
              <a:t>userinfo</a:t>
            </a:r>
            <a:r>
              <a:rPr lang="en-US" baseline="0" dirty="0"/>
              <a:t> endpoint called to gather information for UI included in the token (may not be all </a:t>
            </a:r>
            <a:r>
              <a:rPr lang="en-US" baseline="0" dirty="0" err="1"/>
              <a:t>userinfo</a:t>
            </a:r>
            <a:r>
              <a:rPr lang="en-US" baseline="0" dirty="0"/>
              <a:t>, thus graph API calls)</a:t>
            </a:r>
          </a:p>
          <a:p>
            <a:endParaRPr lang="en-US" baseline="0" dirty="0"/>
          </a:p>
          <a:p>
            <a:r>
              <a:rPr lang="en-US" baseline="0" dirty="0"/>
              <a:t>Core data, drivers and trips are SQL DB</a:t>
            </a:r>
          </a:p>
          <a:p>
            <a:r>
              <a:rPr lang="en-US" baseline="0" dirty="0"/>
              <a:t>Transient data, related to trips and active drivers stored in </a:t>
            </a:r>
            <a:r>
              <a:rPr lang="en-US" baseline="0" dirty="0" err="1"/>
              <a:t>CosmosDB</a:t>
            </a:r>
            <a:endParaRPr lang="en-US" baseline="0" dirty="0"/>
          </a:p>
          <a:p>
            <a:r>
              <a:rPr lang="en-US" baseline="0" dirty="0"/>
              <a:t>Active Trips can push final trip information to Trips with eventual consistency via events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list of routes</a:t>
            </a:r>
            <a:r>
              <a:rPr lang="en-US" baseline="0" dirty="0"/>
              <a:t> per API listed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application will call APIs through API Management</a:t>
            </a:r>
          </a:p>
          <a:p>
            <a:r>
              <a:rPr lang="en-US" dirty="0"/>
              <a:t>All APIs implemented with Azure Functions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Reads will go direct to the data source of choice</a:t>
            </a:r>
          </a:p>
          <a:p>
            <a:r>
              <a:rPr lang="en-US" baseline="0" dirty="0"/>
              <a:t>Writes will go through a messaging system (Service Bus) to provide a CQRS implementation that can also be used for eventual consistency and to trigger back end activity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Projectors are functions that pull a message; write the “event” to the database target</a:t>
            </a:r>
          </a:p>
          <a:p>
            <a:r>
              <a:rPr lang="en-US" baseline="0" dirty="0"/>
              <a:t>In some cases the same event may be written to two targets thus multiple consumers</a:t>
            </a:r>
          </a:p>
          <a:p>
            <a:endParaRPr lang="en-US" dirty="0"/>
          </a:p>
          <a:p>
            <a:r>
              <a:rPr lang="en-US" dirty="0"/>
              <a:t>Jobs are for back</a:t>
            </a:r>
            <a:r>
              <a:rPr lang="en-US" baseline="0" dirty="0"/>
              <a:t> end functions that will produce a result, possibly write a message to trigger follow on action such as updating the UI with a </a:t>
            </a:r>
            <a:r>
              <a:rPr lang="en-US" baseline="0" dirty="0" err="1"/>
              <a:t>SignalR</a:t>
            </a:r>
            <a:r>
              <a:rPr lang="en-US" baseline="0" dirty="0"/>
              <a:t> event when a driver is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requests that call data target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Writes will send a command to the API;</a:t>
            </a:r>
            <a:r>
              <a:rPr lang="en-US" baseline="0" dirty="0"/>
              <a:t> which then creates a message/event to Service Bus</a:t>
            </a:r>
          </a:p>
          <a:p>
            <a:r>
              <a:rPr lang="en-US" baseline="0" dirty="0"/>
              <a:t>The message is used to make eventually consistent the back end for it’s respective service</a:t>
            </a:r>
          </a:p>
          <a:p>
            <a:r>
              <a:rPr lang="en-US" baseline="0" dirty="0"/>
              <a:t>In some cases functions may write new events to trigger a workflow, such as Jobs sending event that driver is found – this could be API call that raises message/event that triggers signal R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38550"/>
            <a:ext cx="3276600" cy="13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67665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67665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4000" y="4541989"/>
            <a:ext cx="3543300" cy="548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D28BB-F90F-3F4A-A0DA-CAA82859B37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9C869A-AB39-CC43-92FE-D3B0A8BCE4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6032" y="1063229"/>
            <a:ext cx="8622792" cy="480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7926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  <p:sldLayoutId id="2147483658" r:id="rId6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– design without events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52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</a:t>
            </a:r>
          </a:p>
        </p:txBody>
      </p:sp>
      <p:sp>
        <p:nvSpPr>
          <p:cNvPr id="11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09600" y="337169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Driver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Admin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238109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15" name="Straight Arrow Connector 14"/>
          <p:cNvCxnSpPr>
            <a:stCxn id="13" idx="2"/>
            <a:endCxn id="11" idx="1"/>
          </p:cNvCxnSpPr>
          <p:nvPr/>
        </p:nvCxnSpPr>
        <p:spPr bwMode="auto">
          <a:xfrm flipH="1">
            <a:off x="9087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55626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0" y="135255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02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26" name="Straight Arrow Connector 25"/>
          <p:cNvCxnSpPr>
            <a:stCxn id="24" idx="2"/>
            <a:endCxn id="22" idx="1"/>
          </p:cNvCxnSpPr>
          <p:nvPr/>
        </p:nvCxnSpPr>
        <p:spPr bwMode="auto">
          <a:xfrm flipH="1">
            <a:off x="58617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0104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  <a:r>
              <a:rPr lang="en-US" sz="800" dirty="0">
                <a:latin typeface="+mj-lt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29" name="Straight Arrow Connector 28"/>
          <p:cNvCxnSpPr>
            <a:stCxn id="28" idx="2"/>
            <a:endCxn id="27" idx="1"/>
          </p:cNvCxnSpPr>
          <p:nvPr/>
        </p:nvCxnSpPr>
        <p:spPr bwMode="auto">
          <a:xfrm flipH="1">
            <a:off x="73095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80772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5" name="Straight Arrow Connector 34"/>
          <p:cNvCxnSpPr>
            <a:stCxn id="34" idx="2"/>
            <a:endCxn id="33" idx="1"/>
          </p:cNvCxnSpPr>
          <p:nvPr/>
        </p:nvCxnSpPr>
        <p:spPr bwMode="auto">
          <a:xfrm flipH="1">
            <a:off x="83763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5486400" y="1885950"/>
            <a:ext cx="9144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73152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83820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9144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1905000" y="337169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52600" y="238109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67" name="Straight Arrow Connector 66"/>
          <p:cNvCxnSpPr>
            <a:stCxn id="66" idx="2"/>
            <a:endCxn id="65" idx="1"/>
          </p:cNvCxnSpPr>
          <p:nvPr/>
        </p:nvCxnSpPr>
        <p:spPr bwMode="auto">
          <a:xfrm flipH="1">
            <a:off x="22041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22098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752600" y="1352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</a:t>
            </a:r>
          </a:p>
        </p:txBody>
      </p:sp>
      <p:sp>
        <p:nvSpPr>
          <p:cNvPr id="7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3352800" y="337169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0400" y="238109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75" name="Straight Arrow Connector 74"/>
          <p:cNvCxnSpPr>
            <a:stCxn id="74" idx="2"/>
            <a:endCxn id="73" idx="1"/>
          </p:cNvCxnSpPr>
          <p:nvPr/>
        </p:nvCxnSpPr>
        <p:spPr bwMode="auto">
          <a:xfrm flipH="1">
            <a:off x="36519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36576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3200400" y="13525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 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>
            <a:off x="4495800" y="1885950"/>
            <a:ext cx="762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45720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44196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1CB2BF-01F7-4A7A-BDED-CBEFD239118E}"/>
              </a:ext>
            </a:extLst>
          </p:cNvPr>
          <p:cNvCxnSpPr>
            <a:stCxn id="36" idx="2"/>
            <a:endCxn id="32" idx="1"/>
          </p:cNvCxnSpPr>
          <p:nvPr/>
        </p:nvCxnSpPr>
        <p:spPr bwMode="auto">
          <a:xfrm flipH="1">
            <a:off x="48711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Elbow Connector 6"/>
          <p:cNvCxnSpPr>
            <a:stCxn id="11" idx="3"/>
            <a:endCxn id="73" idx="3"/>
          </p:cNvCxnSpPr>
          <p:nvPr/>
        </p:nvCxnSpPr>
        <p:spPr bwMode="auto">
          <a:xfrm rot="16200000" flipH="1">
            <a:off x="2280318" y="2495230"/>
            <a:ext cx="12700" cy="2743200"/>
          </a:xfrm>
          <a:prstGeom prst="bentConnector3">
            <a:avLst>
              <a:gd name="adj1" fmla="val 1800000"/>
            </a:avLst>
          </a:prstGeom>
          <a:ln>
            <a:prstDash val="sys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5" idx="3"/>
            <a:endCxn id="27" idx="3"/>
          </p:cNvCxnSpPr>
          <p:nvPr/>
        </p:nvCxnSpPr>
        <p:spPr bwMode="auto">
          <a:xfrm rot="16200000" flipH="1">
            <a:off x="4756658" y="1314290"/>
            <a:ext cx="320" cy="5105400"/>
          </a:xfrm>
          <a:prstGeom prst="bentConnector3">
            <a:avLst>
              <a:gd name="adj1" fmla="val 125808125"/>
            </a:avLst>
          </a:prstGeom>
          <a:ln>
            <a:prstDash val="sys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543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– parts to simulate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52550"/>
            <a:ext cx="914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Web</a:t>
            </a:r>
          </a:p>
        </p:txBody>
      </p:sp>
      <p:sp>
        <p:nvSpPr>
          <p:cNvPr id="11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09600" y="3371690"/>
            <a:ext cx="598236" cy="4951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Driver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Admin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2381090"/>
            <a:ext cx="914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15" name="Straight Arrow Connector 14"/>
          <p:cNvCxnSpPr>
            <a:stCxn id="13" idx="2"/>
            <a:endCxn id="11" idx="1"/>
          </p:cNvCxnSpPr>
          <p:nvPr/>
        </p:nvCxnSpPr>
        <p:spPr bwMode="auto">
          <a:xfrm flipH="1">
            <a:off x="9087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791200" y="135255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</a:p>
        </p:txBody>
      </p:sp>
      <p:sp>
        <p:nvSpPr>
          <p:cNvPr id="2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0104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  <a:r>
              <a:rPr lang="en-US" sz="800" dirty="0">
                <a:latin typeface="+mj-lt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29" name="Straight Arrow Connector 28"/>
          <p:cNvCxnSpPr>
            <a:stCxn id="28" idx="2"/>
            <a:endCxn id="27" idx="1"/>
          </p:cNvCxnSpPr>
          <p:nvPr/>
        </p:nvCxnSpPr>
        <p:spPr bwMode="auto">
          <a:xfrm flipH="1">
            <a:off x="73095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80772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5" name="Straight Arrow Connector 34"/>
          <p:cNvCxnSpPr>
            <a:stCxn id="34" idx="2"/>
            <a:endCxn id="33" idx="1"/>
          </p:cNvCxnSpPr>
          <p:nvPr/>
        </p:nvCxnSpPr>
        <p:spPr bwMode="auto">
          <a:xfrm flipH="1">
            <a:off x="83763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73152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83820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9144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1905000" y="3371690"/>
            <a:ext cx="598236" cy="4951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Passenger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52600" y="2381090"/>
            <a:ext cx="914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67" name="Straight Arrow Connector 66"/>
          <p:cNvCxnSpPr>
            <a:stCxn id="66" idx="2"/>
            <a:endCxn id="65" idx="1"/>
          </p:cNvCxnSpPr>
          <p:nvPr/>
        </p:nvCxnSpPr>
        <p:spPr bwMode="auto">
          <a:xfrm flipH="1">
            <a:off x="22041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22098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752600" y="1352550"/>
            <a:ext cx="914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Web</a:t>
            </a:r>
          </a:p>
        </p:txBody>
      </p:sp>
      <p:sp>
        <p:nvSpPr>
          <p:cNvPr id="7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3352800" y="337169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0400" y="238109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75" name="Straight Arrow Connector 74"/>
          <p:cNvCxnSpPr>
            <a:stCxn id="74" idx="2"/>
            <a:endCxn id="73" idx="1"/>
          </p:cNvCxnSpPr>
          <p:nvPr/>
        </p:nvCxnSpPr>
        <p:spPr bwMode="auto">
          <a:xfrm flipH="1">
            <a:off x="36519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36576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3200400" y="13525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 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</a:p>
        </p:txBody>
      </p:sp>
      <p:sp>
        <p:nvSpPr>
          <p:cNvPr id="32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55626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02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7" name="Straight Arrow Connector 36"/>
          <p:cNvCxnSpPr>
            <a:stCxn id="36" idx="2"/>
            <a:endCxn id="32" idx="1"/>
          </p:cNvCxnSpPr>
          <p:nvPr/>
        </p:nvCxnSpPr>
        <p:spPr bwMode="auto">
          <a:xfrm flipH="1">
            <a:off x="58617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5486400" y="1885950"/>
            <a:ext cx="9144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495800" y="1885950"/>
            <a:ext cx="762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45720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44196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1CB2BF-01F7-4A7A-BDED-CBEFD239118E}"/>
              </a:ext>
            </a:extLst>
          </p:cNvPr>
          <p:cNvCxnSpPr>
            <a:stCxn id="41" idx="2"/>
            <a:endCxn id="40" idx="1"/>
          </p:cNvCxnSpPr>
          <p:nvPr/>
        </p:nvCxnSpPr>
        <p:spPr bwMode="auto">
          <a:xfrm flipH="1">
            <a:off x="48711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67331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– API endpoints</a:t>
            </a:r>
          </a:p>
        </p:txBody>
      </p:sp>
      <p:sp>
        <p:nvSpPr>
          <p:cNvPr id="36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1495295" y="4266239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12001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POC Web App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42895" y="3275639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9" name="Straight Arrow Connector 38"/>
          <p:cNvCxnSpPr>
            <a:stCxn id="38" idx="2"/>
            <a:endCxn id="36" idx="1"/>
          </p:cNvCxnSpPr>
          <p:nvPr/>
        </p:nvCxnSpPr>
        <p:spPr bwMode="auto">
          <a:xfrm flipH="1">
            <a:off x="1794413" y="3809039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51514" y="3257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4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705600" y="4243167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53200" y="3252567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45" name="Straight Arrow Connector 44"/>
          <p:cNvCxnSpPr>
            <a:stCxn id="44" idx="2"/>
            <a:endCxn id="43" idx="1"/>
          </p:cNvCxnSpPr>
          <p:nvPr/>
        </p:nvCxnSpPr>
        <p:spPr bwMode="auto">
          <a:xfrm flipH="1">
            <a:off x="7004718" y="3785967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endCxn id="38" idx="0"/>
          </p:cNvCxnSpPr>
          <p:nvPr/>
        </p:nvCxnSpPr>
        <p:spPr bwMode="auto">
          <a:xfrm>
            <a:off x="1800095" y="1751639"/>
            <a:ext cx="0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endCxn id="41" idx="0"/>
          </p:cNvCxnSpPr>
          <p:nvPr/>
        </p:nvCxnSpPr>
        <p:spPr bwMode="auto">
          <a:xfrm flipH="1">
            <a:off x="5308714" y="1733550"/>
            <a:ext cx="5682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endCxn id="44" idx="0"/>
          </p:cNvCxnSpPr>
          <p:nvPr/>
        </p:nvCxnSpPr>
        <p:spPr bwMode="auto">
          <a:xfrm flipH="1">
            <a:off x="7010400" y="1728567"/>
            <a:ext cx="5682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419100" y="4243167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6700" y="3252567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57" name="Straight Arrow Connector 56"/>
          <p:cNvCxnSpPr>
            <a:stCxn id="56" idx="2"/>
            <a:endCxn id="55" idx="1"/>
          </p:cNvCxnSpPr>
          <p:nvPr/>
        </p:nvCxnSpPr>
        <p:spPr bwMode="auto">
          <a:xfrm flipH="1">
            <a:off x="718218" y="3785967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endCxn id="56" idx="0"/>
          </p:cNvCxnSpPr>
          <p:nvPr/>
        </p:nvCxnSpPr>
        <p:spPr bwMode="auto">
          <a:xfrm flipH="1">
            <a:off x="723900" y="1728887"/>
            <a:ext cx="5682" cy="152368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7033476" y="1728567"/>
            <a:ext cx="2186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/activedrivers</a:t>
            </a:r>
          </a:p>
          <a:p>
            <a:r>
              <a:rPr lang="en-US" sz="800" dirty="0"/>
              <a:t>GET /activedrivers/{id}</a:t>
            </a:r>
          </a:p>
          <a:p>
            <a:r>
              <a:rPr lang="en-US" sz="800" dirty="0"/>
              <a:t>POST /activedrivers/findclosest</a:t>
            </a:r>
          </a:p>
          <a:p>
            <a:r>
              <a:rPr lang="en-US" sz="800" dirty="0"/>
              <a:t>POST /activedrivers/{id}/calculatedistance</a:t>
            </a:r>
          </a:p>
          <a:p>
            <a:r>
              <a:rPr lang="en-US" sz="800" dirty="0"/>
              <a:t>PUT /activedrivers/{id}/position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308714" y="1733550"/>
            <a:ext cx="175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/passengers</a:t>
            </a:r>
          </a:p>
          <a:p>
            <a:r>
              <a:rPr lang="en-US" sz="800" dirty="0"/>
              <a:t>GET /passengers/{id}/profile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3900" y="1728887"/>
            <a:ext cx="990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/drivers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00095" y="1751639"/>
            <a:ext cx="18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/activetrips</a:t>
            </a:r>
          </a:p>
          <a:p>
            <a:r>
              <a:rPr lang="en-US" sz="800" dirty="0"/>
              <a:t>POST /activetrips</a:t>
            </a:r>
          </a:p>
          <a:p>
            <a:r>
              <a:rPr lang="en-US" sz="800" dirty="0"/>
              <a:t>GET /activetrips/{id}</a:t>
            </a:r>
          </a:p>
          <a:p>
            <a:r>
              <a:rPr lang="en-US" sz="800" dirty="0"/>
              <a:t>PUT /activetrips/{id}</a:t>
            </a:r>
          </a:p>
          <a:p>
            <a:r>
              <a:rPr lang="en-US" sz="800" dirty="0"/>
              <a:t>POST /activetrips/{id}/driverfound </a:t>
            </a:r>
          </a:p>
          <a:p>
            <a:r>
              <a:rPr lang="en-US" sz="800" dirty="0"/>
              <a:t>POST /activetrips/{id}/rating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04" y="3848638"/>
            <a:ext cx="302192" cy="3021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C35BEF-C012-42DD-A67A-98C499FA4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3" y="3846144"/>
            <a:ext cx="336846" cy="3368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74" y="3865403"/>
            <a:ext cx="302192" cy="302192"/>
          </a:xfrm>
          <a:prstGeom prst="rect">
            <a:avLst/>
          </a:prstGeom>
        </p:spPr>
      </p:pic>
      <p:sp>
        <p:nvSpPr>
          <p:cNvPr id="28" name="Can 4">
            <a:extLst>
              <a:ext uri="{FF2B5EF4-FFF2-40B4-BE49-F238E27FC236}">
                <a16:creationId xmlns:a16="http://schemas.microsoft.com/office/drawing/2014/main" id="{35191E46-B72B-4450-9E99-0D282B52AE7C}"/>
              </a:ext>
            </a:extLst>
          </p:cNvPr>
          <p:cNvSpPr/>
          <p:nvPr/>
        </p:nvSpPr>
        <p:spPr>
          <a:xfrm>
            <a:off x="4953000" y="4263965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AAD GRAPH</a:t>
            </a:r>
            <a:r>
              <a:rPr lang="en-US" sz="800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800" dirty="0">
                <a:latin typeface="+mj-lt"/>
              </a:rPr>
              <a:t>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09A78-C8BA-4204-8A29-118595A8F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75" y="3842566"/>
            <a:ext cx="390145" cy="39014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485F72-7328-4CC2-8D77-58C1A0F82863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1459" y="3791338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3198509" y="425663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3046109" y="326603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1CB2BF-01F7-4A7A-BDED-CBEFD239118E}"/>
              </a:ext>
            </a:extLst>
          </p:cNvPr>
          <p:cNvCxnSpPr>
            <a:stCxn id="33" idx="2"/>
            <a:endCxn id="32" idx="1"/>
          </p:cNvCxnSpPr>
          <p:nvPr/>
        </p:nvCxnSpPr>
        <p:spPr bwMode="auto">
          <a:xfrm flipH="1">
            <a:off x="3497627" y="379943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AAD486-EABC-40FF-9808-C86924351C24}"/>
              </a:ext>
            </a:extLst>
          </p:cNvPr>
          <p:cNvCxnSpPr>
            <a:endCxn id="33" idx="0"/>
          </p:cNvCxnSpPr>
          <p:nvPr/>
        </p:nvCxnSpPr>
        <p:spPr bwMode="auto">
          <a:xfrm>
            <a:off x="3503309" y="1742030"/>
            <a:ext cx="0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108471E-19F2-456B-8FA4-9EF9AE874816}"/>
              </a:ext>
            </a:extLst>
          </p:cNvPr>
          <p:cNvSpPr/>
          <p:nvPr/>
        </p:nvSpPr>
        <p:spPr>
          <a:xfrm>
            <a:off x="3503309" y="1742030"/>
            <a:ext cx="18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/trips</a:t>
            </a:r>
          </a:p>
          <a:p>
            <a:r>
              <a:rPr lang="en-US" sz="800" dirty="0"/>
              <a:t>POST /trips</a:t>
            </a:r>
          </a:p>
          <a:p>
            <a:r>
              <a:rPr lang="en-US" sz="800" dirty="0"/>
              <a:t>GET /trips/{id}</a:t>
            </a:r>
          </a:p>
          <a:p>
            <a:r>
              <a:rPr lang="en-US" sz="800" dirty="0"/>
              <a:t>PUT /trips/{id}</a:t>
            </a:r>
          </a:p>
          <a:p>
            <a:r>
              <a:rPr lang="en-US" sz="800" dirty="0"/>
              <a:t>GET /trips/drivers/{id}</a:t>
            </a:r>
          </a:p>
          <a:p>
            <a:r>
              <a:rPr lang="en-US" sz="800" dirty="0"/>
              <a:t>GET /trips/passengers/{id}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F97343E-9731-4F9A-A84B-49E7B6F83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2" y="3859607"/>
            <a:ext cx="336846" cy="336846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36" idx="3"/>
            <a:endCxn id="32" idx="3"/>
          </p:cNvCxnSpPr>
          <p:nvPr/>
        </p:nvCxnSpPr>
        <p:spPr bwMode="auto">
          <a:xfrm rot="5400000" flipH="1" flipV="1">
            <a:off x="2641215" y="3904968"/>
            <a:ext cx="9609" cy="1703214"/>
          </a:xfrm>
          <a:prstGeom prst="bentConnector3">
            <a:avLst>
              <a:gd name="adj1" fmla="val -2379020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09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953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049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API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5950"/>
            <a:ext cx="8229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41148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248150"/>
            <a:ext cx="8229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885950"/>
            <a:ext cx="88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API Functions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248150"/>
            <a:ext cx="662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Database</a:t>
            </a:r>
          </a:p>
        </p:txBody>
      </p:sp>
      <p:sp>
        <p:nvSpPr>
          <p:cNvPr id="1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2685021" y="4496586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5438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21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9906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248150"/>
            <a:ext cx="302192" cy="3021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C35BEF-C012-42DD-A67A-98C499FA4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48150"/>
            <a:ext cx="336846" cy="3368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48150"/>
            <a:ext cx="302192" cy="302192"/>
          </a:xfrm>
          <a:prstGeom prst="rect">
            <a:avLst/>
          </a:prstGeom>
        </p:spPr>
      </p:pic>
      <p:sp>
        <p:nvSpPr>
          <p:cNvPr id="26" name="Can 4">
            <a:extLst>
              <a:ext uri="{FF2B5EF4-FFF2-40B4-BE49-F238E27FC236}">
                <a16:creationId xmlns:a16="http://schemas.microsoft.com/office/drawing/2014/main" id="{35191E46-B72B-4450-9E99-0D282B52AE7C}"/>
              </a:ext>
            </a:extLst>
          </p:cNvPr>
          <p:cNvSpPr/>
          <p:nvPr/>
        </p:nvSpPr>
        <p:spPr>
          <a:xfrm>
            <a:off x="5943600" y="4476750"/>
            <a:ext cx="598236" cy="4951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AAD GRAPH</a:t>
            </a:r>
            <a:r>
              <a:rPr lang="en-US" sz="80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Profile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C09A78-C8BA-4204-8A29-118595A8F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48150"/>
            <a:ext cx="390145" cy="390145"/>
          </a:xfrm>
          <a:prstGeom prst="rect">
            <a:avLst/>
          </a:prstGeom>
        </p:spPr>
      </p:pic>
      <p:sp>
        <p:nvSpPr>
          <p:cNvPr id="29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4255777" y="4492773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97343E-9731-4F9A-A84B-49E7B6F83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48150"/>
            <a:ext cx="336846" cy="33684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7200" y="28765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Service Bus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" y="3333750"/>
            <a:ext cx="48768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67200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6400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2971800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 History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3333750"/>
            <a:ext cx="1186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Projector Functions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29400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Find 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Job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10200" y="3333750"/>
            <a:ext cx="3276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10200" y="3333750"/>
            <a:ext cx="886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Job Functions</a:t>
            </a:r>
          </a:p>
        </p:txBody>
      </p:sp>
    </p:spTree>
    <p:extLst>
      <p:ext uri="{BB962C8B-B14F-4D97-AF65-F5344CB8AC3E}">
        <p14:creationId xmlns:p14="http://schemas.microsoft.com/office/powerpoint/2010/main" val="1321854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953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049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API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5950"/>
            <a:ext cx="8229600" cy="1143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38100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248150"/>
            <a:ext cx="8229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2380221" y="4496586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2390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21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858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248150"/>
            <a:ext cx="302192" cy="3021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C35BEF-C012-42DD-A67A-98C499FA4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48150"/>
            <a:ext cx="336846" cy="3368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48150"/>
            <a:ext cx="302192" cy="302192"/>
          </a:xfrm>
          <a:prstGeom prst="rect">
            <a:avLst/>
          </a:prstGeom>
        </p:spPr>
      </p:pic>
      <p:sp>
        <p:nvSpPr>
          <p:cNvPr id="26" name="Can 4">
            <a:extLst>
              <a:ext uri="{FF2B5EF4-FFF2-40B4-BE49-F238E27FC236}">
                <a16:creationId xmlns:a16="http://schemas.microsoft.com/office/drawing/2014/main" id="{35191E46-B72B-4450-9E99-0D282B52AE7C}"/>
              </a:ext>
            </a:extLst>
          </p:cNvPr>
          <p:cNvSpPr/>
          <p:nvPr/>
        </p:nvSpPr>
        <p:spPr>
          <a:xfrm>
            <a:off x="5638800" y="4476750"/>
            <a:ext cx="598236" cy="4951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AAD GRAPH</a:t>
            </a:r>
            <a:r>
              <a:rPr lang="en-US" sz="80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Profile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C09A78-C8BA-4204-8A29-118595A8F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248150"/>
            <a:ext cx="390145" cy="390145"/>
          </a:xfrm>
          <a:prstGeom prst="rect">
            <a:avLst/>
          </a:prstGeom>
        </p:spPr>
      </p:pic>
      <p:sp>
        <p:nvSpPr>
          <p:cNvPr id="29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3950977" y="4492773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97343E-9731-4F9A-A84B-49E7B6F83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336846" cy="33684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 bwMode="auto">
          <a:xfrm>
            <a:off x="2667000" y="3409950"/>
            <a:ext cx="0" cy="1066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943600" y="3409950"/>
            <a:ext cx="0" cy="1066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543800" y="3409950"/>
            <a:ext cx="0" cy="1066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1057405" y="3409950"/>
            <a:ext cx="9395" cy="104372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6881076" y="2537996"/>
            <a:ext cx="218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/activedrivers</a:t>
            </a:r>
          </a:p>
          <a:p>
            <a:r>
              <a:rPr lang="en-US" sz="800" dirty="0"/>
              <a:t>GET /activedrivers/{id}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57800" y="2537996"/>
            <a:ext cx="175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/passengers</a:t>
            </a:r>
          </a:p>
          <a:p>
            <a:r>
              <a:rPr lang="en-US" sz="800" dirty="0"/>
              <a:t>GET /passengers/{id}/profile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9600" y="2661106"/>
            <a:ext cx="990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/drivers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33600" y="2537996"/>
            <a:ext cx="1805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/activetrips</a:t>
            </a:r>
          </a:p>
          <a:p>
            <a:r>
              <a:rPr lang="en-US" sz="800" dirty="0"/>
              <a:t>GET /activetrips/{id}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AAD486-EABC-40FF-9808-C86924351C24}"/>
              </a:ext>
            </a:extLst>
          </p:cNvPr>
          <p:cNvCxnSpPr>
            <a:stCxn id="13" idx="2"/>
          </p:cNvCxnSpPr>
          <p:nvPr/>
        </p:nvCxnSpPr>
        <p:spPr bwMode="auto">
          <a:xfrm>
            <a:off x="4267200" y="3409950"/>
            <a:ext cx="0" cy="1066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108471E-19F2-456B-8FA4-9EF9AE874816}"/>
              </a:ext>
            </a:extLst>
          </p:cNvPr>
          <p:cNvSpPr/>
          <p:nvPr/>
        </p:nvSpPr>
        <p:spPr>
          <a:xfrm>
            <a:off x="3733800" y="2291774"/>
            <a:ext cx="18057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/trips</a:t>
            </a:r>
          </a:p>
          <a:p>
            <a:r>
              <a:rPr lang="en-US" sz="800" dirty="0"/>
              <a:t>GET /trips/{id}</a:t>
            </a:r>
          </a:p>
          <a:p>
            <a:r>
              <a:rPr lang="en-US" sz="800" dirty="0"/>
              <a:t>GET /trips/drivers/{id}</a:t>
            </a:r>
          </a:p>
          <a:p>
            <a:r>
              <a:rPr lang="en-US" sz="800" dirty="0"/>
              <a:t>GET /trips/passengers/{id}</a:t>
            </a:r>
          </a:p>
        </p:txBody>
      </p:sp>
    </p:spTree>
    <p:extLst>
      <p:ext uri="{BB962C8B-B14F-4D97-AF65-F5344CB8AC3E}">
        <p14:creationId xmlns:p14="http://schemas.microsoft.com/office/powerpoint/2010/main" val="113158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/ PUT API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953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049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API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5950"/>
            <a:ext cx="8229600" cy="1143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24193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24193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3810000" y="24193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324350"/>
            <a:ext cx="8229600" cy="762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2380221" y="4572786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239000" y="45529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324350"/>
            <a:ext cx="302192" cy="3021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24350"/>
            <a:ext cx="302192" cy="302192"/>
          </a:xfrm>
          <a:prstGeom prst="rect">
            <a:avLst/>
          </a:prstGeom>
        </p:spPr>
      </p:pic>
      <p:sp>
        <p:nvSpPr>
          <p:cNvPr id="29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3950977" y="4568973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97343E-9731-4F9A-A84B-49E7B6F83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324350"/>
            <a:ext cx="336846" cy="33684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881076" y="1957685"/>
            <a:ext cx="2186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POST /activedrivers/findclosest</a:t>
            </a:r>
          </a:p>
          <a:p>
            <a:r>
              <a:rPr lang="en-US" sz="800" dirty="0"/>
              <a:t>POST /activedrivers/{id}/calculatedistance</a:t>
            </a:r>
          </a:p>
          <a:p>
            <a:r>
              <a:rPr lang="en-US" sz="800" dirty="0"/>
              <a:t>PUT /activedrivers/{id}/position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33600" y="1834574"/>
            <a:ext cx="18057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POST /activetrips</a:t>
            </a:r>
          </a:p>
          <a:p>
            <a:r>
              <a:rPr lang="en-US" sz="800" dirty="0"/>
              <a:t>PUT /activetrips/{id}</a:t>
            </a:r>
          </a:p>
          <a:p>
            <a:r>
              <a:rPr lang="en-US" sz="800" dirty="0"/>
              <a:t>POST /activetrips/{id}/driverfound </a:t>
            </a:r>
          </a:p>
          <a:p>
            <a:r>
              <a:rPr lang="en-US" sz="800" dirty="0"/>
              <a:t>POST /activetrips/{id}/rating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08471E-19F2-456B-8FA4-9EF9AE874816}"/>
              </a:ext>
            </a:extLst>
          </p:cNvPr>
          <p:cNvSpPr/>
          <p:nvPr/>
        </p:nvSpPr>
        <p:spPr>
          <a:xfrm>
            <a:off x="3733800" y="2080796"/>
            <a:ext cx="1805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POST /trips</a:t>
            </a:r>
          </a:p>
          <a:p>
            <a:r>
              <a:rPr lang="en-US" sz="800" dirty="0"/>
              <a:t>PUT /trips/{id}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" y="31051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Service Bus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" y="3486150"/>
            <a:ext cx="4876800" cy="762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67200" y="3638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6400" y="3638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Trip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2971800" y="3638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 History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3486150"/>
            <a:ext cx="1186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Projector Functions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29400" y="3638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Find 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Job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10200" y="3486150"/>
            <a:ext cx="3276600" cy="762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10200" y="3486150"/>
            <a:ext cx="886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Job Functions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7200" y="1885950"/>
            <a:ext cx="88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API Functions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" y="4248150"/>
            <a:ext cx="662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005221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92274</TotalTime>
  <Words>965</Words>
  <Application>Microsoft Office PowerPoint</Application>
  <PresentationFormat>On-screen Show (16:9)</PresentationFormat>
  <Paragraphs>271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Myriad Pro</vt:lpstr>
      <vt:lpstr>Segoe UI</vt:lpstr>
      <vt:lpstr>Verdana</vt:lpstr>
      <vt:lpstr>Wingdings</vt:lpstr>
      <vt:lpstr>SQLintersection</vt:lpstr>
      <vt:lpstr>Big Picture – design without events</vt:lpstr>
      <vt:lpstr>Proof of Concept – parts to simulate</vt:lpstr>
      <vt:lpstr>Proof of Concept – API endpoints</vt:lpstr>
      <vt:lpstr>Azure Resources</vt:lpstr>
      <vt:lpstr>GET API Requests</vt:lpstr>
      <vt:lpstr>POST / PUT API Requests</vt:lpstr>
    </vt:vector>
  </TitlesOfParts>
  <Manager/>
  <Company>Solliance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 Fabric –  a whole lot of microservice awesome</dc:title>
  <dc:subject/>
  <dc:creator>Michele Leroux Bustamante</dc:creator>
  <cp:keywords/>
  <dc:description/>
  <cp:lastModifiedBy>Joel Hulen</cp:lastModifiedBy>
  <cp:revision>685</cp:revision>
  <cp:lastPrinted>2012-12-21T20:05:00Z</cp:lastPrinted>
  <dcterms:created xsi:type="dcterms:W3CDTF">2014-10-22T19:18:01Z</dcterms:created>
  <dcterms:modified xsi:type="dcterms:W3CDTF">2018-07-31T20:20:59Z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