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6" r:id="rId5"/>
    <p:sldId id="302" r:id="rId6"/>
    <p:sldId id="298" r:id="rId7"/>
    <p:sldId id="307" r:id="rId8"/>
    <p:sldId id="299" r:id="rId9"/>
    <p:sldId id="306" r:id="rId10"/>
    <p:sldId id="303" r:id="rId11"/>
    <p:sldId id="305" r:id="rId12"/>
    <p:sldId id="304" r:id="rId13"/>
    <p:sldId id="300" r:id="rId14"/>
    <p:sldId id="301" r:id="rId15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8171" autoAdjust="0"/>
  </p:normalViewPr>
  <p:slideViewPr>
    <p:cSldViewPr>
      <p:cViewPr varScale="1">
        <p:scale>
          <a:sx n="100" d="100"/>
          <a:sy n="100" d="100"/>
        </p:scale>
        <p:origin x="641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solution design will have a number of web applications and mobile apps: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Driver admin– a web app for managing driver profiles and related data, used by internal </a:t>
            </a:r>
            <a:r>
              <a:rPr lang="en-US" baseline="0" dirty="0" err="1"/>
              <a:t>corp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Passenger admin – a web app for managing passenger profiles and related data, used by internal </a:t>
            </a:r>
            <a:r>
              <a:rPr lang="en-US" baseline="0" dirty="0" err="1"/>
              <a:t>corp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Driver app – for drivers to manage their profile, list trip history, manage their active trip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Passenger app – for passengers to manage their profile, billing, list trip history and manage their active trip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APIs will include administrative back ends; for the corporate apps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Those back ends are the master record of all drivers and passenger data outside of AAD and active / transient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are eventually consistent from updates that may take place through mobile app APIS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APIs also include mobile app APIs that support access to driver, passenger details relevant to the app (eventually consistent two ways with driver and passenger admin)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APIs for active drivers, trips and trip history also support mobile apps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requests that call data target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Writes will send a command to the API;</a:t>
            </a:r>
            <a:r>
              <a:rPr lang="en-US" baseline="0" dirty="0"/>
              <a:t> which then creates a message/event to Service Bus</a:t>
            </a:r>
          </a:p>
          <a:p>
            <a:r>
              <a:rPr lang="en-US" baseline="0" dirty="0"/>
              <a:t>The message is used to make eventually consistent the back end for it’s respective service</a:t>
            </a:r>
          </a:p>
          <a:p>
            <a:r>
              <a:rPr lang="en-US" baseline="0" dirty="0"/>
              <a:t>In some cases functions may write new events to trigger a workflow, such as Jobs sending event that driver is found – this could be API call that raises message/event that triggers signal </a:t>
            </a:r>
            <a:r>
              <a:rPr lang="en-US" baseline="0"/>
              <a:t>R action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POC work will focus on simulating</a:t>
            </a:r>
            <a:r>
              <a:rPr lang="en-US" baseline="0" dirty="0"/>
              <a:t> the driver app and passenger app</a:t>
            </a:r>
          </a:p>
          <a:p>
            <a:r>
              <a:rPr lang="en-US" baseline="0" dirty="0"/>
              <a:t>No work will be done to emulate eventual consistency with admin data stores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Passenger profiles will</a:t>
            </a:r>
            <a:r>
              <a:rPr lang="en-US" baseline="0" dirty="0"/>
              <a:t> be created when user signs up with Azure AD; their profiles stored there</a:t>
            </a:r>
          </a:p>
          <a:p>
            <a:r>
              <a:rPr lang="en-US" baseline="0" dirty="0"/>
              <a:t>Graph API will be used to access those profiles, also on login claims will be returned / </a:t>
            </a:r>
            <a:r>
              <a:rPr lang="en-US" baseline="0" dirty="0" err="1"/>
              <a:t>userinfo</a:t>
            </a:r>
            <a:r>
              <a:rPr lang="en-US" baseline="0" dirty="0"/>
              <a:t> endpoint called to gather information for UI included in the token (may not be all </a:t>
            </a:r>
            <a:r>
              <a:rPr lang="en-US" baseline="0" dirty="0" err="1"/>
              <a:t>userinfo</a:t>
            </a:r>
            <a:r>
              <a:rPr lang="en-US" baseline="0" dirty="0"/>
              <a:t>, thus graph API calls)</a:t>
            </a:r>
          </a:p>
          <a:p>
            <a:endParaRPr lang="en-US" baseline="0" dirty="0"/>
          </a:p>
          <a:p>
            <a:r>
              <a:rPr lang="en-US" baseline="0" dirty="0"/>
              <a:t>Core data, drivers and trips are SQL DB</a:t>
            </a:r>
          </a:p>
          <a:p>
            <a:r>
              <a:rPr lang="en-US" baseline="0" dirty="0"/>
              <a:t>Transient data, related to trips and active drivers stored in </a:t>
            </a:r>
            <a:r>
              <a:rPr lang="en-US" baseline="0" dirty="0" err="1"/>
              <a:t>CosmosDB</a:t>
            </a:r>
            <a:endParaRPr lang="en-US" baseline="0" dirty="0"/>
          </a:p>
          <a:p>
            <a:r>
              <a:rPr lang="en-US" baseline="0" dirty="0"/>
              <a:t>Active Trips can push final trip information to Trips with eventual consistency via events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list of routes</a:t>
            </a:r>
            <a:r>
              <a:rPr lang="en-US" baseline="0" dirty="0"/>
              <a:t> per API listed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 will call APIs through API Management</a:t>
            </a:r>
          </a:p>
          <a:p>
            <a:r>
              <a:rPr lang="en-US" dirty="0"/>
              <a:t>All APIs implemented with Azure Functions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Reads will go direct to the data source of choice</a:t>
            </a:r>
          </a:p>
          <a:p>
            <a:r>
              <a:rPr lang="en-US" baseline="0" dirty="0"/>
              <a:t>Writes will go through a messaging system (Service Bus) to provide a CQRS implementation that can also be used for eventual consistency and to trigger back end activity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Projectors are functions that pull a message; write the “event” to the database target</a:t>
            </a:r>
          </a:p>
          <a:p>
            <a:r>
              <a:rPr lang="en-US" baseline="0" dirty="0"/>
              <a:t>In some cases the same event may be written to two targets thus multiple consumers</a:t>
            </a:r>
          </a:p>
          <a:p>
            <a:endParaRPr lang="en-US" dirty="0"/>
          </a:p>
          <a:p>
            <a:r>
              <a:rPr lang="en-US" dirty="0"/>
              <a:t>Jobs are for back</a:t>
            </a:r>
            <a:r>
              <a:rPr lang="en-US" baseline="0" dirty="0"/>
              <a:t> end functions that will produce a result, possibly write a message to trigger follow on action such as updating the UI with a SignalR event when a driver is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0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638550"/>
            <a:ext cx="3276600" cy="13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67665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67665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4000" y="4541989"/>
            <a:ext cx="3543300" cy="548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D28BB-F90F-3F4A-A0DA-CAA82859B376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9C869A-AB39-CC43-92FE-D3B0A8BCE4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6032" y="1063229"/>
            <a:ext cx="8622792" cy="480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7926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  <p:sldLayoutId id="2147483658" r:id="rId6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– design without events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52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1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096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Driver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Admin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15" name="Straight Arrow Connector 14"/>
          <p:cNvCxnSpPr>
            <a:stCxn id="13" idx="2"/>
            <a:endCxn id="11" idx="1"/>
          </p:cNvCxnSpPr>
          <p:nvPr/>
        </p:nvCxnSpPr>
        <p:spPr bwMode="auto">
          <a:xfrm flipH="1">
            <a:off x="9087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55626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91200" y="135255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02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26" name="Straight Arrow Connector 25"/>
          <p:cNvCxnSpPr>
            <a:stCxn id="24" idx="2"/>
            <a:endCxn id="22" idx="1"/>
          </p:cNvCxnSpPr>
          <p:nvPr/>
        </p:nvCxnSpPr>
        <p:spPr bwMode="auto">
          <a:xfrm flipH="1">
            <a:off x="58617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0104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  <a:r>
              <a:rPr lang="en-US" sz="800" dirty="0">
                <a:latin typeface="+mj-lt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29" name="Straight Arrow Connector 28"/>
          <p:cNvCxnSpPr>
            <a:stCxn id="28" idx="2"/>
            <a:endCxn id="27" idx="1"/>
          </p:cNvCxnSpPr>
          <p:nvPr/>
        </p:nvCxnSpPr>
        <p:spPr bwMode="auto">
          <a:xfrm flipH="1">
            <a:off x="73095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80772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5" name="Straight Arrow Connector 34"/>
          <p:cNvCxnSpPr>
            <a:stCxn id="34" idx="2"/>
            <a:endCxn id="33" idx="1"/>
          </p:cNvCxnSpPr>
          <p:nvPr/>
        </p:nvCxnSpPr>
        <p:spPr bwMode="auto">
          <a:xfrm flipH="1">
            <a:off x="83763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H="1">
            <a:off x="5486400" y="1885950"/>
            <a:ext cx="9144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73152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83820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9144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19050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526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67" name="Straight Arrow Connector 66"/>
          <p:cNvCxnSpPr>
            <a:stCxn id="66" idx="2"/>
            <a:endCxn id="65" idx="1"/>
          </p:cNvCxnSpPr>
          <p:nvPr/>
        </p:nvCxnSpPr>
        <p:spPr bwMode="auto">
          <a:xfrm flipH="1">
            <a:off x="22041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22098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752600" y="1352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7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33528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75" name="Straight Arrow Connector 74"/>
          <p:cNvCxnSpPr>
            <a:stCxn id="74" idx="2"/>
            <a:endCxn id="73" idx="1"/>
          </p:cNvCxnSpPr>
          <p:nvPr/>
        </p:nvCxnSpPr>
        <p:spPr bwMode="auto">
          <a:xfrm flipH="1">
            <a:off x="36519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36576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200400" y="13525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 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>
            <a:off x="4495800" y="1885950"/>
            <a:ext cx="762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45720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44196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1CB2BF-01F7-4A7A-BDED-CBEFD239118E}"/>
              </a:ext>
            </a:extLst>
          </p:cNvPr>
          <p:cNvCxnSpPr>
            <a:stCxn id="36" idx="2"/>
            <a:endCxn id="32" idx="1"/>
          </p:cNvCxnSpPr>
          <p:nvPr/>
        </p:nvCxnSpPr>
        <p:spPr bwMode="auto">
          <a:xfrm flipH="1">
            <a:off x="48711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Elbow Connector 6"/>
          <p:cNvCxnSpPr>
            <a:stCxn id="11" idx="3"/>
            <a:endCxn id="73" idx="3"/>
          </p:cNvCxnSpPr>
          <p:nvPr/>
        </p:nvCxnSpPr>
        <p:spPr bwMode="auto">
          <a:xfrm rot="16200000" flipH="1">
            <a:off x="2280318" y="2495230"/>
            <a:ext cx="12700" cy="2743200"/>
          </a:xfrm>
          <a:prstGeom prst="bentConnector3">
            <a:avLst>
              <a:gd name="adj1" fmla="val 1800000"/>
            </a:avLst>
          </a:prstGeom>
          <a:ln>
            <a:prstDash val="sys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5" idx="3"/>
            <a:endCxn id="27" idx="3"/>
          </p:cNvCxnSpPr>
          <p:nvPr/>
        </p:nvCxnSpPr>
        <p:spPr bwMode="auto">
          <a:xfrm rot="16200000" flipH="1">
            <a:off x="4756658" y="1314290"/>
            <a:ext cx="320" cy="5105400"/>
          </a:xfrm>
          <a:prstGeom prst="bentConnector3">
            <a:avLst>
              <a:gd name="adj1" fmla="val 125808125"/>
            </a:avLst>
          </a:prstGeom>
          <a:ln>
            <a:prstDash val="sys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543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API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953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04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API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5950"/>
            <a:ext cx="8229600" cy="1143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2876550"/>
            <a:ext cx="914400" cy="533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3810000" y="2876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2481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2380221" y="4496586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2390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2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858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248150"/>
            <a:ext cx="302192" cy="3021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C35BEF-C012-42DD-A67A-98C499FA4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48150"/>
            <a:ext cx="336846" cy="3368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48150"/>
            <a:ext cx="302192" cy="302192"/>
          </a:xfrm>
          <a:prstGeom prst="rect">
            <a:avLst/>
          </a:prstGeom>
        </p:spPr>
      </p:pic>
      <p:sp>
        <p:nvSpPr>
          <p:cNvPr id="26" name="Can 4">
            <a:extLst>
              <a:ext uri="{FF2B5EF4-FFF2-40B4-BE49-F238E27FC236}">
                <a16:creationId xmlns:a16="http://schemas.microsoft.com/office/drawing/2014/main" id="{35191E46-B72B-4450-9E99-0D282B52AE7C}"/>
              </a:ext>
            </a:extLst>
          </p:cNvPr>
          <p:cNvSpPr/>
          <p:nvPr/>
        </p:nvSpPr>
        <p:spPr>
          <a:xfrm>
            <a:off x="5638800" y="447675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AAD GRAPH</a:t>
            </a:r>
            <a:r>
              <a:rPr lang="en-US" sz="8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Profile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C09A78-C8BA-4204-8A29-118595A8F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48150"/>
            <a:ext cx="390145" cy="390145"/>
          </a:xfrm>
          <a:prstGeom prst="rect">
            <a:avLst/>
          </a:prstGeom>
        </p:spPr>
      </p:pic>
      <p:sp>
        <p:nvSpPr>
          <p:cNvPr id="29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3950977" y="4492773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336846" cy="33684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 bwMode="auto">
          <a:xfrm>
            <a:off x="26670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9436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5438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flipH="1">
            <a:off x="1057405" y="3409950"/>
            <a:ext cx="9395" cy="104372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6881076" y="2537996"/>
            <a:ext cx="218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/activedrivers</a:t>
            </a:r>
          </a:p>
          <a:p>
            <a:r>
              <a:rPr lang="en-US" sz="800" dirty="0"/>
              <a:t>GET /activedrivers/{id} ???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10200" y="2661106"/>
            <a:ext cx="1752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/passengers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9600" y="2661106"/>
            <a:ext cx="990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/drivers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33600" y="2537996"/>
            <a:ext cx="1805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/activetrips</a:t>
            </a:r>
          </a:p>
          <a:p>
            <a:r>
              <a:rPr lang="en-US" sz="800" dirty="0"/>
              <a:t>GET /activetrips/{id}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AAD486-EABC-40FF-9808-C86924351C24}"/>
              </a:ext>
            </a:extLst>
          </p:cNvPr>
          <p:cNvCxnSpPr>
            <a:stCxn id="13" idx="2"/>
          </p:cNvCxnSpPr>
          <p:nvPr/>
        </p:nvCxnSpPr>
        <p:spPr bwMode="auto">
          <a:xfrm>
            <a:off x="4267200" y="3409950"/>
            <a:ext cx="0" cy="1066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108471E-19F2-456B-8FA4-9EF9AE874816}"/>
              </a:ext>
            </a:extLst>
          </p:cNvPr>
          <p:cNvSpPr/>
          <p:nvPr/>
        </p:nvSpPr>
        <p:spPr>
          <a:xfrm>
            <a:off x="3733800" y="2291774"/>
            <a:ext cx="18057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/trips</a:t>
            </a:r>
          </a:p>
          <a:p>
            <a:r>
              <a:rPr lang="en-US" sz="800" dirty="0"/>
              <a:t>GET /trips/{id}</a:t>
            </a:r>
          </a:p>
          <a:p>
            <a:r>
              <a:rPr lang="en-US" sz="800" dirty="0"/>
              <a:t>GET /trips/drivers/{id} ???</a:t>
            </a:r>
          </a:p>
          <a:p>
            <a:r>
              <a:rPr lang="en-US" sz="800" dirty="0"/>
              <a:t>GET /trips/passengers/{id} ???</a:t>
            </a:r>
          </a:p>
        </p:txBody>
      </p:sp>
    </p:spTree>
    <p:extLst>
      <p:ext uri="{BB962C8B-B14F-4D97-AF65-F5344CB8AC3E}">
        <p14:creationId xmlns:p14="http://schemas.microsoft.com/office/powerpoint/2010/main" val="113158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/ PUT API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953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04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API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5950"/>
            <a:ext cx="8229600" cy="1143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24193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2419350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324350"/>
            <a:ext cx="8229600" cy="762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2380221" y="4572786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239000" y="45529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324350"/>
            <a:ext cx="302192" cy="3021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24350"/>
            <a:ext cx="302192" cy="302192"/>
          </a:xfrm>
          <a:prstGeom prst="rect">
            <a:avLst/>
          </a:prstGeom>
        </p:spPr>
      </p:pic>
      <p:sp>
        <p:nvSpPr>
          <p:cNvPr id="29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3950977" y="4568973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324350"/>
            <a:ext cx="336846" cy="33684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943053" y="2190750"/>
            <a:ext cx="21867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PUT /activedrivers/{id}/position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33600" y="1885950"/>
            <a:ext cx="1805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POST /activetrips</a:t>
            </a:r>
          </a:p>
          <a:p>
            <a:r>
              <a:rPr lang="en-US" sz="800" dirty="0"/>
              <a:t>PUT /activetrips/{id}</a:t>
            </a:r>
          </a:p>
          <a:p>
            <a:r>
              <a:rPr lang="en-US" sz="800" dirty="0"/>
              <a:t>POST /activetrips/{id}/rating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" y="31051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Service Bus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3486150"/>
            <a:ext cx="4876800" cy="762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7200" y="3638550"/>
            <a:ext cx="914400" cy="36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6400" y="3638550"/>
            <a:ext cx="914400" cy="36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Trip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2971800" y="3638550"/>
            <a:ext cx="914400" cy="36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 History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3486150"/>
            <a:ext cx="1186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Projector Functions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81800" y="3638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Find 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Job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(Durable)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10200" y="3486150"/>
            <a:ext cx="3276600" cy="7620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0200" y="3486150"/>
            <a:ext cx="886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Job Functions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7200" y="1885950"/>
            <a:ext cx="88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API Functions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" y="4248150"/>
            <a:ext cx="662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8859" y="4032706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EVENT DriverFound (SignalR)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8747" y="4032706"/>
            <a:ext cx="12205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EVENT TripCompleted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10850FC-AFCA-4544-9FC9-4EF2A211C826}"/>
              </a:ext>
            </a:extLst>
          </p:cNvPr>
          <p:cNvSpPr/>
          <p:nvPr/>
        </p:nvSpPr>
        <p:spPr bwMode="auto">
          <a:xfrm>
            <a:off x="5181600" y="3638550"/>
            <a:ext cx="1579278" cy="394156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3727906"/>
            <a:ext cx="1620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POST /activedrivers/findclosest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B0BECE-AD6E-45FD-9BAC-5B195784D133}"/>
              </a:ext>
            </a:extLst>
          </p:cNvPr>
          <p:cNvSpPr/>
          <p:nvPr/>
        </p:nvSpPr>
        <p:spPr>
          <a:xfrm>
            <a:off x="7848600" y="3642884"/>
            <a:ext cx="762000" cy="52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 accept ride request (simulated)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8AA704-0B2B-40F9-AEC1-BA5C85A16EB4}"/>
              </a:ext>
            </a:extLst>
          </p:cNvPr>
          <p:cNvCxnSpPr>
            <a:stCxn id="40" idx="3"/>
            <a:endCxn id="34" idx="1"/>
          </p:cNvCxnSpPr>
          <p:nvPr/>
        </p:nvCxnSpPr>
        <p:spPr bwMode="auto">
          <a:xfrm>
            <a:off x="7696200" y="3905250"/>
            <a:ext cx="152400" cy="216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05221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– parts to simulate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5255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1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09600" y="337169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Driver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+mj-lt"/>
              </a:rPr>
              <a:t>Admin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238109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15" name="Straight Arrow Connector 14"/>
          <p:cNvCxnSpPr>
            <a:stCxn id="13" idx="2"/>
            <a:endCxn id="11" idx="1"/>
          </p:cNvCxnSpPr>
          <p:nvPr/>
        </p:nvCxnSpPr>
        <p:spPr bwMode="auto">
          <a:xfrm flipH="1">
            <a:off x="9087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791200" y="135255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sp>
        <p:nvSpPr>
          <p:cNvPr id="2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0104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</a:t>
            </a:r>
            <a:r>
              <a:rPr lang="en-US" sz="800" dirty="0">
                <a:latin typeface="+mj-lt"/>
              </a:rPr>
              <a:t>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80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29" name="Straight Arrow Connector 28"/>
          <p:cNvCxnSpPr>
            <a:stCxn id="28" idx="2"/>
            <a:endCxn id="27" idx="1"/>
          </p:cNvCxnSpPr>
          <p:nvPr/>
        </p:nvCxnSpPr>
        <p:spPr bwMode="auto">
          <a:xfrm flipH="1">
            <a:off x="73095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80772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5" name="Straight Arrow Connector 34"/>
          <p:cNvCxnSpPr>
            <a:stCxn id="34" idx="2"/>
            <a:endCxn id="33" idx="1"/>
          </p:cNvCxnSpPr>
          <p:nvPr/>
        </p:nvCxnSpPr>
        <p:spPr bwMode="auto">
          <a:xfrm flipH="1">
            <a:off x="83763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73152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83820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9144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1905000" y="337169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Passenger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752600" y="238109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67" name="Straight Arrow Connector 66"/>
          <p:cNvCxnSpPr>
            <a:stCxn id="66" idx="2"/>
            <a:endCxn id="65" idx="1"/>
          </p:cNvCxnSpPr>
          <p:nvPr/>
        </p:nvCxnSpPr>
        <p:spPr bwMode="auto">
          <a:xfrm flipH="1">
            <a:off x="22041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22098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1752600" y="1352550"/>
            <a:ext cx="914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Passenger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Admin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Web</a:t>
            </a:r>
          </a:p>
        </p:txBody>
      </p:sp>
      <p:sp>
        <p:nvSpPr>
          <p:cNvPr id="7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3352800" y="337169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238109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75" name="Straight Arrow Connector 74"/>
          <p:cNvCxnSpPr>
            <a:stCxn id="74" idx="2"/>
            <a:endCxn id="73" idx="1"/>
          </p:cNvCxnSpPr>
          <p:nvPr/>
        </p:nvCxnSpPr>
        <p:spPr bwMode="auto">
          <a:xfrm flipH="1">
            <a:off x="3651918" y="291449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3657600" y="188595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200400" y="135255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 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App</a:t>
            </a:r>
          </a:p>
        </p:txBody>
      </p:sp>
      <p:sp>
        <p:nvSpPr>
          <p:cNvPr id="32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55626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02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7" name="Straight Arrow Connector 36"/>
          <p:cNvCxnSpPr>
            <a:stCxn id="36" idx="2"/>
            <a:endCxn id="32" idx="1"/>
          </p:cNvCxnSpPr>
          <p:nvPr/>
        </p:nvCxnSpPr>
        <p:spPr bwMode="auto">
          <a:xfrm flipH="1">
            <a:off x="58617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5486400" y="1885950"/>
            <a:ext cx="9144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495800" y="1885950"/>
            <a:ext cx="762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4572000" y="337201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4419600" y="238141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1CB2BF-01F7-4A7A-BDED-CBEFD239118E}"/>
              </a:ext>
            </a:extLst>
          </p:cNvPr>
          <p:cNvCxnSpPr>
            <a:stCxn id="41" idx="2"/>
            <a:endCxn id="40" idx="1"/>
          </p:cNvCxnSpPr>
          <p:nvPr/>
        </p:nvCxnSpPr>
        <p:spPr bwMode="auto">
          <a:xfrm flipH="1">
            <a:off x="4871118" y="291481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67331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– API endpoints</a:t>
            </a:r>
          </a:p>
        </p:txBody>
      </p:sp>
      <p:sp>
        <p:nvSpPr>
          <p:cNvPr id="36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1495295" y="4266239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12001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POC Web App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42895" y="3275639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9" name="Straight Arrow Connector 38"/>
          <p:cNvCxnSpPr>
            <a:stCxn id="38" idx="2"/>
            <a:endCxn id="36" idx="1"/>
          </p:cNvCxnSpPr>
          <p:nvPr/>
        </p:nvCxnSpPr>
        <p:spPr bwMode="auto">
          <a:xfrm flipH="1">
            <a:off x="1794413" y="3809039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51514" y="3257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4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705600" y="4243167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53200" y="325256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45" name="Straight Arrow Connector 44"/>
          <p:cNvCxnSpPr>
            <a:stCxn id="44" idx="2"/>
            <a:endCxn id="43" idx="1"/>
          </p:cNvCxnSpPr>
          <p:nvPr/>
        </p:nvCxnSpPr>
        <p:spPr bwMode="auto">
          <a:xfrm flipH="1">
            <a:off x="7004718" y="3785967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endCxn id="38" idx="0"/>
          </p:cNvCxnSpPr>
          <p:nvPr/>
        </p:nvCxnSpPr>
        <p:spPr bwMode="auto">
          <a:xfrm>
            <a:off x="1800095" y="1751639"/>
            <a:ext cx="0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endCxn id="41" idx="0"/>
          </p:cNvCxnSpPr>
          <p:nvPr/>
        </p:nvCxnSpPr>
        <p:spPr bwMode="auto">
          <a:xfrm flipH="1">
            <a:off x="5308714" y="1733550"/>
            <a:ext cx="5682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endCxn id="44" idx="0"/>
          </p:cNvCxnSpPr>
          <p:nvPr/>
        </p:nvCxnSpPr>
        <p:spPr bwMode="auto">
          <a:xfrm flipH="1">
            <a:off x="7010400" y="1728567"/>
            <a:ext cx="5682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419100" y="4243167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6700" y="325256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57" name="Straight Arrow Connector 56"/>
          <p:cNvCxnSpPr>
            <a:stCxn id="56" idx="2"/>
            <a:endCxn id="55" idx="1"/>
          </p:cNvCxnSpPr>
          <p:nvPr/>
        </p:nvCxnSpPr>
        <p:spPr bwMode="auto">
          <a:xfrm flipH="1">
            <a:off x="718218" y="3785967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endCxn id="56" idx="0"/>
          </p:cNvCxnSpPr>
          <p:nvPr/>
        </p:nvCxnSpPr>
        <p:spPr bwMode="auto">
          <a:xfrm flipH="1">
            <a:off x="723900" y="1728887"/>
            <a:ext cx="5682" cy="152368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033476" y="1728567"/>
            <a:ext cx="2186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/activedrivers</a:t>
            </a:r>
          </a:p>
          <a:p>
            <a:r>
              <a:rPr lang="en-US" sz="800" dirty="0"/>
              <a:t>GET /activedrivers/{id}</a:t>
            </a:r>
          </a:p>
          <a:p>
            <a:r>
              <a:rPr lang="en-US" sz="800" dirty="0"/>
              <a:t>POST /activedrivers/findclosest</a:t>
            </a:r>
          </a:p>
          <a:p>
            <a:r>
              <a:rPr lang="en-US" sz="800" dirty="0"/>
              <a:t>POST /activedrivers/{id}/calculatedistance</a:t>
            </a:r>
          </a:p>
          <a:p>
            <a:r>
              <a:rPr lang="en-US" sz="800" dirty="0"/>
              <a:t>PUT /activedrivers/{id}/position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08714" y="1733550"/>
            <a:ext cx="175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/passengers</a:t>
            </a:r>
          </a:p>
          <a:p>
            <a:r>
              <a:rPr lang="en-US" sz="800" dirty="0"/>
              <a:t>GET /passengers/{id}/profile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3900" y="1728887"/>
            <a:ext cx="990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/drivers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00095" y="1751639"/>
            <a:ext cx="18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/activetrips</a:t>
            </a:r>
          </a:p>
          <a:p>
            <a:r>
              <a:rPr lang="en-US" sz="800" dirty="0"/>
              <a:t>POST /activetrips</a:t>
            </a:r>
          </a:p>
          <a:p>
            <a:r>
              <a:rPr lang="en-US" sz="800" dirty="0"/>
              <a:t>GET /activetrips/{id}</a:t>
            </a:r>
          </a:p>
          <a:p>
            <a:r>
              <a:rPr lang="en-US" sz="800" dirty="0"/>
              <a:t>PUT /activetrips/{id}</a:t>
            </a:r>
          </a:p>
          <a:p>
            <a:r>
              <a:rPr lang="en-US" sz="800" dirty="0"/>
              <a:t>POST /activetrips/{id}/driverfound </a:t>
            </a:r>
          </a:p>
          <a:p>
            <a:r>
              <a:rPr lang="en-US" sz="800" dirty="0"/>
              <a:t>POST /activetrips/{id}/rating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04" y="3848638"/>
            <a:ext cx="302192" cy="3021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C35BEF-C012-42DD-A67A-98C499FA4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3" y="3846144"/>
            <a:ext cx="336846" cy="3368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74" y="3865403"/>
            <a:ext cx="302192" cy="302192"/>
          </a:xfrm>
          <a:prstGeom prst="rect">
            <a:avLst/>
          </a:prstGeom>
        </p:spPr>
      </p:pic>
      <p:sp>
        <p:nvSpPr>
          <p:cNvPr id="28" name="Can 4">
            <a:extLst>
              <a:ext uri="{FF2B5EF4-FFF2-40B4-BE49-F238E27FC236}">
                <a16:creationId xmlns:a16="http://schemas.microsoft.com/office/drawing/2014/main" id="{35191E46-B72B-4450-9E99-0D282B52AE7C}"/>
              </a:ext>
            </a:extLst>
          </p:cNvPr>
          <p:cNvSpPr/>
          <p:nvPr/>
        </p:nvSpPr>
        <p:spPr>
          <a:xfrm>
            <a:off x="4953000" y="4263965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AAD GRAPH</a:t>
            </a:r>
            <a:r>
              <a:rPr lang="en-US" sz="800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800" dirty="0">
                <a:latin typeface="+mj-lt"/>
              </a:rPr>
              <a:t>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09A78-C8BA-4204-8A29-118595A8F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75" y="3842566"/>
            <a:ext cx="390145" cy="39014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485F72-7328-4CC2-8D77-58C1A0F82863}"/>
              </a:ext>
            </a:extLst>
          </p:cNvPr>
          <p:cNvCxnSpPr>
            <a:cxnSpLocks/>
          </p:cNvCxnSpPr>
          <p:nvPr/>
        </p:nvCxnSpPr>
        <p:spPr bwMode="auto">
          <a:xfrm flipH="1">
            <a:off x="5281459" y="3791338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3198509" y="425663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3046109" y="326603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1CB2BF-01F7-4A7A-BDED-CBEFD239118E}"/>
              </a:ext>
            </a:extLst>
          </p:cNvPr>
          <p:cNvCxnSpPr>
            <a:stCxn id="33" idx="2"/>
            <a:endCxn id="32" idx="1"/>
          </p:cNvCxnSpPr>
          <p:nvPr/>
        </p:nvCxnSpPr>
        <p:spPr bwMode="auto">
          <a:xfrm flipH="1">
            <a:off x="3497627" y="3799430"/>
            <a:ext cx="5682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AAD486-EABC-40FF-9808-C86924351C24}"/>
              </a:ext>
            </a:extLst>
          </p:cNvPr>
          <p:cNvCxnSpPr>
            <a:endCxn id="33" idx="0"/>
          </p:cNvCxnSpPr>
          <p:nvPr/>
        </p:nvCxnSpPr>
        <p:spPr bwMode="auto">
          <a:xfrm>
            <a:off x="3503309" y="1742030"/>
            <a:ext cx="0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108471E-19F2-456B-8FA4-9EF9AE874816}"/>
              </a:ext>
            </a:extLst>
          </p:cNvPr>
          <p:cNvSpPr/>
          <p:nvPr/>
        </p:nvSpPr>
        <p:spPr>
          <a:xfrm>
            <a:off x="3503309" y="1742030"/>
            <a:ext cx="18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/trips</a:t>
            </a:r>
          </a:p>
          <a:p>
            <a:r>
              <a:rPr lang="en-US" sz="800" dirty="0"/>
              <a:t>POST /trips</a:t>
            </a:r>
          </a:p>
          <a:p>
            <a:r>
              <a:rPr lang="en-US" sz="800" dirty="0"/>
              <a:t>GET /trips/{id}</a:t>
            </a:r>
          </a:p>
          <a:p>
            <a:r>
              <a:rPr lang="en-US" sz="800" dirty="0"/>
              <a:t>PUT /trips/{id}</a:t>
            </a:r>
          </a:p>
          <a:p>
            <a:r>
              <a:rPr lang="en-US" sz="800" dirty="0"/>
              <a:t>GET /trips/drivers/{id}</a:t>
            </a:r>
          </a:p>
          <a:p>
            <a:r>
              <a:rPr lang="en-US" sz="800" dirty="0"/>
              <a:t>GET /trips/passengers/{id}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2" y="3859607"/>
            <a:ext cx="336846" cy="336846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36" idx="3"/>
            <a:endCxn id="32" idx="3"/>
          </p:cNvCxnSpPr>
          <p:nvPr/>
        </p:nvCxnSpPr>
        <p:spPr bwMode="auto">
          <a:xfrm rot="5400000" flipH="1" flipV="1">
            <a:off x="2641215" y="3904968"/>
            <a:ext cx="9609" cy="1703214"/>
          </a:xfrm>
          <a:prstGeom prst="bentConnector3">
            <a:avLst>
              <a:gd name="adj1" fmla="val -2379020"/>
            </a:avLst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0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12001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POC Web App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62200" y="3280622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86400" y="3262533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239000" y="3257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46" name="Straight Arrow Connector 45"/>
          <p:cNvCxnSpPr>
            <a:endCxn id="38" idx="0"/>
          </p:cNvCxnSpPr>
          <p:nvPr/>
        </p:nvCxnSpPr>
        <p:spPr bwMode="auto">
          <a:xfrm>
            <a:off x="2819400" y="1756622"/>
            <a:ext cx="0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endCxn id="41" idx="0"/>
          </p:cNvCxnSpPr>
          <p:nvPr/>
        </p:nvCxnSpPr>
        <p:spPr bwMode="auto">
          <a:xfrm flipH="1">
            <a:off x="5943600" y="1738533"/>
            <a:ext cx="5682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endCxn id="44" idx="0"/>
          </p:cNvCxnSpPr>
          <p:nvPr/>
        </p:nvCxnSpPr>
        <p:spPr bwMode="auto">
          <a:xfrm flipH="1">
            <a:off x="7696200" y="1733550"/>
            <a:ext cx="5682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952500" y="3257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58" name="Straight Arrow Connector 57"/>
          <p:cNvCxnSpPr>
            <a:endCxn id="56" idx="0"/>
          </p:cNvCxnSpPr>
          <p:nvPr/>
        </p:nvCxnSpPr>
        <p:spPr bwMode="auto">
          <a:xfrm flipH="1">
            <a:off x="1409700" y="1733870"/>
            <a:ext cx="5682" cy="152368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3731909" y="3271013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AAD486-EABC-40FF-9808-C86924351C24}"/>
              </a:ext>
            </a:extLst>
          </p:cNvPr>
          <p:cNvCxnSpPr>
            <a:endCxn id="33" idx="0"/>
          </p:cNvCxnSpPr>
          <p:nvPr/>
        </p:nvCxnSpPr>
        <p:spPr bwMode="auto">
          <a:xfrm>
            <a:off x="4189109" y="1747013"/>
            <a:ext cx="0" cy="1524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7772400" y="39433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62200" y="4095750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3733800" y="40957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 History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1800" y="39433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Find 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Job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8200" y="2876550"/>
            <a:ext cx="1143000" cy="205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6000" y="2876550"/>
            <a:ext cx="1143000" cy="205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57600" y="2876550"/>
            <a:ext cx="1143000" cy="205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4000" y="2876550"/>
            <a:ext cx="1143000" cy="205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29400" y="2876550"/>
            <a:ext cx="2286000" cy="2057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4705350"/>
            <a:ext cx="619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016595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953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04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API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59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2114550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4114800" y="2114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2481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885950"/>
            <a:ext cx="88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API 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248150"/>
            <a:ext cx="662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Database</a:t>
            </a:r>
          </a:p>
        </p:txBody>
      </p:sp>
      <p:sp>
        <p:nvSpPr>
          <p:cNvPr id="1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2685021" y="4496586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75438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sp>
        <p:nvSpPr>
          <p:cNvPr id="21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9906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248150"/>
            <a:ext cx="302192" cy="3021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C35BEF-C012-42DD-A67A-98C499FA4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48150"/>
            <a:ext cx="336846" cy="3368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48150"/>
            <a:ext cx="302192" cy="302192"/>
          </a:xfrm>
          <a:prstGeom prst="rect">
            <a:avLst/>
          </a:prstGeom>
        </p:spPr>
      </p:pic>
      <p:sp>
        <p:nvSpPr>
          <p:cNvPr id="26" name="Can 4">
            <a:extLst>
              <a:ext uri="{FF2B5EF4-FFF2-40B4-BE49-F238E27FC236}">
                <a16:creationId xmlns:a16="http://schemas.microsoft.com/office/drawing/2014/main" id="{35191E46-B72B-4450-9E99-0D282B52AE7C}"/>
              </a:ext>
            </a:extLst>
          </p:cNvPr>
          <p:cNvSpPr/>
          <p:nvPr/>
        </p:nvSpPr>
        <p:spPr>
          <a:xfrm>
            <a:off x="5943600" y="4476750"/>
            <a:ext cx="598236" cy="49514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AAD GRAPH</a:t>
            </a:r>
            <a:r>
              <a:rPr lang="en-US" sz="800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Profile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C09A78-C8BA-4204-8A29-118595A8F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48150"/>
            <a:ext cx="390145" cy="390145"/>
          </a:xfrm>
          <a:prstGeom prst="rect">
            <a:avLst/>
          </a:prstGeom>
        </p:spPr>
      </p:pic>
      <p:sp>
        <p:nvSpPr>
          <p:cNvPr id="29" name="Can 4">
            <a:extLst>
              <a:ext uri="{FF2B5EF4-FFF2-40B4-BE49-F238E27FC236}">
                <a16:creationId xmlns:a16="http://schemas.microsoft.com/office/drawing/2014/main" id="{217728DB-6A1D-45A8-B2C6-9275A2F42CDE}"/>
              </a:ext>
            </a:extLst>
          </p:cNvPr>
          <p:cNvSpPr/>
          <p:nvPr/>
        </p:nvSpPr>
        <p:spPr>
          <a:xfrm>
            <a:off x="4255777" y="4492773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97343E-9731-4F9A-A84B-49E7B6F83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48150"/>
            <a:ext cx="336846" cy="33684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7200" y="28765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Service Bus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3333750"/>
            <a:ext cx="48768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672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6400" y="3486150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353658-DFEF-4DE0-BB2E-8FEEE47FE334}"/>
              </a:ext>
            </a:extLst>
          </p:cNvPr>
          <p:cNvSpPr/>
          <p:nvPr/>
        </p:nvSpPr>
        <p:spPr>
          <a:xfrm>
            <a:off x="29718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 History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3333750"/>
            <a:ext cx="1186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Projector Functions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294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Find 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Job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10200" y="3333750"/>
            <a:ext cx="3276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0200" y="3333750"/>
            <a:ext cx="886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Job Functions</a:t>
            </a:r>
          </a:p>
        </p:txBody>
      </p:sp>
    </p:spTree>
    <p:extLst>
      <p:ext uri="{BB962C8B-B14F-4D97-AF65-F5344CB8AC3E}">
        <p14:creationId xmlns:p14="http://schemas.microsoft.com/office/powerpoint/2010/main" val="1321854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Trip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95350"/>
            <a:ext cx="830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04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API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59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2114550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Trip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248150"/>
            <a:ext cx="8229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885950"/>
            <a:ext cx="88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API 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248150"/>
            <a:ext cx="662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Database</a:t>
            </a:r>
          </a:p>
        </p:txBody>
      </p:sp>
      <p:sp>
        <p:nvSpPr>
          <p:cNvPr id="17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2685021" y="4496586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Trips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2D6B14-321A-46EE-9AFC-C95276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48150"/>
            <a:ext cx="302192" cy="30219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7200" y="27241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Service Bus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3333750"/>
            <a:ext cx="48768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4600" y="3486150"/>
            <a:ext cx="9144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 Trips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Projector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200" y="3333750"/>
            <a:ext cx="1186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Projector Functions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10200" y="3333750"/>
            <a:ext cx="3276600" cy="838200"/>
          </a:xfrm>
          <a:prstGeom prst="rect">
            <a:avLst/>
          </a:prstGeom>
          <a:noFill/>
          <a:ln w="9525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10200" y="3333750"/>
            <a:ext cx="886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  <a:latin typeface="Calibri Light" pitchFamily="34" charset="0"/>
              </a:rPr>
              <a:t>Job Functions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96743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Find Driver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Job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(Durable)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00" y="3028950"/>
            <a:ext cx="83058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Event Grid</a:t>
            </a:r>
          </a:p>
        </p:txBody>
      </p:sp>
      <p:sp>
        <p:nvSpPr>
          <p:cNvPr id="43" name="Can 4">
            <a:extLst>
              <a:ext uri="{FF2B5EF4-FFF2-40B4-BE49-F238E27FC236}">
                <a16:creationId xmlns:a16="http://schemas.microsoft.com/office/drawing/2014/main" id="{7FBACD8C-06EE-432C-861F-51858F038754}"/>
              </a:ext>
            </a:extLst>
          </p:cNvPr>
          <p:cNvSpPr/>
          <p:nvPr/>
        </p:nvSpPr>
        <p:spPr>
          <a:xfrm>
            <a:off x="6781800" y="4476750"/>
            <a:ext cx="598236" cy="4951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 dirty="0">
                <a:latin typeface="+mj-lt"/>
              </a:rPr>
              <a:t>Active</a:t>
            </a:r>
          </a:p>
          <a:p>
            <a:pPr algn="ctr"/>
            <a:r>
              <a:rPr lang="en-US" sz="800" dirty="0">
                <a:latin typeface="+mj-lt"/>
              </a:rPr>
              <a:t>Drivers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46A6F13-C9DE-4013-9852-6EE5E2E5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248150"/>
            <a:ext cx="302192" cy="302192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267200" y="34861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Active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971550"/>
            <a:ext cx="983099" cy="40011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SignalR event</a:t>
            </a:r>
          </a:p>
          <a:p>
            <a:r>
              <a:rPr lang="en-US" sz="1000" dirty="0">
                <a:solidFill>
                  <a:schemeClr val="bg1"/>
                </a:solidFill>
              </a:rPr>
              <a:t>Driver Found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53200" y="971550"/>
            <a:ext cx="1056549" cy="40011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SignalR event</a:t>
            </a:r>
          </a:p>
          <a:p>
            <a:r>
              <a:rPr lang="en-US" sz="1000" dirty="0">
                <a:solidFill>
                  <a:schemeClr val="bg1"/>
                </a:solidFill>
              </a:rPr>
              <a:t>Trip Completed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AC88DF-D699-4655-BB64-82F3FA40194F}"/>
              </a:ext>
            </a:extLst>
          </p:cNvPr>
          <p:cNvSpPr/>
          <p:nvPr/>
        </p:nvSpPr>
        <p:spPr>
          <a:xfrm>
            <a:off x="7491770" y="3409950"/>
            <a:ext cx="1118829" cy="30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Driver accept ride request (simulated)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263BB6-829B-48CA-808F-646904AD5252}"/>
              </a:ext>
            </a:extLst>
          </p:cNvPr>
          <p:cNvSpPr/>
          <p:nvPr/>
        </p:nvSpPr>
        <p:spPr>
          <a:xfrm>
            <a:off x="7491770" y="3792254"/>
            <a:ext cx="1118829" cy="30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Send SignalR message</a:t>
            </a:r>
          </a:p>
        </p:txBody>
      </p:sp>
    </p:spTree>
    <p:extLst>
      <p:ext uri="{BB962C8B-B14F-4D97-AF65-F5344CB8AC3E}">
        <p14:creationId xmlns:p14="http://schemas.microsoft.com/office/powerpoint/2010/main" val="3323917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B2C Prototype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22669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Web App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32575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Passengers</a:t>
            </a:r>
          </a:p>
          <a:p>
            <a:pPr algn="ctr" eaLnBrk="0" hangingPunct="0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API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C09A78-C8BA-4204-8A29-118595A8FB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343150"/>
            <a:ext cx="390145" cy="390145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9" idx="2"/>
            <a:endCxn id="34" idx="2"/>
          </p:cNvCxnSpPr>
          <p:nvPr/>
        </p:nvCxnSpPr>
        <p:spPr bwMode="auto">
          <a:xfrm rot="5400000" flipH="1" flipV="1">
            <a:off x="5131308" y="1564386"/>
            <a:ext cx="1057655" cy="3395473"/>
          </a:xfrm>
          <a:prstGeom prst="bentConnector3">
            <a:avLst>
              <a:gd name="adj1" fmla="val -21614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1219200" y="1504950"/>
            <a:ext cx="914400" cy="762000"/>
          </a:xfrm>
          <a:prstGeom prst="rect">
            <a:avLst/>
          </a:prstGeom>
          <a:solidFill>
            <a:srgbClr val="FFFFFF"/>
          </a:solidFill>
          <a:ln w="635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1371600" y="1581150"/>
            <a:ext cx="609600" cy="4572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Login</a:t>
            </a:r>
          </a:p>
          <a:p>
            <a:pPr algn="ctr" eaLnBrk="0" hangingPunct="0"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rPr>
              <a:t>Page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47800" y="2051506"/>
            <a:ext cx="5052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iFrame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1295400" y="249555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Oidc-client.js</a:t>
            </a:r>
          </a:p>
        </p:txBody>
      </p:sp>
      <p:cxnSp>
        <p:nvCxnSpPr>
          <p:cNvPr id="47" name="Straight Arrow Connector 46"/>
          <p:cNvCxnSpPr>
            <a:stCxn id="46" idx="0"/>
            <a:endCxn id="43" idx="2"/>
          </p:cNvCxnSpPr>
          <p:nvPr/>
        </p:nvCxnSpPr>
        <p:spPr>
          <a:xfrm flipV="1">
            <a:off x="1676400" y="226695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48" name="Group 47"/>
          <p:cNvGrpSpPr/>
          <p:nvPr/>
        </p:nvGrpSpPr>
        <p:grpSpPr>
          <a:xfrm>
            <a:off x="2133601" y="2010641"/>
            <a:ext cx="457201" cy="408709"/>
            <a:chOff x="2971799" y="2010641"/>
            <a:chExt cx="457201" cy="408709"/>
          </a:xfrm>
        </p:grpSpPr>
        <p:sp>
          <p:nvSpPr>
            <p:cNvPr id="49" name="Regular Pentagon 48"/>
            <p:cNvSpPr/>
            <p:nvPr/>
          </p:nvSpPr>
          <p:spPr bwMode="auto">
            <a:xfrm>
              <a:off x="2971799" y="2086841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2010641"/>
              <a:ext cx="304800" cy="30479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209802" y="2419350"/>
            <a:ext cx="349135" cy="332509"/>
            <a:chOff x="5105400" y="2266950"/>
            <a:chExt cx="349135" cy="332509"/>
          </a:xfrm>
        </p:grpSpPr>
        <p:sp>
          <p:nvSpPr>
            <p:cNvPr id="52" name="Regular Pentagon 51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76402" y="3638550"/>
            <a:ext cx="349135" cy="332509"/>
            <a:chOff x="5105400" y="2266950"/>
            <a:chExt cx="349135" cy="332509"/>
          </a:xfrm>
        </p:grpSpPr>
        <p:sp>
          <p:nvSpPr>
            <p:cNvPr id="55" name="Regular Pentagon 54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4267200" y="4019550"/>
            <a:ext cx="2819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Get Passengers / get a list of users in the directory?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90800" y="1581150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Claims:</a:t>
            </a:r>
          </a:p>
          <a:p>
            <a:r>
              <a:rPr lang="en-US" sz="800" dirty="0"/>
              <a:t>Username/email</a:t>
            </a:r>
          </a:p>
          <a:p>
            <a:r>
              <a:rPr lang="en-US" sz="800" dirty="0"/>
              <a:t>First, last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53400" y="447675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Console</a:t>
            </a:r>
          </a:p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latin typeface="Calibri"/>
                <a:cs typeface="Calibri"/>
              </a:rPr>
              <a:t>Seed</a:t>
            </a:r>
          </a:p>
        </p:txBody>
      </p:sp>
      <p:cxnSp>
        <p:nvCxnSpPr>
          <p:cNvPr id="59" name="Elbow Connector 58"/>
          <p:cNvCxnSpPr>
            <a:stCxn id="58" idx="0"/>
            <a:endCxn id="34" idx="3"/>
          </p:cNvCxnSpPr>
          <p:nvPr/>
        </p:nvCxnSpPr>
        <p:spPr bwMode="auto">
          <a:xfrm rot="16200000" flipV="1">
            <a:off x="7112510" y="2978659"/>
            <a:ext cx="1938527" cy="1057655"/>
          </a:xfrm>
          <a:prstGeom prst="bentConnector2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543800" y="2266950"/>
            <a:ext cx="1295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Seed initial set of users</a:t>
            </a:r>
          </a:p>
        </p:txBody>
      </p:sp>
    </p:spTree>
    <p:extLst>
      <p:ext uri="{BB962C8B-B14F-4D97-AF65-F5344CB8AC3E}">
        <p14:creationId xmlns:p14="http://schemas.microsoft.com/office/powerpoint/2010/main" val="16969970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05400" y="3409950"/>
            <a:ext cx="3657600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STS</a:t>
            </a:r>
          </a:p>
        </p:txBody>
      </p:sp>
      <p:cxnSp>
        <p:nvCxnSpPr>
          <p:cNvPr id="51" name="Shape 131"/>
          <p:cNvCxnSpPr>
            <a:stCxn id="64" idx="3"/>
            <a:endCxn id="66" idx="0"/>
          </p:cNvCxnSpPr>
          <p:nvPr/>
        </p:nvCxnSpPr>
        <p:spPr>
          <a:xfrm>
            <a:off x="2133602" y="1924050"/>
            <a:ext cx="3390898" cy="14097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 bwMode="auto">
          <a:xfrm>
            <a:off x="2057402" y="18859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486400" y="33337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057402" y="16573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057402" y="16573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80" name="Picture 79" descr="1green -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220" y="2419350"/>
            <a:ext cx="390144" cy="39014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733800" y="2343150"/>
            <a:ext cx="10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Authorization</a:t>
            </a:r>
          </a:p>
          <a:p>
            <a:pPr algn="ctr"/>
            <a:r>
              <a:rPr lang="en-US" sz="1000" b="1" dirty="0">
                <a:latin typeface="Calibri (Body)"/>
                <a:cs typeface="Calibri (Body)"/>
              </a:rPr>
              <a:t>Request</a:t>
            </a:r>
          </a:p>
          <a:p>
            <a:pPr algn="ctr"/>
            <a:r>
              <a:rPr lang="en-US" sz="1000" b="1" dirty="0">
                <a:latin typeface="Calibri (Body)"/>
                <a:cs typeface="Calibri (Body)"/>
              </a:rPr>
              <a:t>/ Implicit</a:t>
            </a:r>
          </a:p>
          <a:p>
            <a:pPr algn="ctr"/>
            <a:endParaRPr lang="en-US" sz="1000" b="1" dirty="0">
              <a:latin typeface="Calibri (Body)"/>
              <a:cs typeface="Calibri (Body)"/>
            </a:endParaRPr>
          </a:p>
        </p:txBody>
      </p:sp>
      <p:cxnSp>
        <p:nvCxnSpPr>
          <p:cNvPr id="95" name="Shape 138"/>
          <p:cNvCxnSpPr>
            <a:stCxn id="77" idx="3"/>
            <a:endCxn id="53" idx="0"/>
          </p:cNvCxnSpPr>
          <p:nvPr/>
        </p:nvCxnSpPr>
        <p:spPr>
          <a:xfrm>
            <a:off x="2133602" y="1695450"/>
            <a:ext cx="4076698" cy="1638300"/>
          </a:xfrm>
          <a:prstGeom prst="curvedConnector2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6172200" y="33337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55" name="Picture 54" descr="2green - Cop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2" y="1657350"/>
            <a:ext cx="390144" cy="390144"/>
          </a:xfrm>
          <a:prstGeom prst="rect">
            <a:avLst/>
          </a:prstGeom>
        </p:spPr>
      </p:pic>
      <p:sp>
        <p:nvSpPr>
          <p:cNvPr id="40" name="Regular Pentagon 39"/>
          <p:cNvSpPr/>
          <p:nvPr/>
        </p:nvSpPr>
        <p:spPr bwMode="auto">
          <a:xfrm>
            <a:off x="4114800" y="1352550"/>
            <a:ext cx="349135" cy="332509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276350"/>
            <a:ext cx="304800" cy="3047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551070" y="135255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24400" y="1809750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access </a:t>
            </a:r>
          </a:p>
          <a:p>
            <a:pPr algn="ctr"/>
            <a:r>
              <a:rPr lang="en-US" sz="1000" b="1" dirty="0">
                <a:latin typeface="Calibri (Body)"/>
                <a:cs typeface="Calibri (Body)"/>
              </a:rPr>
              <a:t>token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835432" y="1524060"/>
            <a:ext cx="349135" cy="332509"/>
            <a:chOff x="5105400" y="2266950"/>
            <a:chExt cx="349135" cy="332509"/>
          </a:xfrm>
        </p:grpSpPr>
        <p:sp>
          <p:nvSpPr>
            <p:cNvPr id="54" name="Regular Pentagon 53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3962400" y="1657350"/>
            <a:ext cx="676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id token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4" y="1006694"/>
            <a:ext cx="550807" cy="55080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4" y="1006694"/>
            <a:ext cx="955456" cy="955456"/>
          </a:xfrm>
          <a:prstGeom prst="rect">
            <a:avLst/>
          </a:prstGeom>
        </p:spPr>
      </p:pic>
      <p:pic>
        <p:nvPicPr>
          <p:cNvPr id="87" name="Picture 86" descr="script fil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44" y="1159094"/>
            <a:ext cx="457200" cy="4572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62000" y="52453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alibri (Body)"/>
                <a:cs typeface="Calibri (Body)"/>
              </a:rPr>
              <a:t>JaveScript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alibri (Body)"/>
              <a:cs typeface="Calibri (Body)"/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 (Body)"/>
                <a:cs typeface="Calibri (Body)"/>
              </a:rPr>
              <a:t>Client</a:t>
            </a:r>
          </a:p>
        </p:txBody>
      </p:sp>
      <p:cxnSp>
        <p:nvCxnSpPr>
          <p:cNvPr id="41" name="Shape 131"/>
          <p:cNvCxnSpPr>
            <a:stCxn id="45" idx="3"/>
            <a:endCxn id="46" idx="0"/>
          </p:cNvCxnSpPr>
          <p:nvPr/>
        </p:nvCxnSpPr>
        <p:spPr>
          <a:xfrm>
            <a:off x="2133600" y="704850"/>
            <a:ext cx="5448300" cy="26289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2057400" y="6667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543800" y="33337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57400" y="4381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49" name="Shape 138"/>
          <p:cNvCxnSpPr>
            <a:stCxn id="48" idx="3"/>
            <a:endCxn id="57" idx="0"/>
          </p:cNvCxnSpPr>
          <p:nvPr/>
        </p:nvCxnSpPr>
        <p:spPr>
          <a:xfrm>
            <a:off x="2133600" y="476250"/>
            <a:ext cx="6134100" cy="2857500"/>
          </a:xfrm>
          <a:prstGeom prst="curvedConnector2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229600" y="33337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181600" y="3486150"/>
            <a:ext cx="14478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Authorize Endpoint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3486150"/>
            <a:ext cx="14478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UserInfo</a:t>
            </a:r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 Endpoint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1400" y="1200150"/>
            <a:ext cx="711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{sub}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113909" y="819150"/>
            <a:ext cx="150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{user claims}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29400" y="2800350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access </a:t>
            </a:r>
          </a:p>
          <a:p>
            <a:pPr algn="ctr"/>
            <a:r>
              <a:rPr lang="en-US" sz="1000" b="1" dirty="0">
                <a:latin typeface="Calibri (Body)"/>
                <a:cs typeface="Calibri (Body)"/>
              </a:rPr>
              <a:t>token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6740432" y="2514660"/>
            <a:ext cx="349135" cy="332509"/>
            <a:chOff x="5105400" y="2266950"/>
            <a:chExt cx="349135" cy="332509"/>
          </a:xfrm>
        </p:grpSpPr>
        <p:sp>
          <p:nvSpPr>
            <p:cNvPr id="71" name="Regular Pentagon 70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pic>
        <p:nvPicPr>
          <p:cNvPr id="74" name="Picture 73" descr="3green - Co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114550"/>
            <a:ext cx="390144" cy="390144"/>
          </a:xfrm>
          <a:prstGeom prst="rect">
            <a:avLst/>
          </a:prstGeom>
        </p:spPr>
      </p:pic>
      <p:pic>
        <p:nvPicPr>
          <p:cNvPr id="82" name="Picture 81" descr="4green - Co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71550"/>
            <a:ext cx="39014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9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endCxn id="60" idx="0"/>
          </p:cNvCxnSpPr>
          <p:nvPr/>
        </p:nvCxnSpPr>
        <p:spPr>
          <a:xfrm flipH="1">
            <a:off x="3000756" y="2612806"/>
            <a:ext cx="4572" cy="13716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15456" y="1962150"/>
            <a:ext cx="1676398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STS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962656" y="3984406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29256" y="4324350"/>
            <a:ext cx="1066800" cy="780288"/>
            <a:chOff x="4343400" y="4171950"/>
            <a:chExt cx="1066800" cy="780288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4343400" y="4248150"/>
              <a:ext cx="1066800" cy="685800"/>
            </a:xfrm>
            <a:prstGeom prst="roundRect">
              <a:avLst/>
            </a:prstGeom>
            <a:ln w="57150" cmpd="sng">
              <a:solidFill>
                <a:srgbClr val="6A6A6A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36" name="Picture 35" descr="Gear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4171950"/>
              <a:ext cx="780288" cy="780288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56" y="514350"/>
            <a:ext cx="550807" cy="55080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0" y="1733550"/>
            <a:ext cx="955456" cy="955456"/>
          </a:xfrm>
          <a:prstGeom prst="rect">
            <a:avLst/>
          </a:prstGeom>
        </p:spPr>
      </p:pic>
      <p:pic>
        <p:nvPicPr>
          <p:cNvPr id="87" name="Picture 86" descr="script fil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6" y="1885950"/>
            <a:ext cx="457200" cy="457200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2505456" y="1504950"/>
            <a:ext cx="1066800" cy="2857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alibri"/>
                <a:cs typeface="Calibri"/>
              </a:rPr>
              <a:t>middleware</a:t>
            </a:r>
          </a:p>
        </p:txBody>
      </p:sp>
      <p:cxnSp>
        <p:nvCxnSpPr>
          <p:cNvPr id="106" name="Straight Arrow Connector 105"/>
          <p:cNvCxnSpPr>
            <a:endCxn id="108" idx="0"/>
          </p:cNvCxnSpPr>
          <p:nvPr/>
        </p:nvCxnSpPr>
        <p:spPr>
          <a:xfrm>
            <a:off x="2839212" y="784006"/>
            <a:ext cx="2" cy="6096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 bwMode="auto">
          <a:xfrm>
            <a:off x="2801114" y="1393606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pic>
        <p:nvPicPr>
          <p:cNvPr id="110" name="Picture 109" descr="1green - Cop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12" y="819150"/>
            <a:ext cx="390144" cy="390144"/>
          </a:xfrm>
          <a:prstGeom prst="rect">
            <a:avLst/>
          </a:prstGeom>
        </p:spPr>
      </p:pic>
      <p:cxnSp>
        <p:nvCxnSpPr>
          <p:cNvPr id="111" name="Shape 131"/>
          <p:cNvCxnSpPr>
            <a:stCxn id="112" idx="0"/>
            <a:endCxn id="113" idx="0"/>
          </p:cNvCxnSpPr>
          <p:nvPr/>
        </p:nvCxnSpPr>
        <p:spPr>
          <a:xfrm rot="16200000" flipH="1">
            <a:off x="5015184" y="-163622"/>
            <a:ext cx="498694" cy="3613150"/>
          </a:xfrm>
          <a:prstGeom prst="curvedConnector3">
            <a:avLst>
              <a:gd name="adj1" fmla="val -885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 bwMode="auto">
          <a:xfrm>
            <a:off x="3419856" y="1393606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7033006" y="189230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191256" y="1393606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15" name="Shape 138"/>
          <p:cNvCxnSpPr>
            <a:stCxn id="114" idx="0"/>
            <a:endCxn id="116" idx="0"/>
          </p:cNvCxnSpPr>
          <p:nvPr/>
        </p:nvCxnSpPr>
        <p:spPr>
          <a:xfrm rot="16200000" flipH="1">
            <a:off x="5037409" y="-414447"/>
            <a:ext cx="498694" cy="4114800"/>
          </a:xfrm>
          <a:prstGeom prst="curvedConnector3">
            <a:avLst>
              <a:gd name="adj1" fmla="val -152697"/>
            </a:avLst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 bwMode="auto">
          <a:xfrm>
            <a:off x="7306056" y="189230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25" name="Straight Arrow Connector 124"/>
          <p:cNvCxnSpPr>
            <a:endCxn id="126" idx="0"/>
          </p:cNvCxnSpPr>
          <p:nvPr/>
        </p:nvCxnSpPr>
        <p:spPr>
          <a:xfrm>
            <a:off x="7839456" y="895350"/>
            <a:ext cx="2" cy="9906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 bwMode="auto">
          <a:xfrm>
            <a:off x="7801358" y="1885950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7" name="Pie 126"/>
          <p:cNvSpPr/>
          <p:nvPr/>
        </p:nvSpPr>
        <p:spPr>
          <a:xfrm>
            <a:off x="7763256" y="590550"/>
            <a:ext cx="228600" cy="228600"/>
          </a:xfrm>
          <a:prstGeom prst="pi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08839" tIns="54419" rIns="108839" bIns="54419"/>
          <a:lstStyle/>
          <a:p>
            <a:endParaRPr lang="en-US"/>
          </a:p>
        </p:txBody>
      </p:sp>
      <p:sp>
        <p:nvSpPr>
          <p:cNvPr id="57" name="Regular Pentagon 56"/>
          <p:cNvSpPr/>
          <p:nvPr/>
        </p:nvSpPr>
        <p:spPr bwMode="auto">
          <a:xfrm>
            <a:off x="5934456" y="133350"/>
            <a:ext cx="349135" cy="332509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57" y="57150"/>
            <a:ext cx="304800" cy="30479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370726" y="13335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96456" y="43666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access </a:t>
            </a:r>
          </a:p>
          <a:p>
            <a:pPr algn="ctr"/>
            <a:r>
              <a:rPr lang="en-US" sz="1000" b="1" dirty="0">
                <a:latin typeface="Calibri (Body)"/>
                <a:cs typeface="Calibri (Body)"/>
              </a:rPr>
              <a:t>token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807488" y="150971"/>
            <a:ext cx="349135" cy="332509"/>
            <a:chOff x="5105400" y="2266950"/>
            <a:chExt cx="349135" cy="332509"/>
          </a:xfrm>
        </p:grpSpPr>
        <p:sp>
          <p:nvSpPr>
            <p:cNvPr id="65" name="Regular Pentagon 64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5813333" y="438150"/>
            <a:ext cx="676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 (Body)"/>
                <a:cs typeface="Calibri (Body)"/>
              </a:rPr>
              <a:t>id token</a:t>
            </a:r>
          </a:p>
        </p:txBody>
      </p:sp>
      <p:pic>
        <p:nvPicPr>
          <p:cNvPr id="69" name="Picture 68" descr="2green - Copy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6" y="1123950"/>
            <a:ext cx="390144" cy="390144"/>
          </a:xfrm>
          <a:prstGeom prst="rect">
            <a:avLst/>
          </a:prstGeom>
        </p:spPr>
      </p:pic>
      <p:pic>
        <p:nvPicPr>
          <p:cNvPr id="70" name="Picture 69" descr="3green - Co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56" y="590550"/>
            <a:ext cx="390144" cy="390144"/>
          </a:xfrm>
          <a:prstGeom prst="rect">
            <a:avLst/>
          </a:prstGeom>
        </p:spPr>
      </p:pic>
      <p:pic>
        <p:nvPicPr>
          <p:cNvPr id="71" name="Picture 70" descr="3green - Copy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56" y="1047750"/>
            <a:ext cx="390144" cy="390144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4029456" y="4324350"/>
            <a:ext cx="1066800" cy="780288"/>
            <a:chOff x="4343400" y="4171950"/>
            <a:chExt cx="1066800" cy="780288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4343400" y="4248150"/>
              <a:ext cx="1066800" cy="685800"/>
            </a:xfrm>
            <a:prstGeom prst="roundRect">
              <a:avLst/>
            </a:prstGeom>
            <a:ln w="57150" cmpd="sng">
              <a:solidFill>
                <a:srgbClr val="6A6A6A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74" name="Picture 73" descr="Gear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4171950"/>
              <a:ext cx="780288" cy="780288"/>
            </a:xfrm>
            <a:prstGeom prst="rect">
              <a:avLst/>
            </a:prstGeom>
          </p:spPr>
        </p:pic>
      </p:grpSp>
      <p:cxnSp>
        <p:nvCxnSpPr>
          <p:cNvPr id="78" name="Straight Arrow Connector 77"/>
          <p:cNvCxnSpPr>
            <a:endCxn id="81" idx="0"/>
          </p:cNvCxnSpPr>
          <p:nvPr/>
        </p:nvCxnSpPr>
        <p:spPr>
          <a:xfrm>
            <a:off x="3200400" y="2655478"/>
            <a:ext cx="1400556" cy="13289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6green - Cop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60406"/>
            <a:ext cx="390144" cy="390144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 bwMode="auto">
          <a:xfrm>
            <a:off x="4562856" y="3984406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92" name="Straight Arrow Connector 91"/>
          <p:cNvCxnSpPr>
            <a:endCxn id="93" idx="0"/>
          </p:cNvCxnSpPr>
          <p:nvPr/>
        </p:nvCxnSpPr>
        <p:spPr>
          <a:xfrm flipH="1">
            <a:off x="1409700" y="2655478"/>
            <a:ext cx="1400556" cy="13289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 bwMode="auto">
          <a:xfrm>
            <a:off x="1371600" y="3984406"/>
            <a:ext cx="76200" cy="76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838200" y="4324350"/>
            <a:ext cx="1066800" cy="780288"/>
            <a:chOff x="4343400" y="4171950"/>
            <a:chExt cx="1066800" cy="780288"/>
          </a:xfrm>
        </p:grpSpPr>
        <p:sp>
          <p:nvSpPr>
            <p:cNvPr id="96" name="Rounded Rectangle 95"/>
            <p:cNvSpPr/>
            <p:nvPr/>
          </p:nvSpPr>
          <p:spPr bwMode="auto">
            <a:xfrm>
              <a:off x="4343400" y="4248150"/>
              <a:ext cx="1066800" cy="685800"/>
            </a:xfrm>
            <a:prstGeom prst="roundRect">
              <a:avLst/>
            </a:prstGeom>
            <a:ln w="57150" cmpd="sng">
              <a:solidFill>
                <a:srgbClr val="6A6A6A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pic>
          <p:nvPicPr>
            <p:cNvPr id="97" name="Picture 96" descr="Gears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4171950"/>
              <a:ext cx="780288" cy="780288"/>
            </a:xfrm>
            <a:prstGeom prst="rect">
              <a:avLst/>
            </a:prstGeom>
          </p:spPr>
        </p:pic>
      </p:grpSp>
      <p:sp>
        <p:nvSpPr>
          <p:cNvPr id="98" name="Rectangle 97"/>
          <p:cNvSpPr/>
          <p:nvPr/>
        </p:nvSpPr>
        <p:spPr>
          <a:xfrm>
            <a:off x="838200" y="3070006"/>
            <a:ext cx="4258056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API Gateway</a:t>
            </a:r>
          </a:p>
        </p:txBody>
      </p:sp>
      <p:pic>
        <p:nvPicPr>
          <p:cNvPr id="99" name="Picture 98" descr="5green - Copy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60406"/>
            <a:ext cx="390144" cy="390144"/>
          </a:xfrm>
          <a:prstGeom prst="rect">
            <a:avLst/>
          </a:prstGeom>
        </p:spPr>
      </p:pic>
      <p:pic>
        <p:nvPicPr>
          <p:cNvPr id="100" name="Picture 99" descr="Not allowe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527206"/>
            <a:ext cx="228600" cy="228600"/>
          </a:xfrm>
          <a:prstGeom prst="rect">
            <a:avLst/>
          </a:prstGeom>
          <a:ln w="9525" cmpd="sng">
            <a:noFill/>
          </a:ln>
        </p:spPr>
      </p:pic>
      <p:grpSp>
        <p:nvGrpSpPr>
          <p:cNvPr id="101" name="Group 100"/>
          <p:cNvGrpSpPr/>
          <p:nvPr/>
        </p:nvGrpSpPr>
        <p:grpSpPr>
          <a:xfrm>
            <a:off x="2057400" y="2917606"/>
            <a:ext cx="349135" cy="332509"/>
            <a:chOff x="5105400" y="2266950"/>
            <a:chExt cx="349135" cy="332509"/>
          </a:xfrm>
        </p:grpSpPr>
        <p:sp>
          <p:nvSpPr>
            <p:cNvPr id="102" name="Regular Pentagon 101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2819400" y="2917606"/>
            <a:ext cx="349135" cy="332509"/>
            <a:chOff x="5105400" y="2266950"/>
            <a:chExt cx="349135" cy="332509"/>
          </a:xfrm>
        </p:grpSpPr>
        <p:sp>
          <p:nvSpPr>
            <p:cNvPr id="107" name="Regular Pentagon 106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3505200" y="2917606"/>
            <a:ext cx="349135" cy="332509"/>
            <a:chOff x="5105400" y="2266950"/>
            <a:chExt cx="349135" cy="332509"/>
          </a:xfrm>
        </p:grpSpPr>
        <p:sp>
          <p:nvSpPr>
            <p:cNvPr id="131" name="Regular Pentagon 130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pic>
        <p:nvPicPr>
          <p:cNvPr id="133" name="Picture 132" descr="4green - Copy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60406"/>
            <a:ext cx="390144" cy="390144"/>
          </a:xfrm>
          <a:prstGeom prst="rect">
            <a:avLst/>
          </a:prstGeom>
        </p:spPr>
      </p:pic>
      <p:pic>
        <p:nvPicPr>
          <p:cNvPr id="134" name="Picture 133" descr="Not allowe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93806"/>
            <a:ext cx="228600" cy="228600"/>
          </a:xfrm>
          <a:prstGeom prst="rect">
            <a:avLst/>
          </a:prstGeom>
          <a:ln w="9525" cmpd="sng">
            <a:noFill/>
          </a:ln>
        </p:spPr>
      </p:pic>
      <p:grpSp>
        <p:nvGrpSpPr>
          <p:cNvPr id="64" name="Group 63"/>
          <p:cNvGrpSpPr/>
          <p:nvPr/>
        </p:nvGrpSpPr>
        <p:grpSpPr>
          <a:xfrm>
            <a:off x="2971800" y="3451006"/>
            <a:ext cx="349135" cy="332509"/>
            <a:chOff x="5105400" y="2266950"/>
            <a:chExt cx="349135" cy="332509"/>
          </a:xfrm>
        </p:grpSpPr>
        <p:sp>
          <p:nvSpPr>
            <p:cNvPr id="66" name="Regular Pentagon 65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4114800" y="3451006"/>
            <a:ext cx="349135" cy="332509"/>
            <a:chOff x="5105400" y="2266950"/>
            <a:chExt cx="349135" cy="332509"/>
          </a:xfrm>
        </p:grpSpPr>
        <p:sp>
          <p:nvSpPr>
            <p:cNvPr id="77" name="Regular Pentagon 76"/>
            <p:cNvSpPr/>
            <p:nvPr/>
          </p:nvSpPr>
          <p:spPr bwMode="auto">
            <a:xfrm>
              <a:off x="5105400" y="2266950"/>
              <a:ext cx="349135" cy="332509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>
                <a:defRPr/>
              </a:pP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2343150"/>
              <a:ext cx="228600" cy="228599"/>
            </a:xfrm>
            <a:prstGeom prst="rect">
              <a:avLst/>
            </a:prstGeom>
          </p:spPr>
        </p:pic>
      </p:grpSp>
      <p:sp>
        <p:nvSpPr>
          <p:cNvPr id="82" name="Rectangle 81"/>
          <p:cNvSpPr/>
          <p:nvPr/>
        </p:nvSpPr>
        <p:spPr>
          <a:xfrm>
            <a:off x="838200" y="4114800"/>
            <a:ext cx="1066800" cy="2857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alibri"/>
                <a:cs typeface="Calibri"/>
              </a:rPr>
              <a:t>middleware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438400" y="4095750"/>
            <a:ext cx="1066800" cy="2857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alibri"/>
                <a:cs typeface="Calibri"/>
              </a:rPr>
              <a:t>middleware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038600" y="4095750"/>
            <a:ext cx="1066800" cy="2857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81629" tIns="40814" rIns="81629" bIns="40814" anchor="ctr"/>
          <a:lstStyle/>
          <a:p>
            <a:pPr algn="ctr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alibri"/>
                <a:cs typeface="Calibri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456727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92842</TotalTime>
  <Words>1121</Words>
  <Application>Microsoft Office PowerPoint</Application>
  <PresentationFormat>On-screen Show (16:9)</PresentationFormat>
  <Paragraphs>367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Cambria</vt:lpstr>
      <vt:lpstr>Myriad Pro</vt:lpstr>
      <vt:lpstr>Segoe UI</vt:lpstr>
      <vt:lpstr>Tekton Pro</vt:lpstr>
      <vt:lpstr>Verdana</vt:lpstr>
      <vt:lpstr>Wingdings</vt:lpstr>
      <vt:lpstr>SQLintersection</vt:lpstr>
      <vt:lpstr>Big Picture – design without events</vt:lpstr>
      <vt:lpstr>Proof of Concept – parts to simulate</vt:lpstr>
      <vt:lpstr>Proof of Concept – API endpoints</vt:lpstr>
      <vt:lpstr>Function Apps</vt:lpstr>
      <vt:lpstr>Azure Resources</vt:lpstr>
      <vt:lpstr>New Trip</vt:lpstr>
      <vt:lpstr>Azure B2C Prototype</vt:lpstr>
      <vt:lpstr>PowerPoint Presentation</vt:lpstr>
      <vt:lpstr>PowerPoint Presentation</vt:lpstr>
      <vt:lpstr>GET API Requests</vt:lpstr>
      <vt:lpstr>POST / PUT API Requests</vt:lpstr>
    </vt:vector>
  </TitlesOfParts>
  <Manager/>
  <Company>Solliance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 Fabric –  a whole lot of microservice awesome</dc:title>
  <dc:subject/>
  <dc:creator>Michele Leroux Bustamante</dc:creator>
  <cp:keywords/>
  <dc:description/>
  <cp:lastModifiedBy>Joel Hulen</cp:lastModifiedBy>
  <cp:revision>696</cp:revision>
  <cp:lastPrinted>2012-12-21T20:05:00Z</cp:lastPrinted>
  <dcterms:created xsi:type="dcterms:W3CDTF">2014-10-22T19:18:01Z</dcterms:created>
  <dcterms:modified xsi:type="dcterms:W3CDTF">2018-08-13T00:27:36Z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