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7"/>
    <p:restoredTop sz="94712"/>
  </p:normalViewPr>
  <p:slideViewPr>
    <p:cSldViewPr snapToGrid="0" snapToObjects="1">
      <p:cViewPr varScale="1">
        <p:scale>
          <a:sx n="86" d="100"/>
          <a:sy n="86" d="100"/>
        </p:scale>
        <p:origin x="2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141B7-9F92-CC40-A4A3-4249D5F17CC8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503DD-C480-EA42-AF13-A775B26B7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56C2-4B18-6247-8D33-BD6780FBD3E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C7FC-E5EA-1E4A-9B4D-D1E5D0A1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9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56C2-4B18-6247-8D33-BD6780FBD3E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C7FC-E5EA-1E4A-9B4D-D1E5D0A1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56C2-4B18-6247-8D33-BD6780FBD3E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C7FC-E5EA-1E4A-9B4D-D1E5D0A1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56C2-4B18-6247-8D33-BD6780FBD3E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C7FC-E5EA-1E4A-9B4D-D1E5D0A1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56C2-4B18-6247-8D33-BD6780FBD3E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C7FC-E5EA-1E4A-9B4D-D1E5D0A1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4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56C2-4B18-6247-8D33-BD6780FBD3E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C7FC-E5EA-1E4A-9B4D-D1E5D0A1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56C2-4B18-6247-8D33-BD6780FBD3E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C7FC-E5EA-1E4A-9B4D-D1E5D0A1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5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56C2-4B18-6247-8D33-BD6780FBD3E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C7FC-E5EA-1E4A-9B4D-D1E5D0A1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56C2-4B18-6247-8D33-BD6780FBD3E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C7FC-E5EA-1E4A-9B4D-D1E5D0A1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6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56C2-4B18-6247-8D33-BD6780FBD3E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C7FC-E5EA-1E4A-9B4D-D1E5D0A1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9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56C2-4B18-6247-8D33-BD6780FBD3E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C7FC-E5EA-1E4A-9B4D-D1E5D0A1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0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756C2-4B18-6247-8D33-BD6780FBD3E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C7FC-E5EA-1E4A-9B4D-D1E5D0A1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6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노트북, 테이블, 잔 및 노트북, 노트북 테이블에, 라이프 스타일, 기술, 사무실, 책상">
            <a:extLst>
              <a:ext uri="{FF2B5EF4-FFF2-40B4-BE49-F238E27FC236}">
                <a16:creationId xmlns:a16="http://schemas.microsoft.com/office/drawing/2014/main" id="{5E4C5ECF-2C5B-4C0D-95F5-AC2AA77FB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" b="13812"/>
          <a:stretch/>
        </p:blipFill>
        <p:spPr bwMode="auto">
          <a:xfrm>
            <a:off x="-1" y="-126363"/>
            <a:ext cx="12191999" cy="69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BE17073-48FC-486C-B5EE-E5173AC81BFA}"/>
              </a:ext>
            </a:extLst>
          </p:cNvPr>
          <p:cNvSpPr/>
          <p:nvPr/>
        </p:nvSpPr>
        <p:spPr>
          <a:xfrm>
            <a:off x="0" y="-96368"/>
            <a:ext cx="12191999" cy="698436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DEABC2-2434-4283-A242-15A23723593B}"/>
              </a:ext>
            </a:extLst>
          </p:cNvPr>
          <p:cNvGrpSpPr/>
          <p:nvPr/>
        </p:nvGrpSpPr>
        <p:grpSpPr>
          <a:xfrm>
            <a:off x="2653665" y="2724321"/>
            <a:ext cx="6797040" cy="1409358"/>
            <a:chOff x="2653665" y="2842326"/>
            <a:chExt cx="6797040" cy="140935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1BCD2FF-3271-466F-88D2-B5F1933BBA0A}"/>
                </a:ext>
              </a:extLst>
            </p:cNvPr>
            <p:cNvSpPr/>
            <p:nvPr/>
          </p:nvSpPr>
          <p:spPr>
            <a:xfrm>
              <a:off x="4420076" y="2842326"/>
              <a:ext cx="3264217" cy="196886"/>
            </a:xfrm>
            <a:prstGeom prst="rect">
              <a:avLst/>
            </a:prstGeom>
            <a:solidFill>
              <a:srgbClr val="477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COMMAN_SERVER TEAM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2FFC00-5E12-43EA-9987-2C8391F53C19}"/>
                </a:ext>
              </a:extLst>
            </p:cNvPr>
            <p:cNvSpPr txBox="1"/>
            <p:nvPr/>
          </p:nvSpPr>
          <p:spPr>
            <a:xfrm>
              <a:off x="2653665" y="3174466"/>
              <a:ext cx="67970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4777D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SERVER TECHNOLOGY DOCUMENT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F7E1D8F-D3F5-4054-9D83-0CC75A034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836" y="3247491"/>
              <a:ext cx="320040" cy="462707"/>
            </a:xfrm>
            <a:prstGeom prst="line">
              <a:avLst/>
            </a:prstGeom>
            <a:ln w="28575">
              <a:solidFill>
                <a:srgbClr val="477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1334A20-749F-4FC3-A701-FB73C5139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3106" y="3233945"/>
              <a:ext cx="320040" cy="462707"/>
            </a:xfrm>
            <a:prstGeom prst="line">
              <a:avLst/>
            </a:prstGeom>
            <a:ln w="28575">
              <a:solidFill>
                <a:srgbClr val="477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90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 descr="노트북, 테이블, 잔 및 노트북, 노트북 테이블에, 라이프 스타일, 기술, 사무실, 책상">
            <a:extLst>
              <a:ext uri="{FF2B5EF4-FFF2-40B4-BE49-F238E27FC236}">
                <a16:creationId xmlns:a16="http://schemas.microsoft.com/office/drawing/2014/main" id="{3D1A5E31-687F-4427-BB93-3EBCDD55D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3" t="4397" r="50861" b="9674"/>
          <a:stretch/>
        </p:blipFill>
        <p:spPr bwMode="auto">
          <a:xfrm>
            <a:off x="11496" y="-63182"/>
            <a:ext cx="1839310" cy="69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6E9ABD-52F3-4E7B-867F-431E81B554C6}"/>
              </a:ext>
            </a:extLst>
          </p:cNvPr>
          <p:cNvSpPr/>
          <p:nvPr/>
        </p:nvSpPr>
        <p:spPr>
          <a:xfrm>
            <a:off x="11495" y="-63182"/>
            <a:ext cx="1839311" cy="69843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B84CB5-81A7-405D-AA6A-FC93EFABB290}"/>
              </a:ext>
            </a:extLst>
          </p:cNvPr>
          <p:cNvCxnSpPr>
            <a:cxnSpLocks/>
          </p:cNvCxnSpPr>
          <p:nvPr/>
        </p:nvCxnSpPr>
        <p:spPr>
          <a:xfrm>
            <a:off x="1148918" y="432037"/>
            <a:ext cx="0" cy="843379"/>
          </a:xfrm>
          <a:prstGeom prst="line">
            <a:avLst/>
          </a:prstGeom>
          <a:ln w="76200">
            <a:solidFill>
              <a:srgbClr val="477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A53EE1-3A9B-4FE9-872B-A8902A4C982A}"/>
              </a:ext>
            </a:extLst>
          </p:cNvPr>
          <p:cNvSpPr txBox="1"/>
          <p:nvPr/>
        </p:nvSpPr>
        <p:spPr>
          <a:xfrm>
            <a:off x="1266731" y="718501"/>
            <a:ext cx="4976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JWT</a:t>
            </a:r>
            <a:r>
              <a:rPr lang="en-US" altLang="ko-KR" sz="3200" dirty="0"/>
              <a:t>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(JSON Web Token)</a:t>
            </a:r>
            <a:endParaRPr lang="ko-KR" altLang="en-US" sz="3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C8FC3-46CC-48F8-81EF-C6D36A730A28}"/>
              </a:ext>
            </a:extLst>
          </p:cNvPr>
          <p:cNvSpPr txBox="1"/>
          <p:nvPr/>
        </p:nvSpPr>
        <p:spPr>
          <a:xfrm>
            <a:off x="1266731" y="436938"/>
            <a:ext cx="21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SERVER_TECHNOLOGY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2D0B2-C75D-4347-B675-67E760B9DB55}"/>
              </a:ext>
            </a:extLst>
          </p:cNvPr>
          <p:cNvSpPr txBox="1"/>
          <p:nvPr/>
        </p:nvSpPr>
        <p:spPr>
          <a:xfrm>
            <a:off x="347707" y="2364166"/>
            <a:ext cx="353943" cy="3167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SERVER_TECHNOLOGY_DOCUMENT</a:t>
            </a:r>
            <a:endParaRPr lang="ko-KR" altLang="en-US" sz="1200" dirty="0">
              <a:latin typeface="Microsoft JhengHei UI Light" panose="020B0304030504040204" pitchFamily="34" charset="-120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659AD77D-6360-4D3C-BC10-334C3BB006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790" r="4064" b="6447"/>
          <a:stretch/>
        </p:blipFill>
        <p:spPr>
          <a:xfrm>
            <a:off x="1160650" y="1584838"/>
            <a:ext cx="4249834" cy="2066373"/>
          </a:xfrm>
          <a:prstGeom prst="rect">
            <a:avLst/>
          </a:prstGeom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8E5C20B4-478A-435A-8272-9B8E7057A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009" y="1584839"/>
            <a:ext cx="5785846" cy="206637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6EAB74-8294-4D62-83E2-318723FBF256}"/>
              </a:ext>
            </a:extLst>
          </p:cNvPr>
          <p:cNvSpPr/>
          <p:nvPr/>
        </p:nvSpPr>
        <p:spPr>
          <a:xfrm>
            <a:off x="2347865" y="3816462"/>
            <a:ext cx="879715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JSON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객체를 사용해서 서버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사이에서 정보 전달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 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자기수용적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(self-contained)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정보를 전달 </a:t>
            </a:r>
          </a:p>
          <a:p>
            <a:pPr marL="342900" indent="-342900">
              <a:buFont typeface="Symbol" charset="2"/>
              <a:buChar char="Þ"/>
            </a:pPr>
            <a:r>
              <a:rPr lang="ko-KR" altLang="en-US" sz="1600" dirty="0" err="1">
                <a:solidFill>
                  <a:srgbClr val="4777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자기수용적이란</a:t>
            </a:r>
            <a:r>
              <a:rPr lang="en-US" altLang="ko-KR" sz="1600" dirty="0">
                <a:solidFill>
                  <a:srgbClr val="4777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br>
              <a:rPr lang="en-US" altLang="ko-KR" sz="1600" dirty="0">
                <a:solidFill>
                  <a:srgbClr val="4777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600" dirty="0">
                <a:solidFill>
                  <a:srgbClr val="4777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4777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토큰의 기본정보</a:t>
            </a:r>
            <a:r>
              <a:rPr lang="en-US" altLang="ko-KR" sz="1600" dirty="0">
                <a:solidFill>
                  <a:srgbClr val="4777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4777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전달할 정보</a:t>
            </a:r>
            <a:r>
              <a:rPr lang="en-US" altLang="ko-KR" sz="1600" dirty="0">
                <a:solidFill>
                  <a:srgbClr val="4777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4777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토큰의 인증까지 토큰에 포함 </a:t>
            </a:r>
            <a:endParaRPr lang="en-US" altLang="ko-KR" sz="1600" dirty="0">
              <a:solidFill>
                <a:srgbClr val="4777D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Symbol" charset="2"/>
              <a:buChar char="Þ"/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 HTTP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통신에서 헤더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URL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body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다양한 방법으로 전달 가능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 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인증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단순 정보 전달 등 다양하게 사용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 . ‘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구분자로 사용해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Header, Payload, 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Signiture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구성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05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 descr="노트북, 테이블, 잔 및 노트북, 노트북 테이블에, 라이프 스타일, 기술, 사무실, 책상">
            <a:extLst>
              <a:ext uri="{FF2B5EF4-FFF2-40B4-BE49-F238E27FC236}">
                <a16:creationId xmlns:a16="http://schemas.microsoft.com/office/drawing/2014/main" id="{3D1A5E31-687F-4427-BB93-3EBCDD55D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3" t="4397" r="50861" b="9674"/>
          <a:stretch/>
        </p:blipFill>
        <p:spPr bwMode="auto">
          <a:xfrm>
            <a:off x="11496" y="-63182"/>
            <a:ext cx="1839310" cy="69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6E9ABD-52F3-4E7B-867F-431E81B554C6}"/>
              </a:ext>
            </a:extLst>
          </p:cNvPr>
          <p:cNvSpPr/>
          <p:nvPr/>
        </p:nvSpPr>
        <p:spPr>
          <a:xfrm>
            <a:off x="11495" y="-63182"/>
            <a:ext cx="1839311" cy="69843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B84CB5-81A7-405D-AA6A-FC93EFABB290}"/>
              </a:ext>
            </a:extLst>
          </p:cNvPr>
          <p:cNvCxnSpPr>
            <a:cxnSpLocks/>
          </p:cNvCxnSpPr>
          <p:nvPr/>
        </p:nvCxnSpPr>
        <p:spPr>
          <a:xfrm>
            <a:off x="1148918" y="432037"/>
            <a:ext cx="0" cy="843379"/>
          </a:xfrm>
          <a:prstGeom prst="line">
            <a:avLst/>
          </a:prstGeom>
          <a:ln w="76200">
            <a:solidFill>
              <a:srgbClr val="477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A53EE1-3A9B-4FE9-872B-A8902A4C982A}"/>
              </a:ext>
            </a:extLst>
          </p:cNvPr>
          <p:cNvSpPr txBox="1"/>
          <p:nvPr/>
        </p:nvSpPr>
        <p:spPr>
          <a:xfrm>
            <a:off x="1266731" y="718501"/>
            <a:ext cx="4976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Helmet</a:t>
            </a:r>
            <a:endParaRPr lang="ko-KR" altLang="en-US" sz="3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C8FC3-46CC-48F8-81EF-C6D36A730A28}"/>
              </a:ext>
            </a:extLst>
          </p:cNvPr>
          <p:cNvSpPr txBox="1"/>
          <p:nvPr/>
        </p:nvSpPr>
        <p:spPr>
          <a:xfrm>
            <a:off x="1266731" y="436938"/>
            <a:ext cx="21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SERVER_TECHNOLOGY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2D0B2-C75D-4347-B675-67E760B9DB55}"/>
              </a:ext>
            </a:extLst>
          </p:cNvPr>
          <p:cNvSpPr txBox="1"/>
          <p:nvPr/>
        </p:nvSpPr>
        <p:spPr>
          <a:xfrm>
            <a:off x="347707" y="2364166"/>
            <a:ext cx="353943" cy="3167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SERVER_TECHNOLOGY_DOCUMENT</a:t>
            </a:r>
            <a:endParaRPr lang="ko-KR" altLang="en-US" sz="1200" dirty="0">
              <a:latin typeface="Microsoft JhengHei UI Light" panose="020B0304030504040204" pitchFamily="34" charset="-12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6EAB74-8294-4D62-83E2-318723FBF256}"/>
              </a:ext>
            </a:extLst>
          </p:cNvPr>
          <p:cNvSpPr/>
          <p:nvPr/>
        </p:nvSpPr>
        <p:spPr>
          <a:xfrm>
            <a:off x="6275661" y="4944827"/>
            <a:ext cx="5601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Helmet을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이용하면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HTTP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헤더를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적절히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설정하여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잘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알려진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취약성으로부터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앱을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보호할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있습니다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CB1A1A2F-AE46-45B9-9929-60C75F5B1B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4079" r="3507" b="2322"/>
          <a:stretch/>
        </p:blipFill>
        <p:spPr>
          <a:xfrm>
            <a:off x="1266731" y="1470820"/>
            <a:ext cx="4976414" cy="4305794"/>
          </a:xfrm>
          <a:prstGeom prst="rect">
            <a:avLst/>
          </a:prstGeom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8ACBB705-8624-4519-9D2D-6BAC6BB9C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48" y="1626298"/>
            <a:ext cx="3009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6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 descr="노트북, 테이블, 잔 및 노트북, 노트북 테이블에, 라이프 스타일, 기술, 사무실, 책상">
            <a:extLst>
              <a:ext uri="{FF2B5EF4-FFF2-40B4-BE49-F238E27FC236}">
                <a16:creationId xmlns:a16="http://schemas.microsoft.com/office/drawing/2014/main" id="{3D1A5E31-687F-4427-BB93-3EBCDD55D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3" t="4397" r="50861" b="9674"/>
          <a:stretch/>
        </p:blipFill>
        <p:spPr bwMode="auto">
          <a:xfrm>
            <a:off x="11496" y="-63182"/>
            <a:ext cx="1839310" cy="69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6E9ABD-52F3-4E7B-867F-431E81B554C6}"/>
              </a:ext>
            </a:extLst>
          </p:cNvPr>
          <p:cNvSpPr/>
          <p:nvPr/>
        </p:nvSpPr>
        <p:spPr>
          <a:xfrm>
            <a:off x="0" y="-63182"/>
            <a:ext cx="1839311" cy="69843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B84CB5-81A7-405D-AA6A-FC93EFABB290}"/>
              </a:ext>
            </a:extLst>
          </p:cNvPr>
          <p:cNvCxnSpPr>
            <a:cxnSpLocks/>
          </p:cNvCxnSpPr>
          <p:nvPr/>
        </p:nvCxnSpPr>
        <p:spPr>
          <a:xfrm>
            <a:off x="1148918" y="432037"/>
            <a:ext cx="0" cy="843379"/>
          </a:xfrm>
          <a:prstGeom prst="line">
            <a:avLst/>
          </a:prstGeom>
          <a:ln w="76200">
            <a:solidFill>
              <a:srgbClr val="477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A53EE1-3A9B-4FE9-872B-A8902A4C982A}"/>
              </a:ext>
            </a:extLst>
          </p:cNvPr>
          <p:cNvSpPr txBox="1"/>
          <p:nvPr/>
        </p:nvSpPr>
        <p:spPr>
          <a:xfrm>
            <a:off x="1266731" y="718501"/>
            <a:ext cx="4976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NGINX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C8FC3-46CC-48F8-81EF-C6D36A730A28}"/>
              </a:ext>
            </a:extLst>
          </p:cNvPr>
          <p:cNvSpPr txBox="1"/>
          <p:nvPr/>
        </p:nvSpPr>
        <p:spPr>
          <a:xfrm>
            <a:off x="1266731" y="436938"/>
            <a:ext cx="21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SERVER_TECHNOLOGY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2D0B2-C75D-4347-B675-67E760B9DB55}"/>
              </a:ext>
            </a:extLst>
          </p:cNvPr>
          <p:cNvSpPr txBox="1"/>
          <p:nvPr/>
        </p:nvSpPr>
        <p:spPr>
          <a:xfrm>
            <a:off x="347707" y="2364166"/>
            <a:ext cx="353943" cy="3167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SERVER_TECHNOLOGY_DOCUMENT</a:t>
            </a:r>
            <a:endParaRPr lang="ko-KR" altLang="en-US" sz="1200" dirty="0">
              <a:latin typeface="Microsoft JhengHei UI Light" panose="020B0304030504040204" pitchFamily="34" charset="-12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6EAB74-8294-4D62-83E2-318723FBF256}"/>
              </a:ext>
            </a:extLst>
          </p:cNvPr>
          <p:cNvSpPr/>
          <p:nvPr/>
        </p:nvSpPr>
        <p:spPr>
          <a:xfrm>
            <a:off x="2333350" y="4750309"/>
            <a:ext cx="951094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Reverse Proxy Server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요청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Reverse Proxy Server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요청을 받아 내부 서버에 요청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응답 받은 후 클라이언트에게 전달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장점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1.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클라이언트는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Origin Server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직접 접속할 수 없으므로 높은 보안성 유지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2.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 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Reverse Proxy Server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여러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Origin Server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연결할 수 있으므로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Load Balancing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쉽게 가능해짐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D3FA899-FA81-4C04-97F6-D7CB3020B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94" y="1433606"/>
            <a:ext cx="6055687" cy="2898143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7A5AA82-764A-48B5-AF04-574EEE9D0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88" y="2389836"/>
            <a:ext cx="4320414" cy="9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1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 descr="노트북, 테이블, 잔 및 노트북, 노트북 테이블에, 라이프 스타일, 기술, 사무실, 책상">
            <a:extLst>
              <a:ext uri="{FF2B5EF4-FFF2-40B4-BE49-F238E27FC236}">
                <a16:creationId xmlns:a16="http://schemas.microsoft.com/office/drawing/2014/main" id="{3D1A5E31-687F-4427-BB93-3EBCDD55D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3" t="4397" r="50861" b="9674"/>
          <a:stretch/>
        </p:blipFill>
        <p:spPr bwMode="auto">
          <a:xfrm>
            <a:off x="11496" y="-63182"/>
            <a:ext cx="1839310" cy="69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6E9ABD-52F3-4E7B-867F-431E81B554C6}"/>
              </a:ext>
            </a:extLst>
          </p:cNvPr>
          <p:cNvSpPr/>
          <p:nvPr/>
        </p:nvSpPr>
        <p:spPr>
          <a:xfrm>
            <a:off x="11495" y="-63182"/>
            <a:ext cx="1839311" cy="69843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B84CB5-81A7-405D-AA6A-FC93EFABB290}"/>
              </a:ext>
            </a:extLst>
          </p:cNvPr>
          <p:cNvCxnSpPr>
            <a:cxnSpLocks/>
          </p:cNvCxnSpPr>
          <p:nvPr/>
        </p:nvCxnSpPr>
        <p:spPr>
          <a:xfrm>
            <a:off x="1148918" y="432037"/>
            <a:ext cx="0" cy="843379"/>
          </a:xfrm>
          <a:prstGeom prst="line">
            <a:avLst/>
          </a:prstGeom>
          <a:ln w="76200">
            <a:solidFill>
              <a:srgbClr val="477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A53EE1-3A9B-4FE9-872B-A8902A4C982A}"/>
              </a:ext>
            </a:extLst>
          </p:cNvPr>
          <p:cNvSpPr txBox="1"/>
          <p:nvPr/>
        </p:nvSpPr>
        <p:spPr>
          <a:xfrm>
            <a:off x="1266731" y="718501"/>
            <a:ext cx="4976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SSL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C8FC3-46CC-48F8-81EF-C6D36A730A28}"/>
              </a:ext>
            </a:extLst>
          </p:cNvPr>
          <p:cNvSpPr txBox="1"/>
          <p:nvPr/>
        </p:nvSpPr>
        <p:spPr>
          <a:xfrm>
            <a:off x="1266731" y="436938"/>
            <a:ext cx="21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SERVER_TECHNOLOGY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2D0B2-C75D-4347-B675-67E760B9DB55}"/>
              </a:ext>
            </a:extLst>
          </p:cNvPr>
          <p:cNvSpPr txBox="1"/>
          <p:nvPr/>
        </p:nvSpPr>
        <p:spPr>
          <a:xfrm>
            <a:off x="347707" y="2364166"/>
            <a:ext cx="353943" cy="3167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SERVER_TECHNOLOGY_DOCUMENT</a:t>
            </a:r>
            <a:endParaRPr lang="ko-KR" altLang="en-US" sz="1200" dirty="0">
              <a:latin typeface="Microsoft JhengHei UI Light" panose="020B0304030504040204" pitchFamily="34" charset="-12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6EAB74-8294-4D62-83E2-318723FBF256}"/>
              </a:ext>
            </a:extLst>
          </p:cNvPr>
          <p:cNvSpPr/>
          <p:nvPr/>
        </p:nvSpPr>
        <p:spPr>
          <a:xfrm>
            <a:off x="6720235" y="2362503"/>
            <a:ext cx="625697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SSL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지원 가능한 알고리즘 서로 교환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키 교환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인증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대칭 키 암호로 암호화하고 메시지 인증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응용 프로그램이 네트워크로 통신을 하는 과정에서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도청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간섭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위조를 방지하기 위해서 설계되었다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암호화를 해서 최종단의 인증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통신 기밀성을 유지시켜준다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E5F9BFBB-CBFE-493E-B5F0-5ABBB900B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r="7398"/>
          <a:stretch/>
        </p:blipFill>
        <p:spPr>
          <a:xfrm>
            <a:off x="2180664" y="1849866"/>
            <a:ext cx="4042116" cy="3924542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E74B6BF0-B9E4-4F9C-A7FD-0BA650026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433" y="429027"/>
            <a:ext cx="1585671" cy="157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2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 descr="노트북, 테이블, 잔 및 노트북, 노트북 테이블에, 라이프 스타일, 기술, 사무실, 책상">
            <a:extLst>
              <a:ext uri="{FF2B5EF4-FFF2-40B4-BE49-F238E27FC236}">
                <a16:creationId xmlns:a16="http://schemas.microsoft.com/office/drawing/2014/main" id="{3D1A5E31-687F-4427-BB93-3EBCDD55D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3" t="4397" r="50861" b="9674"/>
          <a:stretch/>
        </p:blipFill>
        <p:spPr bwMode="auto">
          <a:xfrm>
            <a:off x="-18794" y="-6099"/>
            <a:ext cx="1839310" cy="69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6E9ABD-52F3-4E7B-867F-431E81B554C6}"/>
              </a:ext>
            </a:extLst>
          </p:cNvPr>
          <p:cNvSpPr/>
          <p:nvPr/>
        </p:nvSpPr>
        <p:spPr>
          <a:xfrm>
            <a:off x="-19693" y="-15247"/>
            <a:ext cx="1839311" cy="69843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B84CB5-81A7-405D-AA6A-FC93EFABB290}"/>
              </a:ext>
            </a:extLst>
          </p:cNvPr>
          <p:cNvCxnSpPr>
            <a:cxnSpLocks/>
          </p:cNvCxnSpPr>
          <p:nvPr/>
        </p:nvCxnSpPr>
        <p:spPr>
          <a:xfrm>
            <a:off x="1148918" y="432037"/>
            <a:ext cx="0" cy="843379"/>
          </a:xfrm>
          <a:prstGeom prst="line">
            <a:avLst/>
          </a:prstGeom>
          <a:ln w="76200">
            <a:solidFill>
              <a:srgbClr val="477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A53EE1-3A9B-4FE9-872B-A8902A4C982A}"/>
              </a:ext>
            </a:extLst>
          </p:cNvPr>
          <p:cNvSpPr txBox="1"/>
          <p:nvPr/>
        </p:nvSpPr>
        <p:spPr>
          <a:xfrm>
            <a:off x="1266731" y="718501"/>
            <a:ext cx="4976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API 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C8FC3-46CC-48F8-81EF-C6D36A730A28}"/>
              </a:ext>
            </a:extLst>
          </p:cNvPr>
          <p:cNvSpPr txBox="1"/>
          <p:nvPr/>
        </p:nvSpPr>
        <p:spPr>
          <a:xfrm>
            <a:off x="1266731" y="436938"/>
            <a:ext cx="21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SERVER_TECHNOLOGY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C3F289-2A49-424B-A988-71DC67F45AA6}"/>
              </a:ext>
            </a:extLst>
          </p:cNvPr>
          <p:cNvGrpSpPr/>
          <p:nvPr/>
        </p:nvGrpSpPr>
        <p:grpSpPr>
          <a:xfrm>
            <a:off x="8298889" y="1191001"/>
            <a:ext cx="3976004" cy="5196189"/>
            <a:chOff x="8216469" y="1191001"/>
            <a:chExt cx="3976004" cy="519618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C77AEB-346C-4014-8EE6-2932463EDCF6}"/>
                </a:ext>
              </a:extLst>
            </p:cNvPr>
            <p:cNvSpPr txBox="1"/>
            <p:nvPr/>
          </p:nvSpPr>
          <p:spPr>
            <a:xfrm>
              <a:off x="8227785" y="5740859"/>
              <a:ext cx="39646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⑦  서버 통신을 위한 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Token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생성 및 전송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968A90-57FE-47B7-90F1-E9B77046B5EC}"/>
                </a:ext>
              </a:extLst>
            </p:cNvPr>
            <p:cNvSpPr txBox="1"/>
            <p:nvPr/>
          </p:nvSpPr>
          <p:spPr>
            <a:xfrm>
              <a:off x="8264617" y="1191001"/>
              <a:ext cx="386309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①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카카오 서버에게 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Access Token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요청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93C38D1-B499-4B3B-A87F-00FB8F3FDCA6}"/>
                </a:ext>
              </a:extLst>
            </p:cNvPr>
            <p:cNvSpPr txBox="1"/>
            <p:nvPr/>
          </p:nvSpPr>
          <p:spPr>
            <a:xfrm>
              <a:off x="8227785" y="2001397"/>
              <a:ext cx="3756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②  요청 성공 시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Access Token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발급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1CAE12F-091C-4004-B633-F8A493E8A414}"/>
                </a:ext>
              </a:extLst>
            </p:cNvPr>
            <p:cNvSpPr txBox="1"/>
            <p:nvPr/>
          </p:nvSpPr>
          <p:spPr>
            <a:xfrm>
              <a:off x="8216469" y="2698077"/>
              <a:ext cx="3315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③  서버에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Access Token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전송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8083D7-3A06-45BD-8236-80EE051390BD}"/>
                </a:ext>
              </a:extLst>
            </p:cNvPr>
            <p:cNvSpPr txBox="1"/>
            <p:nvPr/>
          </p:nvSpPr>
          <p:spPr>
            <a:xfrm>
              <a:off x="8227785" y="3417245"/>
              <a:ext cx="3863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④  카카오 서버에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Access Token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유효성 검사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713E9E0-F687-47D1-BFDC-DB22F051B450}"/>
                </a:ext>
              </a:extLst>
            </p:cNvPr>
            <p:cNvSpPr txBox="1"/>
            <p:nvPr/>
          </p:nvSpPr>
          <p:spPr>
            <a:xfrm>
              <a:off x="8227785" y="4353896"/>
              <a:ext cx="31657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⑤  유효성 결과 값 전송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5163595-119D-497B-B7E2-2DD36400DCEF}"/>
                </a:ext>
              </a:extLst>
            </p:cNvPr>
            <p:cNvSpPr txBox="1"/>
            <p:nvPr/>
          </p:nvSpPr>
          <p:spPr>
            <a:xfrm>
              <a:off x="8227785" y="5067517"/>
              <a:ext cx="34762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⑥  데이터 송수신</a:t>
              </a: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88B00D5-5E13-48F3-BC1E-4BA4DA2E7FA7}"/>
              </a:ext>
            </a:extLst>
          </p:cNvPr>
          <p:cNvCxnSpPr>
            <a:cxnSpLocks/>
          </p:cNvCxnSpPr>
          <p:nvPr/>
        </p:nvCxnSpPr>
        <p:spPr>
          <a:xfrm>
            <a:off x="8163506" y="1026278"/>
            <a:ext cx="1" cy="5612523"/>
          </a:xfrm>
          <a:prstGeom prst="line">
            <a:avLst/>
          </a:prstGeom>
          <a:ln>
            <a:solidFill>
              <a:srgbClr val="477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AE591A-F2B7-46C8-B220-A69D66D2C7A6}"/>
              </a:ext>
            </a:extLst>
          </p:cNvPr>
          <p:cNvGrpSpPr/>
          <p:nvPr/>
        </p:nvGrpSpPr>
        <p:grpSpPr>
          <a:xfrm>
            <a:off x="396216" y="1824716"/>
            <a:ext cx="7714328" cy="4518229"/>
            <a:chOff x="144557" y="1624708"/>
            <a:chExt cx="7998626" cy="468474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41B55F1-6F38-446B-BD93-265F88265D6D}"/>
                </a:ext>
              </a:extLst>
            </p:cNvPr>
            <p:cNvSpPr/>
            <p:nvPr/>
          </p:nvSpPr>
          <p:spPr>
            <a:xfrm>
              <a:off x="2086364" y="1624708"/>
              <a:ext cx="1868503" cy="1868503"/>
            </a:xfrm>
            <a:prstGeom prst="ellipse">
              <a:avLst/>
            </a:prstGeom>
            <a:solidFill>
              <a:srgbClr val="4777D9">
                <a:alpha val="11000"/>
              </a:srgbClr>
            </a:solidFill>
            <a:ln w="28575">
              <a:solidFill>
                <a:srgbClr val="477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56CC2C1-1324-4615-8F67-F18FA32F1CE7}"/>
                </a:ext>
              </a:extLst>
            </p:cNvPr>
            <p:cNvSpPr txBox="1"/>
            <p:nvPr/>
          </p:nvSpPr>
          <p:spPr>
            <a:xfrm>
              <a:off x="2037911" y="2326002"/>
              <a:ext cx="199009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Kakao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C296B94-9F4D-4A6E-86AB-04A3AC888949}"/>
                </a:ext>
              </a:extLst>
            </p:cNvPr>
            <p:cNvSpPr/>
            <p:nvPr/>
          </p:nvSpPr>
          <p:spPr>
            <a:xfrm>
              <a:off x="205354" y="4440945"/>
              <a:ext cx="1868503" cy="1868503"/>
            </a:xfrm>
            <a:prstGeom prst="ellipse">
              <a:avLst/>
            </a:prstGeom>
            <a:solidFill>
              <a:srgbClr val="4777D9">
                <a:alpha val="11000"/>
              </a:srgbClr>
            </a:solidFill>
            <a:ln w="28575">
              <a:solidFill>
                <a:srgbClr val="477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F98D7E-DED2-4611-A177-9C19117C074C}"/>
                </a:ext>
              </a:extLst>
            </p:cNvPr>
            <p:cNvSpPr txBox="1"/>
            <p:nvPr/>
          </p:nvSpPr>
          <p:spPr>
            <a:xfrm>
              <a:off x="144557" y="5194020"/>
              <a:ext cx="1990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클라이언트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592BF25-1B22-4E2D-B6B7-C2B029FC9ECA}"/>
                </a:ext>
              </a:extLst>
            </p:cNvPr>
            <p:cNvSpPr/>
            <p:nvPr/>
          </p:nvSpPr>
          <p:spPr>
            <a:xfrm>
              <a:off x="4082241" y="4422229"/>
              <a:ext cx="1868503" cy="1868503"/>
            </a:xfrm>
            <a:prstGeom prst="ellipse">
              <a:avLst/>
            </a:prstGeom>
            <a:solidFill>
              <a:srgbClr val="4777D9">
                <a:alpha val="11000"/>
              </a:srgbClr>
            </a:solidFill>
            <a:ln w="28575">
              <a:solidFill>
                <a:srgbClr val="477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A70BF7-BBF5-4751-83C9-373A073F6915}"/>
                </a:ext>
              </a:extLst>
            </p:cNvPr>
            <p:cNvSpPr txBox="1"/>
            <p:nvPr/>
          </p:nvSpPr>
          <p:spPr>
            <a:xfrm>
              <a:off x="4028495" y="5190531"/>
              <a:ext cx="1990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서버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DF20B74-D057-49E6-B3A8-62AFA63E78A6}"/>
                </a:ext>
              </a:extLst>
            </p:cNvPr>
            <p:cNvGrpSpPr/>
            <p:nvPr/>
          </p:nvGrpSpPr>
          <p:grpSpPr>
            <a:xfrm>
              <a:off x="6153087" y="2261123"/>
              <a:ext cx="1990096" cy="1300199"/>
              <a:chOff x="6153087" y="2261123"/>
              <a:chExt cx="1990096" cy="130019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2E56D6A-197F-4565-9047-981A004B2957}"/>
                  </a:ext>
                </a:extLst>
              </p:cNvPr>
              <p:cNvSpPr txBox="1"/>
              <p:nvPr/>
            </p:nvSpPr>
            <p:spPr>
              <a:xfrm>
                <a:off x="6153087" y="2743850"/>
                <a:ext cx="199009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DB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14DF42B2-671C-4E52-8DCD-6BA51E875CD8}"/>
                  </a:ext>
                </a:extLst>
              </p:cNvPr>
              <p:cNvSpPr/>
              <p:nvPr/>
            </p:nvSpPr>
            <p:spPr>
              <a:xfrm>
                <a:off x="6494426" y="2261123"/>
                <a:ext cx="1300199" cy="1300199"/>
              </a:xfrm>
              <a:prstGeom prst="ellipse">
                <a:avLst/>
              </a:prstGeom>
              <a:noFill/>
              <a:ln w="12700">
                <a:solidFill>
                  <a:srgbClr val="4777D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B1EBC50-114F-4558-BD6D-4F7283CE9A1B}"/>
                </a:ext>
              </a:extLst>
            </p:cNvPr>
            <p:cNvGrpSpPr/>
            <p:nvPr/>
          </p:nvGrpSpPr>
          <p:grpSpPr>
            <a:xfrm>
              <a:off x="1631247" y="3412159"/>
              <a:ext cx="797272" cy="871345"/>
              <a:chOff x="2510349" y="2572752"/>
              <a:chExt cx="833756" cy="911220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21CF1C95-143F-40DE-ACA7-343496E605AB}"/>
                  </a:ext>
                </a:extLst>
              </p:cNvPr>
              <p:cNvGrpSpPr/>
              <p:nvPr/>
            </p:nvGrpSpPr>
            <p:grpSpPr>
              <a:xfrm>
                <a:off x="2510349" y="2572752"/>
                <a:ext cx="662656" cy="728602"/>
                <a:chOff x="2422572" y="2473564"/>
                <a:chExt cx="662656" cy="728602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397CFEFD-6580-4392-9193-49CC8CC1E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572" y="2514622"/>
                  <a:ext cx="609660" cy="687544"/>
                </a:xfrm>
                <a:prstGeom prst="line">
                  <a:avLst/>
                </a:prstGeom>
                <a:ln>
                  <a:solidFill>
                    <a:srgbClr val="4777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이등변 삼각형 55">
                  <a:extLst>
                    <a:ext uri="{FF2B5EF4-FFF2-40B4-BE49-F238E27FC236}">
                      <a16:creationId xmlns:a16="http://schemas.microsoft.com/office/drawing/2014/main" id="{E746E741-A163-4B2A-9CF2-22E80F839976}"/>
                    </a:ext>
                  </a:extLst>
                </p:cNvPr>
                <p:cNvSpPr/>
                <p:nvPr/>
              </p:nvSpPr>
              <p:spPr>
                <a:xfrm rot="2566962">
                  <a:off x="2989978" y="2473564"/>
                  <a:ext cx="95250" cy="8211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rgbClr val="4777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82CC8C51-BC0D-4EA4-AF3D-FCC98401B4AD}"/>
                  </a:ext>
                </a:extLst>
              </p:cNvPr>
              <p:cNvGrpSpPr/>
              <p:nvPr/>
            </p:nvGrpSpPr>
            <p:grpSpPr>
              <a:xfrm rot="10800000">
                <a:off x="2681448" y="2755371"/>
                <a:ext cx="662657" cy="728601"/>
                <a:chOff x="2371170" y="2391317"/>
                <a:chExt cx="662657" cy="728601"/>
              </a:xfrm>
            </p:grpSpPr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F8FF7765-6E1D-42FE-AD61-45C429B290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71170" y="2432374"/>
                  <a:ext cx="609661" cy="687544"/>
                </a:xfrm>
                <a:prstGeom prst="line">
                  <a:avLst/>
                </a:prstGeom>
                <a:ln>
                  <a:solidFill>
                    <a:srgbClr val="4777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이등변 삼각형 53">
                  <a:extLst>
                    <a:ext uri="{FF2B5EF4-FFF2-40B4-BE49-F238E27FC236}">
                      <a16:creationId xmlns:a16="http://schemas.microsoft.com/office/drawing/2014/main" id="{28F9CCB2-B2D1-4ADA-B3FD-DDAFECE42DD3}"/>
                    </a:ext>
                  </a:extLst>
                </p:cNvPr>
                <p:cNvSpPr/>
                <p:nvPr/>
              </p:nvSpPr>
              <p:spPr>
                <a:xfrm rot="2566962">
                  <a:off x="2938577" y="2391317"/>
                  <a:ext cx="95250" cy="8211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rgbClr val="4777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160A4CD-85B8-4B43-A2CF-DBAEE6BF45BE}"/>
                </a:ext>
              </a:extLst>
            </p:cNvPr>
            <p:cNvGrpSpPr/>
            <p:nvPr/>
          </p:nvGrpSpPr>
          <p:grpSpPr>
            <a:xfrm rot="6300000">
              <a:off x="3886807" y="3407663"/>
              <a:ext cx="772497" cy="858443"/>
              <a:chOff x="2497602" y="2538375"/>
              <a:chExt cx="807848" cy="897727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80577A8A-828F-42B8-B518-4927D10A85C3}"/>
                  </a:ext>
                </a:extLst>
              </p:cNvPr>
              <p:cNvGrpSpPr/>
              <p:nvPr/>
            </p:nvGrpSpPr>
            <p:grpSpPr>
              <a:xfrm>
                <a:off x="2497602" y="2538375"/>
                <a:ext cx="662656" cy="728601"/>
                <a:chOff x="2409825" y="2439187"/>
                <a:chExt cx="662656" cy="728601"/>
              </a:xfrm>
            </p:grpSpPr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07560594-30B0-495C-9CD0-FFEFBA8B50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09825" y="2480244"/>
                  <a:ext cx="609660" cy="687544"/>
                </a:xfrm>
                <a:prstGeom prst="line">
                  <a:avLst/>
                </a:prstGeom>
                <a:ln>
                  <a:solidFill>
                    <a:srgbClr val="4777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이등변 삼각형 49">
                  <a:extLst>
                    <a:ext uri="{FF2B5EF4-FFF2-40B4-BE49-F238E27FC236}">
                      <a16:creationId xmlns:a16="http://schemas.microsoft.com/office/drawing/2014/main" id="{CAD734BF-B880-428B-98AF-1915EF9D1978}"/>
                    </a:ext>
                  </a:extLst>
                </p:cNvPr>
                <p:cNvSpPr/>
                <p:nvPr/>
              </p:nvSpPr>
              <p:spPr>
                <a:xfrm rot="2566962">
                  <a:off x="2977231" y="2439187"/>
                  <a:ext cx="95250" cy="8211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rgbClr val="4777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682AA9E1-ADA4-42D8-8613-D7F3DDECE0C2}"/>
                  </a:ext>
                </a:extLst>
              </p:cNvPr>
              <p:cNvGrpSpPr/>
              <p:nvPr/>
            </p:nvGrpSpPr>
            <p:grpSpPr>
              <a:xfrm rot="10800000">
                <a:off x="2642794" y="2707501"/>
                <a:ext cx="662656" cy="728601"/>
                <a:chOff x="2409825" y="2439187"/>
                <a:chExt cx="662656" cy="728601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F2811D34-34CE-43DE-BB2B-D557E6BCD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09825" y="2480244"/>
                  <a:ext cx="609660" cy="687544"/>
                </a:xfrm>
                <a:prstGeom prst="line">
                  <a:avLst/>
                </a:prstGeom>
                <a:ln>
                  <a:solidFill>
                    <a:srgbClr val="4777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이등변 삼각형 47">
                  <a:extLst>
                    <a:ext uri="{FF2B5EF4-FFF2-40B4-BE49-F238E27FC236}">
                      <a16:creationId xmlns:a16="http://schemas.microsoft.com/office/drawing/2014/main" id="{74BEC78F-7CB7-4331-84B2-37576C44D4AD}"/>
                    </a:ext>
                  </a:extLst>
                </p:cNvPr>
                <p:cNvSpPr/>
                <p:nvPr/>
              </p:nvSpPr>
              <p:spPr>
                <a:xfrm rot="2566962">
                  <a:off x="2977231" y="2439187"/>
                  <a:ext cx="95250" cy="8211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rgbClr val="4777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34BFAC2-8206-45E9-B86B-7E8D75BEE745}"/>
                </a:ext>
              </a:extLst>
            </p:cNvPr>
            <p:cNvGrpSpPr/>
            <p:nvPr/>
          </p:nvGrpSpPr>
          <p:grpSpPr>
            <a:xfrm rot="2789819">
              <a:off x="3013139" y="4843384"/>
              <a:ext cx="505345" cy="1305869"/>
              <a:chOff x="2204903" y="1965716"/>
              <a:chExt cx="528471" cy="1365629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A1AC1B6-FE66-48C5-9343-1DB97F84C6A7}"/>
                  </a:ext>
                </a:extLst>
              </p:cNvPr>
              <p:cNvCxnSpPr>
                <a:cxnSpLocks/>
              </p:cNvCxnSpPr>
              <p:nvPr/>
            </p:nvCxnSpPr>
            <p:spPr>
              <a:xfrm rot="18810181" flipH="1">
                <a:off x="1522088" y="2648531"/>
                <a:ext cx="1365629" cy="0"/>
              </a:xfrm>
              <a:prstGeom prst="line">
                <a:avLst/>
              </a:prstGeom>
              <a:ln>
                <a:solidFill>
                  <a:srgbClr val="477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이등변 삼각형 43">
                <a:extLst>
                  <a:ext uri="{FF2B5EF4-FFF2-40B4-BE49-F238E27FC236}">
                    <a16:creationId xmlns:a16="http://schemas.microsoft.com/office/drawing/2014/main" id="{13D56F92-C887-42F3-AC3E-CD9095C93E0C}"/>
                  </a:ext>
                </a:extLst>
              </p:cNvPr>
              <p:cNvSpPr/>
              <p:nvPr/>
            </p:nvSpPr>
            <p:spPr>
              <a:xfrm rot="2566962">
                <a:off x="2638124" y="2117355"/>
                <a:ext cx="95250" cy="821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477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9DFF376-D809-4D8E-859B-186DF94F7249}"/>
                </a:ext>
              </a:extLst>
            </p:cNvPr>
            <p:cNvGrpSpPr/>
            <p:nvPr/>
          </p:nvGrpSpPr>
          <p:grpSpPr>
            <a:xfrm rot="13594483">
              <a:off x="2709145" y="4722262"/>
              <a:ext cx="506993" cy="1305869"/>
              <a:chOff x="2256198" y="2015160"/>
              <a:chExt cx="530194" cy="1365629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2084F8E8-AB76-40B7-8911-5CDCA98F2036}"/>
                  </a:ext>
                </a:extLst>
              </p:cNvPr>
              <p:cNvCxnSpPr>
                <a:cxnSpLocks/>
              </p:cNvCxnSpPr>
              <p:nvPr/>
            </p:nvCxnSpPr>
            <p:spPr>
              <a:xfrm rot="18810181" flipH="1">
                <a:off x="1573383" y="2697975"/>
                <a:ext cx="1365629" cy="0"/>
              </a:xfrm>
              <a:prstGeom prst="line">
                <a:avLst/>
              </a:prstGeom>
              <a:ln>
                <a:solidFill>
                  <a:srgbClr val="477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이등변 삼각형 41">
                <a:extLst>
                  <a:ext uri="{FF2B5EF4-FFF2-40B4-BE49-F238E27FC236}">
                    <a16:creationId xmlns:a16="http://schemas.microsoft.com/office/drawing/2014/main" id="{02F33CB8-AACD-4A3A-993F-9E2B0FF96E9E}"/>
                  </a:ext>
                </a:extLst>
              </p:cNvPr>
              <p:cNvSpPr/>
              <p:nvPr/>
            </p:nvSpPr>
            <p:spPr>
              <a:xfrm rot="2566962">
                <a:off x="2691142" y="2168420"/>
                <a:ext cx="95250" cy="821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477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B2383B8-A293-4049-8BB4-59069A9FB23D}"/>
                </a:ext>
              </a:extLst>
            </p:cNvPr>
            <p:cNvGrpSpPr/>
            <p:nvPr/>
          </p:nvGrpSpPr>
          <p:grpSpPr>
            <a:xfrm>
              <a:off x="5894245" y="3816511"/>
              <a:ext cx="667050" cy="725960"/>
              <a:chOff x="2642794" y="2676920"/>
              <a:chExt cx="697576" cy="759182"/>
            </a:xfrm>
          </p:grpSpPr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308AFE10-346C-494D-B02E-157DA437F761}"/>
                  </a:ext>
                </a:extLst>
              </p:cNvPr>
              <p:cNvSpPr/>
              <p:nvPr/>
            </p:nvSpPr>
            <p:spPr>
              <a:xfrm rot="2566962">
                <a:off x="3245120" y="2676920"/>
                <a:ext cx="95250" cy="821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477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553D4A6B-7558-4B0C-9FD0-F114F9CC52F3}"/>
                  </a:ext>
                </a:extLst>
              </p:cNvPr>
              <p:cNvGrpSpPr/>
              <p:nvPr/>
            </p:nvGrpSpPr>
            <p:grpSpPr>
              <a:xfrm rot="10800000">
                <a:off x="2642794" y="2707501"/>
                <a:ext cx="662656" cy="728601"/>
                <a:chOff x="2409825" y="2439187"/>
                <a:chExt cx="662656" cy="728601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D84E65F4-D3E9-4689-A666-F317BDE58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09825" y="2480244"/>
                  <a:ext cx="609660" cy="687544"/>
                </a:xfrm>
                <a:prstGeom prst="line">
                  <a:avLst/>
                </a:prstGeom>
                <a:ln>
                  <a:solidFill>
                    <a:srgbClr val="4777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E9C4F9BD-3293-4F8D-A618-008965F9DBA8}"/>
                    </a:ext>
                  </a:extLst>
                </p:cNvPr>
                <p:cNvSpPr/>
                <p:nvPr/>
              </p:nvSpPr>
              <p:spPr>
                <a:xfrm rot="2566962">
                  <a:off x="2977231" y="2439187"/>
                  <a:ext cx="95250" cy="8211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rgbClr val="4777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D32DB8-A519-4625-9CE5-49AD615BE4FD}"/>
                </a:ext>
              </a:extLst>
            </p:cNvPr>
            <p:cNvSpPr txBox="1"/>
            <p:nvPr/>
          </p:nvSpPr>
          <p:spPr>
            <a:xfrm>
              <a:off x="1587495" y="3443615"/>
              <a:ext cx="3081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①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EA3F18-7210-4C14-9BF6-3E710427AB10}"/>
                </a:ext>
              </a:extLst>
            </p:cNvPr>
            <p:cNvSpPr txBox="1"/>
            <p:nvPr/>
          </p:nvSpPr>
          <p:spPr>
            <a:xfrm>
              <a:off x="2094346" y="3890658"/>
              <a:ext cx="3081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②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3DA002-CE51-4158-8B6D-62B595E44829}"/>
                </a:ext>
              </a:extLst>
            </p:cNvPr>
            <p:cNvSpPr txBox="1"/>
            <p:nvPr/>
          </p:nvSpPr>
          <p:spPr>
            <a:xfrm>
              <a:off x="2890196" y="4930294"/>
              <a:ext cx="3081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③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3BBF35-F65B-4336-8153-2181271A0090}"/>
                </a:ext>
              </a:extLst>
            </p:cNvPr>
            <p:cNvSpPr txBox="1"/>
            <p:nvPr/>
          </p:nvSpPr>
          <p:spPr>
            <a:xfrm>
              <a:off x="3759277" y="3854521"/>
              <a:ext cx="3081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④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FD1166-B0F2-4DF9-869F-243E60940C6D}"/>
                </a:ext>
              </a:extLst>
            </p:cNvPr>
            <p:cNvSpPr txBox="1"/>
            <p:nvPr/>
          </p:nvSpPr>
          <p:spPr>
            <a:xfrm>
              <a:off x="4417497" y="3492996"/>
              <a:ext cx="3081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⑤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C0EAFA-E0C9-4D90-BEE6-6441643775FE}"/>
                </a:ext>
              </a:extLst>
            </p:cNvPr>
            <p:cNvSpPr txBox="1"/>
            <p:nvPr/>
          </p:nvSpPr>
          <p:spPr>
            <a:xfrm>
              <a:off x="5870335" y="3841718"/>
              <a:ext cx="3081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⑥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C639AD-5AD9-4D69-A548-B9C62B0B1F9C}"/>
                </a:ext>
              </a:extLst>
            </p:cNvPr>
            <p:cNvSpPr txBox="1"/>
            <p:nvPr/>
          </p:nvSpPr>
          <p:spPr>
            <a:xfrm>
              <a:off x="2908006" y="5591246"/>
              <a:ext cx="3081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22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 descr="노트북, 테이블, 잔 및 노트북, 노트북 테이블에, 라이프 스타일, 기술, 사무실, 책상">
            <a:extLst>
              <a:ext uri="{FF2B5EF4-FFF2-40B4-BE49-F238E27FC236}">
                <a16:creationId xmlns:a16="http://schemas.microsoft.com/office/drawing/2014/main" id="{3D1A5E31-687F-4427-BB93-3EBCDD55D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3" t="4397" r="50861" b="9674"/>
          <a:stretch/>
        </p:blipFill>
        <p:spPr bwMode="auto">
          <a:xfrm>
            <a:off x="-18794" y="-6099"/>
            <a:ext cx="1839310" cy="69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6E9ABD-52F3-4E7B-867F-431E81B554C6}"/>
              </a:ext>
            </a:extLst>
          </p:cNvPr>
          <p:cNvSpPr/>
          <p:nvPr/>
        </p:nvSpPr>
        <p:spPr>
          <a:xfrm>
            <a:off x="-19693" y="-15247"/>
            <a:ext cx="1839311" cy="69843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B84CB5-81A7-405D-AA6A-FC93EFABB290}"/>
              </a:ext>
            </a:extLst>
          </p:cNvPr>
          <p:cNvCxnSpPr>
            <a:cxnSpLocks/>
          </p:cNvCxnSpPr>
          <p:nvPr/>
        </p:nvCxnSpPr>
        <p:spPr>
          <a:xfrm>
            <a:off x="1148918" y="432037"/>
            <a:ext cx="0" cy="843379"/>
          </a:xfrm>
          <a:prstGeom prst="line">
            <a:avLst/>
          </a:prstGeom>
          <a:ln w="76200">
            <a:solidFill>
              <a:srgbClr val="477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A53EE1-3A9B-4FE9-872B-A8902A4C982A}"/>
              </a:ext>
            </a:extLst>
          </p:cNvPr>
          <p:cNvSpPr txBox="1"/>
          <p:nvPr/>
        </p:nvSpPr>
        <p:spPr>
          <a:xfrm>
            <a:off x="1266731" y="718501"/>
            <a:ext cx="4976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Promise, </a:t>
            </a:r>
            <a:r>
              <a:rPr lang="en-US" altLang="ko-KR" sz="3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/ await 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C8FC3-46CC-48F8-81EF-C6D36A730A28}"/>
              </a:ext>
            </a:extLst>
          </p:cNvPr>
          <p:cNvSpPr txBox="1"/>
          <p:nvPr/>
        </p:nvSpPr>
        <p:spPr>
          <a:xfrm>
            <a:off x="1266731" y="436938"/>
            <a:ext cx="21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SERVER_TECHNOLOGY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65" name="Picture 5">
            <a:extLst>
              <a:ext uri="{FF2B5EF4-FFF2-40B4-BE49-F238E27FC236}">
                <a16:creationId xmlns:a16="http://schemas.microsoft.com/office/drawing/2014/main" id="{F603C291-2570-4705-84DC-0C702BB84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51" y="1967350"/>
            <a:ext cx="4234031" cy="2381642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1A240E-6F74-4D38-A846-3E1A78733DAF}"/>
              </a:ext>
            </a:extLst>
          </p:cNvPr>
          <p:cNvSpPr/>
          <p:nvPr/>
        </p:nvSpPr>
        <p:spPr>
          <a:xfrm>
            <a:off x="2347865" y="4742214"/>
            <a:ext cx="991893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Async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Await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사용하면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async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Promise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사용하지 않고도 비동기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콜백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지옥을 효과적으로 해결 할 수 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Promise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사용하면 비동기 함수를 순차적으로 사용 할 수 있지만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코드의 직관성이 떨어지고 함수가 많아지면 편집이 어려워진다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     </a:t>
            </a:r>
            <a:r>
              <a:rPr lang="en-US" altLang="ko-KR" sz="1600" dirty="0">
                <a:solidFill>
                  <a:srgbClr val="4777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</a:t>
            </a:r>
            <a:r>
              <a:rPr lang="ko-KR" altLang="en-US" sz="1600" dirty="0">
                <a:solidFill>
                  <a:srgbClr val="4777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/>
              </a:rPr>
              <a:t> </a:t>
            </a:r>
            <a:r>
              <a:rPr lang="ko-KR" altLang="en-US" sz="1600" dirty="0">
                <a:solidFill>
                  <a:srgbClr val="4777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해결하기 위해서 최신 문법에서는 </a:t>
            </a:r>
            <a:r>
              <a:rPr lang="en-US" altLang="ko-KR" sz="1600" dirty="0" err="1">
                <a:solidFill>
                  <a:srgbClr val="4777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Async</a:t>
            </a:r>
            <a:r>
              <a:rPr lang="en-US" altLang="ko-KR" sz="1600" dirty="0">
                <a:solidFill>
                  <a:srgbClr val="4777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4777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문법을 만들어서 코드를 효율적으로 짜는 것이 가능해짐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02CA8B-EC05-434B-9691-98CA2B1BB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745" y="1967350"/>
            <a:ext cx="4834758" cy="23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B2304DB-79EA-4A2A-9BC2-175D66951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41" y="1303276"/>
            <a:ext cx="4982430" cy="3096302"/>
          </a:xfrm>
          <a:prstGeom prst="rect">
            <a:avLst/>
          </a:prstGeom>
        </p:spPr>
      </p:pic>
      <p:pic>
        <p:nvPicPr>
          <p:cNvPr id="32" name="Picture 4" descr="노트북, 테이블, 잔 및 노트북, 노트북 테이블에, 라이프 스타일, 기술, 사무실, 책상">
            <a:extLst>
              <a:ext uri="{FF2B5EF4-FFF2-40B4-BE49-F238E27FC236}">
                <a16:creationId xmlns:a16="http://schemas.microsoft.com/office/drawing/2014/main" id="{3D1A5E31-687F-4427-BB93-3EBCDD55D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3" t="4397" r="50861" b="9674"/>
          <a:stretch/>
        </p:blipFill>
        <p:spPr bwMode="auto">
          <a:xfrm>
            <a:off x="-18794" y="-6099"/>
            <a:ext cx="1839310" cy="69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6E9ABD-52F3-4E7B-867F-431E81B554C6}"/>
              </a:ext>
            </a:extLst>
          </p:cNvPr>
          <p:cNvSpPr/>
          <p:nvPr/>
        </p:nvSpPr>
        <p:spPr>
          <a:xfrm>
            <a:off x="-19693" y="-15247"/>
            <a:ext cx="1839311" cy="69843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B84CB5-81A7-405D-AA6A-FC93EFABB290}"/>
              </a:ext>
            </a:extLst>
          </p:cNvPr>
          <p:cNvCxnSpPr>
            <a:cxnSpLocks/>
          </p:cNvCxnSpPr>
          <p:nvPr/>
        </p:nvCxnSpPr>
        <p:spPr>
          <a:xfrm>
            <a:off x="1148918" y="432037"/>
            <a:ext cx="0" cy="843379"/>
          </a:xfrm>
          <a:prstGeom prst="line">
            <a:avLst/>
          </a:prstGeom>
          <a:ln w="76200">
            <a:solidFill>
              <a:srgbClr val="477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A53EE1-3A9B-4FE9-872B-A8902A4C982A}"/>
              </a:ext>
            </a:extLst>
          </p:cNvPr>
          <p:cNvSpPr txBox="1"/>
          <p:nvPr/>
        </p:nvSpPr>
        <p:spPr>
          <a:xfrm>
            <a:off x="1266731" y="718501"/>
            <a:ext cx="4976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Gulim" charset="-127"/>
              </a:rPr>
              <a:t>Moment.js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C8FC3-46CC-48F8-81EF-C6D36A730A28}"/>
              </a:ext>
            </a:extLst>
          </p:cNvPr>
          <p:cNvSpPr txBox="1"/>
          <p:nvPr/>
        </p:nvSpPr>
        <p:spPr>
          <a:xfrm>
            <a:off x="1266731" y="436938"/>
            <a:ext cx="21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SERVER_TECHNOLOGY</a:t>
            </a:r>
            <a:endParaRPr lang="ko-KR" altLang="en-US" sz="1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85220-D92B-46B9-9C2F-9463D36691EB}"/>
              </a:ext>
            </a:extLst>
          </p:cNvPr>
          <p:cNvSpPr txBox="1"/>
          <p:nvPr/>
        </p:nvSpPr>
        <p:spPr>
          <a:xfrm>
            <a:off x="2347865" y="4679622"/>
            <a:ext cx="8442102" cy="208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Gulim" charset="-127"/>
              </a:rPr>
              <a:t>Moment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Gulim" charset="-127"/>
              </a:rPr>
              <a:t>란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Gulim" charset="-127"/>
              </a:rPr>
              <a:t>?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Gulim" charset="-127"/>
              </a:rPr>
              <a:t> </a:t>
            </a:r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Gulim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  <a:cs typeface="Gulim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Gulim" charset="-127"/>
              </a:rPr>
              <a:t> 날짜 구문 분석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Gulim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Gulim" charset="-127"/>
              </a:rPr>
              <a:t>유효성 검사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Gulim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Gulim" charset="-127"/>
              </a:rPr>
              <a:t>조작 및 서식 지정을위한 간단한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Gulim" charset="-127"/>
              </a:rPr>
              <a:t>JavaScript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Gulim" charset="-127"/>
              </a:rPr>
              <a:t>날짜 라이브러리</a:t>
            </a:r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Gulim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Gulim" charset="-127"/>
              </a:rPr>
              <a:t>자바 스크립트용 모듈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Gulim" charset="-127"/>
              </a:rPr>
              <a:t>단순 시간처리에 관한 처리 가능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Gulim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cs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64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344</Words>
  <Application>Microsoft Office PowerPoint</Application>
  <PresentationFormat>와이드스크린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2" baseType="lpstr">
      <vt:lpstr>Microsoft JhengHei UI Light</vt:lpstr>
      <vt:lpstr>Gulim</vt:lpstr>
      <vt:lpstr>나눔스퀘어</vt:lpstr>
      <vt:lpstr>나눔스퀘어 Bold</vt:lpstr>
      <vt:lpstr>나눔스퀘어 ExtraBold</vt:lpstr>
      <vt:lpstr>나눔스퀘어 Light</vt:lpstr>
      <vt:lpstr>맑은 고딕</vt:lpstr>
      <vt:lpstr>-윤고딕310</vt:lpstr>
      <vt:lpstr>Arial</vt:lpstr>
      <vt:lpstr>Calibri</vt:lpstr>
      <vt:lpstr>Calibri Light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jwt</dc:title>
  <dc:creator>Ki Yong Shin</dc:creator>
  <cp:lastModifiedBy>HYS</cp:lastModifiedBy>
  <cp:revision>38</cp:revision>
  <dcterms:created xsi:type="dcterms:W3CDTF">2018-01-10T14:02:44Z</dcterms:created>
  <dcterms:modified xsi:type="dcterms:W3CDTF">2018-01-12T19:14:24Z</dcterms:modified>
</cp:coreProperties>
</file>