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0" r:id="rId2"/>
    <p:sldId id="278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7" r:id="rId19"/>
    <p:sldId id="265" r:id="rId20"/>
    <p:sldId id="266" r:id="rId21"/>
    <p:sldId id="268" r:id="rId22"/>
    <p:sldId id="264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B4C8E7"/>
    <a:srgbClr val="284387"/>
    <a:srgbClr val="3E64C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6"/>
    <p:restoredTop sz="94737"/>
  </p:normalViewPr>
  <p:slideViewPr>
    <p:cSldViewPr snapToGrid="0" snapToObjects="1">
      <p:cViewPr>
        <p:scale>
          <a:sx n="122" d="100"/>
          <a:sy n="122" d="100"/>
        </p:scale>
        <p:origin x="80" y="70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0414-6E59-8B43-8DD0-9551C9D925BD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41F03-9367-724D-B0F8-0455E9E4C0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89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41F03-9367-724D-B0F8-0455E9E4C01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8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41F03-9367-724D-B0F8-0455E9E4C01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58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60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2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9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51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80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48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56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41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2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740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5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F283-5659-5C45-B3D8-D611E88CCEA3}" type="datetimeFigureOut">
              <a:rPr kumimoji="1" lang="ko-KR" altLang="en-US" smtClean="0"/>
              <a:t>2018. 1. 12.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698D-753A-524D-AD68-4AD5E64EE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2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0" y="0"/>
            <a:ext cx="6211614" cy="6947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3600" dirty="0" smtClean="0"/>
              <a:t>CONTENTS</a:t>
            </a:r>
            <a:endParaRPr kumimoji="1" lang="ko-KR" altLang="en-US" sz="3600" dirty="0"/>
          </a:p>
        </p:txBody>
      </p:sp>
      <p:cxnSp>
        <p:nvCxnSpPr>
          <p:cNvPr id="3" name="직선 연결선[R] 2"/>
          <p:cNvCxnSpPr/>
          <p:nvPr/>
        </p:nvCxnSpPr>
        <p:spPr>
          <a:xfrm>
            <a:off x="1870841" y="4025462"/>
            <a:ext cx="24594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/>
          <p:cNvCxnSpPr/>
          <p:nvPr/>
        </p:nvCxnSpPr>
        <p:spPr>
          <a:xfrm>
            <a:off x="1870841" y="2911365"/>
            <a:ext cx="24594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201103" y="0"/>
            <a:ext cx="5990897" cy="694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3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579476" y="1324303"/>
            <a:ext cx="45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1.</a:t>
            </a:r>
            <a:r>
              <a:rPr kumimoji="1" lang="ko-KR" altLang="en-US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 뷰</a:t>
            </a:r>
            <a:r>
              <a:rPr kumimoji="1" lang="en-US" altLang="ko-KR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(VIEW)</a:t>
            </a:r>
            <a:r>
              <a:rPr kumimoji="1" lang="ko-KR" altLang="en-US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 </a:t>
            </a:r>
            <a:endParaRPr kumimoji="1" lang="ko-KR" altLang="en-US" sz="3600" b="1" dirty="0">
              <a:solidFill>
                <a:srgbClr val="B4C8E7"/>
              </a:solidFill>
              <a:latin typeface="+mj-ea"/>
              <a:cs typeface="Nanum Brush Script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6579477" y="2885033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2. </a:t>
            </a:r>
            <a:r>
              <a:rPr kumimoji="1" lang="ko-KR" altLang="en-US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반정규화</a:t>
            </a:r>
            <a:endParaRPr kumimoji="1" lang="ko-KR" altLang="en-US" sz="3600" b="1" dirty="0">
              <a:solidFill>
                <a:srgbClr val="B4C8E7"/>
              </a:solidFill>
              <a:latin typeface="+mj-ea"/>
              <a:cs typeface="Nanum Brush Script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6579477" y="4451075"/>
            <a:ext cx="400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3.</a:t>
            </a:r>
            <a:r>
              <a:rPr kumimoji="1" lang="ko-KR" altLang="en-US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 트리거</a:t>
            </a:r>
            <a:r>
              <a:rPr kumimoji="1" lang="en-US" altLang="ko-KR" sz="3600" b="1" dirty="0" smtClean="0">
                <a:solidFill>
                  <a:srgbClr val="B4C8E7"/>
                </a:solidFill>
                <a:latin typeface="+mj-ea"/>
                <a:cs typeface="Nanum Brush Script" charset="-127"/>
              </a:rPr>
              <a:t>(Trigger)</a:t>
            </a:r>
            <a:endParaRPr kumimoji="1" lang="ko-KR" altLang="en-US" sz="3600" b="1" dirty="0">
              <a:solidFill>
                <a:srgbClr val="B4C8E7"/>
              </a:solidFill>
              <a:latin typeface="+mj-ea"/>
              <a:cs typeface="Nanum Brush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6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78130" y="645442"/>
            <a:ext cx="5339717" cy="5110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196445" y="645443"/>
            <a:ext cx="4536375" cy="5110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오른쪽 화살표[R] 46"/>
          <p:cNvSpPr/>
          <p:nvPr/>
        </p:nvSpPr>
        <p:spPr>
          <a:xfrm>
            <a:off x="5300752" y="2137847"/>
            <a:ext cx="2202926" cy="2125721"/>
          </a:xfrm>
          <a:prstGeom prst="rightArrow">
            <a:avLst>
              <a:gd name="adj1" fmla="val 63408"/>
              <a:gd name="adj2" fmla="val 32682"/>
            </a:avLst>
          </a:prstGeom>
          <a:solidFill>
            <a:srgbClr val="4472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HOW?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4494"/>
              </p:ext>
            </p:extLst>
          </p:nvPr>
        </p:nvGraphicFramePr>
        <p:xfrm>
          <a:off x="2011702" y="900475"/>
          <a:ext cx="1455478" cy="16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78"/>
              </a:tblGrid>
              <a:tr h="207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lecture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2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 INT(11) -</a:t>
                      </a:r>
                      <a:r>
                        <a:rPr lang="en-US" altLang="ko-KR" sz="900" baseline="0" dirty="0" smtClean="0"/>
                        <a:t> PK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8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chapter_id</a:t>
                      </a:r>
                      <a:r>
                        <a:rPr lang="en-US" altLang="ko-KR" sz="900" dirty="0" smtClean="0"/>
                        <a:t> INT(11) -</a:t>
                      </a:r>
                      <a:r>
                        <a:rPr lang="en-US" altLang="ko-KR" sz="900" baseline="0" dirty="0" smtClean="0"/>
                        <a:t> FK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2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title VARCHAR(45)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2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priority INT(11)</a:t>
                      </a:r>
                    </a:p>
                  </a:txBody>
                  <a:tcPr marL="58710" marR="58710" marT="29355" marB="29355"/>
                </a:tc>
              </a:tr>
              <a:tr h="232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Info TEXT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2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profile_image</a:t>
                      </a:r>
                      <a:r>
                        <a:rPr lang="en-US" altLang="ko-KR" sz="900" dirty="0" smtClean="0"/>
                        <a:t> TEXT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97649"/>
              </p:ext>
            </p:extLst>
          </p:nvPr>
        </p:nvGraphicFramePr>
        <p:xfrm>
          <a:off x="319565" y="3583924"/>
          <a:ext cx="1408182" cy="123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82"/>
              </a:tblGrid>
              <a:tr h="215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lecture_video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41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 INT(11) -</a:t>
                      </a:r>
                      <a:r>
                        <a:rPr lang="en-US" altLang="ko-KR" sz="900" baseline="0" dirty="0" smtClean="0"/>
                        <a:t> PK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9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lecture_id INT(11) -</a:t>
                      </a:r>
                      <a:r>
                        <a:rPr lang="en-US" altLang="ko-KR" sz="900" baseline="0" dirty="0" smtClean="0"/>
                        <a:t> FK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41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video_id</a:t>
                      </a:r>
                      <a:r>
                        <a:rPr lang="en-US" altLang="ko-KR" sz="900" dirty="0" smtClean="0"/>
                        <a:t> VARCHAR(45)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41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play_time</a:t>
                      </a:r>
                      <a:r>
                        <a:rPr lang="en-US" altLang="ko-KR" sz="900" dirty="0" smtClean="0"/>
                        <a:t> INT(11)</a:t>
                      </a:r>
                    </a:p>
                  </a:txBody>
                  <a:tcPr marL="58710" marR="58710" marT="29355" marB="29355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51358"/>
              </p:ext>
            </p:extLst>
          </p:nvPr>
        </p:nvGraphicFramePr>
        <p:xfrm>
          <a:off x="2112837" y="3581878"/>
          <a:ext cx="1405917" cy="193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17"/>
              </a:tblGrid>
              <a:tr h="21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lecture_quiz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 INT(11) -</a:t>
                      </a:r>
                      <a:r>
                        <a:rPr lang="en-US" altLang="ko-KR" sz="900" baseline="0" dirty="0" smtClean="0"/>
                        <a:t> PK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9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lecture_id INT(11) -</a:t>
                      </a:r>
                      <a:r>
                        <a:rPr lang="en-US" altLang="ko-KR" sz="900" baseline="0" dirty="0" smtClean="0"/>
                        <a:t> FK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priority INT(11)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title VARCHAR(255)</a:t>
                      </a:r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explanation</a:t>
                      </a:r>
                      <a:r>
                        <a:rPr lang="en-US" altLang="ko-KR" sz="900" baseline="0" dirty="0" smtClean="0"/>
                        <a:t> TEXT</a:t>
                      </a:r>
                      <a:endParaRPr lang="en-US" altLang="ko-KR" sz="900" dirty="0" smtClean="0"/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image_path</a:t>
                      </a:r>
                      <a:r>
                        <a:rPr lang="en-US" altLang="ko-KR" sz="900" dirty="0" smtClean="0"/>
                        <a:t> TEXT</a:t>
                      </a:r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pass_value</a:t>
                      </a:r>
                      <a:r>
                        <a:rPr lang="en-US" altLang="ko-KR" sz="900" dirty="0" smtClean="0"/>
                        <a:t> INT(11)</a:t>
                      </a:r>
                    </a:p>
                  </a:txBody>
                  <a:tcPr marL="58710" marR="58710" marT="29355" marB="29355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1902"/>
              </p:ext>
            </p:extLst>
          </p:nvPr>
        </p:nvGraphicFramePr>
        <p:xfrm>
          <a:off x="3903844" y="3603349"/>
          <a:ext cx="1308727" cy="121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27"/>
              </a:tblGrid>
              <a:tr h="21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lecture_picture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 INT(11) -</a:t>
                      </a:r>
                      <a:r>
                        <a:rPr lang="en-US" altLang="ko-KR" sz="900" baseline="0" dirty="0" smtClean="0"/>
                        <a:t> PK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9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lecture_id INT(11) -</a:t>
                      </a:r>
                      <a:r>
                        <a:rPr lang="en-US" altLang="ko-KR" sz="900" baseline="0" dirty="0" smtClean="0"/>
                        <a:t> FK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Image_path</a:t>
                      </a:r>
                      <a:r>
                        <a:rPr lang="en-US" altLang="ko-KR" sz="900" dirty="0" smtClean="0"/>
                        <a:t> TEXT</a:t>
                      </a:r>
                      <a:endParaRPr lang="ko-KR" altLang="en-US" sz="900" dirty="0"/>
                    </a:p>
                  </a:txBody>
                  <a:tcPr marL="58710" marR="58710" marT="29355" marB="29355"/>
                </a:tc>
              </a:tr>
              <a:tr h="238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Priority</a:t>
                      </a:r>
                      <a:r>
                        <a:rPr lang="en-US" altLang="ko-KR" sz="900" baseline="0" dirty="0" smtClean="0"/>
                        <a:t> VARCHAR(45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 marL="58710" marR="58710" marT="29355" marB="29355"/>
                </a:tc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V="1">
            <a:off x="802494" y="2845963"/>
            <a:ext cx="1151906" cy="65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3406301" y="2845963"/>
            <a:ext cx="1151906" cy="65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808789" y="2834696"/>
            <a:ext cx="0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537225" y="2347906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537225" y="3301486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537225" y="4255066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537225" y="1394326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7611159" y="1621624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picture</a:t>
            </a:r>
            <a:endParaRPr kumimoji="1" lang="ko-KR" altLang="en-US" b="1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7611158" y="25708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video</a:t>
            </a:r>
            <a:endParaRPr kumimoji="1" lang="ko-KR" altLang="en-US" b="1" dirty="0"/>
          </a:p>
        </p:txBody>
      </p:sp>
      <p:sp>
        <p:nvSpPr>
          <p:cNvPr id="35" name="텍스트 상자 34"/>
          <p:cNvSpPr txBox="1"/>
          <p:nvPr/>
        </p:nvSpPr>
        <p:spPr>
          <a:xfrm>
            <a:off x="7611158" y="352441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picture</a:t>
            </a:r>
            <a:endParaRPr kumimoji="1" lang="ko-KR" altLang="en-US" b="1" dirty="0"/>
          </a:p>
        </p:txBody>
      </p:sp>
      <p:sp>
        <p:nvSpPr>
          <p:cNvPr id="36" name="텍스트 상자 35"/>
          <p:cNvSpPr txBox="1"/>
          <p:nvPr/>
        </p:nvSpPr>
        <p:spPr>
          <a:xfrm>
            <a:off x="7611158" y="4477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quiz</a:t>
            </a:r>
            <a:endParaRPr kumimoji="1" lang="ko-KR" altLang="en-US" b="1" dirty="0"/>
          </a:p>
        </p:txBody>
      </p:sp>
      <p:sp>
        <p:nvSpPr>
          <p:cNvPr id="37" name="텍스트 상자 36"/>
          <p:cNvSpPr txBox="1"/>
          <p:nvPr/>
        </p:nvSpPr>
        <p:spPr>
          <a:xfrm>
            <a:off x="9931681" y="1621624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38" name="텍스트 상자 37"/>
          <p:cNvSpPr txBox="1"/>
          <p:nvPr/>
        </p:nvSpPr>
        <p:spPr>
          <a:xfrm>
            <a:off x="9931681" y="2570835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39" name="텍스트 상자 38"/>
          <p:cNvSpPr txBox="1"/>
          <p:nvPr/>
        </p:nvSpPr>
        <p:spPr>
          <a:xfrm>
            <a:off x="9931681" y="3524415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40" name="텍스트 상자 39"/>
          <p:cNvSpPr txBox="1"/>
          <p:nvPr/>
        </p:nvSpPr>
        <p:spPr>
          <a:xfrm>
            <a:off x="9931681" y="4477995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41" name="텍스트 상자 40"/>
          <p:cNvSpPr txBox="1"/>
          <p:nvPr/>
        </p:nvSpPr>
        <p:spPr>
          <a:xfrm>
            <a:off x="7611814" y="8757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강의 목록</a:t>
            </a:r>
            <a:endParaRPr kumimoji="1"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2923586" y="6221767"/>
            <a:ext cx="8545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b="1" dirty="0" smtClean="0"/>
              <a:t>정규화된 테이블에서 다음과 같은 뷰를 나타내기 위해서 사용되는 쿼리의 값은</a:t>
            </a:r>
            <a:r>
              <a:rPr kumimoji="1" lang="en-US" altLang="ko-KR" b="1" dirty="0" smtClean="0"/>
              <a:t>?</a:t>
            </a:r>
            <a:endParaRPr kumimoji="1" lang="ko-KR" altLang="en-US" b="1" dirty="0"/>
          </a:p>
        </p:txBody>
      </p:sp>
      <p:sp>
        <p:nvSpPr>
          <p:cNvPr id="43" name="텍스트 상자 42"/>
          <p:cNvSpPr txBox="1"/>
          <p:nvPr/>
        </p:nvSpPr>
        <p:spPr>
          <a:xfrm>
            <a:off x="7196445" y="190005"/>
            <a:ext cx="16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CLIENT VIEW</a:t>
            </a:r>
            <a:endParaRPr kumimoji="1" lang="ko-KR" altLang="en-US" b="1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178130" y="190005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TABLE</a:t>
            </a:r>
            <a:endParaRPr kumimoji="1" lang="ko-KR" altLang="en-US" b="1" dirty="0"/>
          </a:p>
        </p:txBody>
      </p:sp>
      <p:sp>
        <p:nvSpPr>
          <p:cNvPr id="48" name="텍스트 상자 47"/>
          <p:cNvSpPr txBox="1"/>
          <p:nvPr/>
        </p:nvSpPr>
        <p:spPr>
          <a:xfrm>
            <a:off x="7555120" y="1383444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lecture1</a:t>
            </a:r>
            <a:endParaRPr kumimoji="1" lang="ko-KR" altLang="en-US" sz="1000" dirty="0"/>
          </a:p>
        </p:txBody>
      </p:sp>
      <p:sp>
        <p:nvSpPr>
          <p:cNvPr id="49" name="텍스트 상자 48"/>
          <p:cNvSpPr txBox="1"/>
          <p:nvPr/>
        </p:nvSpPr>
        <p:spPr>
          <a:xfrm>
            <a:off x="7555120" y="2369547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lecture2</a:t>
            </a:r>
            <a:endParaRPr kumimoji="1" lang="ko-KR" altLang="en-US" sz="1000" dirty="0"/>
          </a:p>
        </p:txBody>
      </p:sp>
      <p:sp>
        <p:nvSpPr>
          <p:cNvPr id="50" name="텍스트 상자 49"/>
          <p:cNvSpPr txBox="1"/>
          <p:nvPr/>
        </p:nvSpPr>
        <p:spPr>
          <a:xfrm>
            <a:off x="7555120" y="3317671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lecture3</a:t>
            </a:r>
            <a:endParaRPr kumimoji="1" lang="ko-KR" altLang="en-US" sz="1000" dirty="0"/>
          </a:p>
        </p:txBody>
      </p:sp>
      <p:sp>
        <p:nvSpPr>
          <p:cNvPr id="51" name="텍스트 상자 50"/>
          <p:cNvSpPr txBox="1"/>
          <p:nvPr/>
        </p:nvSpPr>
        <p:spPr>
          <a:xfrm>
            <a:off x="7555120" y="4255065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lecture4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11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" y="209633"/>
            <a:ext cx="10058400" cy="4715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62005" y="5841756"/>
            <a:ext cx="8310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b="1" dirty="0" smtClean="0"/>
              <a:t>자신의 </a:t>
            </a:r>
            <a:r>
              <a:rPr kumimoji="1" lang="en-US" altLang="ko-KR" b="1" dirty="0" smtClean="0"/>
              <a:t>id</a:t>
            </a:r>
            <a:r>
              <a:rPr kumimoji="1" lang="ko-KR" altLang="en-US" b="1" dirty="0" smtClean="0"/>
              <a:t>를 참조하는 테이블들을 전부다 검색해보아야 하기때문에</a:t>
            </a:r>
            <a:endParaRPr kumimoji="1" lang="en-US" altLang="ko-KR" b="1" dirty="0" smtClean="0"/>
          </a:p>
          <a:p>
            <a:r>
              <a:rPr kumimoji="1" lang="ko-KR" altLang="en-US" b="1" dirty="0" smtClean="0"/>
              <a:t>과도한 </a:t>
            </a:r>
            <a:r>
              <a:rPr kumimoji="1" lang="en-US" altLang="ko-KR" b="1" dirty="0" smtClean="0"/>
              <a:t>JOIN</a:t>
            </a:r>
            <a:r>
              <a:rPr kumimoji="1" lang="ko-KR" altLang="en-US" b="1" dirty="0" smtClean="0"/>
              <a:t> 연산과</a:t>
            </a:r>
            <a:r>
              <a:rPr kumimoji="1" lang="en-US" altLang="ko-KR" b="1" dirty="0" smtClean="0"/>
              <a:t>,</a:t>
            </a:r>
            <a:r>
              <a:rPr kumimoji="1" lang="ko-KR" altLang="en-US" b="1" dirty="0" smtClean="0"/>
              <a:t> 복잡한 쿼리문이 발생하게 된다</a:t>
            </a:r>
            <a:r>
              <a:rPr kumimoji="1" lang="en-US" altLang="ko-KR" b="1" dirty="0" smtClean="0"/>
              <a:t>.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79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42607" y="2849174"/>
            <a:ext cx="4714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6000" b="1" dirty="0" smtClean="0"/>
              <a:t>반정규화는 </a:t>
            </a:r>
            <a:r>
              <a:rPr kumimoji="1" lang="en-US" altLang="ko-KR" sz="6000" b="1" dirty="0" smtClean="0"/>
              <a:t>!</a:t>
            </a:r>
            <a:endParaRPr kumimoji="1"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527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5636" y="1630868"/>
            <a:ext cx="84908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반정규화를 정의하면 정규화된 엔터티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,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속성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,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관계에 대해</a:t>
            </a:r>
            <a:r>
              <a:rPr lang="ko-KR" altLang="en-US" dirty="0" smtClean="0">
                <a:solidFill>
                  <a:srgbClr val="4B4B4B"/>
                </a:solidFill>
                <a:latin typeface="돋움" charset="-127"/>
              </a:rPr>
              <a:t>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시스템의 성능향상과 </a:t>
            </a:r>
            <a:r>
              <a:rPr lang="ko-KR" altLang="en-US" b="1" i="0" dirty="0" smtClean="0">
                <a:effectLst/>
                <a:latin typeface="돋움" charset="-127"/>
              </a:rPr>
              <a:t>개발</a:t>
            </a:r>
            <a:r>
              <a:rPr lang="en-US" altLang="ko-KR" b="1" i="0" dirty="0" smtClean="0">
                <a:effectLst/>
                <a:latin typeface="돋움" charset="-127"/>
              </a:rPr>
              <a:t>(Development)</a:t>
            </a:r>
            <a:r>
              <a:rPr lang="ko-KR" altLang="en-US" b="1" i="0" dirty="0" smtClean="0">
                <a:effectLst/>
                <a:latin typeface="돋움" charset="-127"/>
              </a:rPr>
              <a:t>과 운영</a:t>
            </a:r>
            <a:r>
              <a:rPr lang="en-US" altLang="ko-KR" b="1" i="0" dirty="0" smtClean="0">
                <a:effectLst/>
                <a:latin typeface="돋움" charset="-127"/>
              </a:rPr>
              <a:t>(Maintenance)</a:t>
            </a:r>
            <a:r>
              <a:rPr lang="ko-KR" altLang="en-US" b="1" i="0" dirty="0" smtClean="0">
                <a:effectLst/>
                <a:latin typeface="돋움" charset="-127"/>
              </a:rPr>
              <a:t>의 단순화를 위해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 중복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,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통합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,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분리 등을 수행하는 데이터 모델링의 기법</a:t>
            </a:r>
            <a:endParaRPr lang="en-US" altLang="ko-KR" b="0" i="0" dirty="0" smtClean="0">
              <a:solidFill>
                <a:srgbClr val="4B4B4B"/>
              </a:solidFill>
              <a:effectLst/>
              <a:latin typeface="돋움" charset="-127"/>
            </a:endParaRPr>
          </a:p>
          <a:p>
            <a:endParaRPr lang="en-US" altLang="ko-KR" dirty="0">
              <a:solidFill>
                <a:srgbClr val="4B4B4B"/>
              </a:solidFill>
              <a:latin typeface="돋움" charset="-127"/>
            </a:endParaRPr>
          </a:p>
          <a:p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협의의 반정규화는 </a:t>
            </a:r>
            <a:r>
              <a:rPr lang="ko-KR" altLang="en-US" b="1" i="0" dirty="0" smtClean="0">
                <a:effectLst/>
                <a:latin typeface="돋움" charset="-127"/>
              </a:rPr>
              <a:t>데이터를 중복</a:t>
            </a:r>
            <a:r>
              <a:rPr lang="ko-KR" altLang="en-US" b="0" i="0" dirty="0" smtClean="0">
                <a:effectLst/>
                <a:latin typeface="돋움" charset="-127"/>
              </a:rPr>
              <a:t>하여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성능을 향상시키기 위한 기법이라고 정의할 수 있고 좀 더 넓은 의미의 반정규화는 성능을 향상시키기 위해 정규화된 데이터 모델에서 중복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,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통합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,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분리 등을 수행하는 모든 과정을 의미한다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.</a:t>
            </a:r>
          </a:p>
          <a:p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b="1" i="0" dirty="0" smtClean="0">
                <a:effectLst/>
                <a:latin typeface="돋움" charset="-127"/>
              </a:rPr>
              <a:t>데이터 무결성이 깨질 수 있는 위험</a:t>
            </a:r>
            <a:r>
              <a:rPr lang="ko-KR" altLang="en-US" b="1" i="0" dirty="0" smtClean="0">
                <a:solidFill>
                  <a:srgbClr val="4B4B4B"/>
                </a:solidFill>
                <a:effectLst/>
                <a:latin typeface="돋움" charset="-127"/>
              </a:rPr>
              <a:t>을 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무릅쓰고 데이터를 중복하여 반정규화를 적용하는 이유는 데이터를 조회할 때 디스크 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I/O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량이 많아서 성능이 저하되거나 경로가 너무 멀어 </a:t>
            </a:r>
            <a:r>
              <a:rPr lang="ko-KR" altLang="en-US" b="1" i="0" dirty="0" smtClean="0">
                <a:effectLst/>
                <a:latin typeface="돋움" charset="-127"/>
              </a:rPr>
              <a:t>조인으로 인한 성능저하가 예상되거나 칼럼을 계산하여 읽을 때 성능이 저하될 것이 예상되는 경우 반정규화를 수행</a:t>
            </a:r>
            <a:r>
              <a:rPr lang="ko-KR" altLang="en-US" b="0" i="0" dirty="0" smtClean="0">
                <a:solidFill>
                  <a:srgbClr val="4B4B4B"/>
                </a:solidFill>
                <a:effectLst/>
                <a:latin typeface="돋움" charset="-127"/>
              </a:rPr>
              <a:t>하게 된다</a:t>
            </a:r>
            <a:r>
              <a:rPr lang="en-US" altLang="ko-KR" b="0" i="0" dirty="0" smtClean="0">
                <a:solidFill>
                  <a:srgbClr val="4B4B4B"/>
                </a:solidFill>
                <a:effectLst/>
                <a:latin typeface="돋움" charset="-127"/>
              </a:rPr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5636" y="865994"/>
            <a:ext cx="4714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/>
              <a:t>반정규화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99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18762"/>
              </p:ext>
            </p:extLst>
          </p:nvPr>
        </p:nvGraphicFramePr>
        <p:xfrm>
          <a:off x="4258014" y="2260691"/>
          <a:ext cx="2192163" cy="284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163"/>
              </a:tblGrid>
              <a:tr h="312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lecture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 INT(11) -</a:t>
                      </a:r>
                      <a:r>
                        <a:rPr lang="en-US" altLang="ko-KR" sz="1400" baseline="0" dirty="0" smtClean="0"/>
                        <a:t> PK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428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chapter_id</a:t>
                      </a:r>
                      <a:r>
                        <a:rPr lang="en-US" altLang="ko-KR" sz="1400" dirty="0" smtClean="0"/>
                        <a:t> INT(11) -</a:t>
                      </a:r>
                      <a:r>
                        <a:rPr lang="en-US" altLang="ko-KR" sz="1400" baseline="0" dirty="0" smtClean="0"/>
                        <a:t> FK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 VARCHAR(45)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priority INT(11)</a:t>
                      </a:r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Info TEXT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profile_image</a:t>
                      </a:r>
                      <a:r>
                        <a:rPr lang="en-US" altLang="ko-KR" sz="1400" dirty="0" smtClean="0"/>
                        <a:t> TEXT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type</a:t>
                      </a:r>
                      <a:r>
                        <a:rPr lang="en-US" altLang="ko-KR" sz="1400" b="1" baseline="0" dirty="0" smtClean="0"/>
                        <a:t> INT(2)</a:t>
                      </a:r>
                      <a:endParaRPr lang="ko-KR" altLang="en-US" sz="1400" b="1" dirty="0"/>
                    </a:p>
                  </a:txBody>
                  <a:tcPr marL="88426" marR="88426" marT="44213" marB="44213"/>
                </a:tc>
              </a:tr>
            </a:tbl>
          </a:graphicData>
        </a:graphic>
      </p:graphicFrame>
      <p:sp>
        <p:nvSpPr>
          <p:cNvPr id="13" name="텍스트 상자 12"/>
          <p:cNvSpPr txBox="1"/>
          <p:nvPr/>
        </p:nvSpPr>
        <p:spPr>
          <a:xfrm>
            <a:off x="410849" y="558140"/>
            <a:ext cx="7640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실제로 위의 </a:t>
            </a:r>
            <a:r>
              <a:rPr kumimoji="1" lang="en-US" altLang="ko-KR" dirty="0" smtClean="0"/>
              <a:t>VIEW</a:t>
            </a:r>
            <a:r>
              <a:rPr kumimoji="1" lang="ko-KR" altLang="en-US" dirty="0" smtClean="0"/>
              <a:t>를 구현하는데 있어서</a:t>
            </a:r>
            <a:endParaRPr kumimoji="1" lang="en-US" altLang="ko-KR" dirty="0" smtClean="0"/>
          </a:p>
          <a:p>
            <a:r>
              <a:rPr kumimoji="1" lang="ko-KR" altLang="en-US" b="1" dirty="0" smtClean="0"/>
              <a:t>각 </a:t>
            </a:r>
            <a:r>
              <a:rPr kumimoji="1" lang="en-US" altLang="ko-KR" b="1" dirty="0" smtClean="0"/>
              <a:t>lecture_id</a:t>
            </a:r>
            <a:r>
              <a:rPr kumimoji="1" lang="ko-KR" altLang="en-US" b="1" dirty="0" smtClean="0"/>
              <a:t>가 어떤 타입의 </a:t>
            </a:r>
            <a:r>
              <a:rPr kumimoji="1" lang="en-US" altLang="ko-KR" b="1" dirty="0" smtClean="0"/>
              <a:t>lecture</a:t>
            </a:r>
            <a:r>
              <a:rPr kumimoji="1" lang="ko-KR" altLang="en-US" b="1" dirty="0" smtClean="0"/>
              <a:t>인지를 내포하는 데이터</a:t>
            </a:r>
            <a:r>
              <a:rPr kumimoji="1" lang="ko-KR" altLang="en-US" dirty="0" smtClean="0"/>
              <a:t>를 추가하면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반정규화를 이용한 개발을 하는 것이라고 볼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93319"/>
              </p:ext>
            </p:extLst>
          </p:nvPr>
        </p:nvGraphicFramePr>
        <p:xfrm>
          <a:off x="586481" y="2260691"/>
          <a:ext cx="2229889" cy="253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889"/>
              </a:tblGrid>
              <a:tr h="317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lecture</a:t>
                      </a:r>
                      <a:endParaRPr lang="ko-KR" altLang="en-US" sz="1400" dirty="0"/>
                    </a:p>
                  </a:txBody>
                  <a:tcPr marL="89948" marR="89948" marT="44974" marB="44974"/>
                </a:tc>
              </a:tr>
              <a:tr h="356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 INT(11) -</a:t>
                      </a:r>
                      <a:r>
                        <a:rPr lang="en-US" altLang="ko-KR" sz="1400" baseline="0" dirty="0" smtClean="0"/>
                        <a:t> PK</a:t>
                      </a:r>
                      <a:endParaRPr lang="ko-KR" altLang="en-US" sz="1400" dirty="0"/>
                    </a:p>
                  </a:txBody>
                  <a:tcPr marL="89948" marR="89948" marT="44974" marB="44974"/>
                </a:tc>
              </a:tr>
              <a:tr h="435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chapter_id</a:t>
                      </a:r>
                      <a:r>
                        <a:rPr lang="en-US" altLang="ko-KR" sz="1400" dirty="0" smtClean="0"/>
                        <a:t> INT(11) -</a:t>
                      </a:r>
                      <a:r>
                        <a:rPr lang="en-US" altLang="ko-KR" sz="1400" baseline="0" dirty="0" smtClean="0"/>
                        <a:t> FK</a:t>
                      </a:r>
                      <a:endParaRPr lang="ko-KR" altLang="en-US" sz="1400" dirty="0"/>
                    </a:p>
                  </a:txBody>
                  <a:tcPr marL="89948" marR="89948" marT="44974" marB="44974"/>
                </a:tc>
              </a:tr>
              <a:tr h="356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 VARCHAR(45)</a:t>
                      </a:r>
                      <a:endParaRPr lang="ko-KR" altLang="en-US" sz="1400" dirty="0"/>
                    </a:p>
                  </a:txBody>
                  <a:tcPr marL="89948" marR="89948" marT="44974" marB="44974"/>
                </a:tc>
              </a:tr>
              <a:tr h="356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priority INT(11)</a:t>
                      </a:r>
                    </a:p>
                  </a:txBody>
                  <a:tcPr marL="89948" marR="89948" marT="44974" marB="44974"/>
                </a:tc>
              </a:tr>
              <a:tr h="356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Info TEXT</a:t>
                      </a:r>
                      <a:endParaRPr lang="ko-KR" altLang="en-US" sz="1400" dirty="0"/>
                    </a:p>
                  </a:txBody>
                  <a:tcPr marL="89948" marR="89948" marT="44974" marB="44974"/>
                </a:tc>
              </a:tr>
              <a:tr h="356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profile_image</a:t>
                      </a:r>
                      <a:r>
                        <a:rPr lang="en-US" altLang="ko-KR" sz="1400" dirty="0" smtClean="0"/>
                        <a:t> TEXT</a:t>
                      </a:r>
                      <a:endParaRPr lang="ko-KR" altLang="en-US" sz="1400" dirty="0"/>
                    </a:p>
                  </a:txBody>
                  <a:tcPr marL="89948" marR="89948" marT="44974" marB="44974"/>
                </a:tc>
              </a:tr>
            </a:tbl>
          </a:graphicData>
        </a:graphic>
      </p:graphicFrame>
      <p:sp>
        <p:nvSpPr>
          <p:cNvPr id="34" name="오른쪽 화살표[R] 33"/>
          <p:cNvSpPr/>
          <p:nvPr/>
        </p:nvSpPr>
        <p:spPr>
          <a:xfrm>
            <a:off x="2939667" y="3122972"/>
            <a:ext cx="1195050" cy="916639"/>
          </a:xfrm>
          <a:prstGeom prst="rightArrow">
            <a:avLst>
              <a:gd name="adj1" fmla="val 40966"/>
              <a:gd name="adj2" fmla="val 4776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" y="1610922"/>
            <a:ext cx="10058400" cy="4715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1887" y="774267"/>
            <a:ext cx="1879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dirty="0" smtClean="0"/>
              <a:t>BEFORE</a:t>
            </a:r>
            <a:endParaRPr kumimoji="1"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80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9" y="1610922"/>
            <a:ext cx="10058400" cy="7799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889" y="786142"/>
            <a:ext cx="1576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dirty="0" smtClean="0"/>
              <a:t>AFTER</a:t>
            </a:r>
            <a:endParaRPr kumimoji="1" lang="ko-KR" altLang="en-US" sz="3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216889" y="2956956"/>
            <a:ext cx="698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실제로 더욱 복잡한 테이블 관계설정에 있어서 이러한 반정규화는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테이블간의 </a:t>
            </a:r>
            <a:r>
              <a:rPr kumimoji="1" lang="en-US" altLang="ko-KR" dirty="0" smtClean="0"/>
              <a:t>JOIN</a:t>
            </a:r>
            <a:r>
              <a:rPr kumimoji="1" lang="ko-KR" altLang="en-US" dirty="0" smtClean="0"/>
              <a:t>을 파격적으로 줄여주는 효과가 있으며</a:t>
            </a:r>
            <a:r>
              <a:rPr kumimoji="1" lang="en-US" altLang="ko-KR" dirty="0" smtClean="0"/>
              <a:t>,</a:t>
            </a:r>
            <a:endParaRPr kumimoji="1" lang="en-US" altLang="ko-KR" dirty="0"/>
          </a:p>
          <a:p>
            <a:r>
              <a:rPr kumimoji="1" lang="ko-KR" altLang="en-US" dirty="0" smtClean="0"/>
              <a:t>그로인한 성능 향상과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개발 기간의 단축효과를 기대 할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652" y="812526"/>
            <a:ext cx="92688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" charset="-127"/>
              </a:rPr>
              <a:t>역정규화는 </a:t>
            </a:r>
            <a:r>
              <a:rPr lang="ko-KR" altLang="en-US" i="0" dirty="0" smtClean="0">
                <a:effectLst/>
                <a:latin typeface="돋움" charset="-127"/>
              </a:rPr>
              <a:t>데이터 무결성이 깨질 수 있는 가능성을 제공한다</a:t>
            </a:r>
            <a:r>
              <a:rPr lang="en-US" altLang="ko-KR" i="0" dirty="0" smtClean="0">
                <a:effectLst/>
                <a:latin typeface="돋움" charset="-127"/>
              </a:rPr>
              <a:t>.</a:t>
            </a:r>
          </a:p>
          <a:p>
            <a:r>
              <a:rPr lang="ko-KR" altLang="en-US" dirty="0" smtClean="0">
                <a:latin typeface="돋움" charset="-127"/>
              </a:rPr>
              <a:t>역정규화를 통해서 클라이언트는 </a:t>
            </a:r>
            <a:r>
              <a:rPr lang="en-US" altLang="ko-KR" dirty="0" smtClean="0">
                <a:latin typeface="돋움" charset="-127"/>
              </a:rPr>
              <a:t>lecture table</a:t>
            </a:r>
            <a:r>
              <a:rPr lang="ko-KR" altLang="en-US" dirty="0" smtClean="0">
                <a:latin typeface="돋움" charset="-127"/>
              </a:rPr>
              <a:t>의 </a:t>
            </a:r>
            <a:r>
              <a:rPr lang="en-US" altLang="ko-KR" dirty="0" smtClean="0">
                <a:latin typeface="돋움" charset="-127"/>
              </a:rPr>
              <a:t>type</a:t>
            </a:r>
            <a:r>
              <a:rPr lang="ko-KR" altLang="en-US" dirty="0" smtClean="0">
                <a:latin typeface="돋움" charset="-127"/>
              </a:rPr>
              <a:t>에 의존해서 데이터를 출력하지만</a:t>
            </a:r>
            <a:r>
              <a:rPr lang="en-US" altLang="ko-KR" dirty="0" smtClean="0">
                <a:latin typeface="돋움" charset="-127"/>
              </a:rPr>
              <a:t>,</a:t>
            </a:r>
          </a:p>
          <a:p>
            <a:r>
              <a:rPr lang="en-US" altLang="ko-KR" dirty="0">
                <a:latin typeface="돋움" charset="-127"/>
              </a:rPr>
              <a:t>l</a:t>
            </a:r>
            <a:r>
              <a:rPr lang="en-US" altLang="ko-KR" dirty="0" smtClean="0">
                <a:latin typeface="돋움" charset="-127"/>
              </a:rPr>
              <a:t>ecture</a:t>
            </a:r>
            <a:r>
              <a:rPr lang="ko-KR" altLang="en-US" dirty="0" smtClean="0">
                <a:latin typeface="돋움" charset="-127"/>
              </a:rPr>
              <a:t>의 </a:t>
            </a:r>
            <a:r>
              <a:rPr lang="en-US" altLang="ko-KR" dirty="0" smtClean="0">
                <a:latin typeface="돋움" charset="-127"/>
              </a:rPr>
              <a:t>type </a:t>
            </a:r>
            <a:r>
              <a:rPr lang="ko-KR" altLang="en-US" dirty="0" smtClean="0">
                <a:latin typeface="돋움" charset="-127"/>
              </a:rPr>
              <a:t>칼럼은 실제로 어떠한 관계설정도 지니지 않은 값일 뿐이다</a:t>
            </a:r>
            <a:r>
              <a:rPr lang="en-US" altLang="ko-KR" dirty="0" smtClean="0">
                <a:latin typeface="돋움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1652" y="240523"/>
            <a:ext cx="4714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/>
              <a:t>하지만</a:t>
            </a:r>
            <a:r>
              <a:rPr kumimoji="1" lang="en-US" altLang="ko-KR" sz="2800" b="1" dirty="0" smtClean="0"/>
              <a:t>!</a:t>
            </a:r>
            <a:endParaRPr kumimoji="1"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5911681" y="1784639"/>
            <a:ext cx="4320048" cy="486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7190" y="3438319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07190" y="4391899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07190" y="5345479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7190" y="2484739"/>
            <a:ext cx="3621974" cy="815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281124" y="2712037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picture</a:t>
            </a:r>
            <a:endParaRPr kumimoji="1" lang="ko-KR" altLang="en-US" b="1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6281123" y="366124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video</a:t>
            </a:r>
            <a:endParaRPr kumimoji="1" lang="ko-KR" altLang="en-US" b="1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6281123" y="4614828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picture</a:t>
            </a:r>
            <a:endParaRPr kumimoji="1" lang="ko-KR" altLang="en-US" b="1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6281123" y="5568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quiz</a:t>
            </a:r>
            <a:endParaRPr kumimoji="1" lang="ko-KR" altLang="en-US" b="1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8601646" y="2712037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601646" y="3661248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8601646" y="4614828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8601646" y="5568408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Lecture title</a:t>
            </a:r>
            <a:endParaRPr kumimoji="1" lang="ko-KR" altLang="en-US" sz="14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6281779" y="1966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강의 목록</a:t>
            </a:r>
            <a:endParaRPr kumimoji="1" lang="ko-KR" altLang="en-US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6225085" y="247385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lecture1</a:t>
            </a:r>
            <a:endParaRPr kumimoji="1" lang="ko-KR" altLang="en-US" sz="10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6225085" y="3459960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lecture2</a:t>
            </a:r>
            <a:endParaRPr kumimoji="1" lang="ko-KR" altLang="en-US" sz="1000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6225085" y="4408084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lecture3</a:t>
            </a:r>
            <a:endParaRPr kumimoji="1" lang="ko-KR" altLang="en-US" sz="1000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6225085" y="5345478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/>
              <a:t>lecture4</a:t>
            </a:r>
            <a:endParaRPr kumimoji="1" lang="ko-KR" altLang="en-US" sz="1000" dirty="0"/>
          </a:p>
        </p:txBody>
      </p:sp>
      <p:cxnSp>
        <p:nvCxnSpPr>
          <p:cNvPr id="33" name="직선 화살표 연결선 32"/>
          <p:cNvCxnSpPr>
            <a:endCxn id="28" idx="3"/>
          </p:cNvCxnSpPr>
          <p:nvPr/>
        </p:nvCxnSpPr>
        <p:spPr>
          <a:xfrm flipH="1" flipV="1">
            <a:off x="4644130" y="2892334"/>
            <a:ext cx="1648996" cy="29102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31" idx="3"/>
          </p:cNvCxnSpPr>
          <p:nvPr/>
        </p:nvCxnSpPr>
        <p:spPr>
          <a:xfrm flipH="1">
            <a:off x="4644130" y="3834331"/>
            <a:ext cx="1674278" cy="701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0" idx="3"/>
          </p:cNvCxnSpPr>
          <p:nvPr/>
        </p:nvCxnSpPr>
        <p:spPr>
          <a:xfrm flipH="1">
            <a:off x="4644130" y="2903994"/>
            <a:ext cx="1656215" cy="49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8" idx="3"/>
          </p:cNvCxnSpPr>
          <p:nvPr/>
        </p:nvCxnSpPr>
        <p:spPr>
          <a:xfrm flipH="1" flipV="1">
            <a:off x="4644130" y="2892334"/>
            <a:ext cx="1670116" cy="19375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35745"/>
              </p:ext>
            </p:extLst>
          </p:nvPr>
        </p:nvGraphicFramePr>
        <p:xfrm>
          <a:off x="591922" y="2239683"/>
          <a:ext cx="2192163" cy="284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163"/>
              </a:tblGrid>
              <a:tr h="312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lecture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 INT(11) -</a:t>
                      </a:r>
                      <a:r>
                        <a:rPr lang="en-US" altLang="ko-KR" sz="1400" baseline="0" dirty="0" smtClean="0"/>
                        <a:t> PK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428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chapter_id</a:t>
                      </a:r>
                      <a:r>
                        <a:rPr lang="en-US" altLang="ko-KR" sz="1400" dirty="0" smtClean="0"/>
                        <a:t> INT(11) -</a:t>
                      </a:r>
                      <a:r>
                        <a:rPr lang="en-US" altLang="ko-KR" sz="1400" baseline="0" dirty="0" smtClean="0"/>
                        <a:t> FK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 VARCHAR(45)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priority INT(11)</a:t>
                      </a:r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Info TEXT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profile_image</a:t>
                      </a:r>
                      <a:r>
                        <a:rPr lang="en-US" altLang="ko-KR" sz="1400" dirty="0" smtClean="0"/>
                        <a:t> TEXT</a:t>
                      </a:r>
                      <a:endParaRPr lang="ko-KR" altLang="en-US" sz="1400" dirty="0"/>
                    </a:p>
                  </a:txBody>
                  <a:tcPr marL="88426" marR="88426" marT="44213" marB="44213"/>
                </a:tc>
              </a:tr>
              <a:tr h="35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type</a:t>
                      </a:r>
                      <a:r>
                        <a:rPr lang="en-US" altLang="ko-KR" sz="1400" b="1" baseline="0" dirty="0" smtClean="0"/>
                        <a:t> INT(2)</a:t>
                      </a:r>
                      <a:endParaRPr lang="ko-KR" altLang="en-US" sz="1400" b="1" dirty="0"/>
                    </a:p>
                  </a:txBody>
                  <a:tcPr marL="88426" marR="88426" marT="44213" marB="44213"/>
                </a:tc>
              </a:tr>
            </a:tbl>
          </a:graphicData>
        </a:graphic>
      </p:graphicFrame>
      <p:sp>
        <p:nvSpPr>
          <p:cNvPr id="28" name="텍스트 상자 27"/>
          <p:cNvSpPr txBox="1"/>
          <p:nvPr/>
        </p:nvSpPr>
        <p:spPr>
          <a:xfrm>
            <a:off x="3117750" y="270766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if( type = 0 )</a:t>
            </a:r>
            <a:endParaRPr kumimoji="1" lang="ko-KR" altLang="en-US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3117750" y="321373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if( type = 1 )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3117750" y="371980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if( type = 2 )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897" y="145767"/>
            <a:ext cx="83968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" charset="-127"/>
              </a:rPr>
              <a:t>이러한 문제는 다음과 같은 상황을 야기할수 있다</a:t>
            </a:r>
            <a:r>
              <a:rPr lang="en-US" altLang="ko-KR" dirty="0" smtClean="0">
                <a:latin typeface="돋움" charset="-127"/>
              </a:rPr>
              <a:t>.</a:t>
            </a:r>
          </a:p>
          <a:p>
            <a:r>
              <a:rPr lang="ko-KR" altLang="en-US" dirty="0" smtClean="0">
                <a:latin typeface="돋움" charset="-127"/>
              </a:rPr>
              <a:t>데이터 입력 오류로 인해</a:t>
            </a:r>
            <a:r>
              <a:rPr lang="en-US" altLang="ko-KR" dirty="0" smtClean="0">
                <a:latin typeface="돋움" charset="-127"/>
              </a:rPr>
              <a:t>,</a:t>
            </a:r>
            <a:r>
              <a:rPr lang="ko-KR" altLang="en-US" dirty="0" smtClean="0">
                <a:latin typeface="돋움" charset="-127"/>
              </a:rPr>
              <a:t> 실제로</a:t>
            </a:r>
            <a:r>
              <a:rPr lang="en-US" altLang="ko-KR" dirty="0" smtClean="0">
                <a:latin typeface="돋움" charset="-127"/>
              </a:rPr>
              <a:t> picture </a:t>
            </a:r>
            <a:r>
              <a:rPr lang="ko-KR" altLang="en-US" dirty="0" smtClean="0">
                <a:latin typeface="돋움" charset="-127"/>
              </a:rPr>
              <a:t>테이블에 저장된 강의내용이</a:t>
            </a:r>
            <a:endParaRPr lang="en-US" altLang="ko-KR" dirty="0" smtClean="0">
              <a:latin typeface="돋움" charset="-127"/>
            </a:endParaRPr>
          </a:p>
          <a:p>
            <a:r>
              <a:rPr lang="en-US" altLang="ko-KR" dirty="0" smtClean="0">
                <a:latin typeface="돋움" charset="-127"/>
              </a:rPr>
              <a:t>type = 1 </a:t>
            </a:r>
            <a:r>
              <a:rPr lang="ko-KR" altLang="en-US" dirty="0" smtClean="0">
                <a:latin typeface="돋움" charset="-127"/>
              </a:rPr>
              <a:t>이라고 입력된 </a:t>
            </a:r>
            <a:r>
              <a:rPr lang="en-US" altLang="ko-KR" dirty="0" smtClean="0">
                <a:latin typeface="돋움" charset="-127"/>
              </a:rPr>
              <a:t>row</a:t>
            </a:r>
            <a:r>
              <a:rPr lang="ko-KR" altLang="en-US" dirty="0" smtClean="0">
                <a:latin typeface="돋움" charset="-127"/>
              </a:rPr>
              <a:t>에 의해 </a:t>
            </a:r>
            <a:r>
              <a:rPr lang="en-US" altLang="ko-KR" dirty="0" smtClean="0">
                <a:latin typeface="돋움" charset="-127"/>
              </a:rPr>
              <a:t>quiz </a:t>
            </a:r>
            <a:r>
              <a:rPr lang="ko-KR" altLang="en-US" dirty="0" smtClean="0">
                <a:latin typeface="돋움" charset="-127"/>
              </a:rPr>
              <a:t>테이블로 인식하고</a:t>
            </a:r>
            <a:r>
              <a:rPr lang="en-US" altLang="ko-KR" dirty="0">
                <a:latin typeface="돋움" charset="-127"/>
              </a:rPr>
              <a:t>,</a:t>
            </a:r>
            <a:endParaRPr lang="en-US" altLang="ko-KR" dirty="0" smtClean="0">
              <a:latin typeface="돋움" charset="-127"/>
            </a:endParaRPr>
          </a:p>
          <a:p>
            <a:r>
              <a:rPr lang="ko-KR" altLang="en-US" dirty="0" smtClean="0">
                <a:latin typeface="돋움" charset="-127"/>
              </a:rPr>
              <a:t>클라이언트는 </a:t>
            </a:r>
            <a:r>
              <a:rPr lang="en-US" altLang="ko-KR" dirty="0" smtClean="0">
                <a:latin typeface="돋움" charset="-127"/>
              </a:rPr>
              <a:t>quiz</a:t>
            </a:r>
            <a:r>
              <a:rPr lang="ko-KR" altLang="en-US" dirty="0" smtClean="0">
                <a:latin typeface="돋움" charset="-127"/>
              </a:rPr>
              <a:t> 테이블에서 </a:t>
            </a:r>
            <a:r>
              <a:rPr lang="en-US" altLang="ko-KR" dirty="0" smtClean="0">
                <a:latin typeface="돋움" charset="-127"/>
              </a:rPr>
              <a:t>lecture1</a:t>
            </a:r>
            <a:r>
              <a:rPr lang="ko-KR" altLang="en-US" dirty="0" smtClean="0">
                <a:latin typeface="돋움" charset="-127"/>
              </a:rPr>
              <a:t>의 값을 갖는 데이터를 찾으려고 하지만</a:t>
            </a:r>
            <a:endParaRPr lang="en-US" altLang="ko-KR" dirty="0" smtClean="0">
              <a:latin typeface="돋움" charset="-127"/>
            </a:endParaRPr>
          </a:p>
          <a:p>
            <a:r>
              <a:rPr lang="ko-KR" altLang="en-US" dirty="0" smtClean="0">
                <a:latin typeface="돋움" charset="-127"/>
              </a:rPr>
              <a:t>실제로 </a:t>
            </a:r>
            <a:r>
              <a:rPr lang="en-US" altLang="ko-KR" dirty="0" smtClean="0">
                <a:latin typeface="돋움" charset="-127"/>
              </a:rPr>
              <a:t>lecture1</a:t>
            </a:r>
            <a:r>
              <a:rPr lang="ko-KR" altLang="en-US" dirty="0" smtClean="0">
                <a:latin typeface="돋움" charset="-127"/>
              </a:rPr>
              <a:t>의 값을 갖는 테이블은 </a:t>
            </a:r>
            <a:r>
              <a:rPr lang="en-US" altLang="ko-KR" dirty="0" smtClean="0">
                <a:latin typeface="돋움" charset="-127"/>
              </a:rPr>
              <a:t>picture</a:t>
            </a:r>
            <a:r>
              <a:rPr lang="ko-KR" altLang="en-US" dirty="0" smtClean="0">
                <a:latin typeface="돋움" charset="-127"/>
              </a:rPr>
              <a:t> 테이블이다</a:t>
            </a:r>
            <a:r>
              <a:rPr lang="en-US" altLang="ko-KR" dirty="0" smtClean="0">
                <a:latin typeface="돋움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86661" y="1784315"/>
            <a:ext cx="4320048" cy="4866825"/>
            <a:chOff x="2432333" y="1439930"/>
            <a:chExt cx="4320048" cy="4866825"/>
          </a:xfrm>
        </p:grpSpPr>
        <p:sp>
          <p:nvSpPr>
            <p:cNvPr id="43" name="직사각형 42"/>
            <p:cNvSpPr/>
            <p:nvPr/>
          </p:nvSpPr>
          <p:spPr>
            <a:xfrm>
              <a:off x="2432333" y="1439930"/>
              <a:ext cx="4320048" cy="48668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27842" y="2140030"/>
              <a:ext cx="3621974" cy="8151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2801776" y="23673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quiz</a:t>
              </a:r>
              <a:endParaRPr kumimoji="1" lang="ko-KR" altLang="en-US" b="1" dirty="0"/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122298" y="2367328"/>
              <a:ext cx="1150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smtClean="0"/>
                <a:t>Lecture title</a:t>
              </a:r>
              <a:endParaRPr kumimoji="1" lang="ko-KR" altLang="en-US" sz="1400" dirty="0"/>
            </a:p>
          </p:txBody>
        </p:sp>
        <p:sp>
          <p:nvSpPr>
            <p:cNvPr id="47" name="텍스트 상자 46"/>
            <p:cNvSpPr txBox="1"/>
            <p:nvPr/>
          </p:nvSpPr>
          <p:spPr>
            <a:xfrm>
              <a:off x="2802431" y="162142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 smtClean="0"/>
                <a:t>강의 목록</a:t>
              </a:r>
              <a:endParaRPr kumimoji="1" lang="ko-KR" altLang="en-US" b="1" dirty="0"/>
            </a:p>
          </p:txBody>
        </p:sp>
        <p:sp>
          <p:nvSpPr>
            <p:cNvPr id="48" name="텍스트 상자 47"/>
            <p:cNvSpPr txBox="1"/>
            <p:nvPr/>
          </p:nvSpPr>
          <p:spPr>
            <a:xfrm>
              <a:off x="2745737" y="2129148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smtClean="0"/>
                <a:t>lecture1</a:t>
              </a:r>
              <a:endParaRPr kumimoji="1" lang="ko-KR" altLang="en-US" sz="1000" dirty="0"/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38161"/>
              </p:ext>
            </p:extLst>
          </p:nvPr>
        </p:nvGraphicFramePr>
        <p:xfrm>
          <a:off x="5906208" y="2149773"/>
          <a:ext cx="4405206" cy="113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02"/>
                <a:gridCol w="1468402"/>
                <a:gridCol w="1468402"/>
              </a:tblGrid>
              <a:tr h="325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id(PK)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lecture_id(FK)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Image_path</a:t>
                      </a:r>
                      <a:endParaRPr lang="ko-KR" altLang="en-US" sz="1100" dirty="0"/>
                    </a:p>
                  </a:txBody>
                  <a:tcPr/>
                </a:tc>
              </a:tr>
              <a:tr h="40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lecture2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imgPath</a:t>
                      </a:r>
                      <a:endParaRPr lang="ko-KR" altLang="en-US" sz="1100" dirty="0"/>
                    </a:p>
                  </a:txBody>
                  <a:tcPr/>
                </a:tc>
              </a:tr>
              <a:tr h="407298">
                <a:tc>
                  <a:txBody>
                    <a:bodyPr/>
                    <a:lstStyle/>
                    <a:p>
                      <a:pPr latinLnBrk="1"/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906208" y="1780441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돋움" charset="-127"/>
              </a:rPr>
              <a:t>l</a:t>
            </a:r>
            <a:r>
              <a:rPr lang="en-US" altLang="ko-KR" b="1" dirty="0" err="1" smtClean="0">
                <a:latin typeface="돋움" charset="-127"/>
              </a:rPr>
              <a:t>ecture_quiz</a:t>
            </a:r>
            <a:endParaRPr lang="ko-KR" altLang="en-US" b="1" dirty="0"/>
          </a:p>
        </p:txBody>
      </p:sp>
      <p:cxnSp>
        <p:nvCxnSpPr>
          <p:cNvPr id="52" name="직선 화살표 연결선 51"/>
          <p:cNvCxnSpPr>
            <a:stCxn id="44" idx="3"/>
            <a:endCxn id="50" idx="1"/>
          </p:cNvCxnSpPr>
          <p:nvPr/>
        </p:nvCxnSpPr>
        <p:spPr>
          <a:xfrm flipV="1">
            <a:off x="4604144" y="2719753"/>
            <a:ext cx="1302064" cy="17225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906208" y="5933873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돋움" charset="-127"/>
              </a:rPr>
              <a:t>실제 데이터의 위치</a:t>
            </a:r>
            <a:endParaRPr lang="ko-KR" altLang="en-US" dirty="0" smtClean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81017"/>
              </p:ext>
            </p:extLst>
          </p:nvPr>
        </p:nvGraphicFramePr>
        <p:xfrm>
          <a:off x="5906208" y="4783984"/>
          <a:ext cx="4405206" cy="113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02"/>
                <a:gridCol w="1468402"/>
                <a:gridCol w="1468402"/>
              </a:tblGrid>
              <a:tr h="325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id(PK)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lecture_id(FK)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Image_path</a:t>
                      </a:r>
                      <a:endParaRPr lang="ko-KR" altLang="en-US" sz="1100" dirty="0"/>
                    </a:p>
                  </a:txBody>
                  <a:tcPr/>
                </a:tc>
              </a:tr>
              <a:tr h="407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lecture1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imgPath</a:t>
                      </a:r>
                      <a:endParaRPr lang="ko-KR" altLang="en-US" sz="1100" dirty="0"/>
                    </a:p>
                  </a:txBody>
                  <a:tcPr/>
                </a:tc>
              </a:tr>
              <a:tr h="407298">
                <a:tc>
                  <a:txBody>
                    <a:bodyPr/>
                    <a:lstStyle/>
                    <a:p>
                      <a:pPr latinLnBrk="1"/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906208" y="441465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돋움" charset="-127"/>
              </a:rPr>
              <a:t>l</a:t>
            </a:r>
            <a:r>
              <a:rPr lang="en-US" altLang="ko-KR" b="1" dirty="0" err="1" smtClean="0">
                <a:latin typeface="돋움" charset="-127"/>
              </a:rPr>
              <a:t>ecture_picture</a:t>
            </a:r>
            <a:endParaRPr lang="ko-KR" altLang="en-US" b="1" dirty="0"/>
          </a:p>
        </p:txBody>
      </p:sp>
      <p:sp>
        <p:nvSpPr>
          <p:cNvPr id="57" name="직사각형 56"/>
          <p:cNvSpPr/>
          <p:nvPr/>
        </p:nvSpPr>
        <p:spPr>
          <a:xfrm>
            <a:off x="5906208" y="5099328"/>
            <a:ext cx="4405206" cy="435429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outerShdw blurRad="495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906208" y="3289540"/>
            <a:ext cx="4798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돋움" charset="-127"/>
              </a:rPr>
              <a:t>SELECT * FROM quiz WHERE id = lecture1</a:t>
            </a:r>
            <a:endParaRPr lang="en-US" altLang="ko-KR" b="1" dirty="0">
              <a:latin typeface="돋움" charset="-127"/>
            </a:endParaRPr>
          </a:p>
          <a:p>
            <a:r>
              <a:rPr lang="en-US" altLang="ko-KR" b="1" dirty="0" smtClean="0">
                <a:latin typeface="돋움" charset="-127"/>
                <a:sym typeface="Wingdings"/>
              </a:rPr>
              <a:t> </a:t>
            </a:r>
            <a:r>
              <a:rPr lang="ko-KR" altLang="en-US" b="1" dirty="0" smtClean="0">
                <a:latin typeface="돋움" charset="-127"/>
                <a:sym typeface="Wingdings"/>
              </a:rPr>
              <a:t>데이터 </a:t>
            </a:r>
            <a:r>
              <a:rPr lang="en-US" altLang="ko-KR" b="1" dirty="0" smtClean="0">
                <a:latin typeface="돋움" charset="-127"/>
                <a:sym typeface="Wingdings"/>
              </a:rPr>
              <a:t>X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838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996" y="2849174"/>
            <a:ext cx="4714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6000" b="1" dirty="0" smtClean="0"/>
              <a:t>트리거는</a:t>
            </a:r>
            <a:r>
              <a:rPr kumimoji="1" lang="en-US" altLang="ko-KR" sz="6000" b="1" dirty="0" smtClean="0"/>
              <a:t>!</a:t>
            </a:r>
            <a:endParaRPr kumimoji="1"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97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127544" y="822770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강사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543" y="1711412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강좌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27543" y="2600054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단원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27543" y="3488696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강의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27543" y="4377338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퀴즈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03042" y="4377338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비디오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2044" y="4377338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그림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6989" y="2600053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유저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19" name="직선 화살표 연결선 18"/>
          <p:cNvCxnSpPr>
            <a:stCxn id="14" idx="0"/>
            <a:endCxn id="13" idx="2"/>
          </p:cNvCxnSpPr>
          <p:nvPr/>
        </p:nvCxnSpPr>
        <p:spPr>
          <a:xfrm flipV="1">
            <a:off x="5608959" y="4129233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608959" y="3240591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608959" y="2351948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608959" y="1463307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65873" y="4129233"/>
            <a:ext cx="261670" cy="24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6116351" y="4129233"/>
            <a:ext cx="221814" cy="24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652444" y="3890870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강의에 </a:t>
            </a:r>
            <a:endParaRPr kumimoji="1" lang="en-US" altLang="ko-KR" sz="1200" dirty="0" smtClean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대한 질문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41925" y="2155731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유저별</a:t>
            </a:r>
            <a:endParaRPr kumimoji="1" lang="en-US" altLang="ko-KR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강좌 등록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41924" y="3044374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유저별</a:t>
            </a:r>
            <a:endParaRPr kumimoji="1" lang="en-US" altLang="ko-KR" sz="1200" dirty="0" smtClean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강의 시청 기록</a:t>
            </a:r>
            <a:endParaRPr kumimoji="1" lang="en-US" altLang="ko-KR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31" name="직선 화살표 연결선 30"/>
          <p:cNvCxnSpPr>
            <a:stCxn id="29" idx="3"/>
          </p:cNvCxnSpPr>
          <p:nvPr/>
        </p:nvCxnSpPr>
        <p:spPr>
          <a:xfrm>
            <a:off x="7404756" y="2476000"/>
            <a:ext cx="272233" cy="1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429300" y="3250333"/>
            <a:ext cx="223144" cy="190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6109210" y="2044907"/>
            <a:ext cx="313879" cy="15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090263" y="3684911"/>
            <a:ext cx="304817" cy="158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8" idx="1"/>
          </p:cNvCxnSpPr>
          <p:nvPr/>
        </p:nvCxnSpPr>
        <p:spPr>
          <a:xfrm flipH="1" flipV="1">
            <a:off x="6116351" y="3971089"/>
            <a:ext cx="1536093" cy="240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127435" y="3250333"/>
            <a:ext cx="6424" cy="61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655853" y="4787685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강의에</a:t>
            </a:r>
            <a:endParaRPr kumimoji="1" lang="en-US" altLang="ko-KR" sz="1200" dirty="0" smtClean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대한 답변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8133859" y="4531407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133669" y="5265980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문항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608959" y="5017875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903041" y="1711412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카테고리</a:t>
            </a:r>
            <a:endParaRPr kumimoji="1" lang="ko-KR" altLang="en-US" sz="1200" dirty="0">
              <a:solidFill>
                <a:schemeClr val="tx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56" name="직선 화살표 연결선 55"/>
          <p:cNvCxnSpPr>
            <a:stCxn id="11" idx="1"/>
            <a:endCxn id="55" idx="3"/>
          </p:cNvCxnSpPr>
          <p:nvPr/>
        </p:nvCxnSpPr>
        <p:spPr>
          <a:xfrm flipH="1">
            <a:off x="4865872" y="2031681"/>
            <a:ext cx="261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/>
          <p:nvPr/>
        </p:nvSpPr>
        <p:spPr>
          <a:xfrm>
            <a:off x="178130" y="19000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전체 테이블 구조</a:t>
            </a:r>
            <a:endParaRPr kumimoji="1" lang="ko-KR" altLang="en-US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0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5636" y="1630868"/>
            <a:ext cx="97733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j-lt"/>
              </a:rPr>
              <a:t>제약조건과 함께 데이터 </a:t>
            </a:r>
            <a:r>
              <a:rPr lang="ko-KR" altLang="en-US" b="1" dirty="0" smtClean="0">
                <a:latin typeface="+mj-lt"/>
              </a:rPr>
              <a:t>무결성</a:t>
            </a:r>
            <a:r>
              <a:rPr lang="ko-KR" altLang="en-US" dirty="0" smtClean="0">
                <a:latin typeface="+mj-lt"/>
              </a:rPr>
              <a:t>을 지키는 하나의 방법으로써 </a:t>
            </a: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특정 이벤트에 대해서 연쇄적으로 자동 동작하는 특수한 형태의</a:t>
            </a: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저장 프로시저라고 볼 수 있다</a:t>
            </a:r>
            <a:r>
              <a:rPr lang="en-US" altLang="ko-KR" dirty="0" smtClean="0">
                <a:latin typeface="+mj-lt"/>
              </a:rPr>
              <a:t>. </a:t>
            </a:r>
          </a:p>
          <a:p>
            <a:endParaRPr lang="en-US" altLang="ko-KR" dirty="0" smtClean="0">
              <a:solidFill>
                <a:srgbClr val="323232"/>
              </a:solidFill>
              <a:latin typeface="+mj-lt"/>
            </a:endParaRPr>
          </a:p>
          <a:p>
            <a:r>
              <a:rPr lang="ko-KR" altLang="en-US" dirty="0" smtClean="0">
                <a:solidFill>
                  <a:srgbClr val="323232"/>
                </a:solidFill>
                <a:latin typeface="+mj-lt"/>
              </a:rPr>
              <a:t>트리거는 쿼리의 실행 전</a:t>
            </a:r>
            <a:r>
              <a:rPr lang="en-US" altLang="ko-KR" dirty="0" smtClean="0">
                <a:solidFill>
                  <a:srgbClr val="323232"/>
                </a:solidFill>
                <a:latin typeface="+mj-lt"/>
              </a:rPr>
              <a:t>(BEFORE)</a:t>
            </a:r>
            <a:r>
              <a:rPr lang="ko-KR" altLang="en-US" dirty="0" smtClean="0">
                <a:solidFill>
                  <a:srgbClr val="323232"/>
                </a:solidFill>
                <a:latin typeface="+mj-lt"/>
              </a:rPr>
              <a:t>과 후</a:t>
            </a:r>
            <a:r>
              <a:rPr lang="en-US" altLang="ko-KR" dirty="0" smtClean="0">
                <a:solidFill>
                  <a:srgbClr val="323232"/>
                </a:solidFill>
                <a:latin typeface="+mj-lt"/>
              </a:rPr>
              <a:t>(AFTER)</a:t>
            </a:r>
            <a:r>
              <a:rPr lang="ko-KR" altLang="en-US" dirty="0" smtClean="0">
                <a:solidFill>
                  <a:srgbClr val="323232"/>
                </a:solidFill>
                <a:latin typeface="+mj-lt"/>
              </a:rPr>
              <a:t>에 대해서 이벤트를 실행시킬 수 있다</a:t>
            </a:r>
            <a:r>
              <a:rPr lang="en-US" altLang="ko-KR" dirty="0" smtClean="0">
                <a:solidFill>
                  <a:srgbClr val="323232"/>
                </a:solidFill>
                <a:latin typeface="+mj-lt"/>
              </a:rPr>
              <a:t>.</a:t>
            </a:r>
          </a:p>
          <a:p>
            <a:pPr fontAlgn="base"/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/>
            </a:r>
            <a:b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</a:br>
            <a:r>
              <a:rPr lang="en-US" altLang="ko-KR" b="1" i="0" dirty="0" smtClean="0">
                <a:solidFill>
                  <a:srgbClr val="323232"/>
                </a:solidFill>
                <a:effectLst/>
                <a:latin typeface="+mj-lt"/>
              </a:rPr>
              <a:t>BEFORE </a:t>
            </a:r>
            <a:r>
              <a:rPr lang="ko-KR" altLang="en-US" b="1" i="0" dirty="0" smtClean="0">
                <a:solidFill>
                  <a:srgbClr val="323232"/>
                </a:solidFill>
                <a:effectLst/>
                <a:latin typeface="+mj-lt"/>
              </a:rPr>
              <a:t>트리거</a:t>
            </a:r>
            <a:r>
              <a:rPr lang="ko-KR" altLang="en-US" i="0" dirty="0" smtClean="0">
                <a:solidFill>
                  <a:srgbClr val="323232"/>
                </a:solidFill>
                <a:effectLst/>
                <a:latin typeface="+mj-lt"/>
              </a:rPr>
              <a:t>는 </a:t>
            </a:r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>트리거 이벤트가 데이터베이스에 적용되기 전에 활성화되므로 </a:t>
            </a:r>
            <a:endParaRPr lang="en-US" altLang="ko-KR" b="0" i="0" dirty="0" smtClean="0">
              <a:solidFill>
                <a:srgbClr val="323232"/>
              </a:solidFill>
              <a:effectLst/>
              <a:latin typeface="+mj-lt"/>
            </a:endParaRPr>
          </a:p>
          <a:p>
            <a:pPr fontAlgn="base"/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>데이터베이스 추가 수정에 사용되지 않는다</a:t>
            </a:r>
            <a:r>
              <a:rPr lang="en-US" altLang="ko-KR" b="0" i="0" dirty="0" smtClean="0">
                <a:solidFill>
                  <a:srgbClr val="323232"/>
                </a:solidFill>
                <a:effectLst/>
                <a:latin typeface="+mj-lt"/>
              </a:rPr>
              <a:t>.</a:t>
            </a:r>
          </a:p>
          <a:p>
            <a:pPr fontAlgn="base"/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>따라서 이러한 트리거는 무결성 제한조건을 점검하기 전에 활성화된다</a:t>
            </a:r>
            <a:r>
              <a:rPr lang="en-US" altLang="ko-KR" b="0" i="0" dirty="0" smtClean="0">
                <a:solidFill>
                  <a:srgbClr val="323232"/>
                </a:solidFill>
                <a:effectLst/>
                <a:latin typeface="+mj-lt"/>
              </a:rPr>
              <a:t>.</a:t>
            </a:r>
          </a:p>
          <a:p>
            <a:pPr fontAlgn="base"/>
            <a:endParaRPr lang="en-US" altLang="ko-KR" b="0" i="0" dirty="0" smtClean="0">
              <a:solidFill>
                <a:srgbClr val="323232"/>
              </a:solidFill>
              <a:effectLst/>
              <a:latin typeface="+mj-lt"/>
            </a:endParaRPr>
          </a:p>
          <a:p>
            <a:pPr fontAlgn="base"/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>반대로 </a:t>
            </a:r>
            <a:r>
              <a:rPr lang="en-US" altLang="ko-KR" b="1" i="0" dirty="0" smtClean="0">
                <a:solidFill>
                  <a:srgbClr val="323232"/>
                </a:solidFill>
                <a:effectLst/>
                <a:latin typeface="+mj-lt"/>
              </a:rPr>
              <a:t>AFTER </a:t>
            </a:r>
            <a:r>
              <a:rPr lang="ko-KR" altLang="en-US" b="1" i="0" dirty="0" smtClean="0">
                <a:solidFill>
                  <a:srgbClr val="323232"/>
                </a:solidFill>
                <a:effectLst/>
                <a:latin typeface="+mj-lt"/>
              </a:rPr>
              <a:t>트리거</a:t>
            </a:r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>의 경우 특정 이벤트가 발생할 때마다 데이터베이스에서 실행되는 응용프로그램 논리의 모듈로 볼 수 있다</a:t>
            </a:r>
            <a:r>
              <a:rPr lang="en-US" altLang="ko-KR" b="0" i="0" dirty="0" smtClean="0">
                <a:solidFill>
                  <a:srgbClr val="323232"/>
                </a:solidFill>
                <a:effectLst/>
                <a:latin typeface="+mj-lt"/>
              </a:rPr>
              <a:t>. </a:t>
            </a:r>
          </a:p>
          <a:p>
            <a:pPr fontAlgn="base"/>
            <a:r>
              <a:rPr lang="en-US" altLang="ko-KR" b="0" i="0" dirty="0" smtClean="0">
                <a:solidFill>
                  <a:srgbClr val="323232"/>
                </a:solidFill>
                <a:effectLst/>
                <a:latin typeface="+mj-lt"/>
              </a:rPr>
              <a:t>AFTER </a:t>
            </a:r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>트리거는 항상 데이터베이스를 응용프로그램의 일부로 일관성 있는 상태에서 봅니다</a:t>
            </a:r>
            <a:r>
              <a:rPr lang="en-US" altLang="ko-KR" b="0" i="0" dirty="0" smtClean="0">
                <a:solidFill>
                  <a:srgbClr val="323232"/>
                </a:solidFill>
                <a:effectLst/>
                <a:latin typeface="+mj-lt"/>
              </a:rPr>
              <a:t>. </a:t>
            </a:r>
            <a:r>
              <a:rPr lang="ko-KR" altLang="en-US" b="0" i="0" dirty="0" smtClean="0">
                <a:solidFill>
                  <a:srgbClr val="323232"/>
                </a:solidFill>
                <a:effectLst/>
                <a:latin typeface="+mj-lt"/>
              </a:rPr>
              <a:t>이러한 트리거는 무결성 제한조건 유효성 확인 후 실행됩니다</a:t>
            </a:r>
            <a:r>
              <a:rPr lang="en-US" altLang="ko-KR" b="0" i="0" dirty="0" smtClean="0">
                <a:solidFill>
                  <a:srgbClr val="323232"/>
                </a:solidFill>
                <a:effectLst/>
                <a:latin typeface="+mj-lt"/>
              </a:rPr>
              <a:t>. 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5636" y="865994"/>
            <a:ext cx="4714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/>
              <a:t>트리거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75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화살표[R] 16"/>
          <p:cNvSpPr/>
          <p:nvPr/>
        </p:nvSpPr>
        <p:spPr>
          <a:xfrm rot="7200000">
            <a:off x="6045891" y="4508765"/>
            <a:ext cx="1573551" cy="916639"/>
          </a:xfrm>
          <a:prstGeom prst="rightArrow">
            <a:avLst>
              <a:gd name="adj1" fmla="val 40966"/>
              <a:gd name="adj2" fmla="val 4776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73086"/>
              </p:ext>
            </p:extLst>
          </p:nvPr>
        </p:nvGraphicFramePr>
        <p:xfrm>
          <a:off x="415636" y="2403323"/>
          <a:ext cx="4141850" cy="89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63"/>
                <a:gridCol w="1251014"/>
                <a:gridCol w="1260287"/>
                <a:gridCol w="595086"/>
              </a:tblGrid>
              <a:tr h="359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title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info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type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</a:tr>
              <a:tr h="359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비디오 강의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비디오 강의입니다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75788" marR="75788" marT="37894" marB="37894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15636" y="865994"/>
            <a:ext cx="4714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/>
              <a:t>트리거 동작 과정</a:t>
            </a:r>
            <a:r>
              <a:rPr kumimoji="1" lang="en-US" altLang="ko-KR" sz="2800" b="1" dirty="0" smtClean="0"/>
              <a:t> (BEFORE)</a:t>
            </a:r>
            <a:endParaRPr kumimoji="1"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415636" y="1965602"/>
            <a:ext cx="471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 smtClean="0"/>
              <a:t>#1. Insert data on lecture table </a:t>
            </a:r>
            <a:endParaRPr kumimoji="1"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09658"/>
              </p:ext>
            </p:extLst>
          </p:nvPr>
        </p:nvGraphicFramePr>
        <p:xfrm>
          <a:off x="420053" y="5400523"/>
          <a:ext cx="5622308" cy="71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49"/>
                <a:gridCol w="1540354"/>
                <a:gridCol w="1558776"/>
                <a:gridCol w="1248229"/>
              </a:tblGrid>
              <a:tr h="359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lecture_id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thumbnail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playtime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</a:tr>
              <a:tr h="35949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http://</a:t>
                      </a:r>
                      <a:r>
                        <a:rPr lang="en-US" altLang="ko-KR" sz="1500" dirty="0" err="1" smtClean="0"/>
                        <a:t>video.png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208000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20054" y="4967085"/>
            <a:ext cx="471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 smtClean="0"/>
              <a:t>#2.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>Insert data on </a:t>
            </a:r>
            <a:r>
              <a:rPr kumimoji="1" lang="en-US" altLang="ko-KR" b="1" dirty="0" err="1" smtClean="0"/>
              <a:t>lecture_video</a:t>
            </a:r>
            <a:r>
              <a:rPr kumimoji="1" lang="en-US" altLang="ko-KR" b="1" dirty="0" smtClean="0"/>
              <a:t> table </a:t>
            </a:r>
            <a:endParaRPr kumimoji="1"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6189853" y="2066043"/>
            <a:ext cx="5732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 smtClean="0"/>
              <a:t>#2-Before.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>Update data on lecture table</a:t>
            </a:r>
            <a:endParaRPr kumimoji="1"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2336"/>
              </p:ext>
            </p:extLst>
          </p:nvPr>
        </p:nvGraphicFramePr>
        <p:xfrm>
          <a:off x="6302998" y="2467428"/>
          <a:ext cx="4141850" cy="89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63"/>
                <a:gridCol w="1251014"/>
                <a:gridCol w="1260287"/>
                <a:gridCol w="595086"/>
              </a:tblGrid>
              <a:tr h="359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title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info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type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</a:tr>
              <a:tr h="359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비디오 강의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비디오 강의입니다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marL="75788" marR="75788" marT="37894" marB="378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75788" marR="75788" marT="37894" marB="37894"/>
                </a:tc>
              </a:tr>
            </a:tbl>
          </a:graphicData>
        </a:graphic>
      </p:graphicFrame>
      <p:sp>
        <p:nvSpPr>
          <p:cNvPr id="13" name="오른쪽 화살표[R] 12"/>
          <p:cNvSpPr/>
          <p:nvPr/>
        </p:nvSpPr>
        <p:spPr>
          <a:xfrm rot="5400000">
            <a:off x="1889035" y="3688358"/>
            <a:ext cx="1195050" cy="916639"/>
          </a:xfrm>
          <a:prstGeom prst="rightArrow">
            <a:avLst>
              <a:gd name="adj1" fmla="val 40966"/>
              <a:gd name="adj2" fmla="val 4776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오른쪽 화살표[R] 13"/>
          <p:cNvSpPr/>
          <p:nvPr/>
        </p:nvSpPr>
        <p:spPr>
          <a:xfrm rot="17873011">
            <a:off x="4941861" y="3827727"/>
            <a:ext cx="1573551" cy="916639"/>
          </a:xfrm>
          <a:prstGeom prst="rightArrow">
            <a:avLst>
              <a:gd name="adj1" fmla="val 40966"/>
              <a:gd name="adj2" fmla="val 4776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2998" y="3626006"/>
            <a:ext cx="57324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400" b="1" dirty="0" smtClean="0"/>
              <a:t>동작 이전에 새로 생성될</a:t>
            </a:r>
            <a:r>
              <a:rPr kumimoji="1" lang="en-US" altLang="ko-KR" sz="1400" b="1" dirty="0" smtClean="0"/>
              <a:t> row</a:t>
            </a:r>
            <a:r>
              <a:rPr kumimoji="1" lang="ko-KR" altLang="en-US" sz="1400" b="1" dirty="0" smtClean="0"/>
              <a:t>값을 기반으로</a:t>
            </a:r>
            <a:endParaRPr kumimoji="1" lang="en-US" altLang="ko-KR" sz="1400" b="1" dirty="0" smtClean="0"/>
          </a:p>
          <a:p>
            <a:r>
              <a:rPr kumimoji="1" lang="en-US" altLang="ko-KR" sz="1400" b="1" dirty="0" smtClean="0"/>
              <a:t>lecture table</a:t>
            </a:r>
            <a:r>
              <a:rPr kumimoji="1" lang="ko-KR" altLang="en-US" sz="1400" b="1" dirty="0" smtClean="0"/>
              <a:t>을 </a:t>
            </a:r>
            <a:r>
              <a:rPr kumimoji="1" lang="en-US" altLang="ko-KR" sz="1400" b="1" dirty="0" smtClean="0"/>
              <a:t>update</a:t>
            </a:r>
          </a:p>
          <a:p>
            <a:endParaRPr kumimoji="1" lang="en-US" altLang="ko-KR" sz="1400" b="1" dirty="0" smtClean="0"/>
          </a:p>
          <a:p>
            <a:r>
              <a:rPr kumimoji="1" lang="en-US" altLang="ko-KR" sz="1400" b="1" dirty="0" smtClean="0">
                <a:sym typeface="Wingdings"/>
              </a:rPr>
              <a:t></a:t>
            </a:r>
            <a:r>
              <a:rPr kumimoji="1" lang="en-US" altLang="ko-KR" sz="1400" b="1" dirty="0">
                <a:sym typeface="Wingdings"/>
              </a:rPr>
              <a:t> </a:t>
            </a:r>
            <a:r>
              <a:rPr kumimoji="1" lang="ko-KR" altLang="en-US" sz="1400" b="1" dirty="0" smtClean="0"/>
              <a:t>새로 생기는</a:t>
            </a:r>
            <a:r>
              <a:rPr kumimoji="1" lang="en-US" altLang="ko-KR" sz="1400" b="1" dirty="0" smtClean="0"/>
              <a:t> video</a:t>
            </a:r>
            <a:r>
              <a:rPr kumimoji="1" lang="ko-KR" altLang="en-US" sz="1400" b="1" dirty="0" smtClean="0"/>
              <a:t> </a:t>
            </a:r>
            <a:r>
              <a:rPr kumimoji="1" lang="en-US" altLang="ko-KR" sz="1400" b="1" dirty="0" smtClean="0"/>
              <a:t>row</a:t>
            </a:r>
            <a:r>
              <a:rPr kumimoji="1" lang="ko-KR" altLang="en-US" sz="1400" b="1" dirty="0" smtClean="0"/>
              <a:t>의 </a:t>
            </a:r>
            <a:r>
              <a:rPr kumimoji="1" lang="en-US" altLang="ko-KR" sz="1400" b="1" dirty="0" smtClean="0"/>
              <a:t>lecture_id </a:t>
            </a:r>
            <a:r>
              <a:rPr kumimoji="1" lang="ko-KR" altLang="en-US" sz="1400" b="1" dirty="0" smtClean="0"/>
              <a:t>와 같은 값을 갖는 </a:t>
            </a:r>
            <a:endParaRPr kumimoji="1" lang="en-US" altLang="ko-KR" sz="1400" b="1" dirty="0" smtClean="0"/>
          </a:p>
          <a:p>
            <a:r>
              <a:rPr kumimoji="1" lang="en-US" altLang="ko-KR" sz="1400" b="1" dirty="0" smtClean="0"/>
              <a:t>lecture</a:t>
            </a:r>
            <a:r>
              <a:rPr kumimoji="1" lang="ko-KR" altLang="en-US" sz="1400" b="1" dirty="0" smtClean="0"/>
              <a:t>테이블의 </a:t>
            </a:r>
            <a:r>
              <a:rPr kumimoji="1" lang="en-US" altLang="ko-KR" sz="1400" b="1" dirty="0" smtClean="0"/>
              <a:t>type</a:t>
            </a:r>
            <a:r>
              <a:rPr kumimoji="1" lang="ko-KR" altLang="en-US" sz="1400" b="1" dirty="0" smtClean="0"/>
              <a:t>값 </a:t>
            </a:r>
            <a:r>
              <a:rPr kumimoji="1" lang="en-US" altLang="ko-KR" sz="1400" b="1" dirty="0" smtClean="0"/>
              <a:t>update</a:t>
            </a:r>
            <a:endParaRPr kumimoji="1"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1708454" y="5424165"/>
            <a:ext cx="1528232" cy="695344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outerShdw blurRad="495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9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9" y="1618107"/>
            <a:ext cx="10058400" cy="15162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9" y="3134390"/>
            <a:ext cx="10058400" cy="14884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9" y="4650673"/>
            <a:ext cx="10058400" cy="153848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16889" y="78614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600" b="1" dirty="0" smtClean="0"/>
              <a:t>명령어</a:t>
            </a:r>
            <a:endParaRPr kumimoji="1"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209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1397" y="5702027"/>
            <a:ext cx="9773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이러한 작업을 통해</a:t>
            </a:r>
            <a:endParaRPr lang="en-US" altLang="ko-KR" dirty="0" smtClean="0"/>
          </a:p>
          <a:p>
            <a:r>
              <a:rPr lang="ko-KR" altLang="en-US" dirty="0" smtClean="0"/>
              <a:t>데이터 입력중 발생할수 있는 무결성 오류를 해결할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88687" y="908361"/>
            <a:ext cx="8724900" cy="515257"/>
            <a:chOff x="232229" y="182647"/>
            <a:chExt cx="8724900" cy="5152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842"/>
            <a:stretch/>
          </p:blipFill>
          <p:spPr>
            <a:xfrm>
              <a:off x="232229" y="182647"/>
              <a:ext cx="8724900" cy="29028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577"/>
            <a:stretch/>
          </p:blipFill>
          <p:spPr>
            <a:xfrm>
              <a:off x="232229" y="472932"/>
              <a:ext cx="8724900" cy="224972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86047" y="2724571"/>
            <a:ext cx="5029200" cy="509494"/>
            <a:chOff x="229589" y="1135357"/>
            <a:chExt cx="5029200" cy="5094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128"/>
            <a:stretch/>
          </p:blipFill>
          <p:spPr>
            <a:xfrm>
              <a:off x="229589" y="1135357"/>
              <a:ext cx="5029200" cy="33121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17"/>
            <a:stretch/>
          </p:blipFill>
          <p:spPr>
            <a:xfrm>
              <a:off x="229589" y="1437542"/>
              <a:ext cx="5029200" cy="207309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86047" y="4583734"/>
            <a:ext cx="8712200" cy="489480"/>
            <a:chOff x="244929" y="2128995"/>
            <a:chExt cx="8712200" cy="4894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53"/>
            <a:stretch/>
          </p:blipFill>
          <p:spPr>
            <a:xfrm>
              <a:off x="244929" y="2128995"/>
              <a:ext cx="8712200" cy="26136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902"/>
            <a:stretch/>
          </p:blipFill>
          <p:spPr>
            <a:xfrm>
              <a:off x="244929" y="2353494"/>
              <a:ext cx="8712200" cy="26498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86047" y="495582"/>
            <a:ext cx="471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l</a:t>
            </a:r>
            <a:r>
              <a:rPr kumimoji="1" lang="en-US" altLang="ko-KR" b="1" dirty="0" smtClean="0"/>
              <a:t>ecture</a:t>
            </a:r>
            <a:endParaRPr kumimoji="1"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86047" y="4184859"/>
            <a:ext cx="471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l</a:t>
            </a:r>
            <a:r>
              <a:rPr kumimoji="1" lang="en-US" altLang="ko-KR" b="1" dirty="0" smtClean="0"/>
              <a:t>ecture</a:t>
            </a:r>
            <a:endParaRPr kumimoji="1"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86047" y="2301433"/>
            <a:ext cx="471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 err="1"/>
              <a:t>l</a:t>
            </a:r>
            <a:r>
              <a:rPr kumimoji="1" lang="en-US" altLang="ko-KR" b="1" dirty="0" err="1" smtClean="0"/>
              <a:t>ecture_picture</a:t>
            </a:r>
            <a:endParaRPr kumimoji="1"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8374743" y="1198646"/>
            <a:ext cx="523504" cy="224499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outerShdw blurRad="495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74743" y="1502754"/>
            <a:ext cx="17100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100" b="1" dirty="0" smtClean="0">
                <a:solidFill>
                  <a:srgbClr val="FF0000"/>
                </a:solidFill>
              </a:rPr>
              <a:t>입력 오류 발생</a:t>
            </a:r>
            <a:endParaRPr kumimoji="1"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68010" y="3617466"/>
            <a:ext cx="6223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200" b="1" dirty="0" smtClean="0"/>
              <a:t># Before Insert </a:t>
            </a:r>
            <a:r>
              <a:rPr kumimoji="1" lang="en-US" altLang="ko-KR" sz="1200" b="1" dirty="0" err="1" smtClean="0"/>
              <a:t>lecture_picture</a:t>
            </a:r>
            <a:endParaRPr kumimoji="1" lang="en-US" altLang="ko-KR" sz="1200" b="1" dirty="0"/>
          </a:p>
          <a:p>
            <a:r>
              <a:rPr kumimoji="1" lang="ko-KR" altLang="en-US" sz="1200" b="1" dirty="0" smtClean="0"/>
              <a:t>사진강의가 생성되기 직전</a:t>
            </a:r>
            <a:r>
              <a:rPr kumimoji="1" lang="en-US" altLang="ko-KR" sz="1200" b="1" dirty="0" smtClean="0"/>
              <a:t>(Before)</a:t>
            </a:r>
            <a:r>
              <a:rPr kumimoji="1" lang="ko-KR" altLang="en-US" sz="1200" b="1" dirty="0" smtClean="0"/>
              <a:t>에 </a:t>
            </a:r>
            <a:r>
              <a:rPr kumimoji="1" lang="en-US" altLang="ko-KR" sz="1200" b="1" dirty="0" smtClean="0"/>
              <a:t>lecture table</a:t>
            </a:r>
            <a:r>
              <a:rPr kumimoji="1" lang="ko-KR" altLang="en-US" sz="1200" b="1" dirty="0" smtClean="0"/>
              <a:t>의 </a:t>
            </a:r>
            <a:r>
              <a:rPr kumimoji="1" lang="en-US" altLang="ko-KR" sz="1200" b="1" dirty="0" smtClean="0"/>
              <a:t>type</a:t>
            </a:r>
            <a:r>
              <a:rPr kumimoji="1" lang="ko-KR" altLang="en-US" sz="1200" b="1" dirty="0" smtClean="0"/>
              <a:t>값을 </a:t>
            </a:r>
            <a:r>
              <a:rPr kumimoji="1" lang="en-US" altLang="ko-KR" sz="1200" b="1" dirty="0" smtClean="0"/>
              <a:t>update </a:t>
            </a:r>
            <a:r>
              <a:rPr kumimoji="1" lang="ko-KR" altLang="en-US" sz="1200" b="1" dirty="0" smtClean="0"/>
              <a:t>시켜줌 </a:t>
            </a:r>
            <a:endParaRPr kumimoji="1"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8345715" y="4817584"/>
            <a:ext cx="523504" cy="224499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outerShdw blurRad="495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68010" y="2070600"/>
            <a:ext cx="5802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200" b="1" dirty="0" smtClean="0"/>
              <a:t># Insert lecture </a:t>
            </a:r>
          </a:p>
          <a:p>
            <a:r>
              <a:rPr kumimoji="1" lang="ko-KR" altLang="en-US" sz="1200" b="1" dirty="0" smtClean="0"/>
              <a:t>새로운 강의 입력후 </a:t>
            </a:r>
            <a:r>
              <a:rPr kumimoji="1" lang="en-US" altLang="ko-KR" sz="1200" b="1" dirty="0" smtClean="0"/>
              <a:t>id</a:t>
            </a:r>
            <a:r>
              <a:rPr kumimoji="1" lang="ko-KR" altLang="en-US" sz="1200" b="1" dirty="0" smtClean="0"/>
              <a:t>값 </a:t>
            </a:r>
            <a:r>
              <a:rPr kumimoji="1" lang="en-US" altLang="ko-KR" sz="1200" b="1" dirty="0" smtClean="0"/>
              <a:t>38(AI</a:t>
            </a:r>
            <a:r>
              <a:rPr kumimoji="1" lang="ko-KR" altLang="en-US" sz="1200" b="1" dirty="0" smtClean="0"/>
              <a:t> 설정에 의하여</a:t>
            </a:r>
            <a:r>
              <a:rPr kumimoji="1" lang="en-US" altLang="ko-KR" sz="1200" b="1" dirty="0" smtClean="0"/>
              <a:t>)</a:t>
            </a:r>
            <a:r>
              <a:rPr kumimoji="1" lang="ko-KR" altLang="en-US" sz="1200" b="1" dirty="0" smtClean="0"/>
              <a:t>의 데이터 생성</a:t>
            </a:r>
            <a:endParaRPr kumimoji="1"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5968010" y="2841394"/>
            <a:ext cx="5802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200" b="1" dirty="0" smtClean="0"/>
              <a:t># Insert </a:t>
            </a:r>
            <a:r>
              <a:rPr kumimoji="1" lang="en-US" altLang="ko-KR" sz="1200" b="1" dirty="0" err="1" smtClean="0"/>
              <a:t>lecture_picture</a:t>
            </a:r>
            <a:r>
              <a:rPr kumimoji="1" lang="en-US" altLang="ko-KR" sz="1200" b="1" dirty="0" smtClean="0"/>
              <a:t> </a:t>
            </a:r>
          </a:p>
          <a:p>
            <a:r>
              <a:rPr kumimoji="1" lang="ko-KR" altLang="en-US" sz="1200" b="1" dirty="0" smtClean="0"/>
              <a:t>생성된 강의</a:t>
            </a:r>
            <a:r>
              <a:rPr kumimoji="1" lang="en-US" altLang="ko-KR" sz="1200" b="1" dirty="0" smtClean="0"/>
              <a:t>id</a:t>
            </a:r>
            <a:r>
              <a:rPr kumimoji="1" lang="ko-KR" altLang="en-US" sz="1200" b="1" dirty="0" smtClean="0"/>
              <a:t>를 참조하는 사진강의 데이터 생성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1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78130" y="190005"/>
            <a:ext cx="645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클라이언트로부터 요구되는 데이터들은</a:t>
            </a:r>
            <a:endParaRPr kumimoji="1" lang="en-US" altLang="ko-KR" b="1" dirty="0" smtClean="0"/>
          </a:p>
          <a:p>
            <a:r>
              <a:rPr kumimoji="1" lang="ko-KR" altLang="en-US" b="1" dirty="0" smtClean="0"/>
              <a:t>다음과 같이 여러 테이블간의 관계가 얽혀있는 경우가 많다</a:t>
            </a:r>
            <a:r>
              <a:rPr kumimoji="1" lang="en-US" altLang="ko-KR" b="1" dirty="0" smtClean="0"/>
              <a:t>!</a:t>
            </a:r>
            <a:endParaRPr kumimoji="1"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5" t="12821" r="23863" b="3689"/>
          <a:stretch/>
        </p:blipFill>
        <p:spPr>
          <a:xfrm>
            <a:off x="601045" y="1160321"/>
            <a:ext cx="2667723" cy="4737808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493520" y="5903893"/>
            <a:ext cx="427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/>
              <a:t>단순히 강좌 </a:t>
            </a:r>
            <a:r>
              <a:rPr kumimoji="1" lang="mr-IN" altLang="ko-KR" sz="1200" b="1" dirty="0" smtClean="0"/>
              <a:t>–</a:t>
            </a:r>
            <a:r>
              <a:rPr kumimoji="1" lang="ko-KR" altLang="en-US" sz="1200" b="1" dirty="0" smtClean="0"/>
              <a:t> 단원간의 관계가 아니라</a:t>
            </a:r>
            <a:endParaRPr kumimoji="1" lang="en-US" altLang="ko-KR" sz="1200" b="1" dirty="0" smtClean="0"/>
          </a:p>
          <a:p>
            <a:r>
              <a:rPr kumimoji="1" lang="ko-KR" altLang="en-US" sz="1200" b="1" dirty="0" smtClean="0"/>
              <a:t>각 단원에 몇개의 강의가 존재하는지</a:t>
            </a:r>
            <a:endParaRPr kumimoji="1" lang="en-US" altLang="ko-KR" sz="1200" b="1" dirty="0"/>
          </a:p>
          <a:p>
            <a:r>
              <a:rPr kumimoji="1" lang="ko-KR" altLang="en-US" sz="1200" b="1" dirty="0" smtClean="0"/>
              <a:t>사용자의 강좌 등록여부 및 구매여부를 파악해야</a:t>
            </a:r>
            <a:endParaRPr kumimoji="1" lang="en-US" altLang="ko-KR" sz="1200" b="1" dirty="0" smtClean="0"/>
          </a:p>
          <a:p>
            <a:r>
              <a:rPr kumimoji="1" lang="ko-KR" altLang="en-US" sz="1200" b="1" dirty="0" smtClean="0"/>
              <a:t>구성가능한 화면</a:t>
            </a:r>
            <a:endParaRPr kumimoji="1" lang="en-US" altLang="ko-KR" sz="12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579710" y="1160321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</a:rPr>
              <a:t>강사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9709" y="2048963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강좌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79709" y="2937605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단원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9709" y="3826247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</a:rPr>
              <a:t>강의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9709" y="4714889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퀴즈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208" y="4714889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비디오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4210" y="4714889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그림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9155" y="2937604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유저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8" idx="0"/>
            <a:endCxn id="17" idx="2"/>
          </p:cNvCxnSpPr>
          <p:nvPr/>
        </p:nvCxnSpPr>
        <p:spPr>
          <a:xfrm flipV="1">
            <a:off x="6061125" y="4466784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061125" y="3578142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061125" y="2689499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061125" y="1800858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318039" y="4466784"/>
            <a:ext cx="261670" cy="24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6568517" y="4466784"/>
            <a:ext cx="221814" cy="24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04610" y="4228421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강의에 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대한 질문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94091" y="2493282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유저별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강좌 등록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94090" y="3381925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유저별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강의 시청 기록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33" idx="3"/>
          </p:cNvCxnSpPr>
          <p:nvPr/>
        </p:nvCxnSpPr>
        <p:spPr>
          <a:xfrm>
            <a:off x="7856922" y="2813551"/>
            <a:ext cx="272233" cy="1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881466" y="3587884"/>
            <a:ext cx="223144" cy="190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6561376" y="2382458"/>
            <a:ext cx="313879" cy="15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542429" y="4022462"/>
            <a:ext cx="304817" cy="158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 flipV="1">
            <a:off x="6568517" y="4308640"/>
            <a:ext cx="1536093" cy="240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579601" y="3587884"/>
            <a:ext cx="6424" cy="61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108019" y="5125236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강의에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대한 답변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8586025" y="4868958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85835" y="5603531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문항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061125" y="5355426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355207" y="2048963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카테고리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15" idx="1"/>
          </p:cNvCxnSpPr>
          <p:nvPr/>
        </p:nvCxnSpPr>
        <p:spPr>
          <a:xfrm flipH="1">
            <a:off x="5318038" y="2369232"/>
            <a:ext cx="261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/>
          <p:nvPr/>
        </p:nvSpPr>
        <p:spPr>
          <a:xfrm>
            <a:off x="6670294" y="1588100"/>
            <a:ext cx="4964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smtClean="0"/>
              <a:t>왼쪽의 화면을 </a:t>
            </a:r>
            <a:r>
              <a:rPr kumimoji="1" lang="ko-KR" altLang="en-US" sz="1200" b="1" dirty="0" smtClean="0"/>
              <a:t>구성하기 위해서는 </a:t>
            </a:r>
            <a:r>
              <a:rPr kumimoji="1" lang="en-US" altLang="ko-KR" sz="1200" b="1" dirty="0" smtClean="0"/>
              <a:t>6</a:t>
            </a:r>
            <a:r>
              <a:rPr kumimoji="1" lang="ko-KR" altLang="en-US" sz="1200" b="1" dirty="0" smtClean="0"/>
              <a:t>개 테이블간의 </a:t>
            </a:r>
            <a:r>
              <a:rPr kumimoji="1" lang="en-US" altLang="ko-KR" sz="1200" b="1" dirty="0" smtClean="0"/>
              <a:t>JOIN</a:t>
            </a:r>
            <a:r>
              <a:rPr kumimoji="1" lang="ko-KR" altLang="en-US" sz="1200" b="1" dirty="0" smtClean="0"/>
              <a:t>이 필요하다</a:t>
            </a:r>
            <a:r>
              <a:rPr kumimoji="1"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2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78130" y="190005"/>
            <a:ext cx="8821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이러한 모습은 이전의 화면 뿐 아니라 어플리케이션의 곳곳에서 생길 수 있고</a:t>
            </a:r>
            <a:r>
              <a:rPr kumimoji="1" lang="en-US" altLang="ko-KR" b="1" dirty="0" smtClean="0"/>
              <a:t>,</a:t>
            </a:r>
            <a:r>
              <a:rPr kumimoji="1" lang="ko-KR" altLang="en-US" b="1" dirty="0" smtClean="0"/>
              <a:t> </a:t>
            </a:r>
            <a:endParaRPr kumimoji="1" lang="en-US" altLang="ko-KR" b="1" dirty="0" smtClean="0"/>
          </a:p>
          <a:p>
            <a:r>
              <a:rPr kumimoji="1" lang="ko-KR" altLang="en-US" b="1" dirty="0" smtClean="0"/>
              <a:t>기능 추가시에도 다시 많은 </a:t>
            </a:r>
            <a:r>
              <a:rPr kumimoji="1" lang="en-US" altLang="ko-KR" b="1" dirty="0" smtClean="0"/>
              <a:t>JOIN</a:t>
            </a:r>
            <a:r>
              <a:rPr kumimoji="1" lang="ko-KR" altLang="en-US" b="1" dirty="0" smtClean="0"/>
              <a:t>을 요구하는 쿼리를 작성해야하는 부담이 생긴다</a:t>
            </a:r>
            <a:r>
              <a:rPr kumimoji="1" lang="en-US" altLang="ko-KR" b="1" dirty="0" smtClean="0"/>
              <a:t>.</a:t>
            </a:r>
          </a:p>
          <a:p>
            <a:endParaRPr kumimoji="1" lang="en-US" altLang="ko-KR" b="1" dirty="0"/>
          </a:p>
          <a:p>
            <a:r>
              <a:rPr kumimoji="1" lang="ko-KR" altLang="en-US" b="1" dirty="0" smtClean="0"/>
              <a:t> </a:t>
            </a:r>
            <a:endParaRPr kumimoji="1"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581271" y="145356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 smtClean="0"/>
              <a:t>이러한 테이블 구조에서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사용자가 강의에 남긴 질문에 대해서</a:t>
            </a:r>
            <a:endParaRPr lang="en-US" altLang="ko-KR" sz="1200" b="1" dirty="0"/>
          </a:p>
          <a:p>
            <a:r>
              <a:rPr lang="ko-KR" altLang="en-US" sz="1200" b="1" dirty="0" smtClean="0"/>
              <a:t>강의에 대한 답변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강사로부터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이 달렸을때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답변자의 이름을 구하기 위해서는</a:t>
            </a:r>
            <a:r>
              <a:rPr lang="en-US" altLang="ko-KR" sz="1200" b="1" dirty="0" smtClean="0"/>
              <a:t>?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아래와 같은 형태의 </a:t>
            </a:r>
            <a:r>
              <a:rPr lang="en-US" altLang="ko-KR" sz="1200" b="1" dirty="0" smtClean="0"/>
              <a:t>JOIN</a:t>
            </a:r>
            <a:r>
              <a:rPr lang="ko-KR" altLang="en-US" sz="1200" b="1" dirty="0" smtClean="0"/>
              <a:t>이 발생하게 된다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85476" y="1390334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</a:rPr>
              <a:t>강사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5475" y="2278976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강좌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5475" y="3167618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단원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5475" y="4056260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</a:rPr>
              <a:t>강의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5475" y="4944902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퀴즈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974" y="4944902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비디오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9976" y="4944902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그림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34921" y="3167617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유저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23" idx="0"/>
            <a:endCxn id="22" idx="2"/>
          </p:cNvCxnSpPr>
          <p:nvPr/>
        </p:nvCxnSpPr>
        <p:spPr>
          <a:xfrm flipV="1">
            <a:off x="2266891" y="4696797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266891" y="3808155"/>
            <a:ext cx="0" cy="2481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266891" y="2919512"/>
            <a:ext cx="0" cy="2481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266890" y="2030871"/>
            <a:ext cx="0" cy="2481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523805" y="4696797"/>
            <a:ext cx="261670" cy="24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2774283" y="4696797"/>
            <a:ext cx="221814" cy="24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310376" y="4458434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강의에 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대한 질문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99857" y="2723295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유저별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강좌 등록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99856" y="3611938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유저별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강의 시청 기록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062688" y="3043564"/>
            <a:ext cx="272233" cy="1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4087232" y="3817897"/>
            <a:ext cx="223144" cy="190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2767142" y="2612471"/>
            <a:ext cx="313879" cy="15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748195" y="4252475"/>
            <a:ext cx="304817" cy="158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774283" y="4538653"/>
            <a:ext cx="1536093" cy="2400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785367" y="3817897"/>
            <a:ext cx="6424" cy="618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313785" y="5355249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강의에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대한 답변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91791" y="5098971"/>
            <a:ext cx="0" cy="2481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91601" y="5833544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문항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266891" y="5585439"/>
            <a:ext cx="0" cy="248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60973" y="2278976"/>
            <a:ext cx="962831" cy="64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카테고리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20" idx="1"/>
          </p:cNvCxnSpPr>
          <p:nvPr/>
        </p:nvCxnSpPr>
        <p:spPr>
          <a:xfrm flipH="1">
            <a:off x="1523804" y="2599245"/>
            <a:ext cx="261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2607" y="2849174"/>
            <a:ext cx="4714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6000" b="1" dirty="0" smtClean="0"/>
              <a:t>뷰</a:t>
            </a:r>
            <a:r>
              <a:rPr kumimoji="1" lang="en-US" altLang="ko-KR" sz="6000" b="1" dirty="0" smtClean="0"/>
              <a:t>(VIEW)</a:t>
            </a:r>
            <a:r>
              <a:rPr kumimoji="1" lang="ko-KR" altLang="en-US" sz="6000" b="1" dirty="0" smtClean="0"/>
              <a:t>는 </a:t>
            </a:r>
            <a:r>
              <a:rPr kumimoji="1" lang="en-US" altLang="ko-KR" sz="6000" b="1" dirty="0" smtClean="0"/>
              <a:t>!</a:t>
            </a:r>
            <a:endParaRPr kumimoji="1"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063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5636" y="1630868"/>
            <a:ext cx="849085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 smtClean="0">
                <a:solidFill>
                  <a:srgbClr val="000000"/>
                </a:solidFill>
                <a:effectLst/>
                <a:latin typeface="verdana" charset="0"/>
              </a:rPr>
              <a:t>"</a:t>
            </a:r>
            <a:r>
              <a:rPr lang="ko-KR" altLang="en-US" sz="1600" b="1" i="0" dirty="0" smtClean="0">
                <a:solidFill>
                  <a:srgbClr val="000000"/>
                </a:solidFill>
                <a:effectLst/>
                <a:latin typeface="verdana" charset="0"/>
              </a:rPr>
              <a:t>보이는 것</a:t>
            </a:r>
            <a:r>
              <a:rPr lang="en-US" altLang="ko-KR" sz="1600" b="1" i="0" dirty="0" smtClean="0">
                <a:solidFill>
                  <a:srgbClr val="000000"/>
                </a:solidFill>
                <a:effectLst/>
                <a:latin typeface="verdana" charset="0"/>
              </a:rPr>
              <a:t>"</a:t>
            </a:r>
            <a:r>
              <a:rPr lang="ko-KR" altLang="en-US" sz="1600" b="1" i="0" dirty="0" smtClean="0">
                <a:solidFill>
                  <a:srgbClr val="000000"/>
                </a:solidFill>
                <a:effectLst/>
                <a:latin typeface="verdana" charset="0"/>
              </a:rPr>
              <a:t>을 정의한 </a:t>
            </a:r>
            <a:r>
              <a:rPr lang="en-US" altLang="ko-KR" sz="1600" b="1" i="0" dirty="0" smtClean="0">
                <a:solidFill>
                  <a:srgbClr val="000000"/>
                </a:solidFill>
                <a:effectLst/>
                <a:latin typeface="verdana" charset="0"/>
              </a:rPr>
              <a:t>SQL Server</a:t>
            </a:r>
            <a:r>
              <a:rPr lang="ko-KR" altLang="en-US" sz="1600" b="1" i="0" dirty="0" smtClean="0">
                <a:solidFill>
                  <a:srgbClr val="000000"/>
                </a:solidFill>
                <a:effectLst/>
                <a:latin typeface="verdana" charset="0"/>
              </a:rPr>
              <a:t>의 개체</a:t>
            </a:r>
            <a:r>
              <a:rPr lang="ko-KR" altLang="en-US" sz="1600" i="0" dirty="0" smtClean="0">
                <a:solidFill>
                  <a:srgbClr val="000000"/>
                </a:solidFill>
                <a:effectLst/>
                <a:latin typeface="verdana" charset="0"/>
              </a:rPr>
              <a:t>이다</a:t>
            </a:r>
            <a:endParaRPr lang="en-US" altLang="ko-KR" sz="1600" i="0" dirty="0" smtClean="0">
              <a:solidFill>
                <a:srgbClr val="000000"/>
              </a:solidFill>
              <a:effectLst/>
              <a:latin typeface="verdana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verdana" charset="0"/>
            </a:endParaRPr>
          </a:p>
          <a:p>
            <a:r>
              <a:rPr lang="ko-KR" altLang="en-US" sz="1600" dirty="0" smtClean="0">
                <a:solidFill>
                  <a:srgbClr val="000000"/>
                </a:solidFill>
                <a:latin typeface="verdana" charset="0"/>
              </a:rPr>
              <a:t>뷰를 이용하면 여러 </a:t>
            </a:r>
            <a:r>
              <a:rPr lang="en-US" altLang="ko-KR" sz="1600" dirty="0" smtClean="0">
                <a:solidFill>
                  <a:srgbClr val="000000"/>
                </a:solidFill>
                <a:latin typeface="verdana" charset="0"/>
              </a:rPr>
              <a:t>SELECT </a:t>
            </a:r>
            <a:r>
              <a:rPr lang="ko-KR" altLang="en-US" sz="1600" dirty="0" smtClean="0">
                <a:solidFill>
                  <a:srgbClr val="000000"/>
                </a:solidFill>
                <a:latin typeface="verdana" charset="0"/>
              </a:rPr>
              <a:t>연산의 결과들을 하나의 테이블과 같이 구성해서 개발할수 있다</a:t>
            </a:r>
            <a:r>
              <a:rPr lang="en-US" altLang="ko-KR" sz="1600" dirty="0" smtClean="0">
                <a:solidFill>
                  <a:srgbClr val="000000"/>
                </a:solidFill>
                <a:latin typeface="verdana" charset="0"/>
              </a:rPr>
              <a:t>!</a:t>
            </a:r>
          </a:p>
          <a:p>
            <a:endParaRPr lang="en-US" altLang="ko-KR" sz="1600" dirty="0">
              <a:solidFill>
                <a:srgbClr val="000000"/>
              </a:solidFill>
              <a:latin typeface="verdana" charset="0"/>
            </a:endParaRP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verdana" charset="0"/>
              </a:rPr>
              <a:t>뷰의 장점</a:t>
            </a:r>
            <a:r>
              <a:rPr lang="ko-KR" altLang="en-US" sz="1600" dirty="0" smtClean="0">
                <a:solidFill>
                  <a:srgbClr val="000000"/>
                </a:solidFill>
                <a:latin typeface="verdana" charset="0"/>
              </a:rPr>
              <a:t>은 다음과 같다</a:t>
            </a:r>
            <a:endParaRPr lang="en-US" altLang="ko-KR" sz="1600" dirty="0" smtClean="0">
              <a:solidFill>
                <a:srgbClr val="000000"/>
              </a:solidFill>
              <a:latin typeface="verdana" charset="0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편리성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보안성</a:t>
            </a:r>
            <a:endParaRPr lang="ko-KR" altLang="en-US" sz="1400" b="1" dirty="0"/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복잡성의 </a:t>
            </a:r>
            <a:r>
              <a:rPr lang="ko-KR" altLang="en-US" sz="1400" b="1" dirty="0"/>
              <a:t>은닉</a:t>
            </a:r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유지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보수의 편리</a:t>
            </a:r>
          </a:p>
          <a:p>
            <a:endParaRPr lang="en-US" altLang="ko-KR" sz="1600" i="0" dirty="0" smtClean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5636" y="865994"/>
            <a:ext cx="4714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/>
              <a:t>뷰</a:t>
            </a:r>
            <a:r>
              <a:rPr kumimoji="1" lang="en-US" altLang="ko-KR" sz="2800" b="1" dirty="0" smtClean="0"/>
              <a:t>(VIEW)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4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60635" y="2323942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</a:rPr>
              <a:t>강사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0634" y="3212584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강좌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0634" y="4101226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단원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0634" y="4989868"/>
            <a:ext cx="962831" cy="6405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chemeClr val="tx1"/>
                </a:solidFill>
              </a:rPr>
              <a:t>강의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42050" y="4741763"/>
            <a:ext cx="0" cy="2481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142050" y="3853120"/>
            <a:ext cx="0" cy="2481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142049" y="2964479"/>
            <a:ext cx="0" cy="2481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41986" y="23239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verdana" charset="0"/>
              </a:rPr>
              <a:t>서로 참조관계로 이루어져있고</a:t>
            </a:r>
            <a:endParaRPr lang="en-US" altLang="ko-KR" dirty="0">
              <a:solidFill>
                <a:srgbClr val="000000"/>
              </a:solidFill>
              <a:latin typeface="verdana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verdana" charset="0"/>
              </a:rPr>
              <a:t>다른 테이블로부터 많은 참조가 발생하는</a:t>
            </a:r>
            <a:endParaRPr lang="en-US" altLang="ko-KR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ko-KR" altLang="en-US" b="1" dirty="0" smtClean="0"/>
              <a:t>강사</a:t>
            </a:r>
            <a:r>
              <a:rPr lang="mr-IN" altLang="ko-KR" b="1" i="0" dirty="0" smtClean="0">
                <a:solidFill>
                  <a:srgbClr val="000000"/>
                </a:solidFill>
                <a:effectLst/>
                <a:latin typeface="verdana" charset="0"/>
              </a:rPr>
              <a:t>–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verdana" charset="0"/>
              </a:rPr>
              <a:t> 강좌 </a:t>
            </a:r>
            <a:r>
              <a:rPr lang="mr-IN" altLang="ko-KR" b="1" i="0" dirty="0" smtClean="0">
                <a:solidFill>
                  <a:srgbClr val="000000"/>
                </a:solidFill>
                <a:effectLst/>
                <a:latin typeface="verdana" charset="0"/>
              </a:rPr>
              <a:t>–</a:t>
            </a:r>
            <a:r>
              <a:rPr lang="ko-KR" altLang="en-US" b="1" dirty="0" smtClean="0">
                <a:solidFill>
                  <a:srgbClr val="000000"/>
                </a:solidFill>
                <a:latin typeface="verdana" charset="0"/>
              </a:rPr>
              <a:t>단원 </a:t>
            </a:r>
            <a:r>
              <a:rPr lang="mr-IN" altLang="ko-KR" b="1" dirty="0" smtClean="0">
                <a:solidFill>
                  <a:srgbClr val="000000"/>
                </a:solidFill>
                <a:latin typeface="verdana" charset="0"/>
              </a:rPr>
              <a:t>–</a:t>
            </a:r>
            <a:r>
              <a:rPr lang="ko-KR" altLang="en-US" b="1" dirty="0" smtClean="0">
                <a:solidFill>
                  <a:srgbClr val="000000"/>
                </a:solidFill>
                <a:latin typeface="verdana" charset="0"/>
              </a:rPr>
              <a:t> 강의를 </a:t>
            </a:r>
            <a:r>
              <a:rPr lang="ko-KR" altLang="en-US" dirty="0" smtClean="0">
                <a:solidFill>
                  <a:srgbClr val="000000"/>
                </a:solidFill>
                <a:latin typeface="verdana" charset="0"/>
              </a:rPr>
              <a:t>뷰로 구성해서</a:t>
            </a:r>
            <a:endParaRPr lang="en-US" altLang="ko-KR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verdana" charset="0"/>
              </a:rPr>
              <a:t>개발한다면</a:t>
            </a:r>
            <a:r>
              <a:rPr lang="en-US" altLang="ko-KR" dirty="0" smtClean="0">
                <a:solidFill>
                  <a:srgbClr val="000000"/>
                </a:solidFill>
                <a:latin typeface="verdana" charset="0"/>
              </a:rPr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40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887" y="774267"/>
            <a:ext cx="1879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dirty="0" smtClean="0"/>
              <a:t>BEFORE</a:t>
            </a:r>
            <a:endParaRPr kumimoji="1"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" y="1585731"/>
            <a:ext cx="5632367" cy="39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887" y="774267"/>
            <a:ext cx="1576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dirty="0" smtClean="0"/>
              <a:t>AFTER</a:t>
            </a:r>
            <a:endParaRPr kumimoji="1" lang="ko-KR" altLang="en-US" sz="3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21887" y="1609288"/>
            <a:ext cx="3318074" cy="985332"/>
            <a:chOff x="6472310" y="4341978"/>
            <a:chExt cx="3318074" cy="98533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8652" b="-32434"/>
            <a:stretch/>
          </p:blipFill>
          <p:spPr>
            <a:xfrm>
              <a:off x="6472310" y="4344000"/>
              <a:ext cx="3153104" cy="98331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06"/>
            <a:stretch/>
          </p:blipFill>
          <p:spPr>
            <a:xfrm>
              <a:off x="9499289" y="4341978"/>
              <a:ext cx="291095" cy="742488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4609264" y="4510702"/>
            <a:ext cx="8490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4B4B4B"/>
                </a:solidFill>
                <a:latin typeface="돋움" charset="-127"/>
              </a:rPr>
              <a:t>간결해진 코드를 통해 개발중에도 보다 핵심적인 코드에 집중할수 있게되었고</a:t>
            </a:r>
            <a:r>
              <a:rPr lang="en-US" altLang="ko-KR" sz="1400" b="1" dirty="0" smtClean="0">
                <a:solidFill>
                  <a:srgbClr val="4B4B4B"/>
                </a:solidFill>
                <a:latin typeface="돋움" charset="-127"/>
              </a:rPr>
              <a:t>,</a:t>
            </a:r>
          </a:p>
          <a:p>
            <a:r>
              <a:rPr lang="ko-KR" altLang="en-US" sz="1400" b="1" dirty="0" smtClean="0">
                <a:solidFill>
                  <a:srgbClr val="4B4B4B"/>
                </a:solidFill>
                <a:latin typeface="돋움" charset="-127"/>
              </a:rPr>
              <a:t>유지보수가 간결해졌다</a:t>
            </a:r>
            <a:r>
              <a:rPr lang="en-US" altLang="ko-KR" sz="1400" b="1" dirty="0" smtClean="0">
                <a:solidFill>
                  <a:srgbClr val="4B4B4B"/>
                </a:solidFill>
                <a:latin typeface="돋움" charset="-127"/>
              </a:rPr>
              <a:t>.</a:t>
            </a:r>
            <a:r>
              <a:rPr lang="ko-KR" altLang="en-US" sz="1400" b="1" dirty="0" smtClean="0">
                <a:solidFill>
                  <a:srgbClr val="4B4B4B"/>
                </a:solidFill>
                <a:latin typeface="돋움" charset="-127"/>
              </a:rPr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336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95300" dist="50800" dir="5400000" algn="ctr" rotWithShape="0">
            <a:srgbClr val="000000">
              <a:alpha val="43137"/>
            </a:srgbClr>
          </a:outerShdw>
        </a:effectLst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920</Words>
  <Application>Microsoft Macintosh PowerPoint</Application>
  <PresentationFormat>와이드스크린</PresentationFormat>
  <Paragraphs>294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돋움</vt:lpstr>
      <vt:lpstr>맑은 고딕</vt:lpstr>
      <vt:lpstr>Apple SD Gothic Neo Medium</vt:lpstr>
      <vt:lpstr>Mangal</vt:lpstr>
      <vt:lpstr>Nanum Brush Script</vt:lpstr>
      <vt:lpstr>verdana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강성찬</dc:creator>
  <cp:lastModifiedBy>강성찬</cp:lastModifiedBy>
  <cp:revision>37</cp:revision>
  <dcterms:created xsi:type="dcterms:W3CDTF">2018-01-11T00:55:03Z</dcterms:created>
  <dcterms:modified xsi:type="dcterms:W3CDTF">2018-01-12T03:21:46Z</dcterms:modified>
</cp:coreProperties>
</file>