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40e81d32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40e81d32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40e81d32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40e81d32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40e81d32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40e81d32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40e81d32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40e81d32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40e81d32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40e81d32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40e81d32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40e81d32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40e81d32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40e81d32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40e81d32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40e81d32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b7e95cd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b7e95cd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a6cae6df7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a6cae6df7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40e81d32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40e81d32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a6cae6df7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a6cae6df7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40e81d32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40e81d32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40e81d32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40e81d32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40e81d32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40e81d32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3a828061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3a828061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3a828061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e3a828061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3a828061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3a828061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3a8280610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3a8280610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3a8280610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3a828061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40e81d32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40e81d32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40e81d32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40e81d32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40e81d32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40e81d32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40e81d32a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40e81d32a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40e81d32a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40e81d32a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40e81d32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40e81d32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40e81d32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40e81d32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trendmicro.com/vinfo/us/security/news/cyber-attacks/unusual-ceo-fraud-via-deepfake-audio-steals-us-243-000-from-u-k-compan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tlas.mitre.org/studies/AML.CS001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47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AICS </a:t>
            </a:r>
            <a:br>
              <a:rPr lang="en-GB"/>
            </a:br>
            <a:r>
              <a:rPr lang="en-GB"/>
              <a:t>AI Hardening Slides</a:t>
            </a:r>
            <a:endParaRPr/>
          </a:p>
        </p:txBody>
      </p:sp>
      <p:sp>
        <p:nvSpPr>
          <p:cNvPr id="87" name="Google Shape;87;p13"/>
          <p:cNvSpPr txBox="1"/>
          <p:nvPr>
            <p:ph idx="1" type="subTitle"/>
          </p:nvPr>
        </p:nvSpPr>
        <p:spPr>
          <a:xfrm>
            <a:off x="729627" y="2944300"/>
            <a:ext cx="7688100" cy="1985700"/>
          </a:xfrm>
          <a:prstGeom prst="rect">
            <a:avLst/>
          </a:prstGeom>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lang="en-GB" sz="1500"/>
              <a:t>Maximillian See Tze Jie | 2102869A</a:t>
            </a:r>
            <a:endParaRPr sz="1500"/>
          </a:p>
          <a:p>
            <a:pPr indent="0" lvl="0" marL="0" rtl="0" algn="l">
              <a:lnSpc>
                <a:spcPct val="170000"/>
              </a:lnSpc>
              <a:spcBef>
                <a:spcPts val="0"/>
              </a:spcBef>
              <a:spcAft>
                <a:spcPts val="0"/>
              </a:spcAft>
              <a:buNone/>
            </a:pPr>
            <a:r>
              <a:rPr lang="en-GB" sz="1500"/>
              <a:t>Yee Zi Hung Anthony | 2102946G</a:t>
            </a:r>
            <a:br>
              <a:rPr lang="en-GB" sz="1500"/>
            </a:br>
            <a:r>
              <a:rPr lang="en-GB" sz="1500"/>
              <a:t>Tan Guang Xuan Radcliffe | 2101135H</a:t>
            </a:r>
            <a:br>
              <a:rPr lang="en-GB" sz="1500"/>
            </a:br>
            <a:r>
              <a:rPr lang="en-GB" sz="1500"/>
              <a:t>Poh Jie Ren Luke | 2102355A</a:t>
            </a:r>
            <a:endParaRPr sz="1500"/>
          </a:p>
          <a:p>
            <a:pPr indent="0" lvl="0" marL="0" rtl="0" algn="l">
              <a:lnSpc>
                <a:spcPct val="170000"/>
              </a:lnSpc>
              <a:spcBef>
                <a:spcPts val="0"/>
              </a:spcBef>
              <a:spcAft>
                <a:spcPts val="0"/>
              </a:spcAft>
              <a:buNone/>
            </a:pPr>
            <a:r>
              <a:rPr lang="en-GB" sz="1500"/>
              <a:t>Isaac Kwa Zheng Kai | 2104508C</a:t>
            </a:r>
            <a:endParaRPr sz="1500"/>
          </a:p>
        </p:txBody>
      </p:sp>
      <p:sp>
        <p:nvSpPr>
          <p:cNvPr id="88" name="Google Shape;88;p13"/>
          <p:cNvSpPr txBox="1"/>
          <p:nvPr/>
        </p:nvSpPr>
        <p:spPr>
          <a:xfrm>
            <a:off x="3631725" y="816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Evasion Definition</a:t>
            </a:r>
            <a:endParaRPr/>
          </a:p>
        </p:txBody>
      </p:sp>
      <p:sp>
        <p:nvSpPr>
          <p:cNvPr id="140" name="Google Shape;140;p22"/>
          <p:cNvSpPr txBox="1"/>
          <p:nvPr>
            <p:ph idx="1" type="body"/>
          </p:nvPr>
        </p:nvSpPr>
        <p:spPr>
          <a:xfrm>
            <a:off x="729450" y="2078875"/>
            <a:ext cx="7688700" cy="12006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Creating inputs specifically designed to cause AI model to misbehave/fail to provide accurate predictions</a:t>
            </a:r>
            <a:endParaRPr sz="1200"/>
          </a:p>
          <a:p>
            <a:pPr indent="-304800" lvl="0" marL="457200" rtl="0" algn="l">
              <a:lnSpc>
                <a:spcPct val="150000"/>
              </a:lnSpc>
              <a:spcBef>
                <a:spcPts val="0"/>
              </a:spcBef>
              <a:spcAft>
                <a:spcPts val="0"/>
              </a:spcAft>
              <a:buSzPts val="1200"/>
              <a:buChar char="➢"/>
            </a:pPr>
            <a:r>
              <a:rPr lang="en-GB" sz="1200"/>
              <a:t>Thereby exploiting its vulnerability to alter small </a:t>
            </a:r>
            <a:r>
              <a:rPr lang="en-GB" sz="1200"/>
              <a:t>changes</a:t>
            </a:r>
            <a:r>
              <a:rPr lang="en-GB" sz="1200"/>
              <a:t> in input data to compromise security and reliability of model </a:t>
            </a:r>
            <a:endParaRPr sz="1200"/>
          </a:p>
          <a:p>
            <a:pPr indent="-304800" lvl="0" marL="457200" rtl="0" algn="l">
              <a:lnSpc>
                <a:spcPct val="150000"/>
              </a:lnSpc>
              <a:spcBef>
                <a:spcPts val="0"/>
              </a:spcBef>
              <a:spcAft>
                <a:spcPts val="0"/>
              </a:spcAft>
              <a:buSzPts val="1200"/>
              <a:buChar char="➢"/>
            </a:pPr>
            <a:r>
              <a:rPr lang="en-GB" sz="1200"/>
              <a:t>Can be </a:t>
            </a:r>
            <a:r>
              <a:rPr lang="en-GB" sz="1200"/>
              <a:t>executed</a:t>
            </a:r>
            <a:r>
              <a:rPr lang="en-GB" sz="1200"/>
              <a:t> by adding small disruptions to inputs (e.g. adding noise, altering inputs in a subtle manner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22450"/>
            <a:ext cx="7688400" cy="350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Activity 3: Real-World Incident of AI as Attack Tool</a:t>
            </a:r>
            <a:br>
              <a:rPr lang="en-GB"/>
            </a:br>
            <a:br>
              <a:rPr lang="en-GB"/>
            </a:br>
            <a:r>
              <a:rPr lang="en-GB"/>
              <a:t>Use Case: </a:t>
            </a:r>
            <a:r>
              <a:rPr lang="en-GB" u="sng">
                <a:solidFill>
                  <a:schemeClr val="hlink"/>
                </a:solidFill>
                <a:hlinkClick r:id="rId3"/>
              </a:rPr>
              <a:t>Unusual CEO Fraud via Deepfake Audio Steals US$243,000 From UK Company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Background of </a:t>
            </a:r>
            <a:r>
              <a:rPr lang="en-GB"/>
              <a:t>Attack</a:t>
            </a:r>
            <a:endParaRPr/>
          </a:p>
        </p:txBody>
      </p:sp>
      <p:sp>
        <p:nvSpPr>
          <p:cNvPr id="151" name="Google Shape;151;p24"/>
          <p:cNvSpPr txBox="1"/>
          <p:nvPr>
            <p:ph idx="1" type="body"/>
          </p:nvPr>
        </p:nvSpPr>
        <p:spPr>
          <a:xfrm>
            <a:off x="729450" y="1961400"/>
            <a:ext cx="7688700" cy="23088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In 2019, an German energy company based in the United Kingdom fell victim to a </a:t>
            </a:r>
            <a:r>
              <a:rPr lang="en-GB" sz="1200"/>
              <a:t>deep fake</a:t>
            </a:r>
            <a:r>
              <a:rPr lang="en-GB" sz="1200"/>
              <a:t> voice scam. The attackers used AI-based voice synthesis technology to impersonate the firm's CEO, mimicking his voice and mannerisms.</a:t>
            </a:r>
            <a:endParaRPr sz="1200"/>
          </a:p>
          <a:p>
            <a:pPr indent="-304800" lvl="0" marL="457200" rtl="0" algn="l">
              <a:lnSpc>
                <a:spcPct val="150000"/>
              </a:lnSpc>
              <a:spcBef>
                <a:spcPts val="0"/>
              </a:spcBef>
              <a:spcAft>
                <a:spcPts val="0"/>
              </a:spcAft>
              <a:buSzPts val="1200"/>
              <a:buChar char="➢"/>
            </a:pPr>
            <a:r>
              <a:rPr lang="en-GB" sz="1200"/>
              <a:t>The attack consist of creating synthetic audio created using machine-learning algorithms to mimic the voice of the CEO and </a:t>
            </a:r>
            <a:r>
              <a:rPr lang="en-GB" sz="1200"/>
              <a:t> managed to convince an employee to transfer $220,000 to a supposed vendor.</a:t>
            </a:r>
            <a:endParaRPr sz="1200"/>
          </a:p>
          <a:p>
            <a:pPr indent="-304800" lvl="0" marL="457200" rtl="0" algn="l">
              <a:lnSpc>
                <a:spcPct val="150000"/>
              </a:lnSpc>
              <a:spcBef>
                <a:spcPts val="0"/>
              </a:spcBef>
              <a:spcAft>
                <a:spcPts val="0"/>
              </a:spcAft>
              <a:buSzPts val="1200"/>
              <a:buChar char="➢"/>
            </a:pPr>
            <a:r>
              <a:rPr lang="en-GB" sz="1200"/>
              <a:t>The fraudsters made subsequent calls to the targeted employee, but the company became suspicious and did not send the money after the second call. The suspicion arose because the second call came from an Austrian phone number instead of the expected German phone number associated with the CEO.</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How It Happened</a:t>
            </a:r>
            <a:endParaRPr/>
          </a:p>
        </p:txBody>
      </p:sp>
      <p:sp>
        <p:nvSpPr>
          <p:cNvPr id="157" name="Google Shape;157;p25"/>
          <p:cNvSpPr txBox="1"/>
          <p:nvPr>
            <p:ph idx="1" type="body"/>
          </p:nvPr>
        </p:nvSpPr>
        <p:spPr>
          <a:xfrm>
            <a:off x="729450" y="2002675"/>
            <a:ext cx="7688700" cy="28629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To execute the attack, the attackers likely collected a substantial amount of voice data from publicly available sources, such as speeches, interviews, or other recordings featuring the CEO's voice. </a:t>
            </a:r>
            <a:endParaRPr sz="1200"/>
          </a:p>
          <a:p>
            <a:pPr indent="-304800" lvl="0" marL="457200" rtl="0" algn="l">
              <a:lnSpc>
                <a:spcPct val="150000"/>
              </a:lnSpc>
              <a:spcBef>
                <a:spcPts val="0"/>
              </a:spcBef>
              <a:spcAft>
                <a:spcPts val="0"/>
              </a:spcAft>
              <a:buSzPts val="1200"/>
              <a:buChar char="➢"/>
            </a:pPr>
            <a:r>
              <a:rPr lang="en-GB" sz="1200"/>
              <a:t>The attackers utilized deep learning algorithms and speech synthesis techniques to analyze and replicate the CEO's voice patterns and speech characteristics. </a:t>
            </a:r>
            <a:endParaRPr sz="1200"/>
          </a:p>
          <a:p>
            <a:pPr indent="-304800" lvl="0" marL="457200" rtl="0" algn="l">
              <a:lnSpc>
                <a:spcPct val="150000"/>
              </a:lnSpc>
              <a:spcBef>
                <a:spcPts val="0"/>
              </a:spcBef>
              <a:spcAft>
                <a:spcPts val="0"/>
              </a:spcAft>
              <a:buSzPts val="1200"/>
              <a:buChar char="➢"/>
            </a:pPr>
            <a:r>
              <a:rPr lang="en-GB" sz="1200"/>
              <a:t>They then generated a synthetic voice that closely resembled the CEO's tone &amp; voice.</a:t>
            </a:r>
            <a:endParaRPr sz="1200"/>
          </a:p>
          <a:p>
            <a:pPr indent="-304800" lvl="0" marL="457200" rtl="0" algn="l">
              <a:lnSpc>
                <a:spcPct val="150000"/>
              </a:lnSpc>
              <a:spcBef>
                <a:spcPts val="0"/>
              </a:spcBef>
              <a:spcAft>
                <a:spcPts val="0"/>
              </a:spcAft>
              <a:buSzPts val="1200"/>
              <a:buChar char="➢"/>
            </a:pPr>
            <a:r>
              <a:rPr lang="en-GB" sz="1200"/>
              <a:t>Attackers contacted the energy firm's senior financial officer using the deep fake voice</a:t>
            </a:r>
            <a:endParaRPr sz="1200"/>
          </a:p>
          <a:p>
            <a:pPr indent="-304800" lvl="1" marL="914400" rtl="0" algn="l">
              <a:lnSpc>
                <a:spcPct val="150000"/>
              </a:lnSpc>
              <a:spcBef>
                <a:spcPts val="0"/>
              </a:spcBef>
              <a:spcAft>
                <a:spcPts val="0"/>
              </a:spcAft>
              <a:buSzPts val="1200"/>
              <a:buChar char="○"/>
            </a:pPr>
            <a:r>
              <a:rPr lang="en-GB" sz="1200"/>
              <a:t>To convince him to transfer a significant amount of money into a fraudulent account</a:t>
            </a:r>
            <a:endParaRPr sz="1200"/>
          </a:p>
          <a:p>
            <a:pPr indent="-304800" lvl="1" marL="914400" rtl="0" algn="l">
              <a:lnSpc>
                <a:spcPct val="150000"/>
              </a:lnSpc>
              <a:spcBef>
                <a:spcPts val="0"/>
              </a:spcBef>
              <a:spcAft>
                <a:spcPts val="0"/>
              </a:spcAft>
              <a:buSzPts val="1200"/>
              <a:buChar char="○"/>
            </a:pPr>
            <a:r>
              <a:rPr lang="en-GB" sz="1200"/>
              <a:t>According to one of the employees, the of yet unidentified fraudster called the company three times: the first to initiate the transfer, the second to falsely claim it had been reimbursed, and a third time seeking a follow up paymen</a:t>
            </a:r>
            <a:r>
              <a:rPr lang="en-GB" sz="1200">
                <a:solidFill>
                  <a:srgbClr val="333333"/>
                </a:solidFill>
                <a:highlight>
                  <a:srgbClr val="FCFCFC"/>
                </a:highlight>
                <a:latin typeface="Georgia"/>
                <a:ea typeface="Georgia"/>
                <a:cs typeface="Georgia"/>
                <a:sym typeface="Georgia"/>
              </a:rPr>
              <a:t>t.</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Impacts of Attack </a:t>
            </a:r>
            <a:endParaRPr/>
          </a:p>
        </p:txBody>
      </p:sp>
      <p:sp>
        <p:nvSpPr>
          <p:cNvPr id="163" name="Google Shape;163;p26"/>
          <p:cNvSpPr txBox="1"/>
          <p:nvPr>
            <p:ph idx="1" type="body"/>
          </p:nvPr>
        </p:nvSpPr>
        <p:spPr>
          <a:xfrm>
            <a:off x="729450" y="2078875"/>
            <a:ext cx="7688700" cy="23088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Successful scam resulted in: </a:t>
            </a:r>
            <a:endParaRPr sz="1200"/>
          </a:p>
          <a:p>
            <a:pPr indent="-304800" lvl="1" marL="914400" rtl="0" algn="l">
              <a:lnSpc>
                <a:spcPct val="150000"/>
              </a:lnSpc>
              <a:spcBef>
                <a:spcPts val="0"/>
              </a:spcBef>
              <a:spcAft>
                <a:spcPts val="0"/>
              </a:spcAft>
              <a:buSzPts val="1200"/>
              <a:buChar char="○"/>
            </a:pPr>
            <a:r>
              <a:rPr lang="en-GB" sz="1200"/>
              <a:t>Substantial financial loss for company</a:t>
            </a:r>
            <a:endParaRPr sz="1200"/>
          </a:p>
          <a:p>
            <a:pPr indent="-304800" lvl="1" marL="914400" rtl="0" algn="l">
              <a:lnSpc>
                <a:spcPct val="150000"/>
              </a:lnSpc>
              <a:spcBef>
                <a:spcPts val="0"/>
              </a:spcBef>
              <a:spcAft>
                <a:spcPts val="0"/>
              </a:spcAft>
              <a:buSzPts val="1200"/>
              <a:buChar char="○"/>
            </a:pPr>
            <a:r>
              <a:rPr lang="en-GB" sz="1200"/>
              <a:t>Mistrust &amp; fear amongst employees concerning accounting processes in future</a:t>
            </a:r>
            <a:endParaRPr sz="1200"/>
          </a:p>
          <a:p>
            <a:pPr indent="-304800" lvl="1" marL="914400" rtl="0" algn="l">
              <a:lnSpc>
                <a:spcPct val="150000"/>
              </a:lnSpc>
              <a:spcBef>
                <a:spcPts val="0"/>
              </a:spcBef>
              <a:spcAft>
                <a:spcPts val="0"/>
              </a:spcAft>
              <a:buSzPts val="1200"/>
              <a:buChar char="○"/>
            </a:pPr>
            <a:r>
              <a:rPr lang="en-GB" sz="1200"/>
              <a:t>Loss of reputation amongst general public</a:t>
            </a:r>
            <a:endParaRPr sz="1200"/>
          </a:p>
          <a:p>
            <a:pPr indent="-304800" lvl="0" marL="457200" rtl="0" algn="l">
              <a:lnSpc>
                <a:spcPct val="150000"/>
              </a:lnSpc>
              <a:spcBef>
                <a:spcPts val="0"/>
              </a:spcBef>
              <a:spcAft>
                <a:spcPts val="0"/>
              </a:spcAft>
              <a:buSzPts val="1200"/>
              <a:buChar char="➢"/>
            </a:pPr>
            <a:r>
              <a:rPr lang="en-GB" sz="1200"/>
              <a:t>Operational disruption within the organization, and the following has to be dealt with: </a:t>
            </a:r>
            <a:endParaRPr sz="1200"/>
          </a:p>
          <a:p>
            <a:pPr indent="-304800" lvl="1" marL="914400" rtl="0" algn="l">
              <a:lnSpc>
                <a:spcPct val="150000"/>
              </a:lnSpc>
              <a:spcBef>
                <a:spcPts val="0"/>
              </a:spcBef>
              <a:spcAft>
                <a:spcPts val="0"/>
              </a:spcAft>
              <a:buSzPts val="1200"/>
              <a:buChar char="○"/>
            </a:pPr>
            <a:r>
              <a:rPr lang="en-GB" sz="1200"/>
              <a:t>investigations</a:t>
            </a:r>
            <a:endParaRPr sz="1200"/>
          </a:p>
          <a:p>
            <a:pPr indent="-304800" lvl="1" marL="914400" rtl="0" algn="l">
              <a:lnSpc>
                <a:spcPct val="150000"/>
              </a:lnSpc>
              <a:spcBef>
                <a:spcPts val="0"/>
              </a:spcBef>
              <a:spcAft>
                <a:spcPts val="0"/>
              </a:spcAft>
              <a:buSzPts val="1200"/>
              <a:buChar char="○"/>
            </a:pPr>
            <a:r>
              <a:rPr lang="en-GB" sz="1200"/>
              <a:t>legal proceedings </a:t>
            </a:r>
            <a:endParaRPr sz="1200"/>
          </a:p>
          <a:p>
            <a:pPr indent="-304800" lvl="1" marL="914400" rtl="0" algn="l">
              <a:lnSpc>
                <a:spcPct val="150000"/>
              </a:lnSpc>
              <a:spcBef>
                <a:spcPts val="0"/>
              </a:spcBef>
              <a:spcAft>
                <a:spcPts val="0"/>
              </a:spcAft>
              <a:buSzPts val="1200"/>
              <a:buChar char="○"/>
            </a:pPr>
            <a:r>
              <a:rPr lang="en-GB" sz="1200"/>
              <a:t>implementation improved security measures,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729450" y="2078875"/>
            <a:ext cx="7688700" cy="23088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I</a:t>
            </a:r>
            <a:r>
              <a:rPr lang="en-GB" sz="1200"/>
              <a:t>mplement robust authentication protocols/verification steps for accounting processes such as:</a:t>
            </a:r>
            <a:endParaRPr sz="1200"/>
          </a:p>
          <a:p>
            <a:pPr indent="-304800" lvl="1" marL="914400" rtl="0" algn="l">
              <a:lnSpc>
                <a:spcPct val="150000"/>
              </a:lnSpc>
              <a:spcBef>
                <a:spcPts val="0"/>
              </a:spcBef>
              <a:spcAft>
                <a:spcPts val="0"/>
              </a:spcAft>
              <a:buSzPts val="1200"/>
              <a:buChar char="○"/>
            </a:pPr>
            <a:r>
              <a:rPr lang="en-GB" sz="1200"/>
              <a:t>Multi-factor authentication (MFA)</a:t>
            </a:r>
            <a:endParaRPr sz="1200"/>
          </a:p>
          <a:p>
            <a:pPr indent="-304800" lvl="1" marL="914400" rtl="0" algn="l">
              <a:lnSpc>
                <a:spcPct val="150000"/>
              </a:lnSpc>
              <a:spcBef>
                <a:spcPts val="0"/>
              </a:spcBef>
              <a:spcAft>
                <a:spcPts val="0"/>
              </a:spcAft>
              <a:buSzPts val="1200"/>
              <a:buChar char="○"/>
            </a:pPr>
            <a:r>
              <a:rPr lang="en-GB" sz="1200"/>
              <a:t>Secure communication channels </a:t>
            </a:r>
            <a:endParaRPr sz="1200"/>
          </a:p>
          <a:p>
            <a:pPr indent="-304800" lvl="0" marL="457200" rtl="0" algn="l">
              <a:lnSpc>
                <a:spcPct val="150000"/>
              </a:lnSpc>
              <a:spcBef>
                <a:spcPts val="0"/>
              </a:spcBef>
              <a:spcAft>
                <a:spcPts val="0"/>
              </a:spcAft>
              <a:buSzPts val="1200"/>
              <a:buChar char="➢"/>
            </a:pPr>
            <a:r>
              <a:rPr lang="en-GB" sz="1200"/>
              <a:t>Training of employees to raise awareness about the existence of deepfake technology which:</a:t>
            </a:r>
            <a:endParaRPr sz="1200"/>
          </a:p>
          <a:p>
            <a:pPr indent="-304800" lvl="1" marL="914400" rtl="0" algn="l">
              <a:lnSpc>
                <a:spcPct val="150000"/>
              </a:lnSpc>
              <a:spcBef>
                <a:spcPts val="0"/>
              </a:spcBef>
              <a:spcAft>
                <a:spcPts val="0"/>
              </a:spcAft>
              <a:buSzPts val="1200"/>
              <a:buChar char="○"/>
            </a:pPr>
            <a:r>
              <a:rPr lang="en-GB" sz="1200"/>
              <a:t>Helps in verification of voice-based requests</a:t>
            </a:r>
            <a:endParaRPr sz="1200"/>
          </a:p>
          <a:p>
            <a:pPr indent="-304800" lvl="1" marL="914400" rtl="0" algn="l">
              <a:lnSpc>
                <a:spcPct val="150000"/>
              </a:lnSpc>
              <a:spcBef>
                <a:spcPts val="0"/>
              </a:spcBef>
              <a:spcAft>
                <a:spcPts val="0"/>
              </a:spcAft>
              <a:buSzPts val="1200"/>
              <a:buChar char="○"/>
            </a:pPr>
            <a:r>
              <a:rPr lang="en-GB" sz="1200"/>
              <a:t>&amp; Is crucial in prevention of attacks involving sensitive transactions</a:t>
            </a:r>
            <a:endParaRPr sz="1200"/>
          </a:p>
          <a:p>
            <a:pPr indent="-304800" lvl="0" marL="457200" rtl="0" algn="l">
              <a:lnSpc>
                <a:spcPct val="150000"/>
              </a:lnSpc>
              <a:spcBef>
                <a:spcPts val="0"/>
              </a:spcBef>
              <a:spcAft>
                <a:spcPts val="0"/>
              </a:spcAft>
              <a:buSzPts val="1200"/>
              <a:buChar char="➢"/>
            </a:pPr>
            <a:r>
              <a:rPr lang="en-GB" sz="1200"/>
              <a:t>Long-term wise, </a:t>
            </a:r>
            <a:r>
              <a:rPr lang="en-GB" sz="1200"/>
              <a:t>to combat deep-fake technology		</a:t>
            </a:r>
            <a:endParaRPr sz="1200"/>
          </a:p>
          <a:p>
            <a:pPr indent="-304800" lvl="1" marL="914400" rtl="0" algn="l">
              <a:lnSpc>
                <a:spcPct val="150000"/>
              </a:lnSpc>
              <a:spcBef>
                <a:spcPts val="0"/>
              </a:spcBef>
              <a:spcAft>
                <a:spcPts val="0"/>
              </a:spcAft>
              <a:buSzPts val="1200"/>
              <a:buChar char="○"/>
            </a:pPr>
            <a:r>
              <a:rPr lang="en-GB" sz="1200"/>
              <a:t>S</a:t>
            </a:r>
            <a:r>
              <a:rPr lang="en-GB" sz="1200"/>
              <a:t>pecial </a:t>
            </a:r>
            <a:r>
              <a:rPr lang="en-GB" sz="1200"/>
              <a:t>technology can be explored </a:t>
            </a:r>
            <a:endParaRPr sz="1200"/>
          </a:p>
        </p:txBody>
      </p:sp>
      <p:sp>
        <p:nvSpPr>
          <p:cNvPr id="169" name="Google Shape;169;p27"/>
          <p:cNvSpPr txBox="1"/>
          <p:nvPr>
            <p:ph type="title"/>
          </p:nvPr>
        </p:nvSpPr>
        <p:spPr>
          <a:xfrm>
            <a:off x="729450"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Mitigation Measures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22450"/>
            <a:ext cx="7688400" cy="2401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Activity 4: Countermeasures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Countermeasure Chosen:  Ensemble Method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727650" y="1229275"/>
            <a:ext cx="78198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Ensemble Method’s Definition </a:t>
            </a:r>
            <a:endParaRPr/>
          </a:p>
        </p:txBody>
      </p:sp>
      <p:sp>
        <p:nvSpPr>
          <p:cNvPr id="180" name="Google Shape;180;p29"/>
          <p:cNvSpPr txBox="1"/>
          <p:nvPr>
            <p:ph idx="1" type="body"/>
          </p:nvPr>
        </p:nvSpPr>
        <p:spPr>
          <a:xfrm>
            <a:off x="727650" y="1814275"/>
            <a:ext cx="7688700" cy="3147600"/>
          </a:xfrm>
          <a:prstGeom prst="rect">
            <a:avLst/>
          </a:prstGeom>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Char char="➢"/>
            </a:pPr>
            <a:r>
              <a:rPr lang="en-GB" sz="1100"/>
              <a:t>ML  technique combining predictions of </a:t>
            </a:r>
            <a:r>
              <a:rPr lang="en-GB" sz="1100"/>
              <a:t>smaller/simpler </a:t>
            </a:r>
            <a:r>
              <a:rPr lang="en-GB" sz="1100"/>
              <a:t>multiple models (e.g. Decision trees, Neural networks) instead of one large/complex model </a:t>
            </a:r>
            <a:endParaRPr sz="1100"/>
          </a:p>
          <a:p>
            <a:pPr indent="-298450" lvl="0" marL="457200" rtl="0" algn="l">
              <a:lnSpc>
                <a:spcPct val="150000"/>
              </a:lnSpc>
              <a:spcBef>
                <a:spcPts val="0"/>
              </a:spcBef>
              <a:spcAft>
                <a:spcPts val="0"/>
              </a:spcAft>
              <a:buSzPts val="1100"/>
              <a:buChar char="➢"/>
            </a:pPr>
            <a:r>
              <a:rPr lang="en-GB" sz="1100"/>
              <a:t>Aim is to </a:t>
            </a:r>
            <a:r>
              <a:rPr lang="en-GB" sz="1100"/>
              <a:t>reduce</a:t>
            </a:r>
            <a:r>
              <a:rPr lang="en-GB" sz="1100"/>
              <a:t> </a:t>
            </a:r>
            <a:r>
              <a:rPr lang="en-GB" sz="1100"/>
              <a:t>errors</a:t>
            </a:r>
            <a:r>
              <a:rPr lang="en-GB" sz="1100"/>
              <a:t>,  improve predictive accuracy and reduce overfitting </a:t>
            </a:r>
            <a:endParaRPr sz="1100"/>
          </a:p>
          <a:p>
            <a:pPr indent="-298450" lvl="0" marL="457200" rtl="0" algn="l">
              <a:lnSpc>
                <a:spcPct val="150000"/>
              </a:lnSpc>
              <a:spcBef>
                <a:spcPts val="0"/>
              </a:spcBef>
              <a:spcAft>
                <a:spcPts val="0"/>
              </a:spcAft>
              <a:buSzPts val="1100"/>
              <a:buChar char="➢"/>
            </a:pPr>
            <a:r>
              <a:rPr lang="en-GB" sz="1100"/>
              <a:t>Each individual model is either </a:t>
            </a:r>
            <a:endParaRPr sz="1100"/>
          </a:p>
          <a:p>
            <a:pPr indent="-298450" lvl="1" marL="914400" rtl="0" algn="l">
              <a:lnSpc>
                <a:spcPct val="150000"/>
              </a:lnSpc>
              <a:spcBef>
                <a:spcPts val="0"/>
              </a:spcBef>
              <a:spcAft>
                <a:spcPts val="0"/>
              </a:spcAft>
              <a:buSzPts val="1100"/>
              <a:buChar char="○"/>
            </a:pPr>
            <a:r>
              <a:rPr lang="en-GB"/>
              <a:t>Trained on a </a:t>
            </a:r>
            <a:r>
              <a:rPr lang="en-GB"/>
              <a:t>different</a:t>
            </a:r>
            <a:r>
              <a:rPr lang="en-GB"/>
              <a:t> subset of training data </a:t>
            </a:r>
            <a:br>
              <a:rPr lang="en-GB"/>
            </a:br>
            <a:r>
              <a:rPr lang="en-GB"/>
              <a:t>OR </a:t>
            </a:r>
            <a:endParaRPr/>
          </a:p>
          <a:p>
            <a:pPr indent="-298450" lvl="1" marL="914400" rtl="0" algn="l">
              <a:lnSpc>
                <a:spcPct val="150000"/>
              </a:lnSpc>
              <a:spcBef>
                <a:spcPts val="0"/>
              </a:spcBef>
              <a:spcAft>
                <a:spcPts val="0"/>
              </a:spcAft>
              <a:buSzPts val="1100"/>
              <a:buChar char="○"/>
            </a:pPr>
            <a:r>
              <a:rPr lang="en-GB"/>
              <a:t>Trained using a different algorithm </a:t>
            </a:r>
            <a:endParaRPr/>
          </a:p>
          <a:p>
            <a:pPr indent="-298450" lvl="0" marL="457200" rtl="0" algn="l">
              <a:lnSpc>
                <a:spcPct val="150000"/>
              </a:lnSpc>
              <a:spcBef>
                <a:spcPts val="0"/>
              </a:spcBef>
              <a:spcAft>
                <a:spcPts val="0"/>
              </a:spcAft>
              <a:buSzPts val="1100"/>
              <a:buChar char="➢"/>
            </a:pPr>
            <a:r>
              <a:rPr lang="en-GB" sz="1100"/>
              <a:t>Popular examples </a:t>
            </a:r>
            <a:r>
              <a:rPr lang="en-GB" sz="1100"/>
              <a:t>of ensemble methods </a:t>
            </a:r>
            <a:r>
              <a:rPr lang="en-GB" sz="1100"/>
              <a:t>include:</a:t>
            </a:r>
            <a:endParaRPr sz="1100"/>
          </a:p>
          <a:p>
            <a:pPr indent="-298450" lvl="1" marL="914400" rtl="0" algn="l">
              <a:lnSpc>
                <a:spcPct val="150000"/>
              </a:lnSpc>
              <a:spcBef>
                <a:spcPts val="0"/>
              </a:spcBef>
              <a:spcAft>
                <a:spcPts val="0"/>
              </a:spcAft>
              <a:buSzPts val="1100"/>
              <a:buChar char="○"/>
            </a:pPr>
            <a:r>
              <a:rPr lang="en-GB"/>
              <a:t>Bagging (Boostrap Aggregating) → multiple weak-learners are trained in parallel</a:t>
            </a:r>
            <a:endParaRPr/>
          </a:p>
          <a:p>
            <a:pPr indent="-298450" lvl="1" marL="914400" rtl="0" algn="l">
              <a:lnSpc>
                <a:spcPct val="150000"/>
              </a:lnSpc>
              <a:spcBef>
                <a:spcPts val="0"/>
              </a:spcBef>
              <a:spcAft>
                <a:spcPts val="0"/>
              </a:spcAft>
              <a:buSzPts val="1100"/>
              <a:buChar char="○"/>
            </a:pPr>
            <a:r>
              <a:rPr lang="en-GB"/>
              <a:t>Boosting → multiple weak-learners are learned sequentially</a:t>
            </a:r>
            <a:endParaRPr/>
          </a:p>
          <a:p>
            <a:pPr indent="-298450" lvl="1" marL="914400" rtl="0" algn="l">
              <a:lnSpc>
                <a:spcPct val="150000"/>
              </a:lnSpc>
              <a:spcBef>
                <a:spcPts val="0"/>
              </a:spcBef>
              <a:spcAft>
                <a:spcPts val="0"/>
              </a:spcAft>
              <a:buSzPts val="1100"/>
              <a:buChar char="○"/>
            </a:pPr>
            <a:r>
              <a:rPr lang="en-GB"/>
              <a:t>Stacking → trained in parallel, but instead of using simple voting like bagging, another meta-learner is trained on the outputs of weak-learners to learn a mapping from the weak-learners output to the final prediction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701875" y="1229275"/>
            <a:ext cx="7819800" cy="985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Ensemble Method</a:t>
            </a:r>
            <a:r>
              <a:rPr lang="en-GB"/>
              <a:t>’s Consideration in Design of AI Systems </a:t>
            </a:r>
            <a:endParaRPr/>
          </a:p>
        </p:txBody>
      </p:sp>
      <p:sp>
        <p:nvSpPr>
          <p:cNvPr id="186" name="Google Shape;186;p30"/>
          <p:cNvSpPr txBox="1"/>
          <p:nvPr>
            <p:ph idx="1" type="body"/>
          </p:nvPr>
        </p:nvSpPr>
        <p:spPr>
          <a:xfrm>
            <a:off x="727650" y="2214475"/>
            <a:ext cx="7688700" cy="25860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b="1" lang="en-GB" sz="1200"/>
              <a:t>Diversity of Models</a:t>
            </a:r>
            <a:r>
              <a:rPr lang="en-GB" sz="1200"/>
              <a:t> → Individual models differ in </a:t>
            </a:r>
            <a:r>
              <a:rPr lang="en-GB" sz="1200"/>
              <a:t>underlying</a:t>
            </a:r>
            <a:r>
              <a:rPr lang="en-GB" sz="1200"/>
              <a:t> algorithms, architectures, and input features, which ultimately reduces the likelihood of multiple models making the same mistakes and hence being less vulnerable to the same attacks </a:t>
            </a:r>
            <a:endParaRPr sz="1200"/>
          </a:p>
          <a:p>
            <a:pPr indent="-304800" lvl="0" marL="457200" rtl="0" algn="l">
              <a:lnSpc>
                <a:spcPct val="150000"/>
              </a:lnSpc>
              <a:spcBef>
                <a:spcPts val="0"/>
              </a:spcBef>
              <a:spcAft>
                <a:spcPts val="0"/>
              </a:spcAft>
              <a:buSzPts val="1200"/>
              <a:buChar char="➢"/>
            </a:pPr>
            <a:r>
              <a:rPr b="1" lang="en-GB" sz="1200"/>
              <a:t>Training Data</a:t>
            </a:r>
            <a:r>
              <a:rPr lang="en-GB" sz="1200"/>
              <a:t> </a:t>
            </a:r>
            <a:r>
              <a:rPr lang="en-GB" sz="1200"/>
              <a:t>→ Training data used would be diverse and can more accurately represent different security scenarios and threat landscapes, thereby capturing a wide range of patterns and anomalies which enables the ensembles to detect threats more effectively </a:t>
            </a:r>
            <a:endParaRPr sz="1200"/>
          </a:p>
          <a:p>
            <a:pPr indent="-304800" lvl="0" marL="457200" rtl="0" algn="l">
              <a:lnSpc>
                <a:spcPct val="150000"/>
              </a:lnSpc>
              <a:spcBef>
                <a:spcPts val="0"/>
              </a:spcBef>
              <a:spcAft>
                <a:spcPts val="0"/>
              </a:spcAft>
              <a:buSzPts val="1200"/>
              <a:buChar char="➢"/>
            </a:pPr>
            <a:r>
              <a:rPr b="1" lang="en-GB" sz="1200"/>
              <a:t>Adversarial Robustness</a:t>
            </a:r>
            <a:r>
              <a:rPr lang="en-GB" sz="1200"/>
              <a:t> </a:t>
            </a:r>
            <a:r>
              <a:rPr lang="en-GB" sz="1200"/>
              <a:t>→ Cybersecurity systems are susceptible to adversarial attacks, and when designing ensemble methods, adversarial robustness techniques can be utilised to refine the ensemble’s ability to detect and mitigate attacks aimed at exploiting vulnerabilities in the individual models</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701875" y="1229275"/>
            <a:ext cx="7819800" cy="985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Ensemble Method’s Consideration in Design of AI Systems </a:t>
            </a:r>
            <a:endParaRPr/>
          </a:p>
        </p:txBody>
      </p:sp>
      <p:sp>
        <p:nvSpPr>
          <p:cNvPr id="192" name="Google Shape;192;p31"/>
          <p:cNvSpPr txBox="1"/>
          <p:nvPr>
            <p:ph idx="1" type="body"/>
          </p:nvPr>
        </p:nvSpPr>
        <p:spPr>
          <a:xfrm>
            <a:off x="832975" y="2214475"/>
            <a:ext cx="7688700" cy="23088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b="1" lang="en-GB" sz="1200"/>
              <a:t>Monitoring &amp; Maintenance </a:t>
            </a:r>
            <a:r>
              <a:rPr lang="en-GB" sz="1200"/>
              <a:t>→ As the threat landscape continues to evolve so does our models, continuous maintenance in the dataset that it is trained on and the complexity of the model is required for the model to detect advance threats to ensure the models long term effectiveness . By actively maintaining and adapting the ensemble techniques, companies can strengthen their cyber defenses ahead of emerging risk  </a:t>
            </a:r>
            <a:endParaRPr sz="1200"/>
          </a:p>
          <a:p>
            <a:pPr indent="-304800" lvl="0" marL="457200" rtl="0" algn="l">
              <a:lnSpc>
                <a:spcPct val="150000"/>
              </a:lnSpc>
              <a:spcBef>
                <a:spcPts val="0"/>
              </a:spcBef>
              <a:spcAft>
                <a:spcPts val="0"/>
              </a:spcAft>
              <a:buSzPts val="1200"/>
              <a:buChar char="➢"/>
            </a:pPr>
            <a:r>
              <a:rPr b="1" lang="en-GB" sz="1200"/>
              <a:t>Deployment Considerations </a:t>
            </a:r>
            <a:r>
              <a:rPr lang="en-GB" sz="1200"/>
              <a:t>→ As ensemble methods require more processing power &amp; time to make an inference the model have to be of adequate complexity to detect the advance threats as well as keep up with the mass amounts of data. Thus, factors such as computational resources, scalability and integration with other security systems have to be carefully considered before the deployment of ensemble models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22450"/>
            <a:ext cx="7688400" cy="2955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Activity 1: Real-World Attacks on AI Systems</a:t>
            </a:r>
            <a:br>
              <a:rPr lang="en-GB"/>
            </a:br>
            <a:br>
              <a:rPr lang="en-GB"/>
            </a:br>
            <a:r>
              <a:rPr lang="en-GB"/>
              <a:t>Use Case: </a:t>
            </a:r>
            <a:r>
              <a:rPr lang="en-GB" u="sng">
                <a:solidFill>
                  <a:schemeClr val="hlink"/>
                </a:solidFill>
                <a:hlinkClick r:id="rId3"/>
              </a:rPr>
              <a:t>Confusing Antimalware Neural Networks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701875" y="1229275"/>
            <a:ext cx="7819800" cy="985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Ensemble Method’s Consideration in Design of AI Systems </a:t>
            </a:r>
            <a:endParaRPr/>
          </a:p>
        </p:txBody>
      </p:sp>
      <p:sp>
        <p:nvSpPr>
          <p:cNvPr id="198" name="Google Shape;198;p32"/>
          <p:cNvSpPr txBox="1"/>
          <p:nvPr>
            <p:ph idx="1" type="body"/>
          </p:nvPr>
        </p:nvSpPr>
        <p:spPr>
          <a:xfrm>
            <a:off x="727650" y="2149475"/>
            <a:ext cx="7688700" cy="28629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b="1" lang="en-GB" sz="1200"/>
              <a:t>Evaluation &amp; Validation</a:t>
            </a:r>
            <a:r>
              <a:rPr lang="en-GB" sz="1200"/>
              <a:t> → Thorough evaluation and validation of the ensemble's performance are crucial. Comprehensive testing against various attack scenarios, benchmark datasets, and real-world data is necessary to assess the ensemble's effectiveness and robustness. Regular auditing and validation help identify potential weaknesses, biases, or performance degradation.</a:t>
            </a:r>
            <a:endParaRPr b="1" sz="1200"/>
          </a:p>
          <a:p>
            <a:pPr indent="-304800" lvl="0" marL="457200" rtl="0" algn="l">
              <a:lnSpc>
                <a:spcPct val="150000"/>
              </a:lnSpc>
              <a:spcBef>
                <a:spcPts val="0"/>
              </a:spcBef>
              <a:spcAft>
                <a:spcPts val="0"/>
              </a:spcAft>
              <a:buSzPts val="1200"/>
              <a:buChar char="➢"/>
            </a:pPr>
            <a:r>
              <a:rPr b="1" lang="en-GB" sz="1200"/>
              <a:t>Combination Techniques </a:t>
            </a:r>
            <a:r>
              <a:rPr lang="en-GB" sz="1200"/>
              <a:t>→ Ensemble methods have various techniques to combine predictions of all the models. Techniques such as majority voting, weighted voting, and as aforementioned, stacking, boosting, and bagging. The choice of combination technique depends on the characteristics of the models, and specific requirements of the cybersecurity system. With the opportunity to evaluate and compare the performance of different combination techniques, the most effective approach for a particular context can be determined.</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729450" y="1318650"/>
            <a:ext cx="7688700" cy="985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Ensemble </a:t>
            </a:r>
            <a:r>
              <a:rPr lang="en-GB"/>
              <a:t>Methods</a:t>
            </a:r>
            <a:r>
              <a:rPr lang="en-GB"/>
              <a:t> &amp; Its Application to Secure an AI System </a:t>
            </a:r>
            <a:endParaRPr/>
          </a:p>
        </p:txBody>
      </p:sp>
      <p:sp>
        <p:nvSpPr>
          <p:cNvPr id="204" name="Google Shape;204;p33"/>
          <p:cNvSpPr txBox="1"/>
          <p:nvPr>
            <p:ph idx="1" type="body"/>
          </p:nvPr>
        </p:nvSpPr>
        <p:spPr>
          <a:xfrm>
            <a:off x="620175" y="2270550"/>
            <a:ext cx="7688700" cy="1847100"/>
          </a:xfrm>
          <a:prstGeom prst="rect">
            <a:avLst/>
          </a:prstGeom>
        </p:spPr>
        <p:txBody>
          <a:bodyPr anchorCtr="0" anchor="t" bIns="91425" lIns="91425" spcFirstLastPara="1" rIns="91425" wrap="square" tIns="91425">
            <a:spAutoFit/>
          </a:bodyPr>
          <a:lstStyle/>
          <a:p>
            <a:pPr indent="-304800" lvl="0" marL="457200" rtl="0" algn="l">
              <a:lnSpc>
                <a:spcPct val="90000"/>
              </a:lnSpc>
              <a:spcBef>
                <a:spcPts val="500"/>
              </a:spcBef>
              <a:spcAft>
                <a:spcPts val="0"/>
              </a:spcAft>
              <a:buClr>
                <a:srgbClr val="767171"/>
              </a:buClr>
              <a:buSzPts val="1200"/>
              <a:buFont typeface="Arial"/>
              <a:buChar char="➢"/>
            </a:pPr>
            <a:r>
              <a:rPr lang="en-GB" sz="1200"/>
              <a:t>Ensemble methods enhance AI system accuracy by combining predictions from diverse models, reducing errors and minimizing false positives and negatives. The inclusion of various algorithms and architectures in ensembles strengthens security and adversarial robustness, making it more difficult for attackers to exploit vulnerabilities. Regular monitoring, maintenance, and evaluation of ensembles are crucial to ensure effective and secure AI systems. Continuous updates with new threat intelligence and addressing emerging risks bolster resilience against evolving security challenges.</a:t>
            </a:r>
            <a:br>
              <a:rPr lang="en-GB" sz="1200"/>
            </a:br>
            <a:endParaRPr sz="1200"/>
          </a:p>
          <a:p>
            <a:pPr indent="-304800" lvl="0" marL="457200" rtl="0" algn="l">
              <a:lnSpc>
                <a:spcPct val="90000"/>
              </a:lnSpc>
              <a:spcBef>
                <a:spcPts val="0"/>
              </a:spcBef>
              <a:spcAft>
                <a:spcPts val="0"/>
              </a:spcAft>
              <a:buClr>
                <a:srgbClr val="767171"/>
              </a:buClr>
              <a:buSzPts val="1200"/>
              <a:buFont typeface="Arial"/>
              <a:buChar char="➢"/>
            </a:pPr>
            <a:r>
              <a:rPr lang="en-GB" sz="1200"/>
              <a:t>Overall, ensemble methods provide improved accuracy, security, and adaptability for AI systems through diversity and ongoing vigilance.</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729450" y="1322450"/>
            <a:ext cx="7688400" cy="184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Activity 5: Modelling Aforementioned Attack Using Mitre ATLAS Navigator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682825" y="1318650"/>
            <a:ext cx="7688700" cy="985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Mitre Framework of Confusing Antimalware Neural Networks</a:t>
            </a:r>
            <a:endParaRPr/>
          </a:p>
        </p:txBody>
      </p:sp>
      <p:pic>
        <p:nvPicPr>
          <p:cNvPr id="215" name="Google Shape;215;p35"/>
          <p:cNvPicPr preferRelativeResize="0"/>
          <p:nvPr/>
        </p:nvPicPr>
        <p:blipFill>
          <a:blip r:embed="rId3">
            <a:alphaModFix/>
          </a:blip>
          <a:stretch>
            <a:fillRect/>
          </a:stretch>
        </p:blipFill>
        <p:spPr>
          <a:xfrm>
            <a:off x="346750" y="2225925"/>
            <a:ext cx="8693601" cy="2798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6"/>
          <p:cNvPicPr preferRelativeResize="0"/>
          <p:nvPr/>
        </p:nvPicPr>
        <p:blipFill rotWithShape="1">
          <a:blip r:embed="rId3">
            <a:alphaModFix/>
          </a:blip>
          <a:srcRect b="0" l="0" r="52008" t="0"/>
          <a:stretch/>
        </p:blipFill>
        <p:spPr>
          <a:xfrm>
            <a:off x="737663" y="0"/>
            <a:ext cx="7668677"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7"/>
          <p:cNvPicPr preferRelativeResize="0"/>
          <p:nvPr/>
        </p:nvPicPr>
        <p:blipFill rotWithShape="1">
          <a:blip r:embed="rId3">
            <a:alphaModFix/>
          </a:blip>
          <a:srcRect b="0" l="47802" r="0" t="0"/>
          <a:stretch/>
        </p:blipFill>
        <p:spPr>
          <a:xfrm>
            <a:off x="401650" y="0"/>
            <a:ext cx="8340711"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682825"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Explanation</a:t>
            </a:r>
            <a:r>
              <a:rPr lang="en-GB"/>
              <a:t> of the Mitre Framework</a:t>
            </a:r>
            <a:endParaRPr/>
          </a:p>
        </p:txBody>
      </p:sp>
      <p:sp>
        <p:nvSpPr>
          <p:cNvPr id="231" name="Google Shape;231;p38"/>
          <p:cNvSpPr txBox="1"/>
          <p:nvPr>
            <p:ph idx="1" type="body"/>
          </p:nvPr>
        </p:nvSpPr>
        <p:spPr>
          <a:xfrm>
            <a:off x="682825" y="1925250"/>
            <a:ext cx="7688700" cy="3140100"/>
          </a:xfrm>
          <a:prstGeom prst="rect">
            <a:avLst/>
          </a:prstGeom>
        </p:spPr>
        <p:txBody>
          <a:bodyPr anchorCtr="0" anchor="t" bIns="91425" lIns="91425" spcFirstLastPara="1" rIns="91425" wrap="square" tIns="91425">
            <a:spAutoFit/>
          </a:bodyPr>
          <a:lstStyle/>
          <a:p>
            <a:pPr indent="-304800" lvl="0" marL="457200" rtl="0" algn="l">
              <a:lnSpc>
                <a:spcPct val="90000"/>
              </a:lnSpc>
              <a:spcBef>
                <a:spcPts val="500"/>
              </a:spcBef>
              <a:spcAft>
                <a:spcPts val="0"/>
              </a:spcAft>
              <a:buClr>
                <a:srgbClr val="767171"/>
              </a:buClr>
              <a:buSzPts val="1200"/>
              <a:buFont typeface="Arial"/>
              <a:buChar char="➢"/>
            </a:pPr>
            <a:r>
              <a:rPr b="1" lang="en-GB" sz="1200"/>
              <a:t>Search for Publicly Available Adversarial Vulnerability Analysis</a:t>
            </a:r>
            <a:endParaRPr b="1" sz="1200"/>
          </a:p>
          <a:p>
            <a:pPr indent="-304800" lvl="1" marL="914400" rtl="0" algn="l">
              <a:lnSpc>
                <a:spcPct val="90000"/>
              </a:lnSpc>
              <a:spcBef>
                <a:spcPts val="0"/>
              </a:spcBef>
              <a:spcAft>
                <a:spcPts val="0"/>
              </a:spcAft>
              <a:buSzPts val="1200"/>
              <a:buChar char="○"/>
            </a:pPr>
            <a:r>
              <a:rPr lang="en-GB" sz="1200"/>
              <a:t>The researchers conducted a comprehensive analysis of adversarial machine learning attacks targeting antimalware products.</a:t>
            </a:r>
            <a:endParaRPr sz="1200"/>
          </a:p>
          <a:p>
            <a:pPr indent="-304800" lvl="1" marL="914400" rtl="0" algn="l">
              <a:lnSpc>
                <a:spcPct val="90000"/>
              </a:lnSpc>
              <a:spcBef>
                <a:spcPts val="0"/>
              </a:spcBef>
              <a:spcAft>
                <a:spcPts val="0"/>
              </a:spcAft>
              <a:buSzPts val="1200"/>
              <a:buChar char="○"/>
            </a:pPr>
            <a:r>
              <a:rPr lang="en-GB" sz="1200"/>
              <a:t>Manage to find a successful adaptation of attack techniques which was initially used in image classifier in the context of anti-malware domain</a:t>
            </a:r>
            <a:br>
              <a:rPr lang="en-GB" sz="1200"/>
            </a:br>
            <a:endParaRPr sz="1200"/>
          </a:p>
          <a:p>
            <a:pPr indent="-304800" lvl="0" marL="457200" rtl="0" algn="l">
              <a:lnSpc>
                <a:spcPct val="90000"/>
              </a:lnSpc>
              <a:spcBef>
                <a:spcPts val="0"/>
              </a:spcBef>
              <a:spcAft>
                <a:spcPts val="0"/>
              </a:spcAft>
              <a:buSzPts val="1200"/>
              <a:buChar char="➢"/>
            </a:pPr>
            <a:r>
              <a:rPr b="1" lang="en-GB" sz="1200"/>
              <a:t>Search Victim-Owned Websites</a:t>
            </a:r>
            <a:endParaRPr b="1" sz="1200"/>
          </a:p>
          <a:p>
            <a:pPr indent="-304800" lvl="1" marL="914400" rtl="0" algn="l">
              <a:lnSpc>
                <a:spcPct val="90000"/>
              </a:lnSpc>
              <a:spcBef>
                <a:spcPts val="0"/>
              </a:spcBef>
              <a:spcAft>
                <a:spcPts val="0"/>
              </a:spcAft>
              <a:buSzPts val="1200"/>
              <a:buChar char="○"/>
            </a:pPr>
            <a:r>
              <a:rPr lang="en-GB" sz="1200"/>
              <a:t>The utilization of ML-based anti-malware detectors by Kaspersky is publicly documented in their website</a:t>
            </a:r>
            <a:endParaRPr sz="1200"/>
          </a:p>
          <a:p>
            <a:pPr indent="-304800" lvl="1" marL="914400" rtl="0" algn="l">
              <a:lnSpc>
                <a:spcPct val="90000"/>
              </a:lnSpc>
              <a:spcBef>
                <a:spcPts val="0"/>
              </a:spcBef>
              <a:spcAft>
                <a:spcPts val="0"/>
              </a:spcAft>
              <a:buSzPts val="1200"/>
              <a:buChar char="○"/>
            </a:pPr>
            <a:r>
              <a:rPr lang="en-GB" sz="1200"/>
              <a:t>Adversaries may exploit potential vulnerability in Kaspersky anti-malware system, and launch a targeted attack.</a:t>
            </a:r>
            <a:br>
              <a:rPr lang="en-GB" sz="1200"/>
            </a:br>
            <a:endParaRPr sz="1200"/>
          </a:p>
          <a:p>
            <a:pPr indent="-304800" lvl="0" marL="457200" rtl="0" algn="l">
              <a:lnSpc>
                <a:spcPct val="90000"/>
              </a:lnSpc>
              <a:spcBef>
                <a:spcPts val="0"/>
              </a:spcBef>
              <a:spcAft>
                <a:spcPts val="0"/>
              </a:spcAft>
              <a:buSzPts val="1200"/>
              <a:buChar char="➢"/>
            </a:pPr>
            <a:r>
              <a:rPr b="1" lang="en-GB" sz="1200"/>
              <a:t>ML-Enabled Product or Service</a:t>
            </a:r>
            <a:endParaRPr b="1" sz="1200"/>
          </a:p>
          <a:p>
            <a:pPr indent="-304800" lvl="1" marL="914400" rtl="0" algn="l">
              <a:lnSpc>
                <a:spcPct val="90000"/>
              </a:lnSpc>
              <a:spcBef>
                <a:spcPts val="0"/>
              </a:spcBef>
              <a:spcAft>
                <a:spcPts val="0"/>
              </a:spcAft>
              <a:buSzPts val="1200"/>
              <a:buChar char="○"/>
            </a:pPr>
            <a:r>
              <a:rPr lang="en-GB" sz="1200"/>
              <a:t>Using the anti malware product helps the attacker to learn that this is a product's file scanning process, features are extracted locally before being sent to the cloud-based ML malware detector for classification, enabling them to gain valuable informations and devise an attack plan.</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682825"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Explanation of the Mitre Framework</a:t>
            </a:r>
            <a:endParaRPr/>
          </a:p>
        </p:txBody>
      </p:sp>
      <p:sp>
        <p:nvSpPr>
          <p:cNvPr id="237" name="Google Shape;237;p39"/>
          <p:cNvSpPr txBox="1"/>
          <p:nvPr>
            <p:ph idx="1" type="body"/>
          </p:nvPr>
        </p:nvSpPr>
        <p:spPr>
          <a:xfrm>
            <a:off x="682825" y="1925250"/>
            <a:ext cx="7688700" cy="2401200"/>
          </a:xfrm>
          <a:prstGeom prst="rect">
            <a:avLst/>
          </a:prstGeom>
        </p:spPr>
        <p:txBody>
          <a:bodyPr anchorCtr="0" anchor="t" bIns="91425" lIns="91425" spcFirstLastPara="1" rIns="91425" wrap="square" tIns="91425">
            <a:spAutoFit/>
          </a:bodyPr>
          <a:lstStyle/>
          <a:p>
            <a:pPr indent="-304800" lvl="0" marL="457200" rtl="0" algn="l">
              <a:lnSpc>
                <a:spcPct val="90000"/>
              </a:lnSpc>
              <a:spcBef>
                <a:spcPts val="500"/>
              </a:spcBef>
              <a:spcAft>
                <a:spcPts val="0"/>
              </a:spcAft>
              <a:buClr>
                <a:srgbClr val="767171"/>
              </a:buClr>
              <a:buSzPts val="1200"/>
              <a:buFont typeface="Arial"/>
              <a:buChar char="➢"/>
            </a:pPr>
            <a:r>
              <a:rPr b="1" lang="en-GB" sz="1200"/>
              <a:t>Acquire Public ML Artifacts: Datasets</a:t>
            </a:r>
            <a:endParaRPr b="1" sz="1200"/>
          </a:p>
          <a:p>
            <a:pPr indent="-304800" lvl="1" marL="914400" rtl="0" algn="l">
              <a:lnSpc>
                <a:spcPct val="90000"/>
              </a:lnSpc>
              <a:spcBef>
                <a:spcPts val="0"/>
              </a:spcBef>
              <a:spcAft>
                <a:spcPts val="0"/>
              </a:spcAft>
              <a:buSzPts val="1200"/>
              <a:buChar char="○"/>
            </a:pPr>
            <a:r>
              <a:rPr lang="en-GB" sz="1200"/>
              <a:t>Collected datasets of malware and </a:t>
            </a:r>
            <a:r>
              <a:rPr lang="en-GB" sz="1200"/>
              <a:t>clear</a:t>
            </a:r>
            <a:r>
              <a:rPr lang="en-GB" sz="1200"/>
              <a:t> files</a:t>
            </a:r>
            <a:endParaRPr sz="1200"/>
          </a:p>
          <a:p>
            <a:pPr indent="-304800" lvl="1" marL="914400" rtl="0" algn="l">
              <a:lnSpc>
                <a:spcPct val="90000"/>
              </a:lnSpc>
              <a:spcBef>
                <a:spcPts val="0"/>
              </a:spcBef>
              <a:spcAft>
                <a:spcPts val="0"/>
              </a:spcAft>
              <a:buSzPts val="1200"/>
              <a:buChar char="○"/>
            </a:pPr>
            <a:r>
              <a:rPr lang="en-GB" sz="1200"/>
              <a:t>Analyse the training dataset that is trained on the actual model</a:t>
            </a:r>
            <a:br>
              <a:rPr lang="en-GB" sz="1200"/>
            </a:br>
            <a:endParaRPr sz="1200"/>
          </a:p>
          <a:p>
            <a:pPr indent="-304800" lvl="0" marL="457200" rtl="0" algn="l">
              <a:lnSpc>
                <a:spcPct val="90000"/>
              </a:lnSpc>
              <a:spcBef>
                <a:spcPts val="0"/>
              </a:spcBef>
              <a:spcAft>
                <a:spcPts val="0"/>
              </a:spcAft>
              <a:buSzPts val="1200"/>
              <a:buChar char="➢"/>
            </a:pPr>
            <a:r>
              <a:rPr b="1" lang="en-GB" sz="1200"/>
              <a:t>Create Proxy ML Model</a:t>
            </a:r>
            <a:endParaRPr b="1" sz="1200"/>
          </a:p>
          <a:p>
            <a:pPr indent="-304800" lvl="1" marL="914400" rtl="0" algn="l">
              <a:lnSpc>
                <a:spcPct val="90000"/>
              </a:lnSpc>
              <a:spcBef>
                <a:spcPts val="0"/>
              </a:spcBef>
              <a:spcAft>
                <a:spcPts val="0"/>
              </a:spcAft>
              <a:buSzPts val="1200"/>
              <a:buChar char="○"/>
            </a:pPr>
            <a:r>
              <a:rPr lang="en-GB" sz="1200"/>
              <a:t>Representative of the </a:t>
            </a:r>
            <a:r>
              <a:rPr lang="en-GB" sz="1200"/>
              <a:t>actual models to experiment the adversarial attacks with.</a:t>
            </a:r>
            <a:br>
              <a:rPr lang="en-GB" sz="1200"/>
            </a:br>
            <a:endParaRPr sz="1200"/>
          </a:p>
          <a:p>
            <a:pPr indent="-304800" lvl="0" marL="457200" rtl="0" algn="l">
              <a:lnSpc>
                <a:spcPct val="90000"/>
              </a:lnSpc>
              <a:spcBef>
                <a:spcPts val="0"/>
              </a:spcBef>
              <a:spcAft>
                <a:spcPts val="0"/>
              </a:spcAft>
              <a:buSzPts val="1200"/>
              <a:buChar char="➢"/>
            </a:pPr>
            <a:r>
              <a:rPr b="1" lang="en-GB" sz="1200"/>
              <a:t>Develop Adversarial ML Attack Capabilities</a:t>
            </a:r>
            <a:endParaRPr b="1" sz="1200"/>
          </a:p>
          <a:p>
            <a:pPr indent="-304800" lvl="1" marL="914400" rtl="0" algn="l">
              <a:lnSpc>
                <a:spcPct val="90000"/>
              </a:lnSpc>
              <a:spcBef>
                <a:spcPts val="0"/>
              </a:spcBef>
              <a:spcAft>
                <a:spcPts val="0"/>
              </a:spcAft>
              <a:buSzPts val="1200"/>
              <a:buChar char="○"/>
            </a:pPr>
            <a:r>
              <a:rPr lang="en-GB" sz="1200"/>
              <a:t>Reverse engineering of  local feature extractor to gather information on input features used by the cloud-based ML detector.</a:t>
            </a:r>
            <a:endParaRPr sz="1200"/>
          </a:p>
          <a:p>
            <a:pPr indent="-304800" lvl="1" marL="914400" rtl="0" algn="l">
              <a:lnSpc>
                <a:spcPct val="90000"/>
              </a:lnSpc>
              <a:spcBef>
                <a:spcPts val="0"/>
              </a:spcBef>
              <a:spcAft>
                <a:spcPts val="0"/>
              </a:spcAft>
              <a:buSzPts val="1200"/>
              <a:buChar char="○"/>
            </a:pPr>
            <a:r>
              <a:rPr lang="en-GB" sz="1200"/>
              <a:t>Developed a gradient-based adversarial algorithm for executable files to manipulate file features and evade detection by the proxy model while preserving the malware payload.</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682825"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Explanation of the Mitre Framework</a:t>
            </a:r>
            <a:endParaRPr/>
          </a:p>
        </p:txBody>
      </p:sp>
      <p:sp>
        <p:nvSpPr>
          <p:cNvPr id="243" name="Google Shape;243;p40"/>
          <p:cNvSpPr txBox="1"/>
          <p:nvPr>
            <p:ph idx="1" type="body"/>
          </p:nvPr>
        </p:nvSpPr>
        <p:spPr>
          <a:xfrm>
            <a:off x="682825" y="1925250"/>
            <a:ext cx="7688700" cy="2586000"/>
          </a:xfrm>
          <a:prstGeom prst="rect">
            <a:avLst/>
          </a:prstGeom>
        </p:spPr>
        <p:txBody>
          <a:bodyPr anchorCtr="0" anchor="t" bIns="91425" lIns="91425" spcFirstLastPara="1" rIns="91425" wrap="square" tIns="91425">
            <a:spAutoFit/>
          </a:bodyPr>
          <a:lstStyle/>
          <a:p>
            <a:pPr indent="-304800" lvl="0" marL="457200" rtl="0" algn="l">
              <a:lnSpc>
                <a:spcPct val="90000"/>
              </a:lnSpc>
              <a:spcBef>
                <a:spcPts val="500"/>
              </a:spcBef>
              <a:spcAft>
                <a:spcPts val="0"/>
              </a:spcAft>
              <a:buClr>
                <a:srgbClr val="767171"/>
              </a:buClr>
              <a:buSzPts val="1200"/>
              <a:buFont typeface="Arial"/>
              <a:buChar char="➢"/>
            </a:pPr>
            <a:r>
              <a:rPr b="1" lang="en-GB" sz="1200"/>
              <a:t>Craft Adversarial Data: Black-Box Transfer</a:t>
            </a:r>
            <a:endParaRPr b="1" sz="1200"/>
          </a:p>
          <a:p>
            <a:pPr indent="-304800" lvl="1" marL="914400" rtl="0" algn="l">
              <a:lnSpc>
                <a:spcPct val="90000"/>
              </a:lnSpc>
              <a:spcBef>
                <a:spcPts val="0"/>
              </a:spcBef>
              <a:spcAft>
                <a:spcPts val="0"/>
              </a:spcAft>
              <a:buSzPts val="1200"/>
              <a:buChar char="○"/>
            </a:pPr>
            <a:r>
              <a:rPr lang="en-GB" sz="1200"/>
              <a:t>Using a special algorithm to create this adversarial data, which was generated based on the malware files to trick the proxy model.</a:t>
            </a:r>
            <a:endParaRPr sz="1200"/>
          </a:p>
          <a:p>
            <a:pPr indent="-304800" lvl="1" marL="914400" rtl="0" algn="l">
              <a:lnSpc>
                <a:spcPct val="90000"/>
              </a:lnSpc>
              <a:spcBef>
                <a:spcPts val="0"/>
              </a:spcBef>
              <a:spcAft>
                <a:spcPts val="0"/>
              </a:spcAft>
              <a:buSzPts val="1200"/>
              <a:buChar char="○"/>
            </a:pPr>
            <a:r>
              <a:rPr lang="en-GB" sz="1200"/>
              <a:t>Transfer this data to the actual model without the system knowing is harmful.</a:t>
            </a:r>
            <a:br>
              <a:rPr lang="en-GB" sz="1200"/>
            </a:br>
            <a:endParaRPr sz="1200"/>
          </a:p>
          <a:p>
            <a:pPr indent="-304800" lvl="0" marL="457200" rtl="0" algn="l">
              <a:lnSpc>
                <a:spcPct val="90000"/>
              </a:lnSpc>
              <a:spcBef>
                <a:spcPts val="0"/>
              </a:spcBef>
              <a:spcAft>
                <a:spcPts val="0"/>
              </a:spcAft>
              <a:buSzPts val="1200"/>
              <a:buChar char="➢"/>
            </a:pPr>
            <a:r>
              <a:rPr b="1" lang="en-GB" sz="1200"/>
              <a:t>Verify Attack</a:t>
            </a:r>
            <a:endParaRPr b="1" sz="1200"/>
          </a:p>
          <a:p>
            <a:pPr indent="-304800" lvl="1" marL="914400" rtl="0" algn="l">
              <a:lnSpc>
                <a:spcPct val="90000"/>
              </a:lnSpc>
              <a:spcBef>
                <a:spcPts val="0"/>
              </a:spcBef>
              <a:spcAft>
                <a:spcPts val="0"/>
              </a:spcAft>
              <a:buSzPts val="1200"/>
              <a:buChar char="○"/>
            </a:pPr>
            <a:r>
              <a:rPr lang="en-GB" sz="1200"/>
              <a:t>To determine the </a:t>
            </a:r>
            <a:r>
              <a:rPr lang="en-GB" sz="1200"/>
              <a:t>effectiveness, they will access it by using their adversarial malware files on the real anti malware solution through testing.</a:t>
            </a:r>
            <a:br>
              <a:rPr lang="en-GB" sz="1200"/>
            </a:br>
            <a:endParaRPr sz="1200"/>
          </a:p>
          <a:p>
            <a:pPr indent="-304800" lvl="0" marL="457200" rtl="0" algn="l">
              <a:lnSpc>
                <a:spcPct val="90000"/>
              </a:lnSpc>
              <a:spcBef>
                <a:spcPts val="0"/>
              </a:spcBef>
              <a:spcAft>
                <a:spcPts val="0"/>
              </a:spcAft>
              <a:buSzPts val="1200"/>
              <a:buChar char="➢"/>
            </a:pPr>
            <a:r>
              <a:rPr b="1" lang="en-GB" sz="1200"/>
              <a:t>Evade ML Model</a:t>
            </a:r>
            <a:endParaRPr b="1" sz="1200"/>
          </a:p>
          <a:p>
            <a:pPr indent="-304800" lvl="1" marL="914400" rtl="0" algn="l">
              <a:lnSpc>
                <a:spcPct val="90000"/>
              </a:lnSpc>
              <a:spcBef>
                <a:spcPts val="0"/>
              </a:spcBef>
              <a:spcAft>
                <a:spcPts val="0"/>
              </a:spcAft>
              <a:buSzPts val="1200"/>
              <a:buChar char="○"/>
            </a:pPr>
            <a:r>
              <a:rPr lang="en-GB" sz="1200"/>
              <a:t>Researchers showed that in many cases, the anti-malware model has failed to detect the adversarial files which show that their model could potentially infect systems with their carefully </a:t>
            </a:r>
            <a:r>
              <a:rPr lang="en-GB" sz="1200"/>
              <a:t>crafted</a:t>
            </a:r>
            <a:r>
              <a:rPr lang="en-GB" sz="1200"/>
              <a:t> malware without detected.</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Background of Attack</a:t>
            </a:r>
            <a:endParaRPr/>
          </a:p>
        </p:txBody>
      </p:sp>
      <p:sp>
        <p:nvSpPr>
          <p:cNvPr id="99" name="Google Shape;99;p15"/>
          <p:cNvSpPr txBox="1"/>
          <p:nvPr>
            <p:ph idx="1" type="body"/>
          </p:nvPr>
        </p:nvSpPr>
        <p:spPr>
          <a:xfrm>
            <a:off x="729450" y="2078875"/>
            <a:ext cx="7688700" cy="25860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Kaspersky researchers discovered a malware attack where the attackers manipulated malware files to evade detection by Kaspersky's ML model.</a:t>
            </a:r>
            <a:endParaRPr sz="1200"/>
          </a:p>
          <a:p>
            <a:pPr indent="-304800" lvl="0" marL="457200" rtl="0" algn="l">
              <a:lnSpc>
                <a:spcPct val="150000"/>
              </a:lnSpc>
              <a:spcBef>
                <a:spcPts val="0"/>
              </a:spcBef>
              <a:spcAft>
                <a:spcPts val="0"/>
              </a:spcAft>
              <a:buSzPts val="1200"/>
              <a:buChar char="➢"/>
            </a:pPr>
            <a:r>
              <a:rPr lang="en-GB" sz="1200"/>
              <a:t>The attackers used adversarial techniques to make subtle modifications to the malware files and confuse the ML model.</a:t>
            </a:r>
            <a:endParaRPr sz="1200"/>
          </a:p>
          <a:p>
            <a:pPr indent="-304800" lvl="0" marL="457200" rtl="0" algn="l">
              <a:lnSpc>
                <a:spcPct val="150000"/>
              </a:lnSpc>
              <a:spcBef>
                <a:spcPts val="0"/>
              </a:spcBef>
              <a:spcAft>
                <a:spcPts val="0"/>
              </a:spcAft>
              <a:buSzPts val="1200"/>
              <a:buChar char="➢"/>
            </a:pPr>
            <a:r>
              <a:rPr lang="en-GB" sz="1200"/>
              <a:t>The attack involved multiple stages and advanced techniques to compromise targeted systems.</a:t>
            </a:r>
            <a:endParaRPr sz="1200"/>
          </a:p>
          <a:p>
            <a:pPr indent="-304800" lvl="0" marL="457200" rtl="0" algn="l">
              <a:lnSpc>
                <a:spcPct val="150000"/>
              </a:lnSpc>
              <a:spcBef>
                <a:spcPts val="0"/>
              </a:spcBef>
              <a:spcAft>
                <a:spcPts val="0"/>
              </a:spcAft>
              <a:buSzPts val="1200"/>
              <a:buChar char="➢"/>
            </a:pPr>
            <a:r>
              <a:rPr lang="en-GB" sz="1200"/>
              <a:t>The malware was distributed through seemingly harmless files or documents in phishing emails or compromised websites.</a:t>
            </a:r>
            <a:endParaRPr sz="1200"/>
          </a:p>
          <a:p>
            <a:pPr indent="-304800" lvl="0" marL="457200" rtl="0" algn="l">
              <a:lnSpc>
                <a:spcPct val="150000"/>
              </a:lnSpc>
              <a:spcBef>
                <a:spcPts val="0"/>
              </a:spcBef>
              <a:spcAft>
                <a:spcPts val="0"/>
              </a:spcAft>
              <a:buSzPts val="1200"/>
              <a:buChar char="➢"/>
            </a:pPr>
            <a:r>
              <a:rPr lang="en-GB" sz="1200"/>
              <a:t>The files contained hidden malicious code that exploited vulnerabilities in popular software or operating systems.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Background of Attack Cont.</a:t>
            </a:r>
            <a:endParaRPr/>
          </a:p>
        </p:txBody>
      </p:sp>
      <p:sp>
        <p:nvSpPr>
          <p:cNvPr id="105" name="Google Shape;105;p16"/>
          <p:cNvSpPr txBox="1"/>
          <p:nvPr>
            <p:ph idx="1" type="body"/>
          </p:nvPr>
        </p:nvSpPr>
        <p:spPr>
          <a:xfrm>
            <a:off x="729450" y="2078875"/>
            <a:ext cx="7688700" cy="23088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Opening the infected file activated the malware's initial payload, leading to the establishment of a persistent presence on the compromised system.</a:t>
            </a:r>
            <a:endParaRPr sz="1200"/>
          </a:p>
          <a:p>
            <a:pPr indent="-304800" lvl="0" marL="457200" rtl="0" algn="l">
              <a:lnSpc>
                <a:spcPct val="150000"/>
              </a:lnSpc>
              <a:spcBef>
                <a:spcPts val="0"/>
              </a:spcBef>
              <a:spcAft>
                <a:spcPts val="0"/>
              </a:spcAft>
              <a:buSzPts val="1200"/>
              <a:buChar char="➢"/>
            </a:pPr>
            <a:r>
              <a:rPr lang="en-GB" sz="1200"/>
              <a:t>The malware employed complex obfuscation techniques and anti-analysis mechanisms to avoid detection by antivirus software and intrusion detection systems.</a:t>
            </a:r>
            <a:endParaRPr sz="1200"/>
          </a:p>
          <a:p>
            <a:pPr indent="-304800" lvl="0" marL="457200" rtl="0" algn="l">
              <a:lnSpc>
                <a:spcPct val="150000"/>
              </a:lnSpc>
              <a:spcBef>
                <a:spcPts val="0"/>
              </a:spcBef>
              <a:spcAft>
                <a:spcPts val="0"/>
              </a:spcAft>
              <a:buSzPts val="1200"/>
              <a:buChar char="➢"/>
            </a:pPr>
            <a:r>
              <a:rPr lang="en-GB" sz="1200"/>
              <a:t>Once the malware gained a foothold, it initiated further stages, including downloading additional modules and establishing communication with a command-and-control server.</a:t>
            </a:r>
            <a:endParaRPr sz="1200"/>
          </a:p>
          <a:p>
            <a:pPr indent="-304800" lvl="0" marL="457200" rtl="0" algn="l">
              <a:lnSpc>
                <a:spcPct val="150000"/>
              </a:lnSpc>
              <a:spcBef>
                <a:spcPts val="0"/>
              </a:spcBef>
              <a:spcAft>
                <a:spcPts val="0"/>
              </a:spcAft>
              <a:buSzPts val="1200"/>
              <a:buChar char="➢"/>
            </a:pPr>
            <a:r>
              <a:rPr lang="en-GB" sz="1200"/>
              <a:t>The additional modules facilitated malicious activities such as data exfiltration, privilege escalation, lateral movement within the network, and deploying additional payloads.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Those Affected</a:t>
            </a:r>
            <a:endParaRPr/>
          </a:p>
        </p:txBody>
      </p:sp>
      <p:sp>
        <p:nvSpPr>
          <p:cNvPr id="111" name="Google Shape;111;p17"/>
          <p:cNvSpPr txBox="1"/>
          <p:nvPr>
            <p:ph idx="1" type="body"/>
          </p:nvPr>
        </p:nvSpPr>
        <p:spPr>
          <a:xfrm>
            <a:off x="729450" y="2078875"/>
            <a:ext cx="7688700" cy="16317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t>Alarming implications who rely heavily rely on such services, which include: </a:t>
            </a:r>
            <a:endParaRPr sz="1200"/>
          </a:p>
          <a:p>
            <a:pPr indent="-304800" lvl="0" marL="457200" rtl="0" algn="l">
              <a:lnSpc>
                <a:spcPct val="150000"/>
              </a:lnSpc>
              <a:spcBef>
                <a:spcPts val="1200"/>
              </a:spcBef>
              <a:spcAft>
                <a:spcPts val="0"/>
              </a:spcAft>
              <a:buSzPts val="1200"/>
              <a:buChar char="➢"/>
            </a:pPr>
            <a:r>
              <a:rPr lang="en-GB" sz="1200"/>
              <a:t>Companies </a:t>
            </a:r>
            <a:endParaRPr sz="1200"/>
          </a:p>
          <a:p>
            <a:pPr indent="-304800" lvl="0" marL="457200" rtl="0" algn="l">
              <a:lnSpc>
                <a:spcPct val="150000"/>
              </a:lnSpc>
              <a:spcBef>
                <a:spcPts val="0"/>
              </a:spcBef>
              <a:spcAft>
                <a:spcPts val="0"/>
              </a:spcAft>
              <a:buSzPts val="1200"/>
              <a:buChar char="➢"/>
            </a:pPr>
            <a:r>
              <a:rPr lang="en-GB" sz="1200"/>
              <a:t>Users of Companies </a:t>
            </a:r>
            <a:endParaRPr sz="1200"/>
          </a:p>
          <a:p>
            <a:pPr indent="-304800" lvl="0" marL="457200" rtl="0" algn="l">
              <a:lnSpc>
                <a:spcPct val="150000"/>
              </a:lnSpc>
              <a:spcBef>
                <a:spcPts val="0"/>
              </a:spcBef>
              <a:spcAft>
                <a:spcPts val="0"/>
              </a:spcAft>
              <a:buSzPts val="1200"/>
              <a:buChar char="➢"/>
            </a:pPr>
            <a:r>
              <a:rPr lang="en-GB" sz="1200"/>
              <a:t>Governments </a:t>
            </a:r>
            <a:endParaRPr sz="1200"/>
          </a:p>
          <a:p>
            <a:pPr indent="-304800" lvl="0" marL="457200" rtl="0" algn="l">
              <a:lnSpc>
                <a:spcPct val="150000"/>
              </a:lnSpc>
              <a:spcBef>
                <a:spcPts val="0"/>
              </a:spcBef>
              <a:spcAft>
                <a:spcPts val="0"/>
              </a:spcAft>
              <a:buSzPts val="1200"/>
              <a:buChar char="➢"/>
            </a:pPr>
            <a:r>
              <a:rPr lang="en-GB" sz="1200"/>
              <a:t>Other unnamed critical infrastructure</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How It Happened</a:t>
            </a:r>
            <a:endParaRPr/>
          </a:p>
        </p:txBody>
      </p:sp>
      <p:sp>
        <p:nvSpPr>
          <p:cNvPr id="117" name="Google Shape;117;p18"/>
          <p:cNvSpPr txBox="1"/>
          <p:nvPr>
            <p:ph idx="1" type="body"/>
          </p:nvPr>
        </p:nvSpPr>
        <p:spPr>
          <a:xfrm>
            <a:off x="729450" y="2078875"/>
            <a:ext cx="7688700" cy="23088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The features for models are built on users' systems and then sent to the cybersecurity company servers. The Kaspersky ML research team explored this gray-box scenario and showed that feature knowledge is enough for an adversarial attack on ML models.</a:t>
            </a:r>
            <a:endParaRPr sz="1200"/>
          </a:p>
          <a:p>
            <a:pPr indent="-304800" lvl="0" marL="457200" rtl="0" algn="l">
              <a:lnSpc>
                <a:spcPct val="150000"/>
              </a:lnSpc>
              <a:spcBef>
                <a:spcPts val="0"/>
              </a:spcBef>
              <a:spcAft>
                <a:spcPts val="0"/>
              </a:spcAft>
              <a:buSzPts val="1200"/>
              <a:buChar char="➢"/>
            </a:pPr>
            <a:r>
              <a:rPr lang="en-GB" sz="1200"/>
              <a:t>They attacked one of Kaspersky's anti malware ML models without white-box access to it and successfully evaded detection for most of the adversarially modified malware files.</a:t>
            </a:r>
            <a:endParaRPr sz="1200"/>
          </a:p>
          <a:p>
            <a:pPr indent="-304800" lvl="0" marL="457200" rtl="0" algn="l">
              <a:lnSpc>
                <a:spcPct val="150000"/>
              </a:lnSpc>
              <a:spcBef>
                <a:spcPts val="0"/>
              </a:spcBef>
              <a:spcAft>
                <a:spcPts val="0"/>
              </a:spcAft>
              <a:buSzPts val="1200"/>
              <a:buChar char="➢"/>
            </a:pPr>
            <a:r>
              <a:rPr lang="en-GB" sz="1200"/>
              <a:t>Malware files are modified in a way that evaded detection by the Kaspersky antimalware ML model. By manipulating the feature knowledge, which is essentially the information extracted from users' systems, the team crafted adversarial examples that the model failed to identify as malicious.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Impacts of Attack</a:t>
            </a:r>
            <a:endParaRPr/>
          </a:p>
        </p:txBody>
      </p:sp>
      <p:sp>
        <p:nvSpPr>
          <p:cNvPr id="123" name="Google Shape;123;p19"/>
          <p:cNvSpPr txBox="1"/>
          <p:nvPr>
            <p:ph idx="1" type="body"/>
          </p:nvPr>
        </p:nvSpPr>
        <p:spPr>
          <a:xfrm>
            <a:off x="729450" y="2078875"/>
            <a:ext cx="7688700" cy="25860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Researchers demonstrated that many adversarial files bypassed the antimalware model </a:t>
            </a:r>
            <a:endParaRPr sz="1200"/>
          </a:p>
          <a:p>
            <a:pPr indent="-304800" lvl="0" marL="457200" rtl="0" algn="l">
              <a:lnSpc>
                <a:spcPct val="150000"/>
              </a:lnSpc>
              <a:spcBef>
                <a:spcPts val="0"/>
              </a:spcBef>
              <a:spcAft>
                <a:spcPts val="0"/>
              </a:spcAft>
              <a:buSzPts val="1200"/>
              <a:buChar char="➢"/>
            </a:pPr>
            <a:r>
              <a:rPr lang="en-GB" sz="1200"/>
              <a:t>Attackers could deploy their custom-crafted malware, leading to: </a:t>
            </a:r>
            <a:endParaRPr sz="1200"/>
          </a:p>
          <a:p>
            <a:pPr indent="-304800" lvl="1" marL="914400" rtl="0" algn="l">
              <a:lnSpc>
                <a:spcPct val="150000"/>
              </a:lnSpc>
              <a:spcBef>
                <a:spcPts val="0"/>
              </a:spcBef>
              <a:spcAft>
                <a:spcPts val="0"/>
              </a:spcAft>
              <a:buSzPts val="1200"/>
              <a:buChar char="○"/>
            </a:pPr>
            <a:r>
              <a:rPr lang="en-GB" sz="1200"/>
              <a:t>Widespread system </a:t>
            </a:r>
            <a:r>
              <a:rPr lang="en-GB" sz="1200"/>
              <a:t>infections </a:t>
            </a:r>
            <a:endParaRPr sz="1200"/>
          </a:p>
          <a:p>
            <a:pPr indent="-304800" lvl="1" marL="914400" rtl="0" algn="l">
              <a:lnSpc>
                <a:spcPct val="150000"/>
              </a:lnSpc>
              <a:spcBef>
                <a:spcPts val="0"/>
              </a:spcBef>
              <a:spcAft>
                <a:spcPts val="0"/>
              </a:spcAft>
              <a:buSzPts val="1200"/>
              <a:buChar char="○"/>
            </a:pPr>
            <a:r>
              <a:rPr lang="en-GB" sz="1200"/>
              <a:t>C</a:t>
            </a:r>
            <a:r>
              <a:rPr lang="en-GB" sz="1200"/>
              <a:t>ompromising national security</a:t>
            </a:r>
            <a:endParaRPr sz="1200"/>
          </a:p>
          <a:p>
            <a:pPr indent="-304800" lvl="0" marL="457200" rtl="0" algn="l">
              <a:lnSpc>
                <a:spcPct val="150000"/>
              </a:lnSpc>
              <a:spcBef>
                <a:spcPts val="0"/>
              </a:spcBef>
              <a:spcAft>
                <a:spcPts val="0"/>
              </a:spcAft>
              <a:buSzPts val="1200"/>
              <a:buChar char="➢"/>
            </a:pPr>
            <a:r>
              <a:rPr lang="en-GB" sz="1200"/>
              <a:t>For companies and governments: </a:t>
            </a:r>
            <a:endParaRPr sz="1200"/>
          </a:p>
          <a:p>
            <a:pPr indent="-304800" lvl="1" marL="914400" rtl="0" algn="l">
              <a:lnSpc>
                <a:spcPct val="150000"/>
              </a:lnSpc>
              <a:spcBef>
                <a:spcPts val="0"/>
              </a:spcBef>
              <a:spcAft>
                <a:spcPts val="0"/>
              </a:spcAft>
              <a:buSzPts val="1200"/>
              <a:buChar char="○"/>
            </a:pPr>
            <a:r>
              <a:rPr lang="en-GB" sz="1200"/>
              <a:t>Mistrust </a:t>
            </a:r>
            <a:endParaRPr sz="1200"/>
          </a:p>
          <a:p>
            <a:pPr indent="-304800" lvl="1" marL="914400" rtl="0" algn="l">
              <a:lnSpc>
                <a:spcPct val="150000"/>
              </a:lnSpc>
              <a:spcBef>
                <a:spcPts val="0"/>
              </a:spcBef>
              <a:spcAft>
                <a:spcPts val="0"/>
              </a:spcAft>
              <a:buSzPts val="1200"/>
              <a:buChar char="○"/>
            </a:pPr>
            <a:r>
              <a:rPr lang="en-GB" sz="1200"/>
              <a:t>Loss of reputation </a:t>
            </a:r>
            <a:endParaRPr sz="1200"/>
          </a:p>
          <a:p>
            <a:pPr indent="-304800" lvl="1" marL="914400" rtl="0" algn="l">
              <a:lnSpc>
                <a:spcPct val="150000"/>
              </a:lnSpc>
              <a:spcBef>
                <a:spcPts val="0"/>
              </a:spcBef>
              <a:spcAft>
                <a:spcPts val="0"/>
              </a:spcAft>
              <a:buSzPts val="1200"/>
              <a:buChar char="○"/>
            </a:pPr>
            <a:r>
              <a:rPr lang="en-GB" sz="1200"/>
              <a:t>Legal &amp; Regulatory Issues</a:t>
            </a:r>
            <a:endParaRPr sz="1200"/>
          </a:p>
          <a:p>
            <a:pPr indent="-304800" lvl="1" marL="914400" rtl="0" algn="l">
              <a:lnSpc>
                <a:spcPct val="150000"/>
              </a:lnSpc>
              <a:spcBef>
                <a:spcPts val="0"/>
              </a:spcBef>
              <a:spcAft>
                <a:spcPts val="0"/>
              </a:spcAft>
              <a:buSzPts val="1200"/>
              <a:buChar char="○"/>
            </a:pPr>
            <a:r>
              <a:rPr lang="en-GB" sz="1200"/>
              <a:t>Loss of market share &amp; Decrease in Sales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Mitigation Measures</a:t>
            </a:r>
            <a:endParaRPr/>
          </a:p>
        </p:txBody>
      </p:sp>
      <p:sp>
        <p:nvSpPr>
          <p:cNvPr id="129" name="Google Shape;129;p20"/>
          <p:cNvSpPr txBox="1"/>
          <p:nvPr>
            <p:ph idx="1" type="body"/>
          </p:nvPr>
        </p:nvSpPr>
        <p:spPr>
          <a:xfrm>
            <a:off x="729450" y="2078875"/>
            <a:ext cx="7688700" cy="20319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Advanced Threat Detection: Implement advanced threat detection solutions that go beyond signature-based detection methods. Utilize behavior-based analysis, machine learning algorithms, and anomaly detection to identify and block evasive malware.</a:t>
            </a:r>
            <a:endParaRPr sz="1200"/>
          </a:p>
          <a:p>
            <a:pPr indent="-304800" lvl="0" marL="457200" rtl="0" algn="l">
              <a:lnSpc>
                <a:spcPct val="150000"/>
              </a:lnSpc>
              <a:spcBef>
                <a:spcPts val="0"/>
              </a:spcBef>
              <a:spcAft>
                <a:spcPts val="0"/>
              </a:spcAft>
              <a:buSzPts val="1200"/>
              <a:buChar char="➢"/>
            </a:pPr>
            <a:r>
              <a:rPr lang="en-GB" sz="1200"/>
              <a:t>Security Courses for individuals </a:t>
            </a:r>
            <a:endParaRPr sz="1200"/>
          </a:p>
          <a:p>
            <a:pPr indent="-304800" lvl="0" marL="457200" rtl="0" algn="l">
              <a:lnSpc>
                <a:spcPct val="150000"/>
              </a:lnSpc>
              <a:spcBef>
                <a:spcPts val="0"/>
              </a:spcBef>
              <a:spcAft>
                <a:spcPts val="0"/>
              </a:spcAft>
              <a:buSzPts val="1200"/>
              <a:buChar char="➢"/>
            </a:pPr>
            <a:r>
              <a:rPr lang="en-GB" sz="1200"/>
              <a:t>Regular Updates and Patches: Keep all software, operating systems, and security solutions up to date with the latest patches and updates. This helps protect against known vulnerabilities that attackers may exploit to evade detection.</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22450"/>
            <a:ext cx="7688400" cy="2401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Activity 2: Attack Category of Aforementioned Use Case</a:t>
            </a:r>
            <a:br>
              <a:rPr lang="en-GB"/>
            </a:br>
            <a:br>
              <a:rPr lang="en-GB"/>
            </a:br>
            <a:r>
              <a:rPr lang="en-GB"/>
              <a:t>Category: Evasion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