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7" r:id="rId6"/>
    <p:sldId id="279" r:id="rId7"/>
    <p:sldId id="286" r:id="rId8"/>
    <p:sldId id="258" r:id="rId9"/>
    <p:sldId id="282" r:id="rId10"/>
    <p:sldId id="283" r:id="rId11"/>
    <p:sldId id="259" r:id="rId12"/>
    <p:sldId id="277" r:id="rId13"/>
    <p:sldId id="273" r:id="rId14"/>
    <p:sldId id="275" r:id="rId15"/>
    <p:sldId id="285" r:id="rId16"/>
    <p:sldId id="287" r:id="rId17"/>
    <p:sldId id="278" r:id="rId18"/>
    <p:sldId id="288"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0955FF"/>
    <a:srgbClr val="D29DF9"/>
    <a:srgbClr val="68C709"/>
    <a:srgbClr val="BFF99F"/>
    <a:srgbClr val="CCFF99"/>
    <a:srgbClr val="FEFCED"/>
    <a:srgbClr val="FFFFFF"/>
    <a:srgbClr val="FDEF6D"/>
    <a:srgbClr val="DBD6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7486" autoAdjust="0"/>
  </p:normalViewPr>
  <p:slideViewPr>
    <p:cSldViewPr snapToGrid="0">
      <p:cViewPr varScale="1">
        <p:scale>
          <a:sx n="165" d="100"/>
          <a:sy n="165" d="100"/>
        </p:scale>
        <p:origin x="183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NeueHaasGroteskText Pro Md" panose="020B0604020202020204" pitchFamily="34" charset="0"/>
                <a:ea typeface="+mn-ea"/>
                <a:cs typeface="+mn-cs"/>
              </a:defRPr>
            </a:pPr>
            <a:r>
              <a:rPr lang="en-US" sz="1600" dirty="0">
                <a:solidFill>
                  <a:schemeClr val="tx1"/>
                </a:solidFill>
                <a:latin typeface="NeueHaasGroteskText Pro Md" panose="020B0604020202020204" pitchFamily="34" charset="0"/>
              </a:rPr>
              <a:t>Val Accuracy</a:t>
            </a:r>
          </a:p>
        </c:rich>
      </c:tx>
      <c:layout>
        <c:manualLayout>
          <c:xMode val="edge"/>
          <c:yMode val="edge"/>
          <c:x val="0.3798067704710405"/>
          <c:y val="1.282270689361848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NeueHaasGroteskText Pro Md" panose="020B0604020202020204" pitchFamily="3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Val Accuracy</c:v>
                </c:pt>
              </c:strCache>
            </c:strRef>
          </c:tx>
          <c:spPr>
            <a:solidFill>
              <a:srgbClr val="FF0000"/>
            </a:solidFill>
            <a:ln>
              <a:noFill/>
            </a:ln>
            <a:effectLst/>
          </c:spPr>
          <c:invertIfNegative val="0"/>
          <c:dPt>
            <c:idx val="1"/>
            <c:invertIfNegative val="0"/>
            <c:bubble3D val="0"/>
            <c:spPr>
              <a:solidFill>
                <a:srgbClr val="FFC000"/>
              </a:solidFill>
              <a:ln>
                <a:noFill/>
              </a:ln>
              <a:effectLst/>
            </c:spPr>
            <c:extLst>
              <c:ext xmlns:c16="http://schemas.microsoft.com/office/drawing/2014/chart" uri="{C3380CC4-5D6E-409C-BE32-E72D297353CC}">
                <c16:uniqueId val="{00000003-EFEE-4655-9315-163421947D5B}"/>
              </c:ext>
            </c:extLst>
          </c:dPt>
          <c:dPt>
            <c:idx val="2"/>
            <c:invertIfNegative val="0"/>
            <c:bubble3D val="0"/>
            <c:spPr>
              <a:solidFill>
                <a:srgbClr val="0955FF"/>
              </a:solidFill>
              <a:ln>
                <a:noFill/>
              </a:ln>
              <a:effectLst/>
            </c:spPr>
            <c:extLst>
              <c:ext xmlns:c16="http://schemas.microsoft.com/office/drawing/2014/chart" uri="{C3380CC4-5D6E-409C-BE32-E72D297353CC}">
                <c16:uniqueId val="{00000004-EFEE-4655-9315-163421947D5B}"/>
              </c:ext>
            </c:extLst>
          </c:dPt>
          <c:cat>
            <c:strRef>
              <c:f>Sheet1!$A$2:$A$4</c:f>
              <c:strCache>
                <c:ptCount val="3"/>
                <c:pt idx="0">
                  <c:v>PPO</c:v>
                </c:pt>
                <c:pt idx="1">
                  <c:v>CNN</c:v>
                </c:pt>
                <c:pt idx="2">
                  <c:v>EX-HCNN</c:v>
                </c:pt>
              </c:strCache>
            </c:strRef>
          </c:cat>
          <c:val>
            <c:numRef>
              <c:f>Sheet1!$B$2:$B$4</c:f>
              <c:numCache>
                <c:formatCode>0%</c:formatCode>
                <c:ptCount val="3"/>
                <c:pt idx="0">
                  <c:v>0.94</c:v>
                </c:pt>
                <c:pt idx="1">
                  <c:v>0.98</c:v>
                </c:pt>
                <c:pt idx="2">
                  <c:v>0.99</c:v>
                </c:pt>
              </c:numCache>
            </c:numRef>
          </c:val>
          <c:extLst>
            <c:ext xmlns:c16="http://schemas.microsoft.com/office/drawing/2014/chart" uri="{C3380CC4-5D6E-409C-BE32-E72D297353CC}">
              <c16:uniqueId val="{00000000-EFEE-4655-9315-163421947D5B}"/>
            </c:ext>
          </c:extLst>
        </c:ser>
        <c:dLbls>
          <c:showLegendKey val="0"/>
          <c:showVal val="0"/>
          <c:showCatName val="0"/>
          <c:showSerName val="0"/>
          <c:showPercent val="0"/>
          <c:showBubbleSize val="0"/>
        </c:dLbls>
        <c:gapWidth val="219"/>
        <c:overlap val="-27"/>
        <c:axId val="1007594144"/>
        <c:axId val="1007596064"/>
      </c:barChart>
      <c:catAx>
        <c:axId val="100759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95000"/>
                    <a:lumOff val="5000"/>
                  </a:schemeClr>
                </a:solidFill>
                <a:latin typeface="NHaasGroteskDSPro-65Md" panose="020B0604020202020204" pitchFamily="34" charset="0"/>
                <a:ea typeface="+mn-ea"/>
                <a:cs typeface="+mn-cs"/>
              </a:defRPr>
            </a:pPr>
            <a:endParaRPr lang="en-US"/>
          </a:p>
        </c:txPr>
        <c:crossAx val="1007596064"/>
        <c:crosses val="autoZero"/>
        <c:auto val="1"/>
        <c:lblAlgn val="ctr"/>
        <c:lblOffset val="100"/>
        <c:noMultiLvlLbl val="0"/>
      </c:catAx>
      <c:valAx>
        <c:axId val="1007596064"/>
        <c:scaling>
          <c:orientation val="minMax"/>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95000"/>
                    <a:lumOff val="5000"/>
                  </a:schemeClr>
                </a:solidFill>
                <a:latin typeface="NeueHaasGroteskText Pro Md" panose="020B0604020202020204" pitchFamily="34" charset="0"/>
                <a:ea typeface="+mn-ea"/>
                <a:cs typeface="+mn-cs"/>
              </a:defRPr>
            </a:pPr>
            <a:endParaRPr lang="en-US"/>
          </a:p>
        </c:txPr>
        <c:crossAx val="1007594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NHaasGroteskDSPro-65Md" panose="020B06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1"/>
                </a:solidFill>
                <a:latin typeface="NHaasGroteskDSPro-65Md" panose="020B0604020202020204" pitchFamily="34" charset="0"/>
              </a:rPr>
              <a:t>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5-83E9-4FEB-AFC3-9B7B136E4E5A}"/>
              </c:ext>
            </c:extLst>
          </c:dPt>
          <c:dPt>
            <c:idx val="1"/>
            <c:invertIfNegative val="0"/>
            <c:bubble3D val="0"/>
            <c:spPr>
              <a:solidFill>
                <a:srgbClr val="FFC000"/>
              </a:solidFill>
              <a:ln>
                <a:noFill/>
              </a:ln>
              <a:effectLst/>
            </c:spPr>
            <c:extLst>
              <c:ext xmlns:c16="http://schemas.microsoft.com/office/drawing/2014/chart" uri="{C3380CC4-5D6E-409C-BE32-E72D297353CC}">
                <c16:uniqueId val="{00000004-83E9-4FEB-AFC3-9B7B136E4E5A}"/>
              </c:ext>
            </c:extLst>
          </c:dPt>
          <c:dPt>
            <c:idx val="2"/>
            <c:invertIfNegative val="0"/>
            <c:bubble3D val="0"/>
            <c:spPr>
              <a:solidFill>
                <a:srgbClr val="0955FF"/>
              </a:solidFill>
              <a:ln>
                <a:noFill/>
              </a:ln>
              <a:effectLst/>
            </c:spPr>
            <c:extLst>
              <c:ext xmlns:c16="http://schemas.microsoft.com/office/drawing/2014/chart" uri="{C3380CC4-5D6E-409C-BE32-E72D297353CC}">
                <c16:uniqueId val="{00000006-83E9-4FEB-AFC3-9B7B136E4E5A}"/>
              </c:ext>
            </c:extLst>
          </c:dPt>
          <c:dPt>
            <c:idx val="3"/>
            <c:invertIfNegative val="0"/>
            <c:bubble3D val="0"/>
            <c:spPr>
              <a:solidFill>
                <a:srgbClr val="FF99FF"/>
              </a:solidFill>
              <a:ln>
                <a:noFill/>
              </a:ln>
              <a:effectLst/>
            </c:spPr>
            <c:extLst>
              <c:ext xmlns:c16="http://schemas.microsoft.com/office/drawing/2014/chart" uri="{C3380CC4-5D6E-409C-BE32-E72D297353CC}">
                <c16:uniqueId val="{00000003-83E9-4FEB-AFC3-9B7B136E4E5A}"/>
              </c:ext>
            </c:extLst>
          </c:dPt>
          <c:cat>
            <c:strRef>
              <c:f>Sheet1!$A$2:$A$5</c:f>
              <c:strCache>
                <c:ptCount val="4"/>
                <c:pt idx="0">
                  <c:v>AAE</c:v>
                </c:pt>
                <c:pt idx="1">
                  <c:v>Isolation Forest</c:v>
                </c:pt>
                <c:pt idx="2">
                  <c:v>DTC</c:v>
                </c:pt>
                <c:pt idx="3">
                  <c:v>NN</c:v>
                </c:pt>
              </c:strCache>
            </c:strRef>
          </c:cat>
          <c:val>
            <c:numRef>
              <c:f>Sheet1!$B$2:$B$5</c:f>
              <c:numCache>
                <c:formatCode>0%</c:formatCode>
                <c:ptCount val="4"/>
                <c:pt idx="0">
                  <c:v>0.97</c:v>
                </c:pt>
                <c:pt idx="1">
                  <c:v>0.97699999999999998</c:v>
                </c:pt>
                <c:pt idx="2">
                  <c:v>0.93</c:v>
                </c:pt>
                <c:pt idx="3">
                  <c:v>0.93</c:v>
                </c:pt>
              </c:numCache>
            </c:numRef>
          </c:val>
          <c:extLst>
            <c:ext xmlns:c16="http://schemas.microsoft.com/office/drawing/2014/chart" uri="{C3380CC4-5D6E-409C-BE32-E72D297353CC}">
              <c16:uniqueId val="{00000000-83E9-4FEB-AFC3-9B7B136E4E5A}"/>
            </c:ext>
          </c:extLst>
        </c:ser>
        <c:dLbls>
          <c:showLegendKey val="0"/>
          <c:showVal val="0"/>
          <c:showCatName val="0"/>
          <c:showSerName val="0"/>
          <c:showPercent val="0"/>
          <c:showBubbleSize val="0"/>
        </c:dLbls>
        <c:gapWidth val="219"/>
        <c:overlap val="-27"/>
        <c:axId val="284426015"/>
        <c:axId val="284413055"/>
      </c:barChart>
      <c:catAx>
        <c:axId val="28442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NHaasGroteskDSPro-65Md" panose="020B0604020202020204" pitchFamily="34" charset="0"/>
                <a:ea typeface="+mn-ea"/>
                <a:cs typeface="+mn-cs"/>
              </a:defRPr>
            </a:pPr>
            <a:endParaRPr lang="en-US"/>
          </a:p>
        </c:txPr>
        <c:crossAx val="284413055"/>
        <c:crosses val="autoZero"/>
        <c:auto val="1"/>
        <c:lblAlgn val="ctr"/>
        <c:lblOffset val="100"/>
        <c:noMultiLvlLbl val="0"/>
      </c:catAx>
      <c:valAx>
        <c:axId val="284413055"/>
        <c:scaling>
          <c:orientation val="minMax"/>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442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NHaasGroteskDSPro-65Md" panose="020B06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Sheet1!$A$2:$A$4</cx:f>
        <cx:lvl ptCount="3">
          <cx:pt idx="0">Unlabled</cx:pt>
          <cx:pt idx="1">Defect </cx:pt>
          <cx:pt idx="2"> No Defect</cx:pt>
        </cx:lvl>
      </cx:strDim>
      <cx:numDim type="size">
        <cx:f dir="row">Sheet1!$B$2:$B$4</cx:f>
        <cx:lvl ptCount="3" formatCode="General">
          <cx:pt idx="0">0.78700000000000003</cx:pt>
          <cx:pt idx="1">0.182</cx:pt>
          <cx:pt idx="2">0.031800000000000002</cx:pt>
        </cx:lvl>
      </cx:numDim>
    </cx:data>
  </cx:chartData>
  <cx:chart>
    <cx:title pos="t" align="ctr" overlay="0">
      <cx:tx>
        <cx:txData>
          <cx:v>Wafer Maps</cx:v>
        </cx:txData>
      </cx:tx>
      <cx:txPr>
        <a:bodyPr spcFirstLastPara="1" vertOverflow="ellipsis" horzOverflow="overflow" wrap="square" lIns="0" tIns="0" rIns="0" bIns="0" anchor="ctr" anchorCtr="1"/>
        <a:lstStyle/>
        <a:p>
          <a:pPr algn="ctr" rtl="0">
            <a:defRPr/>
          </a:pPr>
          <a:r>
            <a:rPr lang="en-US" sz="1862" b="0" i="0" u="none" strike="noStrike" baseline="0" dirty="0">
              <a:solidFill>
                <a:schemeClr val="tx1"/>
              </a:solidFill>
              <a:latin typeface="NHaasGroteskDSPro-65Md" panose="020B0604020202020204" pitchFamily="34" charset="0"/>
            </a:rPr>
            <a:t>Wafer Maps</a:t>
          </a:r>
        </a:p>
      </cx:txPr>
    </cx:title>
    <cx:plotArea>
      <cx:plotAreaRegion>
        <cx:series layoutId="treemap" uniqueId="{22788F6A-B2D5-4086-9C91-3749181B50DE}">
          <cx:tx>
            <cx:txData>
              <cx:f>Sheet1!$B$1</cx:f>
              <cx:v>Labels &amp; Pattern</cx:v>
            </cx:txData>
          </cx:tx>
          <cx:dataPt idx="0">
            <cx:spPr>
              <a:solidFill>
                <a:srgbClr val="FF0000"/>
              </a:solidFill>
            </cx:spPr>
          </cx:dataPt>
          <cx:dataPt idx="1">
            <cx:spPr>
              <a:solidFill>
                <a:srgbClr val="FFC000"/>
              </a:solidFill>
            </cx:spPr>
          </cx:dataPt>
          <cx:dataPt idx="2">
            <cx:spPr>
              <a:solidFill>
                <a:srgbClr val="0955FF"/>
              </a:solidFill>
            </cx:spPr>
          </cx:dataPt>
          <cx:dataLabels pos="inEnd">
            <cx:txPr>
              <a:bodyPr spcFirstLastPara="1" vertOverflow="ellipsis" horzOverflow="overflow" wrap="square" lIns="0" tIns="0" rIns="0" bIns="0" anchor="ctr" anchorCtr="1"/>
              <a:lstStyle/>
              <a:p>
                <a:pPr algn="ctr" rtl="0">
                  <a:defRPr>
                    <a:latin typeface="NHaasGroteskDSPro-65Md" panose="020B0604020202020204" pitchFamily="34" charset="0"/>
                    <a:ea typeface="NHaasGroteskDSPro-65Md" panose="020B0604020202020204" pitchFamily="34" charset="0"/>
                    <a:cs typeface="NHaasGroteskDSPro-65Md" panose="020B0604020202020204" pitchFamily="34" charset="0"/>
                  </a:defRPr>
                </a:pPr>
                <a:endParaRPr lang="en-US" sz="1197" b="0" i="0" u="none" strike="noStrike" baseline="0">
                  <a:solidFill>
                    <a:prstClr val="white"/>
                  </a:solidFill>
                  <a:latin typeface="NHaasGroteskDSPro-65Md" panose="020B0604020202020204" pitchFamily="34" charset="0"/>
                </a:endParaRPr>
              </a:p>
            </cx:txPr>
            <cx:visibility seriesName="0" categoryName="1" value="0"/>
          </cx:dataLabels>
          <cx:dataId val="0"/>
          <cx:layoutPr>
            <cx:parentLabelLayout val="overlapping"/>
          </cx:layoutPr>
        </cx:series>
      </cx:plotAreaRegion>
    </cx:plotArea>
    <cx:legend pos="t" align="ctr" overlay="0">
      <cx:txPr>
        <a:bodyPr spcFirstLastPara="1" vertOverflow="ellipsis" horzOverflow="overflow" wrap="square" lIns="0" tIns="0" rIns="0" bIns="0" anchor="ctr" anchorCtr="1"/>
        <a:lstStyle/>
        <a:p>
          <a:pPr algn="ctr" rtl="0">
            <a:defRPr sz="1100">
              <a:latin typeface="NHaasGroteskDSPro-65Md" panose="020B0604020202020204" pitchFamily="34" charset="0"/>
              <a:ea typeface="NHaasGroteskDSPro-65Md" panose="020B0604020202020204" pitchFamily="34" charset="0"/>
              <a:cs typeface="NHaasGroteskDSPro-65Md" panose="020B0604020202020204" pitchFamily="34" charset="0"/>
            </a:defRPr>
          </a:pPr>
          <a:endParaRPr lang="en-US" sz="1100" b="0" i="0" u="none" strike="noStrike" baseline="0">
            <a:solidFill>
              <a:prstClr val="black">
                <a:lumMod val="65000"/>
                <a:lumOff val="35000"/>
              </a:prstClr>
            </a:solidFill>
            <a:latin typeface="NHaasGroteskDSPro-65Md" panose="020B0604020202020204" pitchFamily="34" charset="0"/>
          </a:endParaRPr>
        </a:p>
      </cx:txPr>
    </cx:legend>
  </cx:chart>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79AA0-B66F-4356-BC46-73004F2EDF75}" type="datetimeFigureOut">
              <a:rPr lang="en-SG" smtClean="0"/>
              <a:t>31/5/2023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519A3-0925-4934-AD4E-F00C854E7804}" type="slidenum">
              <a:rPr lang="en-SG" smtClean="0"/>
              <a:t>‹#›</a:t>
            </a:fld>
            <a:endParaRPr lang="en-SG"/>
          </a:p>
        </p:txBody>
      </p:sp>
    </p:spTree>
    <p:extLst>
      <p:ext uri="{BB962C8B-B14F-4D97-AF65-F5344CB8AC3E}">
        <p14:creationId xmlns:p14="http://schemas.microsoft.com/office/powerpoint/2010/main" val="4300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E519A3-0925-4934-AD4E-F00C854E7804}" type="slidenum">
              <a:rPr lang="en-SG" smtClean="0"/>
              <a:t>2</a:t>
            </a:fld>
            <a:endParaRPr lang="en-SG"/>
          </a:p>
        </p:txBody>
      </p:sp>
    </p:spTree>
    <p:extLst>
      <p:ext uri="{BB962C8B-B14F-4D97-AF65-F5344CB8AC3E}">
        <p14:creationId xmlns:p14="http://schemas.microsoft.com/office/powerpoint/2010/main" val="162403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E519A3-0925-4934-AD4E-F00C854E7804}" type="slidenum">
              <a:rPr lang="en-SG" smtClean="0"/>
              <a:t>4</a:t>
            </a:fld>
            <a:endParaRPr lang="en-SG"/>
          </a:p>
        </p:txBody>
      </p:sp>
    </p:spTree>
    <p:extLst>
      <p:ext uri="{BB962C8B-B14F-4D97-AF65-F5344CB8AC3E}">
        <p14:creationId xmlns:p14="http://schemas.microsoft.com/office/powerpoint/2010/main" val="52864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200" dirty="0">
                <a:latin typeface="NeueHaasGroteskText Pro Md" panose="020B0604020202020204" pitchFamily="34" charset="0"/>
              </a:rPr>
              <a:t>As an experiment, we also tried more methods. These methods increase the training time and inference speed. However, these models show a higher accuracy than our previous models. Perhaps, when better hardware is available, such large models could be used. </a:t>
            </a:r>
          </a:p>
          <a:p>
            <a:pPr algn="just"/>
            <a:endParaRPr lang="en-SG" sz="1200" dirty="0">
              <a:latin typeface="NeueHaasGroteskText Pro Md" panose="020B0604020202020204" pitchFamily="34" charset="0"/>
            </a:endParaRPr>
          </a:p>
          <a:p>
            <a:pPr algn="just"/>
            <a:r>
              <a:rPr lang="en-SG" sz="1200" dirty="0">
                <a:latin typeface="NeueHaasGroteskText Pro Md" panose="020B0604020202020204" pitchFamily="34" charset="0"/>
              </a:rPr>
              <a:t>The model includes a EfficientNetB2 &amp; a larger Auto Encoder Network along with a MLP. To ensure a no compromise approach we also included a Decision Tree Classifier at the end of the network.</a:t>
            </a:r>
          </a:p>
          <a:p>
            <a:pPr algn="just"/>
            <a:endParaRPr lang="en-SG" sz="1200" dirty="0">
              <a:latin typeface="NeueHaasGroteskText Pro Md" panose="020B0604020202020204" pitchFamily="34" charset="0"/>
            </a:endParaRPr>
          </a:p>
          <a:p>
            <a:pPr algn="just"/>
            <a:r>
              <a:rPr lang="en-SG" sz="1200" dirty="0">
                <a:latin typeface="NeueHaasGroteskText Pro Md" panose="020B0604020202020204" pitchFamily="34" charset="0"/>
              </a:rPr>
              <a:t>The second experiment involves using </a:t>
            </a:r>
            <a:r>
              <a:rPr lang="en-SG" sz="1200" dirty="0" err="1">
                <a:latin typeface="NeueHaasGroteskText Pro Md" panose="020B0604020202020204" pitchFamily="34" charset="0"/>
              </a:rPr>
              <a:t>OpenAI</a:t>
            </a:r>
            <a:r>
              <a:rPr lang="en-SG" sz="1200" dirty="0">
                <a:latin typeface="NeueHaasGroteskText Pro Md" panose="020B0604020202020204" pitchFamily="34" charset="0"/>
              </a:rPr>
              <a:t> PPO or Re-Enforcement Learning for classification. </a:t>
            </a:r>
          </a:p>
          <a:p>
            <a:endParaRPr lang="en-SG" dirty="0"/>
          </a:p>
        </p:txBody>
      </p:sp>
      <p:sp>
        <p:nvSpPr>
          <p:cNvPr id="4" name="Slide Number Placeholder 3"/>
          <p:cNvSpPr>
            <a:spLocks noGrp="1"/>
          </p:cNvSpPr>
          <p:nvPr>
            <p:ph type="sldNum" sz="quarter" idx="5"/>
          </p:nvPr>
        </p:nvSpPr>
        <p:spPr/>
        <p:txBody>
          <a:bodyPr/>
          <a:lstStyle/>
          <a:p>
            <a:fld id="{5BE519A3-0925-4934-AD4E-F00C854E7804}" type="slidenum">
              <a:rPr lang="en-SG" smtClean="0"/>
              <a:t>9</a:t>
            </a:fld>
            <a:endParaRPr lang="en-SG"/>
          </a:p>
        </p:txBody>
      </p:sp>
    </p:spTree>
    <p:extLst>
      <p:ext uri="{BB962C8B-B14F-4D97-AF65-F5344CB8AC3E}">
        <p14:creationId xmlns:p14="http://schemas.microsoft.com/office/powerpoint/2010/main" val="382531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E519A3-0925-4934-AD4E-F00C854E7804}" type="slidenum">
              <a:rPr lang="en-SG" smtClean="0"/>
              <a:t>12</a:t>
            </a:fld>
            <a:endParaRPr lang="en-SG"/>
          </a:p>
        </p:txBody>
      </p:sp>
    </p:spTree>
    <p:extLst>
      <p:ext uri="{BB962C8B-B14F-4D97-AF65-F5344CB8AC3E}">
        <p14:creationId xmlns:p14="http://schemas.microsoft.com/office/powerpoint/2010/main" val="813394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E519A3-0925-4934-AD4E-F00C854E7804}" type="slidenum">
              <a:rPr lang="en-SG" smtClean="0"/>
              <a:t>14</a:t>
            </a:fld>
            <a:endParaRPr lang="en-SG"/>
          </a:p>
        </p:txBody>
      </p:sp>
    </p:spTree>
    <p:extLst>
      <p:ext uri="{BB962C8B-B14F-4D97-AF65-F5344CB8AC3E}">
        <p14:creationId xmlns:p14="http://schemas.microsoft.com/office/powerpoint/2010/main" val="53882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E519A3-0925-4934-AD4E-F00C854E7804}" type="slidenum">
              <a:rPr lang="en-SG" smtClean="0"/>
              <a:t>16</a:t>
            </a:fld>
            <a:endParaRPr lang="en-SG"/>
          </a:p>
        </p:txBody>
      </p:sp>
    </p:spTree>
    <p:extLst>
      <p:ext uri="{BB962C8B-B14F-4D97-AF65-F5344CB8AC3E}">
        <p14:creationId xmlns:p14="http://schemas.microsoft.com/office/powerpoint/2010/main" val="278444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3F9C-6742-FFD6-6584-083483685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A63BB92-2600-6786-3B73-3F4F5B555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7F6F780-0AE5-E5C7-0465-D594CA950167}"/>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5" name="Footer Placeholder 4">
            <a:extLst>
              <a:ext uri="{FF2B5EF4-FFF2-40B4-BE49-F238E27FC236}">
                <a16:creationId xmlns:a16="http://schemas.microsoft.com/office/drawing/2014/main" id="{5F470418-1B13-4736-9D90-9644FABB112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9AF1FD3-D9A3-BC0C-833E-6750AE3B202D}"/>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95209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6880-3196-C08B-1506-093519AE286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D60E2E5-E716-AD42-B0FE-DAFECD436A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FB79DE9-D012-9FE8-CA0F-711C13A6D8CA}"/>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5" name="Footer Placeholder 4">
            <a:extLst>
              <a:ext uri="{FF2B5EF4-FFF2-40B4-BE49-F238E27FC236}">
                <a16:creationId xmlns:a16="http://schemas.microsoft.com/office/drawing/2014/main" id="{F8FE3850-66CA-70F7-49FC-C4BFA651572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F5E1F0A-ED35-D8C2-1D70-012D3BF381A5}"/>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250466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76E92C-1A7A-01C5-0AC1-0328A9E68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25B55DE-3D93-0115-8918-342512329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E578668-E29C-0AB7-27F0-FA87460A3FE5}"/>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5" name="Footer Placeholder 4">
            <a:extLst>
              <a:ext uri="{FF2B5EF4-FFF2-40B4-BE49-F238E27FC236}">
                <a16:creationId xmlns:a16="http://schemas.microsoft.com/office/drawing/2014/main" id="{4B1D5BBB-1344-9402-D438-C1B77F30843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0113684-0FB2-D787-F6FE-E332E9CDD105}"/>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143519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BE00-20F9-892E-6DD1-56187423F1D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C76C334-5A39-52D7-94BD-854497A4F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EB34D2-E042-0458-1358-877CE6B2CEF8}"/>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5" name="Footer Placeholder 4">
            <a:extLst>
              <a:ext uri="{FF2B5EF4-FFF2-40B4-BE49-F238E27FC236}">
                <a16:creationId xmlns:a16="http://schemas.microsoft.com/office/drawing/2014/main" id="{6FB7051F-9778-E332-8A4C-F1EF750FBB5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27F5DF7-CB07-9260-953E-A7BBD3243623}"/>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73715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FF74-7363-890C-DA91-E3203C37C5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D2A4080-6C5B-2DD9-487D-5B3EC83E5C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BB88A-0A69-D1FD-AC46-9F5F07E795B1}"/>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5" name="Footer Placeholder 4">
            <a:extLst>
              <a:ext uri="{FF2B5EF4-FFF2-40B4-BE49-F238E27FC236}">
                <a16:creationId xmlns:a16="http://schemas.microsoft.com/office/drawing/2014/main" id="{9F2B9DFD-CBE3-4612-6A1B-083A3BD9244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B3A5831-77C0-B683-6D6C-B6BC0A16F376}"/>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175774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5AD4-CFFB-1F0C-6F27-83403AC32AA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ABFD4BD-D6E3-E58B-478B-E5F7DF8E8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ACDCB24-C75C-1DB3-4B0B-398E250C51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099DC87-5BAA-B241-A807-B3CF44E6BBCE}"/>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6" name="Footer Placeholder 5">
            <a:extLst>
              <a:ext uri="{FF2B5EF4-FFF2-40B4-BE49-F238E27FC236}">
                <a16:creationId xmlns:a16="http://schemas.microsoft.com/office/drawing/2014/main" id="{2A5C0868-F8DC-8ECC-D034-438728F6D88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487CB86-E150-BA18-A1B3-87738B1866D2}"/>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23994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362C-90F0-136D-CD41-D18BDD47DDC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2AAA73C-B252-AAEA-7102-EB507FEBF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9BB15D-7B23-E643-6C5C-9995614249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0F6FB90-54FF-EF8B-A98D-68B29579AF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6CFE0-C3B0-BA54-4FB6-334A19376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0FF477C-C960-2397-D009-5C4A62568633}"/>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8" name="Footer Placeholder 7">
            <a:extLst>
              <a:ext uri="{FF2B5EF4-FFF2-40B4-BE49-F238E27FC236}">
                <a16:creationId xmlns:a16="http://schemas.microsoft.com/office/drawing/2014/main" id="{50C2907D-E4CB-6147-D749-A0544BBF76A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B2CC4E-5C78-73F4-D1CD-7BA8C39B45EA}"/>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370718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DACA-B846-5A36-6A61-9DEF9366F3A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3E63696-F74F-2FE2-F8F0-8A39223B6D93}"/>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4" name="Footer Placeholder 3">
            <a:extLst>
              <a:ext uri="{FF2B5EF4-FFF2-40B4-BE49-F238E27FC236}">
                <a16:creationId xmlns:a16="http://schemas.microsoft.com/office/drawing/2014/main" id="{BFE7165A-24B4-D338-912B-013E58E4BE8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8ADEE61-065D-5718-17A7-09B54E3EFDCB}"/>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269808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B0858-3200-85DB-4907-86BA04534612}"/>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3" name="Footer Placeholder 2">
            <a:extLst>
              <a:ext uri="{FF2B5EF4-FFF2-40B4-BE49-F238E27FC236}">
                <a16:creationId xmlns:a16="http://schemas.microsoft.com/office/drawing/2014/main" id="{2E5C336F-DA39-3C8B-0839-78B76453762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C56730B-0794-0516-5A18-5C2FDD26D809}"/>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217133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AA96-2252-379D-CD3E-2A4753DD0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69E1590-E8B0-CFAE-B246-43EFCF890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CE264A3-150E-87A1-4ADB-44AF98880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8EA6C-2856-C2B0-D271-1057A3A3D02A}"/>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6" name="Footer Placeholder 5">
            <a:extLst>
              <a:ext uri="{FF2B5EF4-FFF2-40B4-BE49-F238E27FC236}">
                <a16:creationId xmlns:a16="http://schemas.microsoft.com/office/drawing/2014/main" id="{D631834B-0815-C3A5-657B-E61D7D8D070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A2E8C3F-91FC-0F97-931C-A04D81724BBF}"/>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313663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C66F-4297-DE2F-6EBC-3B868B117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71BA775-7D95-0ED3-80D3-638AE4A2F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483ECE8-1105-4BD3-0A7D-D30B8FD65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20A33-A513-FA94-1407-5E07606BB01C}"/>
              </a:ext>
            </a:extLst>
          </p:cNvPr>
          <p:cNvSpPr>
            <a:spLocks noGrp="1"/>
          </p:cNvSpPr>
          <p:nvPr>
            <p:ph type="dt" sz="half" idx="10"/>
          </p:nvPr>
        </p:nvSpPr>
        <p:spPr/>
        <p:txBody>
          <a:bodyPr/>
          <a:lstStyle/>
          <a:p>
            <a:fld id="{68F3DE51-0B6E-4E91-ADD3-D09F24084AF1}" type="datetimeFigureOut">
              <a:rPr lang="en-SG" smtClean="0"/>
              <a:t>31/5/2023</a:t>
            </a:fld>
            <a:endParaRPr lang="en-SG"/>
          </a:p>
        </p:txBody>
      </p:sp>
      <p:sp>
        <p:nvSpPr>
          <p:cNvPr id="6" name="Footer Placeholder 5">
            <a:extLst>
              <a:ext uri="{FF2B5EF4-FFF2-40B4-BE49-F238E27FC236}">
                <a16:creationId xmlns:a16="http://schemas.microsoft.com/office/drawing/2014/main" id="{9139AF3D-7695-2247-6641-FB3C9BF7A7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02A73F0-3D2E-A953-4085-C3A95351C406}"/>
              </a:ext>
            </a:extLst>
          </p:cNvPr>
          <p:cNvSpPr>
            <a:spLocks noGrp="1"/>
          </p:cNvSpPr>
          <p:nvPr>
            <p:ph type="sldNum" sz="quarter" idx="12"/>
          </p:nvPr>
        </p:nvSpPr>
        <p:spPr/>
        <p:txBody>
          <a:bodyPr/>
          <a:lstStyle/>
          <a:p>
            <a:fld id="{C403B194-90E7-4D7E-AA0A-25B765757B43}" type="slidenum">
              <a:rPr lang="en-SG" smtClean="0"/>
              <a:t>‹#›</a:t>
            </a:fld>
            <a:endParaRPr lang="en-SG"/>
          </a:p>
        </p:txBody>
      </p:sp>
    </p:spTree>
    <p:extLst>
      <p:ext uri="{BB962C8B-B14F-4D97-AF65-F5344CB8AC3E}">
        <p14:creationId xmlns:p14="http://schemas.microsoft.com/office/powerpoint/2010/main" val="139369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EB6157-80EA-D3E5-73DE-4F46BD2D9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CCB1D5-018C-0FF6-4E23-39DFB8E06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5BE02BB-BE83-C179-4B94-CF3B7BE19B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DE51-0B6E-4E91-ADD3-D09F24084AF1}" type="datetimeFigureOut">
              <a:rPr lang="en-SG" smtClean="0"/>
              <a:t>31/5/2023</a:t>
            </a:fld>
            <a:endParaRPr lang="en-SG"/>
          </a:p>
        </p:txBody>
      </p:sp>
      <p:sp>
        <p:nvSpPr>
          <p:cNvPr id="5" name="Footer Placeholder 4">
            <a:extLst>
              <a:ext uri="{FF2B5EF4-FFF2-40B4-BE49-F238E27FC236}">
                <a16:creationId xmlns:a16="http://schemas.microsoft.com/office/drawing/2014/main" id="{A262F8E0-06E5-34E0-C7ED-5C87E6BBB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08E9A5F-A83B-4412-AE66-39CF803EC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3B194-90E7-4D7E-AA0A-25B765757B43}" type="slidenum">
              <a:rPr lang="en-SG" smtClean="0"/>
              <a:t>‹#›</a:t>
            </a:fld>
            <a:endParaRPr lang="en-SG"/>
          </a:p>
        </p:txBody>
      </p:sp>
    </p:spTree>
    <p:extLst>
      <p:ext uri="{BB962C8B-B14F-4D97-AF65-F5344CB8AC3E}">
        <p14:creationId xmlns:p14="http://schemas.microsoft.com/office/powerpoint/2010/main" val="797751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scikit/" TargetMode="External"/><Relationship Id="rId3" Type="http://schemas.openxmlformats.org/officeDocument/2006/relationships/hyperlink" Target="https://arxiv.org/pdf/1902.06924" TargetMode="External"/><Relationship Id="rId7" Type="http://schemas.openxmlformats.org/officeDocument/2006/relationships/hyperlink" Target="https://xgboost.readthedocs.io/en/stable/parameter.html" TargetMode="External"/><Relationship Id="rId12" Type="http://schemas.openxmlformats.org/officeDocument/2006/relationships/image" Target="../media/image17.gif"/><Relationship Id="rId2" Type="http://schemas.openxmlformats.org/officeDocument/2006/relationships/hyperlink" Target="https://paperswithcode.com/paper/anomaly-detection-with-adversarial-dual" TargetMode="External"/><Relationship Id="rId1" Type="http://schemas.openxmlformats.org/officeDocument/2006/relationships/slideLayout" Target="../slideLayouts/slideLayout1.xml"/><Relationship Id="rId6" Type="http://schemas.openxmlformats.org/officeDocument/2006/relationships/hyperlink" Target="https://www.kaggle.com/code/kcs93023/keras-wafer-classification-cnn2d-with-augmentation" TargetMode="External"/><Relationship Id="rId11" Type="http://schemas.openxmlformats.org/officeDocument/2006/relationships/hyperlink" Target="https://towardsdatascience.com/automated-machine-learning-hyperparameter-tuning-in-python-dfda59b72f8a" TargetMode="External"/><Relationship Id="rId5" Type="http://schemas.openxmlformats.org/officeDocument/2006/relationships/hyperlink" Target="https://www.kaggle.com/code/ashishpatel26/wm-811k-wafermap" TargetMode="External"/><Relationship Id="rId10" Type="http://schemas.openxmlformats.org/officeDocument/2006/relationships/hyperlink" Target="https://www.analyticsvidhya.com/blog/2021/05/bayesian-optimization-bayes_opt-or-hyperopt/" TargetMode="External"/><Relationship Id="rId4" Type="http://schemas.openxmlformats.org/officeDocument/2006/relationships/hyperlink" Target="https://openai.com/" TargetMode="External"/><Relationship Id="rId9" Type="http://schemas.openxmlformats.org/officeDocument/2006/relationships/hyperlink" Target="https://scikit-learn.org/stable/modules/generated/sklearn.ensemble.IsolationForest.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84E597FD-011C-6EBB-109C-BA99AFD026AE}"/>
              </a:ext>
            </a:extLst>
          </p:cNvPr>
          <p:cNvSpPr>
            <a:spLocks noGrp="1"/>
          </p:cNvSpPr>
          <p:nvPr>
            <p:ph type="ctrTitle"/>
          </p:nvPr>
        </p:nvSpPr>
        <p:spPr>
          <a:xfrm>
            <a:off x="495300" y="2602368"/>
            <a:ext cx="6097929" cy="1137153"/>
          </a:xfrm>
        </p:spPr>
        <p:txBody>
          <a:bodyPr>
            <a:normAutofit/>
          </a:bodyPr>
          <a:lstStyle/>
          <a:p>
            <a:r>
              <a:rPr lang="en-US" sz="4000" dirty="0">
                <a:solidFill>
                  <a:schemeClr val="tx1">
                    <a:lumMod val="85000"/>
                    <a:lumOff val="15000"/>
                  </a:schemeClr>
                </a:solidFill>
                <a:latin typeface="NHaasGroteskDSPro-65Md" panose="020B0604020202020204" pitchFamily="34" charset="0"/>
              </a:rPr>
              <a:t>Wafer Manufacturing </a:t>
            </a:r>
            <a:endParaRPr lang="en-SG" sz="4000" dirty="0">
              <a:solidFill>
                <a:schemeClr val="tx1">
                  <a:lumMod val="85000"/>
                  <a:lumOff val="15000"/>
                </a:schemeClr>
              </a:solidFill>
              <a:latin typeface="NHaasGroteskDSPro-65Md" panose="020B0604020202020204" pitchFamily="34" charset="0"/>
            </a:endParaRPr>
          </a:p>
        </p:txBody>
      </p:sp>
      <p:sp>
        <p:nvSpPr>
          <p:cNvPr id="33" name="Subtitle 2">
            <a:extLst>
              <a:ext uri="{FF2B5EF4-FFF2-40B4-BE49-F238E27FC236}">
                <a16:creationId xmlns:a16="http://schemas.microsoft.com/office/drawing/2014/main" id="{57F460DF-505D-F4A6-6D27-9C5631683FCA}"/>
              </a:ext>
            </a:extLst>
          </p:cNvPr>
          <p:cNvSpPr>
            <a:spLocks noGrp="1"/>
          </p:cNvSpPr>
          <p:nvPr>
            <p:ph type="subTitle" idx="1"/>
          </p:nvPr>
        </p:nvSpPr>
        <p:spPr>
          <a:xfrm>
            <a:off x="653997" y="3739072"/>
            <a:ext cx="5179308" cy="746805"/>
          </a:xfrm>
        </p:spPr>
        <p:txBody>
          <a:bodyPr>
            <a:normAutofit/>
          </a:bodyPr>
          <a:lstStyle/>
          <a:p>
            <a:r>
              <a:rPr lang="en-US">
                <a:latin typeface="NHaasGroteskDSPro-65Md" panose="020B0604020202020204" pitchFamily="34" charset="0"/>
              </a:rPr>
              <a:t>By Maximilian See | 2102869A </a:t>
            </a:r>
            <a:endParaRPr lang="en-SG" dirty="0">
              <a:latin typeface="NHaasGroteskDSPro-65Md" panose="020B0604020202020204" pitchFamily="34" charset="0"/>
            </a:endParaRPr>
          </a:p>
        </p:txBody>
      </p:sp>
      <p:sp>
        <p:nvSpPr>
          <p:cNvPr id="34" name="Rectangle 33">
            <a:extLst>
              <a:ext uri="{FF2B5EF4-FFF2-40B4-BE49-F238E27FC236}">
                <a16:creationId xmlns:a16="http://schemas.microsoft.com/office/drawing/2014/main" id="{5FFD058F-E387-AFC9-3450-BAC5FCD935F6}"/>
              </a:ext>
            </a:extLst>
          </p:cNvPr>
          <p:cNvSpPr/>
          <p:nvPr/>
        </p:nvSpPr>
        <p:spPr>
          <a:xfrm>
            <a:off x="279180" y="3181153"/>
            <a:ext cx="144780" cy="8757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D43A774-ACE7-0FF2-5D8F-3D205A690608}"/>
              </a:ext>
            </a:extLst>
          </p:cNvPr>
          <p:cNvSpPr/>
          <p:nvPr/>
        </p:nvSpPr>
        <p:spPr>
          <a:xfrm>
            <a:off x="510267" y="3181153"/>
            <a:ext cx="144780" cy="87577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E400F0A5-8DC4-3F78-A5F7-51470B18D7B7}"/>
              </a:ext>
            </a:extLst>
          </p:cNvPr>
          <p:cNvSpPr/>
          <p:nvPr/>
        </p:nvSpPr>
        <p:spPr>
          <a:xfrm>
            <a:off x="725338" y="3184963"/>
            <a:ext cx="144780" cy="875773"/>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Picture 1" descr="A person holding a cell phone&#10;&#10;Description automatically generated with low confidence">
            <a:extLst>
              <a:ext uri="{FF2B5EF4-FFF2-40B4-BE49-F238E27FC236}">
                <a16:creationId xmlns:a16="http://schemas.microsoft.com/office/drawing/2014/main" id="{3C537ED6-39C5-553E-7B2E-49C8AE318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693065" y="119475"/>
            <a:ext cx="5498935" cy="6738525"/>
          </a:xfrm>
          <a:prstGeom prst="rect">
            <a:avLst/>
          </a:prstGeom>
        </p:spPr>
      </p:pic>
    </p:spTree>
    <p:extLst>
      <p:ext uri="{BB962C8B-B14F-4D97-AF65-F5344CB8AC3E}">
        <p14:creationId xmlns:p14="http://schemas.microsoft.com/office/powerpoint/2010/main" val="267855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611E71-0B98-5F9E-E42E-DF661B751CA3}"/>
              </a:ext>
            </a:extLst>
          </p:cNvPr>
          <p:cNvSpPr txBox="1"/>
          <p:nvPr/>
        </p:nvSpPr>
        <p:spPr>
          <a:xfrm>
            <a:off x="2745072" y="2306356"/>
            <a:ext cx="2536934" cy="400110"/>
          </a:xfrm>
          <a:prstGeom prst="rect">
            <a:avLst/>
          </a:prstGeom>
          <a:noFill/>
        </p:spPr>
        <p:txBody>
          <a:bodyPr wrap="square" rtlCol="0">
            <a:spAutoFit/>
          </a:bodyPr>
          <a:lstStyle/>
          <a:p>
            <a:r>
              <a:rPr lang="en-US" sz="2000" dirty="0">
                <a:latin typeface="NHaasGroteskDSPro-65Md" panose="020B0604020202020204" pitchFamily="34" charset="0"/>
              </a:rPr>
              <a:t>Model Fine-Tuning</a:t>
            </a:r>
            <a:endParaRPr lang="en-SG" sz="2000" dirty="0">
              <a:latin typeface="NHaasGroteskDSPro-65Md" panose="020B0604020202020204" pitchFamily="34" charset="0"/>
            </a:endParaRPr>
          </a:p>
        </p:txBody>
      </p:sp>
      <p:sp>
        <p:nvSpPr>
          <p:cNvPr id="6" name="TextBox 5">
            <a:extLst>
              <a:ext uri="{FF2B5EF4-FFF2-40B4-BE49-F238E27FC236}">
                <a16:creationId xmlns:a16="http://schemas.microsoft.com/office/drawing/2014/main" id="{1023C06E-E0B0-E7DB-C3D8-C7C985F6D294}"/>
              </a:ext>
            </a:extLst>
          </p:cNvPr>
          <p:cNvSpPr txBox="1"/>
          <p:nvPr/>
        </p:nvSpPr>
        <p:spPr>
          <a:xfrm>
            <a:off x="1881584" y="2833483"/>
            <a:ext cx="3787698" cy="2123658"/>
          </a:xfrm>
          <a:prstGeom prst="rect">
            <a:avLst/>
          </a:prstGeom>
          <a:noFill/>
        </p:spPr>
        <p:txBody>
          <a:bodyPr wrap="square" rtlCol="0">
            <a:spAutoFit/>
          </a:bodyPr>
          <a:lstStyle/>
          <a:p>
            <a:pPr algn="just"/>
            <a:r>
              <a:rPr lang="en-SG" sz="1200" dirty="0">
                <a:latin typeface="NHaasGroteskDSPro-65Md" panose="020B0604020202020204" pitchFamily="34" charset="0"/>
              </a:rPr>
              <a:t>For the model fine tuning we would be using the Gaussian Bayes Naïve Algorithm to fine the best hyper parameters. </a:t>
            </a:r>
          </a:p>
          <a:p>
            <a:pPr algn="just"/>
            <a:endParaRPr lang="en-GB" sz="1200" kern="0" dirty="0">
              <a:effectLst/>
              <a:latin typeface="NHaasGroteskDSPro-65Md" panose="020B0604020202020204" pitchFamily="34" charset="0"/>
              <a:ea typeface="Palatino Linotype" panose="02040502050505030304" pitchFamily="18" charset="0"/>
            </a:endParaRPr>
          </a:p>
          <a:p>
            <a:pPr algn="just"/>
            <a:r>
              <a:rPr lang="en-GB" sz="1200" kern="0" dirty="0">
                <a:effectLst/>
                <a:latin typeface="NHaasGroteskDSPro-65Md" panose="020B0604020202020204" pitchFamily="34" charset="0"/>
                <a:ea typeface="Palatino Linotype" panose="02040502050505030304" pitchFamily="18" charset="0"/>
              </a:rPr>
              <a:t>Bayesian optimization is a method for finding the best set of parameters for a machine learning model. It works by creating a probability model of how the model's performance is affected by changes in its parameters</a:t>
            </a:r>
            <a:endParaRPr lang="en-SG" sz="2000" dirty="0">
              <a:latin typeface="NHaasGroteskDSPro-65Md" panose="020B0604020202020204" pitchFamily="34" charset="0"/>
            </a:endParaRPr>
          </a:p>
          <a:p>
            <a:pPr algn="just"/>
            <a:endParaRPr lang="en-SG" sz="1200" dirty="0">
              <a:latin typeface="NeueHaasGroteskText Pro Md" panose="020B0604020202020204" pitchFamily="34" charset="0"/>
            </a:endParaRPr>
          </a:p>
          <a:p>
            <a:pPr algn="just"/>
            <a:endParaRPr lang="en-SG" sz="1200" dirty="0">
              <a:latin typeface="NeueHaasGroteskText Pro Md" panose="020B0604020202020204" pitchFamily="34" charset="0"/>
            </a:endParaRPr>
          </a:p>
        </p:txBody>
      </p:sp>
      <p:sp>
        <p:nvSpPr>
          <p:cNvPr id="10" name="Rectangle 9">
            <a:extLst>
              <a:ext uri="{FF2B5EF4-FFF2-40B4-BE49-F238E27FC236}">
                <a16:creationId xmlns:a16="http://schemas.microsoft.com/office/drawing/2014/main" id="{73208B9E-9065-2B72-7E51-7B4FFDA1B620}"/>
              </a:ext>
            </a:extLst>
          </p:cNvPr>
          <p:cNvSpPr/>
          <p:nvPr/>
        </p:nvSpPr>
        <p:spPr>
          <a:xfrm>
            <a:off x="1993771" y="2306356"/>
            <a:ext cx="118966" cy="3348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7E3680BC-3F8C-C41B-FA0C-3F22EA94D9EF}"/>
              </a:ext>
            </a:extLst>
          </p:cNvPr>
          <p:cNvSpPr/>
          <p:nvPr/>
        </p:nvSpPr>
        <p:spPr>
          <a:xfrm>
            <a:off x="2224858" y="2306356"/>
            <a:ext cx="118966" cy="3348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E5DF8D43-8DC6-18CB-1BB6-8DFE433E3C83}"/>
              </a:ext>
            </a:extLst>
          </p:cNvPr>
          <p:cNvSpPr/>
          <p:nvPr/>
        </p:nvSpPr>
        <p:spPr>
          <a:xfrm>
            <a:off x="2454702" y="2310166"/>
            <a:ext cx="118966" cy="334882"/>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4" descr="Introduction to Bayesian Optimization : A simple python implementation | by  subhasish_basak | Medium">
            <a:extLst>
              <a:ext uri="{FF2B5EF4-FFF2-40B4-BE49-F238E27FC236}">
                <a16:creationId xmlns:a16="http://schemas.microsoft.com/office/drawing/2014/main" id="{436F6227-CDA3-7121-AE73-F14B36204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976" y="2103458"/>
            <a:ext cx="3575417" cy="26815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E8BE0AD-C1E4-7F9B-37DE-07F985A171FA}"/>
              </a:ext>
            </a:extLst>
          </p:cNvPr>
          <p:cNvSpPr txBox="1"/>
          <p:nvPr/>
        </p:nvSpPr>
        <p:spPr>
          <a:xfrm>
            <a:off x="7554169" y="2100954"/>
            <a:ext cx="1818431" cy="276999"/>
          </a:xfrm>
          <a:prstGeom prst="rect">
            <a:avLst/>
          </a:prstGeom>
          <a:noFill/>
          <a:ln>
            <a:noFill/>
          </a:ln>
        </p:spPr>
        <p:txBody>
          <a:bodyPr wrap="square">
            <a:spAutoFit/>
          </a:bodyPr>
          <a:lstStyle/>
          <a:p>
            <a:r>
              <a:rPr lang="en-SG" sz="1200" dirty="0">
                <a:latin typeface="NeueHaasGroteskText Pro Md" panose="020B0604020202020204" pitchFamily="34" charset="0"/>
              </a:rPr>
              <a:t>Bayesian Optimization</a:t>
            </a:r>
          </a:p>
        </p:txBody>
      </p:sp>
    </p:spTree>
    <p:extLst>
      <p:ext uri="{BB962C8B-B14F-4D97-AF65-F5344CB8AC3E}">
        <p14:creationId xmlns:p14="http://schemas.microsoft.com/office/powerpoint/2010/main" val="176286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611E71-0B98-5F9E-E42E-DF661B751CA3}"/>
              </a:ext>
            </a:extLst>
          </p:cNvPr>
          <p:cNvSpPr txBox="1"/>
          <p:nvPr/>
        </p:nvSpPr>
        <p:spPr>
          <a:xfrm>
            <a:off x="1428207" y="1448256"/>
            <a:ext cx="5793305"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Experimental Models Evaluation &amp; Analysis </a:t>
            </a:r>
            <a:endParaRPr lang="en-SG" sz="2000" dirty="0">
              <a:solidFill>
                <a:schemeClr val="tx1">
                  <a:lumMod val="85000"/>
                  <a:lumOff val="15000"/>
                </a:schemeClr>
              </a:solidFill>
              <a:latin typeface="NHaasGroteskDSPro-65Md" panose="020B0604020202020204" pitchFamily="34" charset="0"/>
            </a:endParaRPr>
          </a:p>
        </p:txBody>
      </p:sp>
      <p:sp>
        <p:nvSpPr>
          <p:cNvPr id="6" name="TextBox 5">
            <a:extLst>
              <a:ext uri="{FF2B5EF4-FFF2-40B4-BE49-F238E27FC236}">
                <a16:creationId xmlns:a16="http://schemas.microsoft.com/office/drawing/2014/main" id="{1023C06E-E0B0-E7DB-C3D8-C7C985F6D294}"/>
              </a:ext>
            </a:extLst>
          </p:cNvPr>
          <p:cNvSpPr txBox="1"/>
          <p:nvPr/>
        </p:nvSpPr>
        <p:spPr>
          <a:xfrm>
            <a:off x="639540" y="2103626"/>
            <a:ext cx="5621412" cy="3970318"/>
          </a:xfrm>
          <a:prstGeom prst="rect">
            <a:avLst/>
          </a:prstGeom>
          <a:noFill/>
        </p:spPr>
        <p:txBody>
          <a:bodyPr wrap="square" rtlCol="0">
            <a:spAutoFit/>
          </a:bodyPr>
          <a:lstStyle/>
          <a:p>
            <a:pPr algn="just"/>
            <a:r>
              <a:rPr lang="en-US" sz="1200" dirty="0">
                <a:latin typeface="NeueHaasGroteskText Pro Md" panose="020B0604020202020204" pitchFamily="34" charset="0"/>
              </a:rPr>
              <a:t>Experimental models like PPO for image classification (Image data !) prove to be effective, at 90 – 94% accuracy it serves as a testament that Re enforcement learning could be used as an image classification model.</a:t>
            </a:r>
          </a:p>
          <a:p>
            <a:pPr algn="just"/>
            <a:endParaRPr lang="en-US" sz="1200" dirty="0">
              <a:latin typeface="NeueHaasGroteskText Pro Md" panose="020B0604020202020204" pitchFamily="34" charset="0"/>
            </a:endParaRPr>
          </a:p>
          <a:p>
            <a:pPr algn="just"/>
            <a:r>
              <a:rPr lang="en-US" sz="1200" dirty="0">
                <a:latin typeface="NeueHaasGroteskText Pro Md" panose="020B0604020202020204" pitchFamily="34" charset="0"/>
              </a:rPr>
              <a:t>However, looking at the wider picture CNNs still perform superior to that of Re Enforcement  Learning. At ~98% accuracy, F1 &amp; Recall, as well as faster inference &amp; training speed, CNNs crushes Re enforcement learning in Image classification</a:t>
            </a:r>
          </a:p>
          <a:p>
            <a:pPr algn="just"/>
            <a:endParaRPr lang="en-US" sz="1200" dirty="0">
              <a:latin typeface="NeueHaasGroteskText Pro Md" panose="020B0604020202020204" pitchFamily="34" charset="0"/>
            </a:endParaRPr>
          </a:p>
          <a:p>
            <a:pPr algn="just"/>
            <a:r>
              <a:rPr lang="en-US" sz="1200" dirty="0">
                <a:latin typeface="NeueHaasGroteskText Pro Md" panose="020B0604020202020204" pitchFamily="34" charset="0"/>
              </a:rPr>
              <a:t>Experimental Model like the Hybrid Decision Tree Classifier  &amp; Neural Network prove to be more effective than conventional CNNs, boasting an accuracy of 99% accuracy across F1 &amp; Recall scores, while also not affecting much of inference and training speeds. </a:t>
            </a:r>
          </a:p>
          <a:p>
            <a:pPr algn="just"/>
            <a:endParaRPr lang="en-US" sz="1200" dirty="0">
              <a:latin typeface="NeueHaasGroteskText Pro Md" panose="020B0604020202020204" pitchFamily="34" charset="0"/>
            </a:endParaRPr>
          </a:p>
          <a:p>
            <a:pPr algn="just"/>
            <a:r>
              <a:rPr lang="en-US" sz="1200" dirty="0">
                <a:latin typeface="NeueHaasGroteskText Pro Md" panose="020B0604020202020204" pitchFamily="34" charset="0"/>
              </a:rPr>
              <a:t>However, the training time as compared to other Unsupervised learning models like the Adversarial Auto Encoder is much more and the equipment it takes to run these model might need to be stronger to run the CNN or PPO models. In addition, the real world does not always have labeled data for our supervised learning models . Thus, we adopt the unsupervised learning model to avoid high computational requirements, lower training time for out models and rely less on labeled data.   </a:t>
            </a:r>
            <a:endParaRPr lang="en-SG" sz="1200" dirty="0">
              <a:latin typeface="NeueHaasGroteskText Pro Md" panose="020B0604020202020204" pitchFamily="34" charset="0"/>
            </a:endParaRPr>
          </a:p>
        </p:txBody>
      </p:sp>
      <p:sp>
        <p:nvSpPr>
          <p:cNvPr id="7" name="Rectangle 6">
            <a:extLst>
              <a:ext uri="{FF2B5EF4-FFF2-40B4-BE49-F238E27FC236}">
                <a16:creationId xmlns:a16="http://schemas.microsoft.com/office/drawing/2014/main" id="{D09E8555-DC2C-6454-8BAA-F7B2259E62B5}"/>
              </a:ext>
            </a:extLst>
          </p:cNvPr>
          <p:cNvSpPr/>
          <p:nvPr/>
        </p:nvSpPr>
        <p:spPr>
          <a:xfrm>
            <a:off x="778861" y="1448256"/>
            <a:ext cx="118966" cy="3348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D23B2639-AF7B-1CFB-3574-277723D57223}"/>
              </a:ext>
            </a:extLst>
          </p:cNvPr>
          <p:cNvSpPr/>
          <p:nvPr/>
        </p:nvSpPr>
        <p:spPr>
          <a:xfrm>
            <a:off x="1009948" y="1448256"/>
            <a:ext cx="118966" cy="3348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1784E0DE-E73F-F432-04B8-620CB272C0C2}"/>
              </a:ext>
            </a:extLst>
          </p:cNvPr>
          <p:cNvSpPr/>
          <p:nvPr/>
        </p:nvSpPr>
        <p:spPr>
          <a:xfrm>
            <a:off x="1239792" y="1452066"/>
            <a:ext cx="118966" cy="334882"/>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22" name="Chart 21">
            <a:extLst>
              <a:ext uri="{FF2B5EF4-FFF2-40B4-BE49-F238E27FC236}">
                <a16:creationId xmlns:a16="http://schemas.microsoft.com/office/drawing/2014/main" id="{B93B091D-7A60-8BD9-A814-24EBF643E1C2}"/>
              </a:ext>
            </a:extLst>
          </p:cNvPr>
          <p:cNvGraphicFramePr/>
          <p:nvPr>
            <p:extLst>
              <p:ext uri="{D42A27DB-BD31-4B8C-83A1-F6EECF244321}">
                <p14:modId xmlns:p14="http://schemas.microsoft.com/office/powerpoint/2010/main" val="3292822215"/>
              </p:ext>
            </p:extLst>
          </p:nvPr>
        </p:nvGraphicFramePr>
        <p:xfrm>
          <a:off x="6900376" y="1452066"/>
          <a:ext cx="4652084" cy="4621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309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611E71-0B98-5F9E-E42E-DF661B751CA3}"/>
              </a:ext>
            </a:extLst>
          </p:cNvPr>
          <p:cNvSpPr txBox="1"/>
          <p:nvPr/>
        </p:nvSpPr>
        <p:spPr>
          <a:xfrm>
            <a:off x="1550318" y="2067717"/>
            <a:ext cx="8907981"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Model Evaluation &amp; Analysis </a:t>
            </a:r>
            <a:endParaRPr lang="en-SG" sz="2000" dirty="0">
              <a:solidFill>
                <a:schemeClr val="tx1">
                  <a:lumMod val="85000"/>
                  <a:lumOff val="15000"/>
                </a:schemeClr>
              </a:solidFill>
              <a:latin typeface="NHaasGroteskDSPro-65Md" panose="020B0604020202020204" pitchFamily="34" charset="0"/>
            </a:endParaRPr>
          </a:p>
        </p:txBody>
      </p:sp>
      <p:sp>
        <p:nvSpPr>
          <p:cNvPr id="6" name="TextBox 5">
            <a:extLst>
              <a:ext uri="{FF2B5EF4-FFF2-40B4-BE49-F238E27FC236}">
                <a16:creationId xmlns:a16="http://schemas.microsoft.com/office/drawing/2014/main" id="{1023C06E-E0B0-E7DB-C3D8-C7C985F6D294}"/>
              </a:ext>
            </a:extLst>
          </p:cNvPr>
          <p:cNvSpPr txBox="1"/>
          <p:nvPr/>
        </p:nvSpPr>
        <p:spPr>
          <a:xfrm>
            <a:off x="763756" y="2783492"/>
            <a:ext cx="4023397" cy="3323987"/>
          </a:xfrm>
          <a:prstGeom prst="rect">
            <a:avLst/>
          </a:prstGeom>
          <a:noFill/>
        </p:spPr>
        <p:txBody>
          <a:bodyPr wrap="square" rtlCol="0">
            <a:spAutoFit/>
          </a:bodyPr>
          <a:lstStyle/>
          <a:p>
            <a:pPr algn="just"/>
            <a:r>
              <a:rPr lang="en-SG" sz="1200" dirty="0">
                <a:latin typeface="NeueHaasGroteskText Pro Md" panose="020B0604020202020204" pitchFamily="34" charset="0"/>
              </a:rPr>
              <a:t>When tuned the Adversarial Auto Encoder can perform as well as a standard Neural Network or CNN. The accuracy of the Adversarial Auto Encoder can come in at around 97% when tuned on the testing data or evaluation data.  </a:t>
            </a:r>
          </a:p>
          <a:p>
            <a:pPr algn="just"/>
            <a:endParaRPr lang="en-SG" sz="1200" dirty="0">
              <a:latin typeface="NeueHaasGroteskText Pro Md" panose="020B0604020202020204" pitchFamily="34" charset="0"/>
            </a:endParaRPr>
          </a:p>
          <a:p>
            <a:pPr algn="just"/>
            <a:r>
              <a:rPr lang="en-SG" sz="1200" dirty="0">
                <a:latin typeface="NeueHaasGroteskText Pro Md" panose="020B0604020202020204" pitchFamily="34" charset="0"/>
              </a:rPr>
              <a:t>While our Adversarial Auto Encoder is accurate, we also consider other methods like Decision Tree Classifier, Multilayer perceptron and Isolation Forest to further validate our results.  More will be discussed in the Ensemble Modelling section </a:t>
            </a:r>
          </a:p>
          <a:p>
            <a:pPr algn="just"/>
            <a:endParaRPr lang="en-SG" sz="1200" dirty="0">
              <a:latin typeface="NeueHaasGroteskText Pro Md" panose="020B0604020202020204" pitchFamily="34" charset="0"/>
            </a:endParaRPr>
          </a:p>
          <a:p>
            <a:pPr algn="just"/>
            <a:endParaRPr lang="en-SG" sz="1200" dirty="0">
              <a:latin typeface="NeueHaasGroteskText Pro Md" panose="020B0604020202020204" pitchFamily="34" charset="0"/>
            </a:endParaRPr>
          </a:p>
          <a:p>
            <a:pPr algn="just"/>
            <a:endParaRPr lang="en-SG" dirty="0">
              <a:latin typeface="NeueHaasGroteskText Pro Md" panose="020B0604020202020204" pitchFamily="34" charset="0"/>
            </a:endParaRPr>
          </a:p>
          <a:p>
            <a:pPr algn="just"/>
            <a:endParaRPr lang="en-SG" dirty="0">
              <a:latin typeface="NeueHaasGroteskText Pro Md" panose="020B0604020202020204" pitchFamily="34" charset="0"/>
            </a:endParaRPr>
          </a:p>
          <a:p>
            <a:pPr algn="just"/>
            <a:r>
              <a:rPr lang="en-SG" dirty="0">
                <a:latin typeface="NeueHaasGroteskText Pro Md" panose="020B0604020202020204" pitchFamily="34" charset="0"/>
              </a:rPr>
              <a:t> </a:t>
            </a:r>
          </a:p>
        </p:txBody>
      </p:sp>
      <p:sp>
        <p:nvSpPr>
          <p:cNvPr id="7" name="Rectangle 6">
            <a:extLst>
              <a:ext uri="{FF2B5EF4-FFF2-40B4-BE49-F238E27FC236}">
                <a16:creationId xmlns:a16="http://schemas.microsoft.com/office/drawing/2014/main" id="{9FB0C09B-E665-3999-3FED-5967D2918B64}"/>
              </a:ext>
            </a:extLst>
          </p:cNvPr>
          <p:cNvSpPr/>
          <p:nvPr/>
        </p:nvSpPr>
        <p:spPr>
          <a:xfrm>
            <a:off x="859543" y="2067717"/>
            <a:ext cx="118966" cy="3348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B8D5A11A-024D-94C0-7440-B612ACC66A05}"/>
              </a:ext>
            </a:extLst>
          </p:cNvPr>
          <p:cNvSpPr/>
          <p:nvPr/>
        </p:nvSpPr>
        <p:spPr>
          <a:xfrm>
            <a:off x="1090630" y="2067717"/>
            <a:ext cx="118966" cy="3348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CA9D1D85-BFAA-82DF-F984-3D5DB7FFC205}"/>
              </a:ext>
            </a:extLst>
          </p:cNvPr>
          <p:cNvSpPr/>
          <p:nvPr/>
        </p:nvSpPr>
        <p:spPr>
          <a:xfrm>
            <a:off x="1320474" y="2071527"/>
            <a:ext cx="118966" cy="334882"/>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2" name="Chart 11">
            <a:extLst>
              <a:ext uri="{FF2B5EF4-FFF2-40B4-BE49-F238E27FC236}">
                <a16:creationId xmlns:a16="http://schemas.microsoft.com/office/drawing/2014/main" id="{5D607F1D-6DEC-769C-0A14-BD5DD283121A}"/>
              </a:ext>
            </a:extLst>
          </p:cNvPr>
          <p:cNvGraphicFramePr/>
          <p:nvPr>
            <p:extLst>
              <p:ext uri="{D42A27DB-BD31-4B8C-83A1-F6EECF244321}">
                <p14:modId xmlns:p14="http://schemas.microsoft.com/office/powerpoint/2010/main" val="2907548665"/>
              </p:ext>
            </p:extLst>
          </p:nvPr>
        </p:nvGraphicFramePr>
        <p:xfrm>
          <a:off x="5358962" y="2067717"/>
          <a:ext cx="6317739" cy="3031408"/>
        </p:xfrm>
        <a:graphic>
          <a:graphicData uri="http://schemas.openxmlformats.org/drawingml/2006/chart">
            <c:chart xmlns:c="http://schemas.openxmlformats.org/drawingml/2006/chart" xmlns:r="http://schemas.openxmlformats.org/officeDocument/2006/relationships" r:id="rId3"/>
          </a:graphicData>
        </a:graphic>
      </p:graphicFrame>
      <p:sp>
        <p:nvSpPr>
          <p:cNvPr id="14" name="AutoShape 8">
            <a:extLst>
              <a:ext uri="{FF2B5EF4-FFF2-40B4-BE49-F238E27FC236}">
                <a16:creationId xmlns:a16="http://schemas.microsoft.com/office/drawing/2014/main" id="{8DC50BCC-D2DE-CB17-18AA-A4B4F9B964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5" name="Picture 14">
            <a:extLst>
              <a:ext uri="{FF2B5EF4-FFF2-40B4-BE49-F238E27FC236}">
                <a16:creationId xmlns:a16="http://schemas.microsoft.com/office/drawing/2014/main" id="{8596CDC9-0F2B-06DE-DD6B-BD5F4AF401F3}"/>
              </a:ext>
            </a:extLst>
          </p:cNvPr>
          <p:cNvPicPr>
            <a:picLocks noChangeAspect="1"/>
          </p:cNvPicPr>
          <p:nvPr/>
        </p:nvPicPr>
        <p:blipFill>
          <a:blip r:embed="rId4"/>
          <a:stretch>
            <a:fillRect/>
          </a:stretch>
        </p:blipFill>
        <p:spPr>
          <a:xfrm>
            <a:off x="9113520" y="2033449"/>
            <a:ext cx="511782" cy="511782"/>
          </a:xfrm>
          <a:prstGeom prst="rect">
            <a:avLst/>
          </a:prstGeom>
        </p:spPr>
      </p:pic>
    </p:spTree>
    <p:extLst>
      <p:ext uri="{BB962C8B-B14F-4D97-AF65-F5344CB8AC3E}">
        <p14:creationId xmlns:p14="http://schemas.microsoft.com/office/powerpoint/2010/main" val="314510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611E71-0B98-5F9E-E42E-DF661B751CA3}"/>
              </a:ext>
            </a:extLst>
          </p:cNvPr>
          <p:cNvSpPr txBox="1"/>
          <p:nvPr/>
        </p:nvSpPr>
        <p:spPr>
          <a:xfrm>
            <a:off x="1530597" y="1970982"/>
            <a:ext cx="2477524"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Ensemble Modeling </a:t>
            </a:r>
            <a:endParaRPr lang="en-SG" sz="2000" dirty="0">
              <a:solidFill>
                <a:schemeClr val="tx1">
                  <a:lumMod val="85000"/>
                  <a:lumOff val="15000"/>
                </a:schemeClr>
              </a:solidFill>
              <a:latin typeface="NHaasGroteskDSPro-65Md" panose="020B0604020202020204" pitchFamily="34" charset="0"/>
            </a:endParaRPr>
          </a:p>
        </p:txBody>
      </p:sp>
      <p:sp>
        <p:nvSpPr>
          <p:cNvPr id="6" name="TextBox 5">
            <a:extLst>
              <a:ext uri="{FF2B5EF4-FFF2-40B4-BE49-F238E27FC236}">
                <a16:creationId xmlns:a16="http://schemas.microsoft.com/office/drawing/2014/main" id="{1023C06E-E0B0-E7DB-C3D8-C7C985F6D294}"/>
              </a:ext>
            </a:extLst>
          </p:cNvPr>
          <p:cNvSpPr txBox="1"/>
          <p:nvPr/>
        </p:nvSpPr>
        <p:spPr>
          <a:xfrm>
            <a:off x="746219" y="2560826"/>
            <a:ext cx="4069621" cy="3600986"/>
          </a:xfrm>
          <a:prstGeom prst="rect">
            <a:avLst/>
          </a:prstGeom>
          <a:noFill/>
        </p:spPr>
        <p:txBody>
          <a:bodyPr wrap="square" rtlCol="0">
            <a:spAutoFit/>
          </a:bodyPr>
          <a:lstStyle/>
          <a:p>
            <a:pPr algn="just"/>
            <a:r>
              <a:rPr lang="en-SG" sz="1200" dirty="0">
                <a:latin typeface="NeueHaasGroteskText Pro Md" panose="020B0604020202020204" pitchFamily="34" charset="0"/>
              </a:rPr>
              <a:t>To further ensure that the model does not overfit on the current data, we have also employed ensemble modelling to reduce overfitting and more reliable results. The results from three models 2 of which are unsupervised learning algorithms : Isolation and Adversarial Auto Encoder while the other is a supervised learning Algorithm: XGB or Neural Network. The output of the models would then be placed in a data frame. </a:t>
            </a:r>
          </a:p>
          <a:p>
            <a:pPr algn="just"/>
            <a:endParaRPr lang="en-SG" sz="1200" dirty="0">
              <a:latin typeface="NeueHaasGroteskText Pro Md" panose="020B0604020202020204" pitchFamily="34" charset="0"/>
            </a:endParaRPr>
          </a:p>
          <a:p>
            <a:pPr algn="just"/>
            <a:r>
              <a:rPr lang="en-SG" sz="1200" dirty="0">
                <a:latin typeface="NeueHaasGroteskText Pro Md" panose="020B0604020202020204" pitchFamily="34" charset="0"/>
              </a:rPr>
              <a:t>Once the data frame has been filled with the outputs of the predictions from the three models, we employ a simple Neural Network to deduce the true class of wafer Map. This method reduces our false positives and false negatives and hence increases our model overall accuracy and hence reliability. </a:t>
            </a:r>
          </a:p>
          <a:p>
            <a:pPr algn="just"/>
            <a:endParaRPr lang="en-SG" sz="1200" dirty="0">
              <a:latin typeface="NeueHaasGroteskText Pro Md" panose="020B0604020202020204" pitchFamily="34" charset="0"/>
            </a:endParaRPr>
          </a:p>
          <a:p>
            <a:pPr algn="just"/>
            <a:r>
              <a:rPr lang="en-SG" sz="1200" dirty="0">
                <a:latin typeface="NeueHaasGroteskText Pro Md" panose="020B0604020202020204" pitchFamily="34" charset="0"/>
              </a:rPr>
              <a:t>Our final Accuracy for the model is 92%. With a loss of 0.24.  </a:t>
            </a:r>
          </a:p>
        </p:txBody>
      </p:sp>
      <p:sp>
        <p:nvSpPr>
          <p:cNvPr id="16" name="Rectangle 15">
            <a:extLst>
              <a:ext uri="{FF2B5EF4-FFF2-40B4-BE49-F238E27FC236}">
                <a16:creationId xmlns:a16="http://schemas.microsoft.com/office/drawing/2014/main" id="{A943110A-54F8-162B-EE2A-CF9B340091B6}"/>
              </a:ext>
            </a:extLst>
          </p:cNvPr>
          <p:cNvSpPr/>
          <p:nvPr/>
        </p:nvSpPr>
        <p:spPr>
          <a:xfrm>
            <a:off x="839821" y="2003887"/>
            <a:ext cx="118966" cy="3348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244F7FBC-3F09-B276-38B1-B08DBB0719D6}"/>
              </a:ext>
            </a:extLst>
          </p:cNvPr>
          <p:cNvSpPr/>
          <p:nvPr/>
        </p:nvSpPr>
        <p:spPr>
          <a:xfrm>
            <a:off x="1070908" y="2003887"/>
            <a:ext cx="118966" cy="3348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45930778-493D-F41E-8BC1-3876F091FD40}"/>
              </a:ext>
            </a:extLst>
          </p:cNvPr>
          <p:cNvSpPr/>
          <p:nvPr/>
        </p:nvSpPr>
        <p:spPr>
          <a:xfrm>
            <a:off x="1300752" y="2007697"/>
            <a:ext cx="118966" cy="334882"/>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4" name="Picture 23">
            <a:extLst>
              <a:ext uri="{FF2B5EF4-FFF2-40B4-BE49-F238E27FC236}">
                <a16:creationId xmlns:a16="http://schemas.microsoft.com/office/drawing/2014/main" id="{BCD3584F-672B-2A4E-6B50-0A44A0230F42}"/>
              </a:ext>
            </a:extLst>
          </p:cNvPr>
          <p:cNvPicPr>
            <a:picLocks noChangeAspect="1"/>
          </p:cNvPicPr>
          <p:nvPr/>
        </p:nvPicPr>
        <p:blipFill>
          <a:blip r:embed="rId2"/>
          <a:stretch>
            <a:fillRect/>
          </a:stretch>
        </p:blipFill>
        <p:spPr>
          <a:xfrm>
            <a:off x="5958840" y="2223544"/>
            <a:ext cx="5818826" cy="3938268"/>
          </a:xfrm>
          <a:prstGeom prst="rect">
            <a:avLst/>
          </a:prstGeom>
        </p:spPr>
      </p:pic>
    </p:spTree>
    <p:extLst>
      <p:ext uri="{BB962C8B-B14F-4D97-AF65-F5344CB8AC3E}">
        <p14:creationId xmlns:p14="http://schemas.microsoft.com/office/powerpoint/2010/main" val="395222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611E71-0B98-5F9E-E42E-DF661B751CA3}"/>
              </a:ext>
            </a:extLst>
          </p:cNvPr>
          <p:cNvSpPr txBox="1"/>
          <p:nvPr/>
        </p:nvSpPr>
        <p:spPr>
          <a:xfrm>
            <a:off x="1042916" y="1551112"/>
            <a:ext cx="1471684"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Conclusion</a:t>
            </a:r>
            <a:endParaRPr lang="en-SG" sz="2000" dirty="0">
              <a:solidFill>
                <a:schemeClr val="tx1">
                  <a:lumMod val="85000"/>
                  <a:lumOff val="15000"/>
                </a:schemeClr>
              </a:solidFill>
              <a:latin typeface="NHaasGroteskDSPro-65Md" panose="020B0604020202020204" pitchFamily="34" charset="0"/>
            </a:endParaRPr>
          </a:p>
        </p:txBody>
      </p:sp>
      <p:sp>
        <p:nvSpPr>
          <p:cNvPr id="6" name="TextBox 5">
            <a:extLst>
              <a:ext uri="{FF2B5EF4-FFF2-40B4-BE49-F238E27FC236}">
                <a16:creationId xmlns:a16="http://schemas.microsoft.com/office/drawing/2014/main" id="{1023C06E-E0B0-E7DB-C3D8-C7C985F6D294}"/>
              </a:ext>
            </a:extLst>
          </p:cNvPr>
          <p:cNvSpPr txBox="1"/>
          <p:nvPr/>
        </p:nvSpPr>
        <p:spPr>
          <a:xfrm>
            <a:off x="274995" y="2001530"/>
            <a:ext cx="5020905" cy="3600986"/>
          </a:xfrm>
          <a:prstGeom prst="rect">
            <a:avLst/>
          </a:prstGeom>
          <a:noFill/>
        </p:spPr>
        <p:txBody>
          <a:bodyPr wrap="square" rtlCol="0">
            <a:spAutoFit/>
          </a:bodyPr>
          <a:lstStyle/>
          <a:p>
            <a:pPr algn="just"/>
            <a:r>
              <a:rPr lang="en-US" sz="1200" dirty="0">
                <a:latin typeface="NeueHaasGroteskText Pro Md" panose="020B0604020202020204" pitchFamily="34" charset="0"/>
              </a:rPr>
              <a:t>In conclusion, the quality of wafers used in semiconductor production has a significant impact on the final price of consumer products. With the continual rise of AI and its intense computational requirement chip production would be increased to meet the immense demands of todays and tomorrows AI workload. </a:t>
            </a:r>
          </a:p>
          <a:p>
            <a:pPr algn="just"/>
            <a:endParaRPr lang="en-US" sz="1200" dirty="0">
              <a:latin typeface="NeueHaasGroteskText Pro Md" panose="020B0604020202020204" pitchFamily="34" charset="0"/>
            </a:endParaRPr>
          </a:p>
          <a:p>
            <a:pPr algn="just"/>
            <a:r>
              <a:rPr lang="en-US" sz="1200" dirty="0">
                <a:latin typeface="NeueHaasGroteskText Pro Md" panose="020B0604020202020204" pitchFamily="34" charset="0"/>
              </a:rPr>
              <a:t>Not only that,  as chip manufacturing continues to advance into the Nano or Pico meters, the production process would also be increasingly complex. This warrants for increased reliability and quality control of chip manufacturing.</a:t>
            </a:r>
          </a:p>
          <a:p>
            <a:pPr algn="just"/>
            <a:endParaRPr lang="en-US" sz="1200" dirty="0">
              <a:latin typeface="NeueHaasGroteskText Pro Md" panose="020B0604020202020204" pitchFamily="34" charset="0"/>
            </a:endParaRPr>
          </a:p>
          <a:p>
            <a:pPr algn="just"/>
            <a:r>
              <a:rPr lang="en-US" sz="1200" dirty="0">
                <a:latin typeface="NeueHaasGroteskText Pro Md" panose="020B0604020202020204" pitchFamily="34" charset="0"/>
              </a:rPr>
              <a:t>Our project has contributed to the space by ensuring high accuracy in detecting defects in chips and also reduced the need for machine vision technologies, keeping inference speed fast and production cost low. </a:t>
            </a:r>
          </a:p>
          <a:p>
            <a:pPr algn="just"/>
            <a:endParaRPr lang="en-US" sz="1200" dirty="0">
              <a:latin typeface="NeueHaasGroteskText Pro Md" panose="020B0604020202020204" pitchFamily="34" charset="0"/>
            </a:endParaRPr>
          </a:p>
          <a:p>
            <a:pPr algn="just"/>
            <a:r>
              <a:rPr lang="en-US" sz="1200" dirty="0">
                <a:latin typeface="NeueHaasGroteskText Pro Md" panose="020B0604020202020204" pitchFamily="34" charset="0"/>
              </a:rPr>
              <a:t>Overall, this model can help semiconductor companies improve wafer quality, reduce production costs, and offer competitive pricing to consumers.</a:t>
            </a:r>
            <a:endParaRPr lang="en-SG" sz="1200" dirty="0">
              <a:latin typeface="NeueHaasGroteskText Pro Md" panose="020B0604020202020204" pitchFamily="34" charset="0"/>
            </a:endParaRPr>
          </a:p>
        </p:txBody>
      </p:sp>
      <p:pic>
        <p:nvPicPr>
          <p:cNvPr id="7" name="Picture 6">
            <a:extLst>
              <a:ext uri="{FF2B5EF4-FFF2-40B4-BE49-F238E27FC236}">
                <a16:creationId xmlns:a16="http://schemas.microsoft.com/office/drawing/2014/main" id="{1F4D2589-06A9-4FC7-03AD-C4C089717496}"/>
              </a:ext>
            </a:extLst>
          </p:cNvPr>
          <p:cNvPicPr>
            <a:picLocks noChangeAspect="1"/>
          </p:cNvPicPr>
          <p:nvPr/>
        </p:nvPicPr>
        <p:blipFill rotWithShape="1">
          <a:blip r:embed="rId3"/>
          <a:srcRect l="7696" r="39786"/>
          <a:stretch/>
        </p:blipFill>
        <p:spPr>
          <a:xfrm>
            <a:off x="6789420" y="0"/>
            <a:ext cx="5402580" cy="6858000"/>
          </a:xfrm>
          <a:prstGeom prst="rect">
            <a:avLst/>
          </a:prstGeom>
        </p:spPr>
      </p:pic>
      <p:sp>
        <p:nvSpPr>
          <p:cNvPr id="8" name="Rectangle 7">
            <a:extLst>
              <a:ext uri="{FF2B5EF4-FFF2-40B4-BE49-F238E27FC236}">
                <a16:creationId xmlns:a16="http://schemas.microsoft.com/office/drawing/2014/main" id="{705FE0BF-D39C-CD34-7F2E-55CCF179292C}"/>
              </a:ext>
            </a:extLst>
          </p:cNvPr>
          <p:cNvSpPr/>
          <p:nvPr/>
        </p:nvSpPr>
        <p:spPr>
          <a:xfrm>
            <a:off x="367381" y="1535551"/>
            <a:ext cx="118966" cy="3348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5FD0C25-886B-4BA7-86D1-F95D52BD6B35}"/>
              </a:ext>
            </a:extLst>
          </p:cNvPr>
          <p:cNvSpPr/>
          <p:nvPr/>
        </p:nvSpPr>
        <p:spPr>
          <a:xfrm>
            <a:off x="598468" y="1535551"/>
            <a:ext cx="118966" cy="3348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67204145-47C3-D739-B906-9FB0DFA73F38}"/>
              </a:ext>
            </a:extLst>
          </p:cNvPr>
          <p:cNvSpPr/>
          <p:nvPr/>
        </p:nvSpPr>
        <p:spPr>
          <a:xfrm>
            <a:off x="828312" y="1539361"/>
            <a:ext cx="118966" cy="334882"/>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0765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611E71-0B98-5F9E-E42E-DF661B751CA3}"/>
              </a:ext>
            </a:extLst>
          </p:cNvPr>
          <p:cNvSpPr txBox="1"/>
          <p:nvPr/>
        </p:nvSpPr>
        <p:spPr>
          <a:xfrm>
            <a:off x="827456" y="1091487"/>
            <a:ext cx="1425964"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Reflection</a:t>
            </a:r>
            <a:endParaRPr lang="en-SG" sz="2000" dirty="0">
              <a:solidFill>
                <a:schemeClr val="tx1">
                  <a:lumMod val="85000"/>
                  <a:lumOff val="15000"/>
                </a:schemeClr>
              </a:solidFill>
              <a:latin typeface="NHaasGroteskDSPro-65Md" panose="020B0604020202020204" pitchFamily="34" charset="0"/>
            </a:endParaRPr>
          </a:p>
        </p:txBody>
      </p:sp>
      <p:sp>
        <p:nvSpPr>
          <p:cNvPr id="9" name="Rectangle 8">
            <a:extLst>
              <a:ext uri="{FF2B5EF4-FFF2-40B4-BE49-F238E27FC236}">
                <a16:creationId xmlns:a16="http://schemas.microsoft.com/office/drawing/2014/main" id="{0C09C390-5B87-CCC1-A6B4-0A9D81C9A81C}"/>
              </a:ext>
            </a:extLst>
          </p:cNvPr>
          <p:cNvSpPr/>
          <p:nvPr/>
        </p:nvSpPr>
        <p:spPr>
          <a:xfrm>
            <a:off x="911276" y="1634489"/>
            <a:ext cx="3323344" cy="46215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20DE5F6D-D3C4-9105-C525-A2CE76783306}"/>
              </a:ext>
            </a:extLst>
          </p:cNvPr>
          <p:cNvSpPr/>
          <p:nvPr/>
        </p:nvSpPr>
        <p:spPr>
          <a:xfrm>
            <a:off x="4434328" y="1634489"/>
            <a:ext cx="3323344" cy="46215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345ABEAA-C34A-0778-9BB4-0426466D37E0}"/>
              </a:ext>
            </a:extLst>
          </p:cNvPr>
          <p:cNvSpPr/>
          <p:nvPr/>
        </p:nvSpPr>
        <p:spPr>
          <a:xfrm>
            <a:off x="7957380" y="1634489"/>
            <a:ext cx="3323344" cy="4621531"/>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95A2F76C-CC33-1D9A-136E-5219B03EF7E3}"/>
              </a:ext>
            </a:extLst>
          </p:cNvPr>
          <p:cNvSpPr txBox="1"/>
          <p:nvPr/>
        </p:nvSpPr>
        <p:spPr>
          <a:xfrm>
            <a:off x="1074056" y="1996530"/>
            <a:ext cx="2997784" cy="3970318"/>
          </a:xfrm>
          <a:prstGeom prst="rect">
            <a:avLst/>
          </a:prstGeom>
          <a:noFill/>
        </p:spPr>
        <p:txBody>
          <a:bodyPr wrap="square" rtlCol="0">
            <a:spAutoFit/>
          </a:bodyPr>
          <a:lstStyle/>
          <a:p>
            <a:pPr algn="just"/>
            <a:br>
              <a:rPr lang="en-US" sz="1200" dirty="0">
                <a:solidFill>
                  <a:schemeClr val="bg1"/>
                </a:solidFill>
                <a:latin typeface="NHaasGroteskDSPro-65Md" panose="020B0604020202020204" pitchFamily="34" charset="0"/>
              </a:rPr>
            </a:br>
            <a:r>
              <a:rPr lang="en-US" sz="1200" dirty="0">
                <a:solidFill>
                  <a:schemeClr val="bg1"/>
                </a:solidFill>
                <a:latin typeface="NHaasGroteskDSPro-65Md" panose="020B0604020202020204" pitchFamily="34" charset="0"/>
              </a:rPr>
              <a:t>The model building and data pre-processing have been challenging, despite being an enjoyable experience. The dataset used for training the model had limited important features and suffered from class imbalance, which is crucial for supervised learning. Since CNN cannot be used for the wafer data, alternative methods were explored to achieve comparable accuracy. Extracting information from the images involved analyzing low-level features in the frequency and spatial domain using techniques like GLCM and HAAR wavelets. However, these attempts did not improve the model and instead slowed down the inference speed. Nevertheless, they provided insights for exploring more appropriate tactics in subsequent notebooks.</a:t>
            </a:r>
            <a:endParaRPr lang="en-SG" sz="1200" dirty="0">
              <a:solidFill>
                <a:schemeClr val="bg1"/>
              </a:solidFill>
              <a:latin typeface="NHaasGroteskDSPro-65Md" panose="020B0604020202020204" pitchFamily="34" charset="0"/>
            </a:endParaRPr>
          </a:p>
        </p:txBody>
      </p:sp>
      <p:sp>
        <p:nvSpPr>
          <p:cNvPr id="14" name="TextBox 13">
            <a:extLst>
              <a:ext uri="{FF2B5EF4-FFF2-40B4-BE49-F238E27FC236}">
                <a16:creationId xmlns:a16="http://schemas.microsoft.com/office/drawing/2014/main" id="{6FF36F9F-9751-957F-FCF0-4537A51AC9DD}"/>
              </a:ext>
            </a:extLst>
          </p:cNvPr>
          <p:cNvSpPr txBox="1"/>
          <p:nvPr/>
        </p:nvSpPr>
        <p:spPr>
          <a:xfrm>
            <a:off x="4631132" y="2181196"/>
            <a:ext cx="2848292" cy="2677656"/>
          </a:xfrm>
          <a:prstGeom prst="rect">
            <a:avLst/>
          </a:prstGeom>
          <a:noFill/>
        </p:spPr>
        <p:txBody>
          <a:bodyPr wrap="square">
            <a:spAutoFit/>
          </a:bodyPr>
          <a:lstStyle/>
          <a:p>
            <a:pPr algn="just"/>
            <a:r>
              <a:rPr lang="en-US" sz="1200" b="0" i="0" dirty="0">
                <a:solidFill>
                  <a:schemeClr val="bg1"/>
                </a:solidFill>
                <a:effectLst/>
                <a:latin typeface="NHaasGroteskDSPro-65Md" panose="020B0604020202020204" pitchFamily="34" charset="0"/>
              </a:rPr>
              <a:t>In the third notebook, the model and feature extraction techniques were revised. The main idea was to extract high-level features like those obtained by a CNN and use an Auto Adversarial Encoder to mimic CNN-like feature extraction from images. The extracted features included Density, Shape, and Radon, which were more advanced than GLCM or HAAR wavelets. With these changes, the model achieved 93% accuracy, outperforming the previous notebook that used SVM with 80% accuracy.</a:t>
            </a:r>
          </a:p>
        </p:txBody>
      </p:sp>
      <p:sp>
        <p:nvSpPr>
          <p:cNvPr id="15" name="TextBox 14">
            <a:extLst>
              <a:ext uri="{FF2B5EF4-FFF2-40B4-BE49-F238E27FC236}">
                <a16:creationId xmlns:a16="http://schemas.microsoft.com/office/drawing/2014/main" id="{8654AD7E-AC68-128A-A289-322071D05692}"/>
              </a:ext>
            </a:extLst>
          </p:cNvPr>
          <p:cNvSpPr txBox="1"/>
          <p:nvPr/>
        </p:nvSpPr>
        <p:spPr>
          <a:xfrm>
            <a:off x="8107646" y="2210199"/>
            <a:ext cx="2848292" cy="1938992"/>
          </a:xfrm>
          <a:prstGeom prst="rect">
            <a:avLst/>
          </a:prstGeom>
          <a:noFill/>
        </p:spPr>
        <p:txBody>
          <a:bodyPr wrap="square">
            <a:spAutoFit/>
          </a:bodyPr>
          <a:lstStyle/>
          <a:p>
            <a:pPr algn="l"/>
            <a:endParaRPr lang="en-US" sz="1200" b="0" i="0" dirty="0">
              <a:solidFill>
                <a:schemeClr val="bg1"/>
              </a:solidFill>
              <a:effectLst/>
              <a:latin typeface="NHaasGroteskDSPro-65Md" panose="020B0604020202020204" pitchFamily="34" charset="0"/>
            </a:endParaRPr>
          </a:p>
          <a:p>
            <a:pPr algn="l"/>
            <a:r>
              <a:rPr lang="en-US" sz="1200" b="0" i="0" dirty="0">
                <a:solidFill>
                  <a:schemeClr val="bg1"/>
                </a:solidFill>
                <a:effectLst/>
                <a:latin typeface="NHaasGroteskDSPro-65Md" panose="020B0604020202020204" pitchFamily="34" charset="0"/>
              </a:rPr>
              <a:t>Taking a top-down approach and having a holistic view from the beginning instead of starting with a narrow perspective. In other words, focusing on the basics first before delving into complex details and potentially wasting time.</a:t>
            </a:r>
          </a:p>
          <a:p>
            <a:pPr algn="l"/>
            <a:endParaRPr lang="en-US" sz="1200" dirty="0">
              <a:solidFill>
                <a:schemeClr val="bg1"/>
              </a:solidFill>
              <a:latin typeface="NHaasGroteskDSPro-65Md" panose="020B0604020202020204" pitchFamily="34" charset="0"/>
            </a:endParaRPr>
          </a:p>
          <a:p>
            <a:pPr algn="l"/>
            <a:r>
              <a:rPr lang="en-US" sz="1200" b="0" i="0" dirty="0">
                <a:solidFill>
                  <a:schemeClr val="bg1"/>
                </a:solidFill>
                <a:effectLst/>
                <a:latin typeface="NHaasGroteskDSPro-65Md" panose="020B0604020202020204" pitchFamily="34" charset="0"/>
              </a:rPr>
              <a:t>Find a way to reduce the false negatives.</a:t>
            </a:r>
          </a:p>
        </p:txBody>
      </p:sp>
      <p:sp>
        <p:nvSpPr>
          <p:cNvPr id="17" name="TextBox 16">
            <a:extLst>
              <a:ext uri="{FF2B5EF4-FFF2-40B4-BE49-F238E27FC236}">
                <a16:creationId xmlns:a16="http://schemas.microsoft.com/office/drawing/2014/main" id="{B3722B4E-CFE4-14B7-1B53-977606AE6CE6}"/>
              </a:ext>
            </a:extLst>
          </p:cNvPr>
          <p:cNvSpPr txBox="1"/>
          <p:nvPr/>
        </p:nvSpPr>
        <p:spPr>
          <a:xfrm>
            <a:off x="1074056" y="1788014"/>
            <a:ext cx="1518810" cy="369332"/>
          </a:xfrm>
          <a:prstGeom prst="rect">
            <a:avLst/>
          </a:prstGeom>
          <a:noFill/>
        </p:spPr>
        <p:txBody>
          <a:bodyPr wrap="square">
            <a:spAutoFit/>
          </a:bodyPr>
          <a:lstStyle/>
          <a:p>
            <a:r>
              <a:rPr lang="en-US" sz="1800" dirty="0">
                <a:solidFill>
                  <a:schemeClr val="bg1"/>
                </a:solidFill>
                <a:latin typeface="NHaasGroteskDSPro-65Md" panose="020B0604020202020204" pitchFamily="34" charset="0"/>
              </a:rPr>
              <a:t>Challenges:</a:t>
            </a:r>
            <a:endParaRPr lang="en-SG" dirty="0">
              <a:solidFill>
                <a:schemeClr val="bg1"/>
              </a:solidFill>
            </a:endParaRPr>
          </a:p>
        </p:txBody>
      </p:sp>
      <p:sp>
        <p:nvSpPr>
          <p:cNvPr id="19" name="TextBox 18">
            <a:extLst>
              <a:ext uri="{FF2B5EF4-FFF2-40B4-BE49-F238E27FC236}">
                <a16:creationId xmlns:a16="http://schemas.microsoft.com/office/drawing/2014/main" id="{A1673180-DF11-B41F-3EDB-FFE5D3301489}"/>
              </a:ext>
            </a:extLst>
          </p:cNvPr>
          <p:cNvSpPr txBox="1"/>
          <p:nvPr/>
        </p:nvSpPr>
        <p:spPr>
          <a:xfrm>
            <a:off x="4631132" y="1811864"/>
            <a:ext cx="2142533" cy="369332"/>
          </a:xfrm>
          <a:prstGeom prst="rect">
            <a:avLst/>
          </a:prstGeom>
          <a:noFill/>
        </p:spPr>
        <p:txBody>
          <a:bodyPr wrap="square">
            <a:spAutoFit/>
          </a:bodyPr>
          <a:lstStyle/>
          <a:p>
            <a:pPr algn="l"/>
            <a:r>
              <a:rPr lang="en-US" sz="1800" b="0" i="0" dirty="0">
                <a:solidFill>
                  <a:schemeClr val="bg1"/>
                </a:solidFill>
                <a:effectLst/>
                <a:latin typeface="NHaasGroteskDSPro-65Md" panose="020B0604020202020204" pitchFamily="34" charset="0"/>
              </a:rPr>
              <a:t>What worked well:</a:t>
            </a:r>
          </a:p>
        </p:txBody>
      </p:sp>
      <p:sp>
        <p:nvSpPr>
          <p:cNvPr id="21" name="TextBox 20">
            <a:extLst>
              <a:ext uri="{FF2B5EF4-FFF2-40B4-BE49-F238E27FC236}">
                <a16:creationId xmlns:a16="http://schemas.microsoft.com/office/drawing/2014/main" id="{8D9E4600-68A8-C731-C51A-05033560DDA1}"/>
              </a:ext>
            </a:extLst>
          </p:cNvPr>
          <p:cNvSpPr txBox="1"/>
          <p:nvPr/>
        </p:nvSpPr>
        <p:spPr>
          <a:xfrm>
            <a:off x="8107646" y="1765748"/>
            <a:ext cx="2998559" cy="646331"/>
          </a:xfrm>
          <a:prstGeom prst="rect">
            <a:avLst/>
          </a:prstGeom>
          <a:noFill/>
        </p:spPr>
        <p:txBody>
          <a:bodyPr wrap="square">
            <a:spAutoFit/>
          </a:bodyPr>
          <a:lstStyle/>
          <a:p>
            <a:pPr algn="l"/>
            <a:r>
              <a:rPr lang="en-US" sz="1800" b="0" i="0" dirty="0">
                <a:solidFill>
                  <a:schemeClr val="bg1"/>
                </a:solidFill>
                <a:effectLst/>
                <a:latin typeface="NHaasGroteskDSPro-65Md" panose="020B0604020202020204" pitchFamily="34" charset="0"/>
              </a:rPr>
              <a:t>What could have been done differently?</a:t>
            </a:r>
          </a:p>
        </p:txBody>
      </p:sp>
    </p:spTree>
    <p:extLst>
      <p:ext uri="{BB962C8B-B14F-4D97-AF65-F5344CB8AC3E}">
        <p14:creationId xmlns:p14="http://schemas.microsoft.com/office/powerpoint/2010/main" val="3615979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C7CF76-EEF9-BD81-3800-66B65CC91D0E}"/>
              </a:ext>
            </a:extLst>
          </p:cNvPr>
          <p:cNvSpPr txBox="1"/>
          <p:nvPr/>
        </p:nvSpPr>
        <p:spPr>
          <a:xfrm>
            <a:off x="5033572" y="3168625"/>
            <a:ext cx="8907981" cy="1446550"/>
          </a:xfrm>
          <a:prstGeom prst="rect">
            <a:avLst/>
          </a:prstGeom>
          <a:noFill/>
        </p:spPr>
        <p:txBody>
          <a:bodyPr wrap="square" rtlCol="0">
            <a:spAutoFit/>
          </a:bodyPr>
          <a:lstStyle/>
          <a:p>
            <a:r>
              <a:rPr lang="en-SG" sz="8800" dirty="0">
                <a:solidFill>
                  <a:srgbClr val="FF99FF"/>
                </a:solidFill>
                <a:latin typeface="NHaasGroteskDSPro-65Md" panose="020B0604020202020204" pitchFamily="34" charset="0"/>
              </a:rPr>
              <a:t>Thank You</a:t>
            </a:r>
          </a:p>
        </p:txBody>
      </p:sp>
      <p:pic>
        <p:nvPicPr>
          <p:cNvPr id="2" name="Picture 1">
            <a:extLst>
              <a:ext uri="{FF2B5EF4-FFF2-40B4-BE49-F238E27FC236}">
                <a16:creationId xmlns:a16="http://schemas.microsoft.com/office/drawing/2014/main" id="{008E6D9D-4789-D711-5928-751BFBA2DCCC}"/>
              </a:ext>
            </a:extLst>
          </p:cNvPr>
          <p:cNvPicPr>
            <a:picLocks noChangeAspect="1"/>
          </p:cNvPicPr>
          <p:nvPr/>
        </p:nvPicPr>
        <p:blipFill>
          <a:blip r:embed="rId3"/>
          <a:stretch>
            <a:fillRect/>
          </a:stretch>
        </p:blipFill>
        <p:spPr>
          <a:xfrm>
            <a:off x="717371" y="1555210"/>
            <a:ext cx="3886200" cy="3886200"/>
          </a:xfrm>
          <a:prstGeom prst="rect">
            <a:avLst/>
          </a:prstGeom>
        </p:spPr>
      </p:pic>
    </p:spTree>
    <p:extLst>
      <p:ext uri="{BB962C8B-B14F-4D97-AF65-F5344CB8AC3E}">
        <p14:creationId xmlns:p14="http://schemas.microsoft.com/office/powerpoint/2010/main" val="1652319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956442-A43F-A60B-8FAE-D61B71613F27}"/>
              </a:ext>
            </a:extLst>
          </p:cNvPr>
          <p:cNvSpPr txBox="1"/>
          <p:nvPr/>
        </p:nvSpPr>
        <p:spPr>
          <a:xfrm>
            <a:off x="1800059" y="2520905"/>
            <a:ext cx="4285969" cy="3785652"/>
          </a:xfrm>
          <a:prstGeom prst="rect">
            <a:avLst/>
          </a:prstGeom>
          <a:noFill/>
        </p:spPr>
        <p:txBody>
          <a:bodyPr wrap="square" rtlCol="0">
            <a:spAutoFit/>
          </a:bodyPr>
          <a:lstStyle/>
          <a:p>
            <a:pPr marL="285750" indent="-285750">
              <a:buFont typeface="Wingdings" panose="05000000000000000000" pitchFamily="2" charset="2"/>
              <a:buChar char="§"/>
            </a:pPr>
            <a:r>
              <a:rPr lang="en-US" sz="1200" dirty="0">
                <a:latin typeface="NHaasGroteskDSPro-65Md" panose="020B0604020202020204" pitchFamily="34" charset="0"/>
                <a:hlinkClick r:id="rId2"/>
              </a:rPr>
              <a:t>https://paperswithcode.com/paper/anomaly-detection-with-adversarial-dual</a:t>
            </a:r>
            <a:endParaRPr lang="en-US" sz="1200" dirty="0">
              <a:latin typeface="NHaasGroteskDSPro-65Md" panose="020B0604020202020204" pitchFamily="34" charset="0"/>
            </a:endParaRPr>
          </a:p>
          <a:p>
            <a:pPr marL="285750" indent="-285750">
              <a:buFont typeface="Wingdings" panose="05000000000000000000" pitchFamily="2" charset="2"/>
              <a:buChar char="§"/>
            </a:pPr>
            <a:r>
              <a:rPr lang="en-SG" sz="1200" dirty="0">
                <a:latin typeface="NHaasGroteskDSPro-65Md" panose="020B0604020202020204" pitchFamily="34" charset="0"/>
                <a:hlinkClick r:id="rId3"/>
              </a:rPr>
              <a:t>https://arxiv.org/pdf/1902.06924</a:t>
            </a:r>
            <a:endParaRPr lang="en-SG" sz="1200" dirty="0">
              <a:latin typeface="NHaasGroteskDSPro-65Md" panose="020B0604020202020204" pitchFamily="34" charset="0"/>
            </a:endParaRPr>
          </a:p>
          <a:p>
            <a:pPr marL="285750" indent="-285750">
              <a:buFont typeface="Wingdings" panose="05000000000000000000" pitchFamily="2" charset="2"/>
              <a:buChar char="§"/>
            </a:pPr>
            <a:r>
              <a:rPr lang="en-SG" sz="1200" dirty="0">
                <a:latin typeface="NHaasGroteskDSPro-65Md" panose="020B0604020202020204" pitchFamily="34" charset="0"/>
                <a:hlinkClick r:id="rId4"/>
              </a:rPr>
              <a:t>https://openai.com/</a:t>
            </a:r>
            <a:endParaRPr lang="en-SG" sz="1200" dirty="0">
              <a:latin typeface="NHaasGroteskDSPro-65Md" panose="020B0604020202020204" pitchFamily="34" charset="0"/>
            </a:endParaRPr>
          </a:p>
          <a:p>
            <a:pPr marL="285750" indent="-285750">
              <a:buFont typeface="Wingdings" panose="05000000000000000000" pitchFamily="2" charset="2"/>
              <a:buChar char="§"/>
            </a:pPr>
            <a:r>
              <a:rPr lang="en-SG" sz="1200" dirty="0">
                <a:latin typeface="NHaasGroteskDSPro-65Md" panose="020B0604020202020204" pitchFamily="34" charset="0"/>
                <a:hlinkClick r:id="rId5"/>
              </a:rPr>
              <a:t>https://www.kaggle.com/code/ashishpatel26/wm-811k-wafermap</a:t>
            </a:r>
            <a:endParaRPr lang="en-SG" sz="1200" dirty="0">
              <a:latin typeface="NHaasGroteskDSPro-65Md" panose="020B0604020202020204" pitchFamily="34" charset="0"/>
            </a:endParaRPr>
          </a:p>
          <a:p>
            <a:pPr marL="285750" indent="-285750">
              <a:buFont typeface="Wingdings" panose="05000000000000000000" pitchFamily="2" charset="2"/>
              <a:buChar char="§"/>
            </a:pPr>
            <a:r>
              <a:rPr lang="en-SG" sz="1200" dirty="0">
                <a:latin typeface="NHaasGroteskDSPro-65Md" panose="020B0604020202020204" pitchFamily="34" charset="0"/>
                <a:hlinkClick r:id="rId6"/>
              </a:rPr>
              <a:t>https://www.kaggle.com/code/kcs93023/keras-wafer-classification-cnn2d-with-augmentation</a:t>
            </a:r>
            <a:endParaRPr lang="en-SG" sz="1200" dirty="0">
              <a:latin typeface="NHaasGroteskDSPro-65Md" panose="020B0604020202020204" pitchFamily="34" charset="0"/>
            </a:endParaRPr>
          </a:p>
          <a:p>
            <a:pPr marL="285750" indent="-285750">
              <a:buFont typeface="Wingdings" panose="05000000000000000000" pitchFamily="2" charset="2"/>
              <a:buChar char="§"/>
            </a:pPr>
            <a:r>
              <a:rPr lang="en-SG" sz="1200" dirty="0">
                <a:latin typeface="NHaasGroteskDSPro-65Md" panose="020B0604020202020204" pitchFamily="34" charset="0"/>
                <a:hlinkClick r:id="rId7"/>
              </a:rPr>
              <a:t>https://xgboost.readthedocs.io/en/stable/parameter.html</a:t>
            </a:r>
            <a:endParaRPr lang="en-SG" sz="1200" dirty="0">
              <a:latin typeface="NHaasGroteskDSPro-65Md" panose="020B0604020202020204" pitchFamily="34" charset="0"/>
            </a:endParaRPr>
          </a:p>
          <a:p>
            <a:pPr marL="285750" indent="-285750">
              <a:buFont typeface="Wingdings" panose="05000000000000000000" pitchFamily="2" charset="2"/>
              <a:buChar char="§"/>
            </a:pPr>
            <a:r>
              <a:rPr lang="en-SG" sz="1200" dirty="0">
                <a:latin typeface="NHaasGroteskDSPro-65Md" panose="020B0604020202020204" pitchFamily="34" charset="0"/>
                <a:hlinkClick r:id="rId8"/>
              </a:rPr>
              <a:t>https://scikit</a:t>
            </a:r>
            <a:r>
              <a:rPr lang="en-SG" sz="1200" dirty="0">
                <a:latin typeface="NHaasGroteskDSPro-65Md" panose="020B0604020202020204" pitchFamily="34" charset="0"/>
              </a:rPr>
              <a:t>-</a:t>
            </a:r>
          </a:p>
          <a:p>
            <a:pPr marL="285750" indent="-285750">
              <a:buFont typeface="Wingdings" panose="05000000000000000000" pitchFamily="2" charset="2"/>
              <a:buChar char="§"/>
            </a:pPr>
            <a:r>
              <a:rPr lang="en-SG" sz="1200" dirty="0">
                <a:latin typeface="NHaasGroteskDSPro-65Md" panose="020B0604020202020204" pitchFamily="34" charset="0"/>
                <a:hlinkClick r:id="rId9"/>
              </a:rPr>
              <a:t>learn.org/stable/modules/generated/sklearn.ensemble.IsolationForest.html</a:t>
            </a:r>
            <a:endParaRPr lang="en-SG" sz="1200" dirty="0">
              <a:latin typeface="NHaasGroteskDSPro-65Md" panose="020B0604020202020204" pitchFamily="34" charset="0"/>
            </a:endParaRPr>
          </a:p>
          <a:p>
            <a:pPr marL="285750" indent="-285750">
              <a:buFont typeface="Wingdings" panose="05000000000000000000" pitchFamily="2" charset="2"/>
              <a:buChar char="§"/>
            </a:pPr>
            <a:r>
              <a:rPr lang="en-SG" sz="1200" dirty="0">
                <a:latin typeface="NHaasGroteskDSPro-65Md" panose="020B0604020202020204" pitchFamily="34" charset="0"/>
                <a:hlinkClick r:id="rId10"/>
              </a:rPr>
              <a:t>https://www.analyticsvidhya.com/blog/2021/05/bayesian-optimization-bayes_opt-or-hyperopt/</a:t>
            </a:r>
            <a:endParaRPr lang="en-SG" sz="1200" dirty="0">
              <a:latin typeface="NHaasGroteskDSPro-65Md" panose="020B0604020202020204" pitchFamily="34" charset="0"/>
            </a:endParaRPr>
          </a:p>
          <a:p>
            <a:pPr marL="285750" indent="-285750">
              <a:buFont typeface="Wingdings" panose="05000000000000000000" pitchFamily="2" charset="2"/>
              <a:buChar char="§"/>
            </a:pPr>
            <a:r>
              <a:rPr lang="en-SG" sz="1200" dirty="0">
                <a:latin typeface="NHaasGroteskDSPro-65Md" panose="020B0604020202020204" pitchFamily="34" charset="0"/>
                <a:hlinkClick r:id="rId11"/>
              </a:rPr>
              <a:t>https://towardsdatascience.com/automated-machine-learning-hyperparameter-tuning-in-python-dfda59b72f8a</a:t>
            </a:r>
            <a:endParaRPr lang="en-SG" sz="1200" dirty="0">
              <a:latin typeface="NHaasGroteskDSPro-65Md" panose="020B0604020202020204" pitchFamily="34" charset="0"/>
            </a:endParaRPr>
          </a:p>
          <a:p>
            <a:pPr marL="285750" indent="-285750">
              <a:buFont typeface="Wingdings" panose="05000000000000000000" pitchFamily="2" charset="2"/>
              <a:buChar char="§"/>
            </a:pPr>
            <a:r>
              <a:rPr lang="en-SG" sz="1200" dirty="0" err="1">
                <a:latin typeface="NHaasGroteskDSPro-65Md" panose="020B0604020202020204" pitchFamily="34" charset="0"/>
              </a:rPr>
              <a:t>Temsek</a:t>
            </a:r>
            <a:r>
              <a:rPr lang="en-SG" sz="1200" dirty="0">
                <a:latin typeface="NHaasGroteskDSPro-65Md" panose="020B0604020202020204" pitchFamily="34" charset="0"/>
              </a:rPr>
              <a:t> Poly Slides</a:t>
            </a:r>
          </a:p>
          <a:p>
            <a:endParaRPr lang="en-SG" sz="1200" dirty="0">
              <a:latin typeface="NHaasGroteskDSPro-65Md" panose="020B0604020202020204" pitchFamily="34" charset="0"/>
            </a:endParaRPr>
          </a:p>
        </p:txBody>
      </p:sp>
      <p:sp>
        <p:nvSpPr>
          <p:cNvPr id="7" name="TextBox 6">
            <a:extLst>
              <a:ext uri="{FF2B5EF4-FFF2-40B4-BE49-F238E27FC236}">
                <a16:creationId xmlns:a16="http://schemas.microsoft.com/office/drawing/2014/main" id="{3A3E70FF-7CBC-6BB0-4DBD-BBD06168BC26}"/>
              </a:ext>
            </a:extLst>
          </p:cNvPr>
          <p:cNvSpPr txBox="1"/>
          <p:nvPr/>
        </p:nvSpPr>
        <p:spPr>
          <a:xfrm>
            <a:off x="2559200" y="2025674"/>
            <a:ext cx="1471684"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References</a:t>
            </a:r>
            <a:endParaRPr lang="en-SG" sz="2000" dirty="0">
              <a:solidFill>
                <a:schemeClr val="tx1">
                  <a:lumMod val="85000"/>
                  <a:lumOff val="15000"/>
                </a:schemeClr>
              </a:solidFill>
              <a:latin typeface="NHaasGroteskDSPro-65Md" panose="020B0604020202020204" pitchFamily="34" charset="0"/>
            </a:endParaRPr>
          </a:p>
        </p:txBody>
      </p:sp>
      <p:sp>
        <p:nvSpPr>
          <p:cNvPr id="8" name="Rectangle 7">
            <a:extLst>
              <a:ext uri="{FF2B5EF4-FFF2-40B4-BE49-F238E27FC236}">
                <a16:creationId xmlns:a16="http://schemas.microsoft.com/office/drawing/2014/main" id="{DF6A734F-FBF6-FF04-48A7-E5B3E47ED10D}"/>
              </a:ext>
            </a:extLst>
          </p:cNvPr>
          <p:cNvSpPr/>
          <p:nvPr/>
        </p:nvSpPr>
        <p:spPr>
          <a:xfrm>
            <a:off x="1883665" y="2010113"/>
            <a:ext cx="118966" cy="3348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437C1DE-26BD-E72C-20A5-FB47D34D9F0A}"/>
              </a:ext>
            </a:extLst>
          </p:cNvPr>
          <p:cNvSpPr/>
          <p:nvPr/>
        </p:nvSpPr>
        <p:spPr>
          <a:xfrm>
            <a:off x="2114752" y="2010113"/>
            <a:ext cx="118966" cy="3348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91BA2EA7-9899-2BC9-AA60-DEFC69E278A0}"/>
              </a:ext>
            </a:extLst>
          </p:cNvPr>
          <p:cNvSpPr/>
          <p:nvPr/>
        </p:nvSpPr>
        <p:spPr>
          <a:xfrm>
            <a:off x="2344596" y="2013923"/>
            <a:ext cx="118966" cy="334882"/>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172" name="Picture 4" descr="Bocchi The Rock Happy GIF - Bocchi The Rock Bocchi Happy - Discover &amp; Share  GIFs">
            <a:extLst>
              <a:ext uri="{FF2B5EF4-FFF2-40B4-BE49-F238E27FC236}">
                <a16:creationId xmlns:a16="http://schemas.microsoft.com/office/drawing/2014/main" id="{3494EA64-4C05-6864-8FF0-61856DADFB6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45031" y="1909927"/>
            <a:ext cx="4152532" cy="415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97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E14E84C-7B07-F43D-92EA-B2A511E1A6C8}"/>
              </a:ext>
            </a:extLst>
          </p:cNvPr>
          <p:cNvGrpSpPr/>
          <p:nvPr/>
        </p:nvGrpSpPr>
        <p:grpSpPr>
          <a:xfrm>
            <a:off x="827155" y="2105308"/>
            <a:ext cx="5339183" cy="2694951"/>
            <a:chOff x="179397" y="1421836"/>
            <a:chExt cx="7728985" cy="2694951"/>
          </a:xfrm>
        </p:grpSpPr>
        <p:sp>
          <p:nvSpPr>
            <p:cNvPr id="11" name="TextBox 10">
              <a:extLst>
                <a:ext uri="{FF2B5EF4-FFF2-40B4-BE49-F238E27FC236}">
                  <a16:creationId xmlns:a16="http://schemas.microsoft.com/office/drawing/2014/main" id="{9ECE3F35-A6BD-1BF4-2A5D-3519C30B20FF}"/>
                </a:ext>
              </a:extLst>
            </p:cNvPr>
            <p:cNvSpPr txBox="1"/>
            <p:nvPr/>
          </p:nvSpPr>
          <p:spPr>
            <a:xfrm>
              <a:off x="1696213" y="1421836"/>
              <a:ext cx="4012293" cy="523220"/>
            </a:xfrm>
            <a:prstGeom prst="rect">
              <a:avLst/>
            </a:prstGeom>
            <a:noFill/>
          </p:spPr>
          <p:txBody>
            <a:bodyPr wrap="square" rtlCol="0">
              <a:spAutoFit/>
            </a:bodyPr>
            <a:lstStyle/>
            <a:p>
              <a:r>
                <a:rPr lang="en-US" sz="2800" dirty="0">
                  <a:solidFill>
                    <a:schemeClr val="tx1">
                      <a:lumMod val="85000"/>
                      <a:lumOff val="15000"/>
                    </a:schemeClr>
                  </a:solidFill>
                  <a:latin typeface="NHaasGroteskDSPro-65Md" panose="020B0604020202020204" pitchFamily="34" charset="0"/>
                </a:rPr>
                <a:t>Introduction</a:t>
              </a:r>
              <a:r>
                <a:rPr lang="en-US" sz="1200" dirty="0"/>
                <a:t> </a:t>
              </a:r>
              <a:endParaRPr lang="en-SG" sz="1200" dirty="0"/>
            </a:p>
          </p:txBody>
        </p:sp>
        <p:sp>
          <p:nvSpPr>
            <p:cNvPr id="12" name="Rectangle 11">
              <a:extLst>
                <a:ext uri="{FF2B5EF4-FFF2-40B4-BE49-F238E27FC236}">
                  <a16:creationId xmlns:a16="http://schemas.microsoft.com/office/drawing/2014/main" id="{E22CEF2F-9933-6F04-462D-659EA423192A}"/>
                </a:ext>
              </a:extLst>
            </p:cNvPr>
            <p:cNvSpPr/>
            <p:nvPr/>
          </p:nvSpPr>
          <p:spPr>
            <a:xfrm>
              <a:off x="284881" y="1516616"/>
              <a:ext cx="416908"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3" name="Rectangle 12">
              <a:extLst>
                <a:ext uri="{FF2B5EF4-FFF2-40B4-BE49-F238E27FC236}">
                  <a16:creationId xmlns:a16="http://schemas.microsoft.com/office/drawing/2014/main" id="{9824E916-4E60-37F9-69BB-6DAC7756DF3A}"/>
                </a:ext>
              </a:extLst>
            </p:cNvPr>
            <p:cNvSpPr/>
            <p:nvPr/>
          </p:nvSpPr>
          <p:spPr>
            <a:xfrm>
              <a:off x="703219" y="1516616"/>
              <a:ext cx="416908" cy="28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4" name="Rectangle 13">
              <a:extLst>
                <a:ext uri="{FF2B5EF4-FFF2-40B4-BE49-F238E27FC236}">
                  <a16:creationId xmlns:a16="http://schemas.microsoft.com/office/drawing/2014/main" id="{1C11C4A1-6C97-3435-9E7E-E9F732F3895B}"/>
                </a:ext>
              </a:extLst>
            </p:cNvPr>
            <p:cNvSpPr/>
            <p:nvPr/>
          </p:nvSpPr>
          <p:spPr>
            <a:xfrm>
              <a:off x="1120127" y="1516298"/>
              <a:ext cx="416908" cy="28800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latin typeface="NHaasGroteskDSPro-65Md" panose="020B0604020202020204" pitchFamily="34" charset="0"/>
              </a:endParaRPr>
            </a:p>
          </p:txBody>
        </p:sp>
        <p:sp>
          <p:nvSpPr>
            <p:cNvPr id="22" name="TextBox 21">
              <a:extLst>
                <a:ext uri="{FF2B5EF4-FFF2-40B4-BE49-F238E27FC236}">
                  <a16:creationId xmlns:a16="http://schemas.microsoft.com/office/drawing/2014/main" id="{18865B4D-9A74-2E23-B0DD-C0B924E4768A}"/>
                </a:ext>
              </a:extLst>
            </p:cNvPr>
            <p:cNvSpPr txBox="1"/>
            <p:nvPr/>
          </p:nvSpPr>
          <p:spPr>
            <a:xfrm>
              <a:off x="179397" y="1993129"/>
              <a:ext cx="7728985" cy="2123658"/>
            </a:xfrm>
            <a:prstGeom prst="rect">
              <a:avLst/>
            </a:prstGeom>
            <a:noFill/>
          </p:spPr>
          <p:txBody>
            <a:bodyPr wrap="square" rtlCol="0">
              <a:spAutoFit/>
            </a:bodyPr>
            <a:lstStyle/>
            <a:p>
              <a:pPr algn="just"/>
              <a:r>
                <a:rPr lang="en-US" sz="1200" b="0" i="0" dirty="0">
                  <a:effectLst/>
                  <a:latin typeface="NeueHaasGroteskText Pro Md" panose="020B0604020202020204" pitchFamily="34" charset="0"/>
                </a:rPr>
                <a:t>Wafer manufacturing is the process of creating silicon wafers that are used as the base for integrated circuits (ICs) and other microelectronic devices. The manufacturing process involves a series of steps, including crystal growth, slicing, polishing, and doping, among others. The wafer manufacturing industry is dominated by a few major players, including Intel, Samsung, TSMC, and GlobalFoundries. These companies specialize in producing high-quality wafers for a wide range of applications, including smartphones, computers, and other electronic devices. Additionally, there are also many smaller players in the industry that provide niche products and services to the semiconductor industry.</a:t>
              </a:r>
              <a:endParaRPr lang="en-SG" sz="1200" dirty="0">
                <a:latin typeface="NeueHaasGroteskText Pro Md" panose="020B0604020202020204" pitchFamily="34" charset="0"/>
              </a:endParaRPr>
            </a:p>
          </p:txBody>
        </p:sp>
      </p:grpSp>
      <p:sp>
        <p:nvSpPr>
          <p:cNvPr id="19" name="Rectangle 18">
            <a:extLst>
              <a:ext uri="{FF2B5EF4-FFF2-40B4-BE49-F238E27FC236}">
                <a16:creationId xmlns:a16="http://schemas.microsoft.com/office/drawing/2014/main" id="{F404A7C3-C590-AEC8-32C5-A7D926731787}"/>
              </a:ext>
            </a:extLst>
          </p:cNvPr>
          <p:cNvSpPr/>
          <p:nvPr/>
        </p:nvSpPr>
        <p:spPr>
          <a:xfrm>
            <a:off x="-7825350" y="1651345"/>
            <a:ext cx="7136124" cy="4161471"/>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7D5B1"/>
              </a:solidFill>
            </a:endParaRPr>
          </a:p>
        </p:txBody>
      </p:sp>
      <p:sp>
        <p:nvSpPr>
          <p:cNvPr id="20" name="TextBox 19">
            <a:extLst>
              <a:ext uri="{FF2B5EF4-FFF2-40B4-BE49-F238E27FC236}">
                <a16:creationId xmlns:a16="http://schemas.microsoft.com/office/drawing/2014/main" id="{F57F0637-148F-381D-A178-1506FC9D14F6}"/>
              </a:ext>
            </a:extLst>
          </p:cNvPr>
          <p:cNvSpPr txBox="1"/>
          <p:nvPr/>
        </p:nvSpPr>
        <p:spPr>
          <a:xfrm>
            <a:off x="-4475387" y="3901229"/>
            <a:ext cx="4175153" cy="2215991"/>
          </a:xfrm>
          <a:prstGeom prst="rect">
            <a:avLst/>
          </a:prstGeom>
          <a:noFill/>
        </p:spPr>
        <p:txBody>
          <a:bodyPr wrap="square" rtlCol="0">
            <a:spAutoFit/>
          </a:bodyPr>
          <a:lstStyle/>
          <a:p>
            <a:r>
              <a:rPr lang="en-US" sz="13800" dirty="0">
                <a:solidFill>
                  <a:schemeClr val="bg1"/>
                </a:solidFill>
                <a:latin typeface="NHaasGroteskDSPro-65Md" panose="020B0604020202020204" pitchFamily="34" charset="0"/>
              </a:rPr>
              <a:t>ARC</a:t>
            </a:r>
            <a:endParaRPr lang="en-SG" sz="13800" dirty="0">
              <a:solidFill>
                <a:schemeClr val="bg1"/>
              </a:solidFill>
            </a:endParaRPr>
          </a:p>
        </p:txBody>
      </p:sp>
      <p:grpSp>
        <p:nvGrpSpPr>
          <p:cNvPr id="21" name="Group 20">
            <a:extLst>
              <a:ext uri="{FF2B5EF4-FFF2-40B4-BE49-F238E27FC236}">
                <a16:creationId xmlns:a16="http://schemas.microsoft.com/office/drawing/2014/main" id="{09D1A59F-5616-541A-01FD-63B74A46A2C3}"/>
              </a:ext>
            </a:extLst>
          </p:cNvPr>
          <p:cNvGrpSpPr/>
          <p:nvPr/>
        </p:nvGrpSpPr>
        <p:grpSpPr>
          <a:xfrm>
            <a:off x="-7825350" y="2632868"/>
            <a:ext cx="3839268" cy="4225132"/>
            <a:chOff x="3171303" y="1498088"/>
            <a:chExt cx="2922208" cy="3453922"/>
          </a:xfrm>
        </p:grpSpPr>
        <p:pic>
          <p:nvPicPr>
            <p:cNvPr id="23" name="Picture 22" descr="A picture containing accessory&#10;&#10;Description automatically generated">
              <a:extLst>
                <a:ext uri="{FF2B5EF4-FFF2-40B4-BE49-F238E27FC236}">
                  <a16:creationId xmlns:a16="http://schemas.microsoft.com/office/drawing/2014/main" id="{83CCE434-33F6-A2A9-11A0-5C3174848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303" y="2029802"/>
              <a:ext cx="2922208" cy="2922208"/>
            </a:xfrm>
            <a:prstGeom prst="rect">
              <a:avLst/>
            </a:prstGeom>
          </p:spPr>
        </p:pic>
        <p:sp>
          <p:nvSpPr>
            <p:cNvPr id="29" name="Rectangle: Single Corner Snipped 28">
              <a:extLst>
                <a:ext uri="{FF2B5EF4-FFF2-40B4-BE49-F238E27FC236}">
                  <a16:creationId xmlns:a16="http://schemas.microsoft.com/office/drawing/2014/main" id="{CB553472-855A-6A56-8BEF-CB2D69FFDB8F}"/>
                </a:ext>
              </a:extLst>
            </p:cNvPr>
            <p:cNvSpPr/>
            <p:nvPr/>
          </p:nvSpPr>
          <p:spPr>
            <a:xfrm rot="5400000">
              <a:off x="4580348" y="1006041"/>
              <a:ext cx="144780" cy="1534408"/>
            </a:xfrm>
            <a:prstGeom prst="snip1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7D5B1"/>
                </a:solidFill>
              </a:endParaRPr>
            </a:p>
          </p:txBody>
        </p:sp>
        <p:sp>
          <p:nvSpPr>
            <p:cNvPr id="30" name="Rectangle 29">
              <a:extLst>
                <a:ext uri="{FF2B5EF4-FFF2-40B4-BE49-F238E27FC236}">
                  <a16:creationId xmlns:a16="http://schemas.microsoft.com/office/drawing/2014/main" id="{149355F6-8FA6-769E-048A-6340D0EC0AC6}"/>
                </a:ext>
              </a:extLst>
            </p:cNvPr>
            <p:cNvSpPr/>
            <p:nvPr/>
          </p:nvSpPr>
          <p:spPr>
            <a:xfrm rot="5400000">
              <a:off x="3491023" y="1521669"/>
              <a:ext cx="324440" cy="32400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Single Corner Snipped 30">
              <a:extLst>
                <a:ext uri="{FF2B5EF4-FFF2-40B4-BE49-F238E27FC236}">
                  <a16:creationId xmlns:a16="http://schemas.microsoft.com/office/drawing/2014/main" id="{2102DB05-9AE0-C6F4-48DD-727856AA03BE}"/>
                </a:ext>
              </a:extLst>
            </p:cNvPr>
            <p:cNvSpPr/>
            <p:nvPr/>
          </p:nvSpPr>
          <p:spPr>
            <a:xfrm>
              <a:off x="3885534" y="1521449"/>
              <a:ext cx="729546" cy="144781"/>
            </a:xfrm>
            <a:prstGeom prst="snip1Rect">
              <a:avLst>
                <a:gd name="adj" fmla="val 50000"/>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0C5DEDF2-AEA2-5923-3F78-9EFBDEC2F299}"/>
                </a:ext>
              </a:extLst>
            </p:cNvPr>
            <p:cNvSpPr txBox="1"/>
            <p:nvPr/>
          </p:nvSpPr>
          <p:spPr>
            <a:xfrm>
              <a:off x="3889939" y="1498088"/>
              <a:ext cx="752936" cy="230832"/>
            </a:xfrm>
            <a:prstGeom prst="rect">
              <a:avLst/>
            </a:prstGeom>
            <a:noFill/>
          </p:spPr>
          <p:txBody>
            <a:bodyPr wrap="square" rtlCol="0">
              <a:spAutoFit/>
            </a:bodyPr>
            <a:lstStyle/>
            <a:p>
              <a:r>
                <a:rPr lang="en-US" sz="900" dirty="0">
                  <a:solidFill>
                    <a:schemeClr val="bg1"/>
                  </a:solidFill>
                  <a:latin typeface="NHaasGroteskDSPro-65Md" panose="020B0604020202020204" pitchFamily="34" charset="0"/>
                </a:rPr>
                <a:t>Intel ARC</a:t>
              </a:r>
              <a:endParaRPr lang="en-SG" sz="900" dirty="0">
                <a:solidFill>
                  <a:schemeClr val="bg1"/>
                </a:solidFill>
              </a:endParaRPr>
            </a:p>
          </p:txBody>
        </p:sp>
        <p:sp>
          <p:nvSpPr>
            <p:cNvPr id="33" name="TextBox 32">
              <a:extLst>
                <a:ext uri="{FF2B5EF4-FFF2-40B4-BE49-F238E27FC236}">
                  <a16:creationId xmlns:a16="http://schemas.microsoft.com/office/drawing/2014/main" id="{08062920-9F51-E0D0-5E98-E1E78E1B2728}"/>
                </a:ext>
              </a:extLst>
            </p:cNvPr>
            <p:cNvSpPr txBox="1"/>
            <p:nvPr/>
          </p:nvSpPr>
          <p:spPr>
            <a:xfrm>
              <a:off x="3551817" y="1547407"/>
              <a:ext cx="246894" cy="338554"/>
            </a:xfrm>
            <a:prstGeom prst="rect">
              <a:avLst/>
            </a:prstGeom>
            <a:noFill/>
          </p:spPr>
          <p:txBody>
            <a:bodyPr wrap="square" rtlCol="0">
              <a:spAutoFit/>
            </a:bodyPr>
            <a:lstStyle/>
            <a:p>
              <a:r>
                <a:rPr lang="en-SG" sz="1600" dirty="0">
                  <a:solidFill>
                    <a:schemeClr val="bg1"/>
                  </a:solidFill>
                  <a:latin typeface="NHaasGroteskDSPro-65Md" panose="020B0604020202020204" pitchFamily="34" charset="0"/>
                </a:rPr>
                <a:t>1</a:t>
              </a:r>
            </a:p>
          </p:txBody>
        </p:sp>
      </p:grpSp>
      <p:pic>
        <p:nvPicPr>
          <p:cNvPr id="6" name="Picture 5" descr="A picture containing pixel, screenshot, rectangle, square&#10;&#10;Description automatically generated">
            <a:extLst>
              <a:ext uri="{FF2B5EF4-FFF2-40B4-BE49-F238E27FC236}">
                <a16:creationId xmlns:a16="http://schemas.microsoft.com/office/drawing/2014/main" id="{DB5C4F32-DD23-2ABA-F2C7-3D65D1974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659" y="1175907"/>
            <a:ext cx="4506186" cy="4506186"/>
          </a:xfrm>
          <a:prstGeom prst="rect">
            <a:avLst/>
          </a:prstGeom>
        </p:spPr>
      </p:pic>
    </p:spTree>
    <p:extLst>
      <p:ext uri="{BB962C8B-B14F-4D97-AF65-F5344CB8AC3E}">
        <p14:creationId xmlns:p14="http://schemas.microsoft.com/office/powerpoint/2010/main" val="57077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1E722C47-76F9-064C-6B51-6DE7570A7C21}"/>
              </a:ext>
            </a:extLst>
          </p:cNvPr>
          <p:cNvSpPr/>
          <p:nvPr/>
        </p:nvSpPr>
        <p:spPr>
          <a:xfrm>
            <a:off x="387420" y="1419985"/>
            <a:ext cx="7136124" cy="4161471"/>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7D5B1"/>
              </a:solidFill>
            </a:endParaRPr>
          </a:p>
        </p:txBody>
      </p:sp>
      <p:sp>
        <p:nvSpPr>
          <p:cNvPr id="1029" name="TextBox 1028">
            <a:extLst>
              <a:ext uri="{FF2B5EF4-FFF2-40B4-BE49-F238E27FC236}">
                <a16:creationId xmlns:a16="http://schemas.microsoft.com/office/drawing/2014/main" id="{8017A2E2-30F3-356C-70F1-7D1036C17653}"/>
              </a:ext>
            </a:extLst>
          </p:cNvPr>
          <p:cNvSpPr txBox="1"/>
          <p:nvPr/>
        </p:nvSpPr>
        <p:spPr>
          <a:xfrm>
            <a:off x="3737383" y="3669869"/>
            <a:ext cx="4175153" cy="2215991"/>
          </a:xfrm>
          <a:prstGeom prst="rect">
            <a:avLst/>
          </a:prstGeom>
          <a:noFill/>
        </p:spPr>
        <p:txBody>
          <a:bodyPr wrap="square" rtlCol="0">
            <a:spAutoFit/>
          </a:bodyPr>
          <a:lstStyle/>
          <a:p>
            <a:r>
              <a:rPr lang="en-US" sz="13800" dirty="0">
                <a:solidFill>
                  <a:schemeClr val="bg1"/>
                </a:solidFill>
                <a:latin typeface="NHaasGroteskDSPro-65Md" panose="020B0604020202020204" pitchFamily="34" charset="0"/>
              </a:rPr>
              <a:t>ARC</a:t>
            </a:r>
            <a:endParaRPr lang="en-SG" sz="13800" dirty="0">
              <a:solidFill>
                <a:schemeClr val="bg1"/>
              </a:solidFill>
            </a:endParaRPr>
          </a:p>
        </p:txBody>
      </p:sp>
      <p:grpSp>
        <p:nvGrpSpPr>
          <p:cNvPr id="1030" name="Group 1029">
            <a:extLst>
              <a:ext uri="{FF2B5EF4-FFF2-40B4-BE49-F238E27FC236}">
                <a16:creationId xmlns:a16="http://schemas.microsoft.com/office/drawing/2014/main" id="{D0C32B3B-0774-4429-CD72-B0ED15140B88}"/>
              </a:ext>
            </a:extLst>
          </p:cNvPr>
          <p:cNvGrpSpPr/>
          <p:nvPr/>
        </p:nvGrpSpPr>
        <p:grpSpPr>
          <a:xfrm>
            <a:off x="387420" y="2401508"/>
            <a:ext cx="3839268" cy="4225132"/>
            <a:chOff x="3171303" y="1498088"/>
            <a:chExt cx="2922208" cy="3453922"/>
          </a:xfrm>
        </p:grpSpPr>
        <p:pic>
          <p:nvPicPr>
            <p:cNvPr id="1031" name="Picture 1030" descr="A picture containing accessory&#10;&#10;Description automatically generated">
              <a:extLst>
                <a:ext uri="{FF2B5EF4-FFF2-40B4-BE49-F238E27FC236}">
                  <a16:creationId xmlns:a16="http://schemas.microsoft.com/office/drawing/2014/main" id="{8B5CADA9-901F-5CC6-1E7D-788E1860E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303" y="2029802"/>
              <a:ext cx="2922208" cy="2922208"/>
            </a:xfrm>
            <a:prstGeom prst="rect">
              <a:avLst/>
            </a:prstGeom>
            <a:ln>
              <a:noFill/>
            </a:ln>
            <a:effectLst>
              <a:outerShdw blurRad="292100" dist="139700" dir="2700000" algn="tl" rotWithShape="0">
                <a:srgbClr val="333333">
                  <a:alpha val="65000"/>
                </a:srgbClr>
              </a:outerShdw>
            </a:effectLst>
          </p:spPr>
        </p:pic>
        <p:sp>
          <p:nvSpPr>
            <p:cNvPr id="1032" name="Rectangle: Single Corner Snipped 1031">
              <a:extLst>
                <a:ext uri="{FF2B5EF4-FFF2-40B4-BE49-F238E27FC236}">
                  <a16:creationId xmlns:a16="http://schemas.microsoft.com/office/drawing/2014/main" id="{57E6EA48-C2F8-8E6B-E51C-6D907CC6B487}"/>
                </a:ext>
              </a:extLst>
            </p:cNvPr>
            <p:cNvSpPr/>
            <p:nvPr/>
          </p:nvSpPr>
          <p:spPr>
            <a:xfrm rot="5400000">
              <a:off x="4580348" y="1006041"/>
              <a:ext cx="144780" cy="1534408"/>
            </a:xfrm>
            <a:prstGeom prst="snip1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7D5B1"/>
                </a:solidFill>
              </a:endParaRPr>
            </a:p>
          </p:txBody>
        </p:sp>
        <p:sp>
          <p:nvSpPr>
            <p:cNvPr id="1033" name="Rectangle 1032">
              <a:extLst>
                <a:ext uri="{FF2B5EF4-FFF2-40B4-BE49-F238E27FC236}">
                  <a16:creationId xmlns:a16="http://schemas.microsoft.com/office/drawing/2014/main" id="{8A507296-895B-4120-D3FE-9DE452730925}"/>
                </a:ext>
              </a:extLst>
            </p:cNvPr>
            <p:cNvSpPr/>
            <p:nvPr/>
          </p:nvSpPr>
          <p:spPr>
            <a:xfrm rot="5400000">
              <a:off x="3491023" y="1521669"/>
              <a:ext cx="324440" cy="32400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4" name="Rectangle: Single Corner Snipped 1033">
              <a:extLst>
                <a:ext uri="{FF2B5EF4-FFF2-40B4-BE49-F238E27FC236}">
                  <a16:creationId xmlns:a16="http://schemas.microsoft.com/office/drawing/2014/main" id="{4424A797-4E3C-B254-944C-5D897A0F3A5C}"/>
                </a:ext>
              </a:extLst>
            </p:cNvPr>
            <p:cNvSpPr/>
            <p:nvPr/>
          </p:nvSpPr>
          <p:spPr>
            <a:xfrm>
              <a:off x="3885534" y="1521449"/>
              <a:ext cx="584409" cy="144781"/>
            </a:xfrm>
            <a:prstGeom prst="snip1Rect">
              <a:avLst>
                <a:gd name="adj" fmla="val 50000"/>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5" name="TextBox 1034">
              <a:extLst>
                <a:ext uri="{FF2B5EF4-FFF2-40B4-BE49-F238E27FC236}">
                  <a16:creationId xmlns:a16="http://schemas.microsoft.com/office/drawing/2014/main" id="{8D7D1F37-9220-B623-578D-F1CADB87581A}"/>
                </a:ext>
              </a:extLst>
            </p:cNvPr>
            <p:cNvSpPr txBox="1"/>
            <p:nvPr/>
          </p:nvSpPr>
          <p:spPr>
            <a:xfrm>
              <a:off x="3889939" y="1498088"/>
              <a:ext cx="508949" cy="188698"/>
            </a:xfrm>
            <a:prstGeom prst="rect">
              <a:avLst/>
            </a:prstGeom>
            <a:noFill/>
          </p:spPr>
          <p:txBody>
            <a:bodyPr wrap="square" rtlCol="0">
              <a:spAutoFit/>
            </a:bodyPr>
            <a:lstStyle/>
            <a:p>
              <a:r>
                <a:rPr lang="en-US" sz="900" dirty="0">
                  <a:solidFill>
                    <a:schemeClr val="bg1"/>
                  </a:solidFill>
                  <a:latin typeface="NHaasGroteskDSPro-65Md" panose="020B0604020202020204" pitchFamily="34" charset="0"/>
                </a:rPr>
                <a:t>Intel ARC</a:t>
              </a:r>
              <a:endParaRPr lang="en-SG" sz="900" dirty="0">
                <a:solidFill>
                  <a:schemeClr val="bg1"/>
                </a:solidFill>
              </a:endParaRPr>
            </a:p>
          </p:txBody>
        </p:sp>
        <p:sp>
          <p:nvSpPr>
            <p:cNvPr id="1036" name="TextBox 1035">
              <a:extLst>
                <a:ext uri="{FF2B5EF4-FFF2-40B4-BE49-F238E27FC236}">
                  <a16:creationId xmlns:a16="http://schemas.microsoft.com/office/drawing/2014/main" id="{FEAA7556-B7E5-3973-008B-96D25E16E545}"/>
                </a:ext>
              </a:extLst>
            </p:cNvPr>
            <p:cNvSpPr txBox="1"/>
            <p:nvPr/>
          </p:nvSpPr>
          <p:spPr>
            <a:xfrm>
              <a:off x="3551817" y="1547407"/>
              <a:ext cx="246894" cy="338554"/>
            </a:xfrm>
            <a:prstGeom prst="rect">
              <a:avLst/>
            </a:prstGeom>
            <a:noFill/>
          </p:spPr>
          <p:txBody>
            <a:bodyPr wrap="square" rtlCol="0">
              <a:spAutoFit/>
            </a:bodyPr>
            <a:lstStyle/>
            <a:p>
              <a:r>
                <a:rPr lang="en-SG" sz="1600" dirty="0">
                  <a:solidFill>
                    <a:schemeClr val="bg1"/>
                  </a:solidFill>
                  <a:latin typeface="NHaasGroteskDSPro-65Md" panose="020B0604020202020204" pitchFamily="34" charset="0"/>
                </a:rPr>
                <a:t>1</a:t>
              </a:r>
            </a:p>
          </p:txBody>
        </p:sp>
      </p:grpSp>
      <p:grpSp>
        <p:nvGrpSpPr>
          <p:cNvPr id="1053" name="Group 1052">
            <a:extLst>
              <a:ext uri="{FF2B5EF4-FFF2-40B4-BE49-F238E27FC236}">
                <a16:creationId xmlns:a16="http://schemas.microsoft.com/office/drawing/2014/main" id="{2AF7CBD1-8581-BF29-3372-A0C0449F4A79}"/>
              </a:ext>
            </a:extLst>
          </p:cNvPr>
          <p:cNvGrpSpPr/>
          <p:nvPr/>
        </p:nvGrpSpPr>
        <p:grpSpPr>
          <a:xfrm>
            <a:off x="7810342" y="1968578"/>
            <a:ext cx="5008620" cy="3064283"/>
            <a:chOff x="179398" y="1421836"/>
            <a:chExt cx="7250463" cy="3064283"/>
          </a:xfrm>
        </p:grpSpPr>
        <p:sp>
          <p:nvSpPr>
            <p:cNvPr id="1054" name="TextBox 1053">
              <a:extLst>
                <a:ext uri="{FF2B5EF4-FFF2-40B4-BE49-F238E27FC236}">
                  <a16:creationId xmlns:a16="http://schemas.microsoft.com/office/drawing/2014/main" id="{5CF83F8E-79D7-8092-E70C-20B851423D0E}"/>
                </a:ext>
              </a:extLst>
            </p:cNvPr>
            <p:cNvSpPr txBox="1"/>
            <p:nvPr/>
          </p:nvSpPr>
          <p:spPr>
            <a:xfrm>
              <a:off x="1696213" y="1421836"/>
              <a:ext cx="5733648" cy="461665"/>
            </a:xfrm>
            <a:prstGeom prst="rect">
              <a:avLst/>
            </a:prstGeom>
            <a:noFill/>
          </p:spPr>
          <p:txBody>
            <a:bodyPr wrap="square" rtlCol="0">
              <a:spAutoFit/>
            </a:bodyPr>
            <a:lstStyle/>
            <a:p>
              <a:r>
                <a:rPr lang="en-US" sz="2400" dirty="0">
                  <a:solidFill>
                    <a:schemeClr val="tx1">
                      <a:lumMod val="85000"/>
                      <a:lumOff val="15000"/>
                    </a:schemeClr>
                  </a:solidFill>
                  <a:latin typeface="NHaasGroteskDSPro-65Md" panose="020B0604020202020204" pitchFamily="34" charset="0"/>
                </a:rPr>
                <a:t>Why Semi Conductor ? </a:t>
              </a:r>
              <a:r>
                <a:rPr lang="en-US" sz="1100" dirty="0"/>
                <a:t> </a:t>
              </a:r>
              <a:endParaRPr lang="en-SG" sz="1100" dirty="0"/>
            </a:p>
          </p:txBody>
        </p:sp>
        <p:sp>
          <p:nvSpPr>
            <p:cNvPr id="1055" name="Rectangle 1054">
              <a:extLst>
                <a:ext uri="{FF2B5EF4-FFF2-40B4-BE49-F238E27FC236}">
                  <a16:creationId xmlns:a16="http://schemas.microsoft.com/office/drawing/2014/main" id="{79A27E4E-67A4-8817-3EB0-A762DE437C9F}"/>
                </a:ext>
              </a:extLst>
            </p:cNvPr>
            <p:cNvSpPr/>
            <p:nvPr/>
          </p:nvSpPr>
          <p:spPr>
            <a:xfrm>
              <a:off x="284881" y="1516616"/>
              <a:ext cx="416908"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056" name="Rectangle 1055">
              <a:extLst>
                <a:ext uri="{FF2B5EF4-FFF2-40B4-BE49-F238E27FC236}">
                  <a16:creationId xmlns:a16="http://schemas.microsoft.com/office/drawing/2014/main" id="{4C276990-3B22-4A66-D4F5-CB4E3CEF05AD}"/>
                </a:ext>
              </a:extLst>
            </p:cNvPr>
            <p:cNvSpPr/>
            <p:nvPr/>
          </p:nvSpPr>
          <p:spPr>
            <a:xfrm>
              <a:off x="694842" y="1516616"/>
              <a:ext cx="416908" cy="28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057" name="Rectangle 1056">
              <a:extLst>
                <a:ext uri="{FF2B5EF4-FFF2-40B4-BE49-F238E27FC236}">
                  <a16:creationId xmlns:a16="http://schemas.microsoft.com/office/drawing/2014/main" id="{9D5B2903-6206-F61A-AE3A-BDF38D0D7B10}"/>
                </a:ext>
              </a:extLst>
            </p:cNvPr>
            <p:cNvSpPr/>
            <p:nvPr/>
          </p:nvSpPr>
          <p:spPr>
            <a:xfrm>
              <a:off x="1111750" y="1516298"/>
              <a:ext cx="416908" cy="28800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latin typeface="NHaasGroteskDSPro-65Md" panose="020B0604020202020204" pitchFamily="34" charset="0"/>
              </a:endParaRPr>
            </a:p>
          </p:txBody>
        </p:sp>
        <p:sp>
          <p:nvSpPr>
            <p:cNvPr id="1058" name="TextBox 1057">
              <a:extLst>
                <a:ext uri="{FF2B5EF4-FFF2-40B4-BE49-F238E27FC236}">
                  <a16:creationId xmlns:a16="http://schemas.microsoft.com/office/drawing/2014/main" id="{B1957ECB-9F6C-EF87-F54F-FAE62DE45D24}"/>
                </a:ext>
              </a:extLst>
            </p:cNvPr>
            <p:cNvSpPr txBox="1"/>
            <p:nvPr/>
          </p:nvSpPr>
          <p:spPr>
            <a:xfrm>
              <a:off x="179398" y="1993129"/>
              <a:ext cx="5982930" cy="2492990"/>
            </a:xfrm>
            <a:prstGeom prst="rect">
              <a:avLst/>
            </a:prstGeom>
            <a:noFill/>
          </p:spPr>
          <p:txBody>
            <a:bodyPr wrap="square" rtlCol="0">
              <a:spAutoFit/>
            </a:bodyPr>
            <a:lstStyle/>
            <a:p>
              <a:pPr algn="just"/>
              <a:r>
                <a:rPr lang="en-US" sz="1200" b="0" i="0" dirty="0">
                  <a:effectLst/>
                  <a:latin typeface="NeueHaasGroteskText Pro Md" panose="020B0604020202020204" pitchFamily="34" charset="0"/>
                </a:rPr>
                <a:t>Major semiconductor companies like Intel, Samsung, TSMC, and GlobalFoundries supply wafers that are crucial for manufacturing microchips and electronic components in various consumer products. Wafer quality affects production costs, and defects or inconsistencies can lead to manufacturing issues, lower yields, and increased costs, which may result in higher prices for consumers. Conversely, lower wafer production costs may enable semiconductor companies to offer competitive pricing and lower prices for consumers. Therefore, the cost of wafer production can have a significant impact on the final price of consumer products in the industry.</a:t>
              </a:r>
              <a:endParaRPr lang="en-SG" sz="1200" dirty="0">
                <a:latin typeface="NeueHaasGroteskText Pro Md" panose="020B0604020202020204" pitchFamily="34" charset="0"/>
              </a:endParaRPr>
            </a:p>
          </p:txBody>
        </p:sp>
      </p:grpSp>
    </p:spTree>
    <p:extLst>
      <p:ext uri="{BB962C8B-B14F-4D97-AF65-F5344CB8AC3E}">
        <p14:creationId xmlns:p14="http://schemas.microsoft.com/office/powerpoint/2010/main" val="4204759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3" name="Group 1052">
            <a:extLst>
              <a:ext uri="{FF2B5EF4-FFF2-40B4-BE49-F238E27FC236}">
                <a16:creationId xmlns:a16="http://schemas.microsoft.com/office/drawing/2014/main" id="{2AF7CBD1-8581-BF29-3372-A0C0449F4A79}"/>
              </a:ext>
            </a:extLst>
          </p:cNvPr>
          <p:cNvGrpSpPr/>
          <p:nvPr/>
        </p:nvGrpSpPr>
        <p:grpSpPr>
          <a:xfrm>
            <a:off x="486436" y="1358978"/>
            <a:ext cx="4935751" cy="461665"/>
            <a:chOff x="-1987441" y="1452316"/>
            <a:chExt cx="7144980" cy="461665"/>
          </a:xfrm>
        </p:grpSpPr>
        <p:sp>
          <p:nvSpPr>
            <p:cNvPr id="1054" name="TextBox 1053">
              <a:extLst>
                <a:ext uri="{FF2B5EF4-FFF2-40B4-BE49-F238E27FC236}">
                  <a16:creationId xmlns:a16="http://schemas.microsoft.com/office/drawing/2014/main" id="{5CF83F8E-79D7-8092-E70C-20B851423D0E}"/>
                </a:ext>
              </a:extLst>
            </p:cNvPr>
            <p:cNvSpPr txBox="1"/>
            <p:nvPr/>
          </p:nvSpPr>
          <p:spPr>
            <a:xfrm>
              <a:off x="-576109" y="1452316"/>
              <a:ext cx="5733648" cy="461665"/>
            </a:xfrm>
            <a:prstGeom prst="rect">
              <a:avLst/>
            </a:prstGeom>
            <a:noFill/>
          </p:spPr>
          <p:txBody>
            <a:bodyPr wrap="square" rtlCol="0">
              <a:spAutoFit/>
            </a:bodyPr>
            <a:lstStyle/>
            <a:p>
              <a:r>
                <a:rPr lang="en-US" sz="2400" dirty="0">
                  <a:solidFill>
                    <a:schemeClr val="tx1">
                      <a:lumMod val="85000"/>
                      <a:lumOff val="15000"/>
                    </a:schemeClr>
                  </a:solidFill>
                  <a:latin typeface="NHaasGroteskDSPro-65Md" panose="020B0604020202020204" pitchFamily="34" charset="0"/>
                </a:rPr>
                <a:t>Model Road Map</a:t>
              </a:r>
              <a:endParaRPr lang="en-SG" sz="1100" dirty="0"/>
            </a:p>
          </p:txBody>
        </p:sp>
        <p:sp>
          <p:nvSpPr>
            <p:cNvPr id="1055" name="Rectangle 1054">
              <a:extLst>
                <a:ext uri="{FF2B5EF4-FFF2-40B4-BE49-F238E27FC236}">
                  <a16:creationId xmlns:a16="http://schemas.microsoft.com/office/drawing/2014/main" id="{79A27E4E-67A4-8817-3EB0-A762DE437C9F}"/>
                </a:ext>
              </a:extLst>
            </p:cNvPr>
            <p:cNvSpPr/>
            <p:nvPr/>
          </p:nvSpPr>
          <p:spPr>
            <a:xfrm>
              <a:off x="-1987441" y="1547096"/>
              <a:ext cx="416908"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056" name="Rectangle 1055">
              <a:extLst>
                <a:ext uri="{FF2B5EF4-FFF2-40B4-BE49-F238E27FC236}">
                  <a16:creationId xmlns:a16="http://schemas.microsoft.com/office/drawing/2014/main" id="{4C276990-3B22-4A66-D4F5-CB4E3CEF05AD}"/>
                </a:ext>
              </a:extLst>
            </p:cNvPr>
            <p:cNvSpPr/>
            <p:nvPr/>
          </p:nvSpPr>
          <p:spPr>
            <a:xfrm>
              <a:off x="-1577480" y="1547096"/>
              <a:ext cx="416908" cy="28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057" name="Rectangle 1056">
              <a:extLst>
                <a:ext uri="{FF2B5EF4-FFF2-40B4-BE49-F238E27FC236}">
                  <a16:creationId xmlns:a16="http://schemas.microsoft.com/office/drawing/2014/main" id="{9D5B2903-6206-F61A-AE3A-BDF38D0D7B10}"/>
                </a:ext>
              </a:extLst>
            </p:cNvPr>
            <p:cNvSpPr/>
            <p:nvPr/>
          </p:nvSpPr>
          <p:spPr>
            <a:xfrm>
              <a:off x="-1160572" y="1546778"/>
              <a:ext cx="416908" cy="28800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latin typeface="NHaasGroteskDSPro-65Md" panose="020B0604020202020204" pitchFamily="34" charset="0"/>
              </a:endParaRPr>
            </a:p>
          </p:txBody>
        </p:sp>
      </p:grpSp>
      <p:sp>
        <p:nvSpPr>
          <p:cNvPr id="7" name="TextBox 6">
            <a:extLst>
              <a:ext uri="{FF2B5EF4-FFF2-40B4-BE49-F238E27FC236}">
                <a16:creationId xmlns:a16="http://schemas.microsoft.com/office/drawing/2014/main" id="{0282BB79-226F-3D48-75CE-EFC86F06461D}"/>
              </a:ext>
            </a:extLst>
          </p:cNvPr>
          <p:cNvSpPr txBox="1"/>
          <p:nvPr/>
        </p:nvSpPr>
        <p:spPr>
          <a:xfrm>
            <a:off x="4220234" y="2204589"/>
            <a:ext cx="3557904" cy="4154984"/>
          </a:xfrm>
          <a:prstGeom prst="rect">
            <a:avLst/>
          </a:prstGeom>
          <a:noFill/>
        </p:spPr>
        <p:txBody>
          <a:bodyPr wrap="square" rtlCol="0">
            <a:spAutoFit/>
          </a:bodyPr>
          <a:lstStyle/>
          <a:p>
            <a:pPr algn="just"/>
            <a:r>
              <a:rPr lang="en-US" sz="1200" b="1" i="0" dirty="0">
                <a:effectLst/>
                <a:latin typeface="NeueHaasGroteskText Pro Md" panose="020B0604020202020204" pitchFamily="34" charset="0"/>
              </a:rPr>
              <a:t>Part 2:  2</a:t>
            </a:r>
            <a:r>
              <a:rPr lang="en-US" sz="1200" b="1" i="0" baseline="30000" dirty="0">
                <a:effectLst/>
                <a:latin typeface="NeueHaasGroteskText Pro Md" panose="020B0604020202020204" pitchFamily="34" charset="0"/>
              </a:rPr>
              <a:t>nd</a:t>
            </a:r>
            <a:r>
              <a:rPr lang="en-US" sz="1200" b="1" i="0" dirty="0">
                <a:effectLst/>
                <a:latin typeface="NeueHaasGroteskText Pro Md" panose="020B0604020202020204" pitchFamily="34" charset="0"/>
              </a:rPr>
              <a:t>  level Extracted Features &amp; CNN</a:t>
            </a:r>
          </a:p>
          <a:p>
            <a:pPr algn="just"/>
            <a:r>
              <a:rPr lang="en-US" sz="1200" dirty="0">
                <a:latin typeface="NeueHaasGroteskText Pro Md" panose="020B0604020202020204" pitchFamily="34" charset="0"/>
              </a:rPr>
              <a:t>Notebook: 2</a:t>
            </a:r>
          </a:p>
          <a:p>
            <a:pPr algn="just"/>
            <a:r>
              <a:rPr lang="en-US" sz="1200" i="0" dirty="0">
                <a:effectLst/>
                <a:latin typeface="NeueHaasGroteskText Pro Md" panose="020B0604020202020204" pitchFamily="34" charset="0"/>
              </a:rPr>
              <a:t>Status: Discontinued</a:t>
            </a:r>
          </a:p>
          <a:p>
            <a:pPr algn="just"/>
            <a:endParaRPr lang="en-US" sz="1200" i="0" dirty="0">
              <a:effectLst/>
              <a:latin typeface="NeueHaasGroteskText Pro Md" panose="020B0604020202020204" pitchFamily="34" charset="0"/>
            </a:endParaRPr>
          </a:p>
          <a:p>
            <a:pPr algn="just"/>
            <a:r>
              <a:rPr lang="en-US" sz="1200" b="0" i="0" dirty="0">
                <a:effectLst/>
                <a:latin typeface="NeueHaasGroteskText Pro Md" panose="020B0604020202020204" pitchFamily="34" charset="0"/>
              </a:rPr>
              <a:t>The start of the 2</a:t>
            </a:r>
            <a:r>
              <a:rPr lang="en-US" sz="1200" b="0" i="0" baseline="30000" dirty="0">
                <a:effectLst/>
                <a:latin typeface="NeueHaasGroteskText Pro Md" panose="020B0604020202020204" pitchFamily="34" charset="0"/>
              </a:rPr>
              <a:t>nd</a:t>
            </a:r>
            <a:r>
              <a:rPr lang="en-US" sz="1200" b="0" i="0" dirty="0">
                <a:effectLst/>
                <a:latin typeface="NeueHaasGroteskText Pro Md" panose="020B0604020202020204" pitchFamily="34" charset="0"/>
              </a:rPr>
              <a:t> project focused on a particular wafer dimension to save time and resources to speed up development and analysis. The key idea was to develop the model on extracted features from the wafer maps for more interpretability. While also reducing the resource intensive nature of using converting the wafer maps to full fledge images, training on them and making inference on them.  However</a:t>
            </a:r>
            <a:r>
              <a:rPr lang="en-US" sz="1200" dirty="0">
                <a:latin typeface="NeueHaasGroteskText Pro Md" panose="020B0604020202020204" pitchFamily="34" charset="0"/>
              </a:rPr>
              <a:t>, the extracted features, which are low level features found in the frequency domain serve little to no improvement. Even though CNN is king in terms of accuracy, it lacks in inference speed and needs high computational requirements . The third part of the project focuses on higher level features like density and shape and also seeks to further inference speed.</a:t>
            </a:r>
            <a:endParaRPr lang="en-SG" sz="1200" dirty="0">
              <a:latin typeface="NeueHaasGroteskText Pro Md" panose="020B0604020202020204" pitchFamily="34" charset="0"/>
            </a:endParaRPr>
          </a:p>
        </p:txBody>
      </p:sp>
      <p:sp>
        <p:nvSpPr>
          <p:cNvPr id="8" name="Flowchart: Connector 7">
            <a:extLst>
              <a:ext uri="{FF2B5EF4-FFF2-40B4-BE49-F238E27FC236}">
                <a16:creationId xmlns:a16="http://schemas.microsoft.com/office/drawing/2014/main" id="{9F57AB10-CB21-E806-5D75-D47C24E54822}"/>
              </a:ext>
            </a:extLst>
          </p:cNvPr>
          <p:cNvSpPr/>
          <p:nvPr/>
        </p:nvSpPr>
        <p:spPr>
          <a:xfrm>
            <a:off x="5891822" y="2613902"/>
            <a:ext cx="180076" cy="176922"/>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9" name="TextBox 8">
            <a:extLst>
              <a:ext uri="{FF2B5EF4-FFF2-40B4-BE49-F238E27FC236}">
                <a16:creationId xmlns:a16="http://schemas.microsoft.com/office/drawing/2014/main" id="{D4356433-E9BF-26CB-47C6-2D84F5F74CDC}"/>
              </a:ext>
            </a:extLst>
          </p:cNvPr>
          <p:cNvSpPr txBox="1"/>
          <p:nvPr/>
        </p:nvSpPr>
        <p:spPr>
          <a:xfrm>
            <a:off x="8483306" y="2204589"/>
            <a:ext cx="3291840" cy="4524315"/>
          </a:xfrm>
          <a:prstGeom prst="rect">
            <a:avLst/>
          </a:prstGeom>
          <a:noFill/>
        </p:spPr>
        <p:txBody>
          <a:bodyPr wrap="square" rtlCol="0">
            <a:spAutoFit/>
          </a:bodyPr>
          <a:lstStyle/>
          <a:p>
            <a:pPr algn="just"/>
            <a:r>
              <a:rPr lang="en-US" sz="1200" b="1" i="0" dirty="0">
                <a:effectLst/>
                <a:latin typeface="NeueHaasGroteskText Pro Md" panose="020B0604020202020204" pitchFamily="34" charset="0"/>
              </a:rPr>
              <a:t>Part 3: 1</a:t>
            </a:r>
            <a:r>
              <a:rPr lang="en-US" sz="1200" b="1" i="0" baseline="30000" dirty="0">
                <a:effectLst/>
                <a:latin typeface="NeueHaasGroteskText Pro Md" panose="020B0604020202020204" pitchFamily="34" charset="0"/>
              </a:rPr>
              <a:t>st</a:t>
            </a:r>
            <a:r>
              <a:rPr lang="en-US" sz="1200" b="1" i="0" dirty="0">
                <a:effectLst/>
                <a:latin typeface="NeueHaasGroteskText Pro Md" panose="020B0604020202020204" pitchFamily="34" charset="0"/>
              </a:rPr>
              <a:t> level Extracted Features, Ensemble &amp; AAE</a:t>
            </a:r>
          </a:p>
          <a:p>
            <a:pPr algn="just"/>
            <a:r>
              <a:rPr lang="en-US" sz="1200" dirty="0">
                <a:latin typeface="NeueHaasGroteskText Pro Md" panose="020B0604020202020204" pitchFamily="34" charset="0"/>
              </a:rPr>
              <a:t>Notebook: 3</a:t>
            </a:r>
            <a:endParaRPr lang="en-US" sz="1200" i="0" dirty="0">
              <a:effectLst/>
              <a:latin typeface="NeueHaasGroteskText Pro Md" panose="020B0604020202020204" pitchFamily="34" charset="0"/>
            </a:endParaRPr>
          </a:p>
          <a:p>
            <a:pPr algn="just"/>
            <a:r>
              <a:rPr lang="en-US" sz="1200" i="0" dirty="0">
                <a:effectLst/>
                <a:latin typeface="NeueHaasGroteskText Pro Md" panose="020B0604020202020204" pitchFamily="34" charset="0"/>
              </a:rPr>
              <a:t>Status: Operational</a:t>
            </a:r>
          </a:p>
          <a:p>
            <a:pPr algn="just"/>
            <a:endParaRPr lang="en-US" sz="1200" b="1" i="0" dirty="0">
              <a:effectLst/>
              <a:latin typeface="NeueHaasGroteskText Pro Md" panose="020B0604020202020204" pitchFamily="34" charset="0"/>
            </a:endParaRPr>
          </a:p>
          <a:p>
            <a:pPr algn="just"/>
            <a:r>
              <a:rPr lang="en-US" sz="1200" b="0" i="0" dirty="0">
                <a:effectLst/>
                <a:latin typeface="NeueHaasGroteskText Pro Md" panose="020B0604020202020204" pitchFamily="34" charset="0"/>
              </a:rPr>
              <a:t>The start of the 3rd project focused on the wafer maps which have labels. </a:t>
            </a:r>
            <a:r>
              <a:rPr lang="en-US" sz="1200" dirty="0">
                <a:latin typeface="NeueHaasGroteskText Pro Md" panose="020B0604020202020204" pitchFamily="34" charset="0"/>
              </a:rPr>
              <a:t>S</a:t>
            </a:r>
            <a:r>
              <a:rPr lang="en-US" sz="1200" b="0" i="0" dirty="0">
                <a:effectLst/>
                <a:latin typeface="NeueHaasGroteskText Pro Md" panose="020B0604020202020204" pitchFamily="34" charset="0"/>
              </a:rPr>
              <a:t>ince we aim to reduce the </a:t>
            </a:r>
            <a:r>
              <a:rPr lang="en-US" sz="1200" dirty="0">
                <a:latin typeface="NeueHaasGroteskText Pro Md" panose="020B0604020202020204" pitchFamily="34" charset="0"/>
              </a:rPr>
              <a:t>training time and inference speed by using purely extracted features and smaller model sizes, we have up the wafer count</a:t>
            </a:r>
            <a:r>
              <a:rPr lang="en-US" sz="1200" b="0" i="0" dirty="0">
                <a:effectLst/>
                <a:latin typeface="NeueHaasGroteskText Pro Md" panose="020B0604020202020204" pitchFamily="34" charset="0"/>
              </a:rPr>
              <a:t>. This brings us from a measly 17000 </a:t>
            </a:r>
            <a:r>
              <a:rPr lang="en-US" sz="1200" dirty="0">
                <a:latin typeface="NeueHaasGroteskText Pro Md" panose="020B0604020202020204" pitchFamily="34" charset="0"/>
              </a:rPr>
              <a:t>wafer maps to over 179000 wafer maps. The model which was chosen for this process is the Adversarial auto encoder. The model showed considerable performance when compared to SVM, when carefully tuning the threshold value.</a:t>
            </a:r>
          </a:p>
          <a:p>
            <a:pPr algn="just"/>
            <a:r>
              <a:rPr lang="en-US" sz="1200" dirty="0">
                <a:latin typeface="NeueHaasGroteskText Pro Md" panose="020B0604020202020204" pitchFamily="34" charset="0"/>
              </a:rPr>
              <a:t>Part 3 also features ensemble methods. The slides below focus on the 3</a:t>
            </a:r>
            <a:r>
              <a:rPr lang="en-US" sz="1200" baseline="30000" dirty="0">
                <a:latin typeface="NeueHaasGroteskText Pro Md" panose="020B0604020202020204" pitchFamily="34" charset="0"/>
              </a:rPr>
              <a:t>rd</a:t>
            </a:r>
            <a:r>
              <a:rPr lang="en-US" sz="1200" dirty="0">
                <a:latin typeface="NeueHaasGroteskText Pro Md" panose="020B0604020202020204" pitchFamily="34" charset="0"/>
              </a:rPr>
              <a:t> Part of the project. </a:t>
            </a:r>
          </a:p>
          <a:p>
            <a:pPr algn="just"/>
            <a:endParaRPr lang="en-US" sz="1200" dirty="0">
              <a:latin typeface="NeueHaasGroteskText Pro Md" panose="020B0604020202020204" pitchFamily="34" charset="0"/>
            </a:endParaRPr>
          </a:p>
          <a:p>
            <a:pPr algn="just"/>
            <a:endParaRPr lang="en-US" sz="1200" dirty="0">
              <a:latin typeface="NeueHaasGroteskText Pro Md" panose="020B0604020202020204" pitchFamily="34" charset="0"/>
            </a:endParaRPr>
          </a:p>
          <a:p>
            <a:pPr algn="just"/>
            <a:endParaRPr lang="en-US" sz="1200" dirty="0">
              <a:latin typeface="NeueHaasGroteskText Pro Md" panose="020B0604020202020204" pitchFamily="34" charset="0"/>
            </a:endParaRPr>
          </a:p>
          <a:p>
            <a:pPr algn="just"/>
            <a:endParaRPr lang="en-SG" sz="1200" dirty="0">
              <a:latin typeface="NeueHaasGroteskText Pro Md" panose="020B0604020202020204" pitchFamily="34" charset="0"/>
            </a:endParaRPr>
          </a:p>
        </p:txBody>
      </p:sp>
      <p:sp>
        <p:nvSpPr>
          <p:cNvPr id="10" name="Flowchart: Connector 9">
            <a:extLst>
              <a:ext uri="{FF2B5EF4-FFF2-40B4-BE49-F238E27FC236}">
                <a16:creationId xmlns:a16="http://schemas.microsoft.com/office/drawing/2014/main" id="{A90F7185-DC6A-2495-1DB9-19FC0908C0D9}"/>
              </a:ext>
            </a:extLst>
          </p:cNvPr>
          <p:cNvSpPr/>
          <p:nvPr/>
        </p:nvSpPr>
        <p:spPr>
          <a:xfrm>
            <a:off x="10039188" y="2796782"/>
            <a:ext cx="180076" cy="176922"/>
          </a:xfrm>
          <a:prstGeom prst="flowChartConnector">
            <a:avLst/>
          </a:prstGeom>
          <a:solidFill>
            <a:srgbClr val="68C7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1" name="TextBox 10">
            <a:extLst>
              <a:ext uri="{FF2B5EF4-FFF2-40B4-BE49-F238E27FC236}">
                <a16:creationId xmlns:a16="http://schemas.microsoft.com/office/drawing/2014/main" id="{D9E8AE30-5FF4-3EDC-1B01-1794CDC38514}"/>
              </a:ext>
            </a:extLst>
          </p:cNvPr>
          <p:cNvSpPr txBox="1"/>
          <p:nvPr/>
        </p:nvSpPr>
        <p:spPr>
          <a:xfrm>
            <a:off x="416853" y="2204591"/>
            <a:ext cx="3098212" cy="2308324"/>
          </a:xfrm>
          <a:prstGeom prst="rect">
            <a:avLst/>
          </a:prstGeom>
          <a:noFill/>
        </p:spPr>
        <p:txBody>
          <a:bodyPr wrap="square" rtlCol="0">
            <a:spAutoFit/>
          </a:bodyPr>
          <a:lstStyle/>
          <a:p>
            <a:pPr algn="just"/>
            <a:r>
              <a:rPr lang="en-US" sz="1200" b="1" i="0" dirty="0">
                <a:effectLst/>
                <a:latin typeface="NeueHaasGroteskText Pro Md" panose="020B0604020202020204" pitchFamily="34" charset="0"/>
              </a:rPr>
              <a:t>Part 1 : CNN</a:t>
            </a:r>
          </a:p>
          <a:p>
            <a:pPr algn="just"/>
            <a:r>
              <a:rPr lang="en-US" sz="1200" dirty="0">
                <a:latin typeface="NeueHaasGroteskText Pro Md" panose="020B0604020202020204" pitchFamily="34" charset="0"/>
              </a:rPr>
              <a:t>Notebook: 1 </a:t>
            </a:r>
          </a:p>
          <a:p>
            <a:pPr algn="just"/>
            <a:r>
              <a:rPr lang="en-US" sz="1200" i="0" dirty="0">
                <a:effectLst/>
                <a:latin typeface="NeueHaasGroteskText Pro Md" panose="020B0604020202020204" pitchFamily="34" charset="0"/>
              </a:rPr>
              <a:t>Status: Discontinued</a:t>
            </a:r>
          </a:p>
          <a:p>
            <a:pPr algn="just"/>
            <a:endParaRPr lang="en-US" sz="1200" b="1" i="0" dirty="0">
              <a:effectLst/>
              <a:latin typeface="NeueHaasGroteskText Pro Md" panose="020B0604020202020204" pitchFamily="34" charset="0"/>
            </a:endParaRPr>
          </a:p>
          <a:p>
            <a:pPr algn="just"/>
            <a:r>
              <a:rPr lang="en-US" sz="1200" b="0" i="0" dirty="0">
                <a:effectLst/>
                <a:latin typeface="NeueHaasGroteskText Pro Md" panose="020B0604020202020204" pitchFamily="34" charset="0"/>
              </a:rPr>
              <a:t>The start of the project focused on converting the </a:t>
            </a:r>
            <a:r>
              <a:rPr lang="en-US" sz="1200" dirty="0">
                <a:latin typeface="NeueHaasGroteskText Pro Md" panose="020B0604020202020204" pitchFamily="34" charset="0"/>
              </a:rPr>
              <a:t>wafer dimension to Images. Due to the mass number of images the training process was often intensive in terms of time and resources. Better alternatives were sought after in the second part of the project </a:t>
            </a:r>
            <a:endParaRPr lang="en-SG" sz="1200" dirty="0">
              <a:latin typeface="NeueHaasGroteskText Pro Md" panose="020B0604020202020204" pitchFamily="34" charset="0"/>
            </a:endParaRPr>
          </a:p>
        </p:txBody>
      </p:sp>
      <p:sp>
        <p:nvSpPr>
          <p:cNvPr id="12" name="Flowchart: Connector 11">
            <a:extLst>
              <a:ext uri="{FF2B5EF4-FFF2-40B4-BE49-F238E27FC236}">
                <a16:creationId xmlns:a16="http://schemas.microsoft.com/office/drawing/2014/main" id="{5C5C0D5B-A83A-1805-D983-DF8066CE607C}"/>
              </a:ext>
            </a:extLst>
          </p:cNvPr>
          <p:cNvSpPr/>
          <p:nvPr/>
        </p:nvSpPr>
        <p:spPr>
          <a:xfrm>
            <a:off x="2110740" y="2613902"/>
            <a:ext cx="180076" cy="176922"/>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Tree>
    <p:extLst>
      <p:ext uri="{BB962C8B-B14F-4D97-AF65-F5344CB8AC3E}">
        <p14:creationId xmlns:p14="http://schemas.microsoft.com/office/powerpoint/2010/main" val="547786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BD84578-BF21-C801-FBCF-C43EE2C633B3}"/>
              </a:ext>
            </a:extLst>
          </p:cNvPr>
          <p:cNvGrpSpPr/>
          <p:nvPr/>
        </p:nvGrpSpPr>
        <p:grpSpPr>
          <a:xfrm>
            <a:off x="723678" y="1800879"/>
            <a:ext cx="4738510" cy="3013713"/>
            <a:chOff x="798074" y="2644612"/>
            <a:chExt cx="4738510" cy="3013713"/>
          </a:xfrm>
        </p:grpSpPr>
        <p:sp>
          <p:nvSpPr>
            <p:cNvPr id="7" name="TextBox 6">
              <a:extLst>
                <a:ext uri="{FF2B5EF4-FFF2-40B4-BE49-F238E27FC236}">
                  <a16:creationId xmlns:a16="http://schemas.microsoft.com/office/drawing/2014/main" id="{48B80972-3FE7-0836-F6C9-BFE92597548A}"/>
                </a:ext>
              </a:extLst>
            </p:cNvPr>
            <p:cNvSpPr txBox="1"/>
            <p:nvPr/>
          </p:nvSpPr>
          <p:spPr>
            <a:xfrm>
              <a:off x="1791250" y="2644612"/>
              <a:ext cx="3745334"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Dataset Preprocessing </a:t>
              </a:r>
              <a:endParaRPr lang="en-SG" sz="2000" dirty="0">
                <a:solidFill>
                  <a:schemeClr val="tx1">
                    <a:lumMod val="85000"/>
                    <a:lumOff val="15000"/>
                  </a:schemeClr>
                </a:solidFill>
                <a:latin typeface="NHaasGroteskDSPro-65Md" panose="020B0604020202020204" pitchFamily="34" charset="0"/>
              </a:endParaRPr>
            </a:p>
          </p:txBody>
        </p:sp>
        <p:sp>
          <p:nvSpPr>
            <p:cNvPr id="8" name="TextBox 7">
              <a:extLst>
                <a:ext uri="{FF2B5EF4-FFF2-40B4-BE49-F238E27FC236}">
                  <a16:creationId xmlns:a16="http://schemas.microsoft.com/office/drawing/2014/main" id="{7455004E-F482-D6E9-2157-F6A73FB4692D}"/>
                </a:ext>
              </a:extLst>
            </p:cNvPr>
            <p:cNvSpPr txBox="1"/>
            <p:nvPr/>
          </p:nvSpPr>
          <p:spPr>
            <a:xfrm>
              <a:off x="798074" y="3165335"/>
              <a:ext cx="4496022" cy="2492990"/>
            </a:xfrm>
            <a:prstGeom prst="rect">
              <a:avLst/>
            </a:prstGeom>
            <a:noFill/>
          </p:spPr>
          <p:txBody>
            <a:bodyPr wrap="square" rtlCol="0">
              <a:spAutoFit/>
            </a:bodyPr>
            <a:lstStyle/>
            <a:p>
              <a:pPr algn="just"/>
              <a:r>
                <a:rPr lang="en-US" sz="1200" dirty="0">
                  <a:latin typeface="NeueHaasGroteskText Pro Md" panose="020B0604020202020204" pitchFamily="34" charset="0"/>
                </a:rPr>
                <a:t>The WM811K Wafer Map dataset, which can be accessed on Kaggle, comprises of images that display the wafer maps captured during the production of semiconductor devices. The dataset was curated by </a:t>
              </a:r>
              <a:r>
                <a:rPr lang="en-US" sz="1200" dirty="0" err="1">
                  <a:latin typeface="NeueHaasGroteskText Pro Md" panose="020B0604020202020204" pitchFamily="34" charset="0"/>
                </a:rPr>
                <a:t>Qingyi</a:t>
              </a:r>
              <a:r>
                <a:rPr lang="en-US" sz="1200" dirty="0">
                  <a:latin typeface="NeueHaasGroteskText Pro Md" panose="020B0604020202020204" pitchFamily="34" charset="0"/>
                </a:rPr>
                <a:t>. In total, the dataset contains 811,457 entries, where each entry corresponds to a wafer map of a semiconductor device. These entries are represented as 2D arrays with variable dimensions and are labeled with a class indicating  the wafer map class. (We later converted the normal class to 0 and the abnormal class to 1) The dataset also contains a CSV file that provides metadata for each 2D Wafer Map, such as details about the production line, wafer ID, and lot ID.</a:t>
              </a:r>
              <a:endParaRPr lang="en-SG" sz="1200" dirty="0">
                <a:latin typeface="NeueHaasGroteskText Pro Md" panose="020B0604020202020204" pitchFamily="34" charset="0"/>
              </a:endParaRPr>
            </a:p>
          </p:txBody>
        </p:sp>
        <p:sp>
          <p:nvSpPr>
            <p:cNvPr id="2" name="Oval 1">
              <a:extLst>
                <a:ext uri="{FF2B5EF4-FFF2-40B4-BE49-F238E27FC236}">
                  <a16:creationId xmlns:a16="http://schemas.microsoft.com/office/drawing/2014/main" id="{9A0F4B25-B6F3-E37E-7EB3-B1CA8558F5C6}"/>
                </a:ext>
              </a:extLst>
            </p:cNvPr>
            <p:cNvSpPr/>
            <p:nvPr/>
          </p:nvSpPr>
          <p:spPr>
            <a:xfrm>
              <a:off x="855224" y="2686872"/>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9" name="Oval 8">
              <a:extLst>
                <a:ext uri="{FF2B5EF4-FFF2-40B4-BE49-F238E27FC236}">
                  <a16:creationId xmlns:a16="http://schemas.microsoft.com/office/drawing/2014/main" id="{10BB288F-C2E5-D543-2531-4035D20C277C}"/>
                </a:ext>
              </a:extLst>
            </p:cNvPr>
            <p:cNvSpPr/>
            <p:nvPr/>
          </p:nvSpPr>
          <p:spPr>
            <a:xfrm>
              <a:off x="1144212" y="2687190"/>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0" name="Oval 9">
              <a:extLst>
                <a:ext uri="{FF2B5EF4-FFF2-40B4-BE49-F238E27FC236}">
                  <a16:creationId xmlns:a16="http://schemas.microsoft.com/office/drawing/2014/main" id="{25F06BB4-F860-8786-59E8-1577EFA5F404}"/>
                </a:ext>
              </a:extLst>
            </p:cNvPr>
            <p:cNvSpPr/>
            <p:nvPr/>
          </p:nvSpPr>
          <p:spPr>
            <a:xfrm>
              <a:off x="1432212" y="2686872"/>
              <a:ext cx="288000" cy="288000"/>
            </a:xfrm>
            <a:prstGeom prst="ellipse">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latin typeface="NHaasGroteskDSPro-65Md" panose="020B0604020202020204" pitchFamily="34" charset="0"/>
              </a:endParaRPr>
            </a:p>
          </p:txBody>
        </p:sp>
      </p:grpSp>
      <mc:AlternateContent xmlns:mc="http://schemas.openxmlformats.org/markup-compatibility/2006">
        <mc:Choice xmlns:cx1="http://schemas.microsoft.com/office/drawing/2015/9/8/chartex" Requires="cx1">
          <p:graphicFrame>
            <p:nvGraphicFramePr>
              <p:cNvPr id="13" name="Chart 12">
                <a:extLst>
                  <a:ext uri="{FF2B5EF4-FFF2-40B4-BE49-F238E27FC236}">
                    <a16:creationId xmlns:a16="http://schemas.microsoft.com/office/drawing/2014/main" id="{C20EDE3F-7C06-724F-E937-081D288AF29E}"/>
                  </a:ext>
                </a:extLst>
              </p:cNvPr>
              <p:cNvGraphicFramePr/>
              <p:nvPr>
                <p:extLst>
                  <p:ext uri="{D42A27DB-BD31-4B8C-83A1-F6EECF244321}">
                    <p14:modId xmlns:p14="http://schemas.microsoft.com/office/powerpoint/2010/main" val="2326339235"/>
                  </p:ext>
                </p:extLst>
              </p:nvPr>
            </p:nvGraphicFramePr>
            <p:xfrm>
              <a:off x="5615641" y="1843139"/>
              <a:ext cx="5852681" cy="3808361"/>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3" name="Chart 12">
                <a:extLst>
                  <a:ext uri="{FF2B5EF4-FFF2-40B4-BE49-F238E27FC236}">
                    <a16:creationId xmlns:a16="http://schemas.microsoft.com/office/drawing/2014/main" id="{C20EDE3F-7C06-724F-E937-081D288AF29E}"/>
                  </a:ext>
                </a:extLst>
              </p:cNvPr>
              <p:cNvPicPr>
                <a:picLocks noGrp="1" noRot="1" noChangeAspect="1" noMove="1" noResize="1" noEditPoints="1" noAdjustHandles="1" noChangeArrowheads="1" noChangeShapeType="1"/>
              </p:cNvPicPr>
              <p:nvPr/>
            </p:nvPicPr>
            <p:blipFill>
              <a:blip r:embed="rId3"/>
              <a:stretch>
                <a:fillRect/>
              </a:stretch>
            </p:blipFill>
            <p:spPr>
              <a:xfrm>
                <a:off x="5615641" y="1843139"/>
                <a:ext cx="5852681" cy="3808361"/>
              </a:xfrm>
              <a:prstGeom prst="rect">
                <a:avLst/>
              </a:prstGeom>
            </p:spPr>
          </p:pic>
        </mc:Fallback>
      </mc:AlternateContent>
    </p:spTree>
    <p:extLst>
      <p:ext uri="{BB962C8B-B14F-4D97-AF65-F5344CB8AC3E}">
        <p14:creationId xmlns:p14="http://schemas.microsoft.com/office/powerpoint/2010/main" val="490762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455004E-F482-D6E9-2157-F6A73FB4692D}"/>
              </a:ext>
            </a:extLst>
          </p:cNvPr>
          <p:cNvSpPr txBox="1"/>
          <p:nvPr/>
        </p:nvSpPr>
        <p:spPr>
          <a:xfrm>
            <a:off x="489579" y="2273919"/>
            <a:ext cx="3646811" cy="2862322"/>
          </a:xfrm>
          <a:prstGeom prst="rect">
            <a:avLst/>
          </a:prstGeom>
          <a:noFill/>
        </p:spPr>
        <p:txBody>
          <a:bodyPr wrap="square" rtlCol="0">
            <a:spAutoFit/>
          </a:bodyPr>
          <a:lstStyle/>
          <a:p>
            <a:pPr algn="just"/>
            <a:r>
              <a:rPr lang="en-SG" sz="1200" dirty="0">
                <a:latin typeface="NeueHaasGroteskText Pro Md" panose="020B0604020202020204" pitchFamily="34" charset="0"/>
              </a:rPr>
              <a:t>The difference between each class are significant. Base on observation we can discern that Center means that the wafers are defective mainly in the Center. When there is a scratch, it is a long line that stretches from one end to the other and for Edge-Ring it usually means that the edges of the wafer are defective. With this knowledge we can employ feature extraction which could utilise these additional high-level information.  These wafers however contain  noise &amp; might affect the accuracy of the model. Additionally, the imbalance in dataset might cause generalization issues for the model we are creating later.</a:t>
            </a:r>
          </a:p>
        </p:txBody>
      </p:sp>
      <p:pic>
        <p:nvPicPr>
          <p:cNvPr id="12" name="Picture 11">
            <a:extLst>
              <a:ext uri="{FF2B5EF4-FFF2-40B4-BE49-F238E27FC236}">
                <a16:creationId xmlns:a16="http://schemas.microsoft.com/office/drawing/2014/main" id="{575113AB-E05F-654C-6552-7E37F8DB7D75}"/>
              </a:ext>
            </a:extLst>
          </p:cNvPr>
          <p:cNvPicPr>
            <a:picLocks noChangeAspect="1"/>
          </p:cNvPicPr>
          <p:nvPr/>
        </p:nvPicPr>
        <p:blipFill rotWithShape="1">
          <a:blip r:embed="rId2"/>
          <a:srcRect t="-613"/>
          <a:stretch/>
        </p:blipFill>
        <p:spPr>
          <a:xfrm>
            <a:off x="5432070" y="3001690"/>
            <a:ext cx="1936457" cy="1799497"/>
          </a:xfrm>
          <a:prstGeom prst="rect">
            <a:avLst/>
          </a:prstGeom>
        </p:spPr>
      </p:pic>
      <p:pic>
        <p:nvPicPr>
          <p:cNvPr id="15" name="Picture 14">
            <a:extLst>
              <a:ext uri="{FF2B5EF4-FFF2-40B4-BE49-F238E27FC236}">
                <a16:creationId xmlns:a16="http://schemas.microsoft.com/office/drawing/2014/main" id="{45F54B2C-BFE5-2A89-639A-3AF222D8DA47}"/>
              </a:ext>
            </a:extLst>
          </p:cNvPr>
          <p:cNvPicPr>
            <a:picLocks noChangeAspect="1"/>
          </p:cNvPicPr>
          <p:nvPr/>
        </p:nvPicPr>
        <p:blipFill>
          <a:blip r:embed="rId3"/>
          <a:stretch>
            <a:fillRect/>
          </a:stretch>
        </p:blipFill>
        <p:spPr>
          <a:xfrm>
            <a:off x="7672981" y="2995678"/>
            <a:ext cx="1798252" cy="1811523"/>
          </a:xfrm>
          <a:prstGeom prst="rect">
            <a:avLst/>
          </a:prstGeom>
        </p:spPr>
      </p:pic>
      <p:pic>
        <p:nvPicPr>
          <p:cNvPr id="19" name="Picture 18">
            <a:extLst>
              <a:ext uri="{FF2B5EF4-FFF2-40B4-BE49-F238E27FC236}">
                <a16:creationId xmlns:a16="http://schemas.microsoft.com/office/drawing/2014/main" id="{56CBB518-BF09-8CAC-2A30-1ADD31E6E39B}"/>
              </a:ext>
            </a:extLst>
          </p:cNvPr>
          <p:cNvPicPr>
            <a:picLocks noChangeAspect="1"/>
          </p:cNvPicPr>
          <p:nvPr/>
        </p:nvPicPr>
        <p:blipFill>
          <a:blip r:embed="rId4"/>
          <a:stretch>
            <a:fillRect/>
          </a:stretch>
        </p:blipFill>
        <p:spPr>
          <a:xfrm>
            <a:off x="9775687" y="2995677"/>
            <a:ext cx="1804814" cy="1811523"/>
          </a:xfrm>
          <a:prstGeom prst="rect">
            <a:avLst/>
          </a:prstGeom>
        </p:spPr>
      </p:pic>
      <p:sp>
        <p:nvSpPr>
          <p:cNvPr id="26" name="Rectangle 25">
            <a:extLst>
              <a:ext uri="{FF2B5EF4-FFF2-40B4-BE49-F238E27FC236}">
                <a16:creationId xmlns:a16="http://schemas.microsoft.com/office/drawing/2014/main" id="{111C7B1A-7478-07A8-FFA5-EE14D39CCF91}"/>
              </a:ext>
            </a:extLst>
          </p:cNvPr>
          <p:cNvSpPr/>
          <p:nvPr/>
        </p:nvSpPr>
        <p:spPr>
          <a:xfrm>
            <a:off x="5436866" y="2488875"/>
            <a:ext cx="1931661" cy="35308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NHaasGroteskDSPro-65Md" panose="020B0604020202020204" pitchFamily="34" charset="0"/>
              </a:rPr>
              <a:t>Center</a:t>
            </a:r>
          </a:p>
        </p:txBody>
      </p:sp>
      <p:sp>
        <p:nvSpPr>
          <p:cNvPr id="32" name="Rectangle 31">
            <a:extLst>
              <a:ext uri="{FF2B5EF4-FFF2-40B4-BE49-F238E27FC236}">
                <a16:creationId xmlns:a16="http://schemas.microsoft.com/office/drawing/2014/main" id="{870EBA3D-5C80-49DE-6D25-18A3BE27D06B}"/>
              </a:ext>
            </a:extLst>
          </p:cNvPr>
          <p:cNvSpPr/>
          <p:nvPr/>
        </p:nvSpPr>
        <p:spPr>
          <a:xfrm>
            <a:off x="7674124" y="2493471"/>
            <a:ext cx="1797109" cy="3530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NHaasGroteskDSPro-65Md" panose="020B0604020202020204" pitchFamily="34" charset="0"/>
              </a:rPr>
              <a:t>Scratch</a:t>
            </a:r>
          </a:p>
        </p:txBody>
      </p:sp>
      <p:sp>
        <p:nvSpPr>
          <p:cNvPr id="35" name="Rectangle 34">
            <a:extLst>
              <a:ext uri="{FF2B5EF4-FFF2-40B4-BE49-F238E27FC236}">
                <a16:creationId xmlns:a16="http://schemas.microsoft.com/office/drawing/2014/main" id="{995F1CF7-F9B1-500E-C5F3-7C064EC41062}"/>
              </a:ext>
            </a:extLst>
          </p:cNvPr>
          <p:cNvSpPr/>
          <p:nvPr/>
        </p:nvSpPr>
        <p:spPr>
          <a:xfrm>
            <a:off x="9728773" y="2483297"/>
            <a:ext cx="1851727" cy="353085"/>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NHaasGroteskDSPro-65Md" panose="020B0604020202020204" pitchFamily="34" charset="0"/>
              </a:rPr>
              <a:t>Edge- Ring</a:t>
            </a:r>
          </a:p>
        </p:txBody>
      </p:sp>
      <p:sp>
        <p:nvSpPr>
          <p:cNvPr id="6" name="TextBox 5">
            <a:extLst>
              <a:ext uri="{FF2B5EF4-FFF2-40B4-BE49-F238E27FC236}">
                <a16:creationId xmlns:a16="http://schemas.microsoft.com/office/drawing/2014/main" id="{1760D458-2329-27EF-D734-346AAEF8198D}"/>
              </a:ext>
            </a:extLst>
          </p:cNvPr>
          <p:cNvSpPr txBox="1"/>
          <p:nvPr/>
        </p:nvSpPr>
        <p:spPr>
          <a:xfrm>
            <a:off x="1487613" y="1826961"/>
            <a:ext cx="2864677"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Dataset Preprocessing </a:t>
            </a:r>
            <a:endParaRPr lang="en-SG" sz="2000" dirty="0">
              <a:solidFill>
                <a:schemeClr val="tx1">
                  <a:lumMod val="85000"/>
                  <a:lumOff val="15000"/>
                </a:schemeClr>
              </a:solidFill>
              <a:latin typeface="NHaasGroteskDSPro-65Md" panose="020B0604020202020204" pitchFamily="34" charset="0"/>
            </a:endParaRPr>
          </a:p>
        </p:txBody>
      </p:sp>
      <p:sp>
        <p:nvSpPr>
          <p:cNvPr id="11" name="Oval 10">
            <a:extLst>
              <a:ext uri="{FF2B5EF4-FFF2-40B4-BE49-F238E27FC236}">
                <a16:creationId xmlns:a16="http://schemas.microsoft.com/office/drawing/2014/main" id="{2C595E1F-E80F-0264-6C43-A0340F748139}"/>
              </a:ext>
            </a:extLst>
          </p:cNvPr>
          <p:cNvSpPr/>
          <p:nvPr/>
        </p:nvSpPr>
        <p:spPr>
          <a:xfrm>
            <a:off x="551587" y="1869221"/>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3" name="Oval 12">
            <a:extLst>
              <a:ext uri="{FF2B5EF4-FFF2-40B4-BE49-F238E27FC236}">
                <a16:creationId xmlns:a16="http://schemas.microsoft.com/office/drawing/2014/main" id="{714DF4C7-D428-D686-DC49-8EF30288C387}"/>
              </a:ext>
            </a:extLst>
          </p:cNvPr>
          <p:cNvSpPr/>
          <p:nvPr/>
        </p:nvSpPr>
        <p:spPr>
          <a:xfrm>
            <a:off x="840575" y="1869539"/>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14" name="Oval 13">
            <a:extLst>
              <a:ext uri="{FF2B5EF4-FFF2-40B4-BE49-F238E27FC236}">
                <a16:creationId xmlns:a16="http://schemas.microsoft.com/office/drawing/2014/main" id="{611B47DE-F5F3-BE46-B754-653C12ED97AA}"/>
              </a:ext>
            </a:extLst>
          </p:cNvPr>
          <p:cNvSpPr/>
          <p:nvPr/>
        </p:nvSpPr>
        <p:spPr>
          <a:xfrm>
            <a:off x="1128575" y="1869221"/>
            <a:ext cx="288000" cy="288000"/>
          </a:xfrm>
          <a:prstGeom prst="ellipse">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latin typeface="NHaasGroteskDSPro-65Md" panose="020B0604020202020204" pitchFamily="34" charset="0"/>
            </a:endParaRPr>
          </a:p>
        </p:txBody>
      </p:sp>
    </p:spTree>
    <p:extLst>
      <p:ext uri="{BB962C8B-B14F-4D97-AF65-F5344CB8AC3E}">
        <p14:creationId xmlns:p14="http://schemas.microsoft.com/office/powerpoint/2010/main" val="287865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C6F09BFD-4498-B624-0E3E-93ED65DA3F31}"/>
              </a:ext>
            </a:extLst>
          </p:cNvPr>
          <p:cNvSpPr txBox="1"/>
          <p:nvPr/>
        </p:nvSpPr>
        <p:spPr>
          <a:xfrm>
            <a:off x="999106" y="1802911"/>
            <a:ext cx="3450147" cy="461665"/>
          </a:xfrm>
          <a:prstGeom prst="rect">
            <a:avLst/>
          </a:prstGeom>
          <a:noFill/>
        </p:spPr>
        <p:txBody>
          <a:bodyPr wrap="square" rtlCol="0">
            <a:spAutoFit/>
          </a:bodyPr>
          <a:lstStyle/>
          <a:p>
            <a:r>
              <a:rPr lang="en-US" sz="2400" dirty="0" err="1">
                <a:solidFill>
                  <a:schemeClr val="tx1">
                    <a:lumMod val="85000"/>
                    <a:lumOff val="15000"/>
                  </a:schemeClr>
                </a:solidFill>
                <a:latin typeface="NHaasGroteskDSPro-65Md" panose="020B0604020202020204" pitchFamily="34" charset="0"/>
              </a:rPr>
              <a:t>fastNlMeansDenoising</a:t>
            </a:r>
            <a:endParaRPr lang="en-SG" sz="2400" dirty="0">
              <a:solidFill>
                <a:schemeClr val="tx1">
                  <a:lumMod val="85000"/>
                  <a:lumOff val="15000"/>
                </a:schemeClr>
              </a:solidFill>
              <a:latin typeface="NHaasGroteskDSPro-65Md" panose="020B0604020202020204" pitchFamily="34" charset="0"/>
            </a:endParaRPr>
          </a:p>
        </p:txBody>
      </p:sp>
      <p:sp>
        <p:nvSpPr>
          <p:cNvPr id="28" name="TextBox 27">
            <a:extLst>
              <a:ext uri="{FF2B5EF4-FFF2-40B4-BE49-F238E27FC236}">
                <a16:creationId xmlns:a16="http://schemas.microsoft.com/office/drawing/2014/main" id="{9E3A03F8-2BC0-78CF-D74F-45C827814F95}"/>
              </a:ext>
            </a:extLst>
          </p:cNvPr>
          <p:cNvSpPr txBox="1"/>
          <p:nvPr/>
        </p:nvSpPr>
        <p:spPr>
          <a:xfrm>
            <a:off x="4690553" y="1802911"/>
            <a:ext cx="3450147" cy="461665"/>
          </a:xfrm>
          <a:prstGeom prst="rect">
            <a:avLst/>
          </a:prstGeom>
          <a:noFill/>
        </p:spPr>
        <p:txBody>
          <a:bodyPr wrap="square" rtlCol="0">
            <a:spAutoFit/>
          </a:bodyPr>
          <a:lstStyle/>
          <a:p>
            <a:r>
              <a:rPr lang="en-US" sz="2400" dirty="0">
                <a:solidFill>
                  <a:schemeClr val="tx1">
                    <a:lumMod val="85000"/>
                    <a:lumOff val="15000"/>
                  </a:schemeClr>
                </a:solidFill>
                <a:latin typeface="NHaasGroteskDSPro-65Md" panose="020B0604020202020204" pitchFamily="34" charset="0"/>
              </a:rPr>
              <a:t>Feature Extraction </a:t>
            </a:r>
            <a:endParaRPr lang="en-SG" sz="2400" dirty="0">
              <a:solidFill>
                <a:schemeClr val="tx1">
                  <a:lumMod val="85000"/>
                  <a:lumOff val="15000"/>
                </a:schemeClr>
              </a:solidFill>
              <a:latin typeface="NHaasGroteskDSPro-65Md" panose="020B0604020202020204" pitchFamily="34" charset="0"/>
            </a:endParaRPr>
          </a:p>
        </p:txBody>
      </p:sp>
      <p:sp>
        <p:nvSpPr>
          <p:cNvPr id="33" name="TextBox 32">
            <a:extLst>
              <a:ext uri="{FF2B5EF4-FFF2-40B4-BE49-F238E27FC236}">
                <a16:creationId xmlns:a16="http://schemas.microsoft.com/office/drawing/2014/main" id="{B8794212-A91E-DBAC-190C-08763283EF58}"/>
              </a:ext>
            </a:extLst>
          </p:cNvPr>
          <p:cNvSpPr txBox="1"/>
          <p:nvPr/>
        </p:nvSpPr>
        <p:spPr>
          <a:xfrm>
            <a:off x="4697347" y="3681896"/>
            <a:ext cx="3085214" cy="2492990"/>
          </a:xfrm>
          <a:prstGeom prst="rect">
            <a:avLst/>
          </a:prstGeom>
          <a:noFill/>
        </p:spPr>
        <p:txBody>
          <a:bodyPr wrap="square">
            <a:spAutoFit/>
          </a:bodyPr>
          <a:lstStyle/>
          <a:p>
            <a:pPr algn="just"/>
            <a:r>
              <a:rPr lang="en-SG" sz="1200" dirty="0">
                <a:latin typeface="NeueHaasGroteskText Pro Md" panose="020B0604020202020204" pitchFamily="34" charset="0"/>
              </a:rPr>
              <a:t>The model is trained upon the features which we extract from the images, this reduces the high dimensionality and computational requirements of CNN and promotes faster inference in real time. The features extracted are density-based features, Geometric based features and Radon. In total we have 59 inputs to work with rather than 676 inputs (26x26) if we decide to use a CNN based model. Interpolation is done to make up for the uneven wafer map dimensions</a:t>
            </a:r>
          </a:p>
        </p:txBody>
      </p:sp>
      <p:sp>
        <p:nvSpPr>
          <p:cNvPr id="34" name="TextBox 33">
            <a:extLst>
              <a:ext uri="{FF2B5EF4-FFF2-40B4-BE49-F238E27FC236}">
                <a16:creationId xmlns:a16="http://schemas.microsoft.com/office/drawing/2014/main" id="{ED59EA60-DB54-AA26-2D83-BD44E9C7B5B0}"/>
              </a:ext>
            </a:extLst>
          </p:cNvPr>
          <p:cNvSpPr txBox="1"/>
          <p:nvPr/>
        </p:nvSpPr>
        <p:spPr>
          <a:xfrm>
            <a:off x="1041656" y="3681896"/>
            <a:ext cx="3085214" cy="2308324"/>
          </a:xfrm>
          <a:prstGeom prst="rect">
            <a:avLst/>
          </a:prstGeom>
          <a:noFill/>
        </p:spPr>
        <p:txBody>
          <a:bodyPr wrap="square">
            <a:spAutoFit/>
          </a:bodyPr>
          <a:lstStyle/>
          <a:p>
            <a:pPr algn="just"/>
            <a:r>
              <a:rPr lang="en-US" sz="1200" dirty="0">
                <a:latin typeface="NeueHaasGroteskText Pro Md" panose="020B0604020202020204" pitchFamily="34" charset="0"/>
              </a:rPr>
              <a:t>The </a:t>
            </a:r>
            <a:r>
              <a:rPr lang="en-US" sz="1200" dirty="0" err="1">
                <a:latin typeface="NeueHaasGroteskText Pro Md" panose="020B0604020202020204" pitchFamily="34" charset="0"/>
              </a:rPr>
              <a:t>fastNlMeansDenoising</a:t>
            </a:r>
            <a:r>
              <a:rPr lang="en-US" sz="1200" dirty="0">
                <a:latin typeface="NeueHaasGroteskText Pro Md" panose="020B0604020202020204" pitchFamily="34" charset="0"/>
              </a:rPr>
              <a:t>() function is a computationally efficient implementation of the Non-local Means Denoising algorithm. It takes an input image and reduces noise by comparing similar patches of pixels in the image. By averaging the pixel values of these similar patches, it estimates the clean pixel value for each location in the image. Done so as not to confuse the model with noise and for feature extraction.</a:t>
            </a:r>
          </a:p>
        </p:txBody>
      </p:sp>
      <p:sp>
        <p:nvSpPr>
          <p:cNvPr id="36" name="TextBox 35">
            <a:extLst>
              <a:ext uri="{FF2B5EF4-FFF2-40B4-BE49-F238E27FC236}">
                <a16:creationId xmlns:a16="http://schemas.microsoft.com/office/drawing/2014/main" id="{17A26C3C-82D6-DB91-BF70-7134BE6BD448}"/>
              </a:ext>
            </a:extLst>
          </p:cNvPr>
          <p:cNvSpPr txBox="1"/>
          <p:nvPr/>
        </p:nvSpPr>
        <p:spPr>
          <a:xfrm>
            <a:off x="8382000" y="1802911"/>
            <a:ext cx="3450147" cy="461665"/>
          </a:xfrm>
          <a:prstGeom prst="rect">
            <a:avLst/>
          </a:prstGeom>
          <a:noFill/>
        </p:spPr>
        <p:txBody>
          <a:bodyPr wrap="square" rtlCol="0">
            <a:spAutoFit/>
          </a:bodyPr>
          <a:lstStyle/>
          <a:p>
            <a:r>
              <a:rPr lang="en-US" sz="2400" dirty="0">
                <a:solidFill>
                  <a:schemeClr val="tx1">
                    <a:lumMod val="85000"/>
                    <a:lumOff val="15000"/>
                  </a:schemeClr>
                </a:solidFill>
                <a:latin typeface="NHaasGroteskDSPro-65Md" panose="020B0604020202020204" pitchFamily="34" charset="0"/>
              </a:rPr>
              <a:t>Ensemble Methods</a:t>
            </a:r>
            <a:endParaRPr lang="en-SG" sz="2400" dirty="0">
              <a:solidFill>
                <a:schemeClr val="tx1">
                  <a:lumMod val="85000"/>
                  <a:lumOff val="15000"/>
                </a:schemeClr>
              </a:solidFill>
              <a:latin typeface="NHaasGroteskDSPro-65Md" panose="020B0604020202020204" pitchFamily="34" charset="0"/>
            </a:endParaRPr>
          </a:p>
        </p:txBody>
      </p:sp>
      <p:sp>
        <p:nvSpPr>
          <p:cNvPr id="37" name="TextBox 36">
            <a:extLst>
              <a:ext uri="{FF2B5EF4-FFF2-40B4-BE49-F238E27FC236}">
                <a16:creationId xmlns:a16="http://schemas.microsoft.com/office/drawing/2014/main" id="{D0BA4B73-811F-C408-60C5-95F4790FD994}"/>
              </a:ext>
            </a:extLst>
          </p:cNvPr>
          <p:cNvSpPr txBox="1"/>
          <p:nvPr/>
        </p:nvSpPr>
        <p:spPr>
          <a:xfrm>
            <a:off x="8382000" y="3681896"/>
            <a:ext cx="2743200" cy="1200329"/>
          </a:xfrm>
          <a:prstGeom prst="rect">
            <a:avLst/>
          </a:prstGeom>
          <a:noFill/>
        </p:spPr>
        <p:txBody>
          <a:bodyPr wrap="square">
            <a:spAutoFit/>
          </a:bodyPr>
          <a:lstStyle/>
          <a:p>
            <a:pPr algn="just"/>
            <a:r>
              <a:rPr lang="en-US" sz="1200" dirty="0">
                <a:latin typeface="NeueHaasGroteskText Pro Md" panose="020B0604020202020204" pitchFamily="34" charset="0"/>
              </a:rPr>
              <a:t>Ensemble Method refers to a machine learning approach that enhances predictive accuracy and mitigates overfitting by combining multiple models, such as decision trees or neural networks</a:t>
            </a:r>
            <a:endParaRPr lang="en-SG" sz="1200" dirty="0">
              <a:latin typeface="NeueHaasGroteskText Pro Md" panose="020B0604020202020204" pitchFamily="34" charset="0"/>
            </a:endParaRPr>
          </a:p>
        </p:txBody>
      </p:sp>
      <p:sp>
        <p:nvSpPr>
          <p:cNvPr id="38" name="Oval 37">
            <a:extLst>
              <a:ext uri="{FF2B5EF4-FFF2-40B4-BE49-F238E27FC236}">
                <a16:creationId xmlns:a16="http://schemas.microsoft.com/office/drawing/2014/main" id="{3AE586F9-0D8A-070E-68FC-5F6A70DDB5FC}"/>
              </a:ext>
            </a:extLst>
          </p:cNvPr>
          <p:cNvSpPr/>
          <p:nvPr/>
        </p:nvSpPr>
        <p:spPr>
          <a:xfrm>
            <a:off x="1069747" y="1428079"/>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39" name="Oval 38">
            <a:extLst>
              <a:ext uri="{FF2B5EF4-FFF2-40B4-BE49-F238E27FC236}">
                <a16:creationId xmlns:a16="http://schemas.microsoft.com/office/drawing/2014/main" id="{F2518B6A-A6D2-5028-33C1-F8FC44DC74B7}"/>
              </a:ext>
            </a:extLst>
          </p:cNvPr>
          <p:cNvSpPr/>
          <p:nvPr/>
        </p:nvSpPr>
        <p:spPr>
          <a:xfrm>
            <a:off x="1419695" y="1428079"/>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p>
        </p:txBody>
      </p:sp>
      <p:sp>
        <p:nvSpPr>
          <p:cNvPr id="40" name="Oval 39">
            <a:extLst>
              <a:ext uri="{FF2B5EF4-FFF2-40B4-BE49-F238E27FC236}">
                <a16:creationId xmlns:a16="http://schemas.microsoft.com/office/drawing/2014/main" id="{31E7CFE7-045A-0F5C-CA56-46ABCFEFAC31}"/>
              </a:ext>
            </a:extLst>
          </p:cNvPr>
          <p:cNvSpPr/>
          <p:nvPr/>
        </p:nvSpPr>
        <p:spPr>
          <a:xfrm>
            <a:off x="1769643" y="1428079"/>
            <a:ext cx="288000" cy="288000"/>
          </a:xfrm>
          <a:prstGeom prst="ellipse">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latin typeface="NHaasGroteskDSPro-65Md" panose="020B0604020202020204" pitchFamily="34" charset="0"/>
            </a:endParaRPr>
          </a:p>
        </p:txBody>
      </p:sp>
      <p:pic>
        <p:nvPicPr>
          <p:cNvPr id="42" name="Picture 41">
            <a:extLst>
              <a:ext uri="{FF2B5EF4-FFF2-40B4-BE49-F238E27FC236}">
                <a16:creationId xmlns:a16="http://schemas.microsoft.com/office/drawing/2014/main" id="{B1873174-272B-6814-E0AD-71A152AF00F3}"/>
              </a:ext>
            </a:extLst>
          </p:cNvPr>
          <p:cNvPicPr>
            <a:picLocks noChangeAspect="1"/>
          </p:cNvPicPr>
          <p:nvPr/>
        </p:nvPicPr>
        <p:blipFill rotWithShape="1">
          <a:blip r:embed="rId2"/>
          <a:srcRect l="7363" r="15820" b="5624"/>
          <a:stretch/>
        </p:blipFill>
        <p:spPr>
          <a:xfrm>
            <a:off x="5448300" y="2345552"/>
            <a:ext cx="1310640" cy="1227170"/>
          </a:xfrm>
          <a:prstGeom prst="rect">
            <a:avLst/>
          </a:prstGeom>
        </p:spPr>
      </p:pic>
      <p:pic>
        <p:nvPicPr>
          <p:cNvPr id="44" name="Graphic 43" descr="Branching diagram with solid fill">
            <a:extLst>
              <a:ext uri="{FF2B5EF4-FFF2-40B4-BE49-F238E27FC236}">
                <a16:creationId xmlns:a16="http://schemas.microsoft.com/office/drawing/2014/main" id="{2DBCA535-77B0-F654-5C03-FFFB77734B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6294" y="2100800"/>
            <a:ext cx="1730266" cy="1730266"/>
          </a:xfrm>
          <a:prstGeom prst="rect">
            <a:avLst/>
          </a:prstGeom>
        </p:spPr>
      </p:pic>
      <p:pic>
        <p:nvPicPr>
          <p:cNvPr id="46" name="Picture 45">
            <a:extLst>
              <a:ext uri="{FF2B5EF4-FFF2-40B4-BE49-F238E27FC236}">
                <a16:creationId xmlns:a16="http://schemas.microsoft.com/office/drawing/2014/main" id="{8464E700-2C01-446D-5C42-90339AC6E243}"/>
              </a:ext>
            </a:extLst>
          </p:cNvPr>
          <p:cNvPicPr>
            <a:picLocks noChangeAspect="1"/>
          </p:cNvPicPr>
          <p:nvPr/>
        </p:nvPicPr>
        <p:blipFill>
          <a:blip r:embed="rId5"/>
          <a:stretch>
            <a:fillRect/>
          </a:stretch>
        </p:blipFill>
        <p:spPr>
          <a:xfrm>
            <a:off x="1213747" y="2561326"/>
            <a:ext cx="843896" cy="761765"/>
          </a:xfrm>
          <a:prstGeom prst="rect">
            <a:avLst/>
          </a:prstGeom>
        </p:spPr>
      </p:pic>
      <p:pic>
        <p:nvPicPr>
          <p:cNvPr id="48" name="Picture 47">
            <a:extLst>
              <a:ext uri="{FF2B5EF4-FFF2-40B4-BE49-F238E27FC236}">
                <a16:creationId xmlns:a16="http://schemas.microsoft.com/office/drawing/2014/main" id="{5EAA26C7-05E3-5890-48D7-EF0B13584CC8}"/>
              </a:ext>
            </a:extLst>
          </p:cNvPr>
          <p:cNvPicPr>
            <a:picLocks noChangeAspect="1"/>
          </p:cNvPicPr>
          <p:nvPr/>
        </p:nvPicPr>
        <p:blipFill>
          <a:blip r:embed="rId6"/>
          <a:stretch>
            <a:fillRect/>
          </a:stretch>
        </p:blipFill>
        <p:spPr>
          <a:xfrm>
            <a:off x="3121376" y="2561326"/>
            <a:ext cx="843896" cy="749903"/>
          </a:xfrm>
          <a:prstGeom prst="rect">
            <a:avLst/>
          </a:prstGeom>
        </p:spPr>
      </p:pic>
      <p:cxnSp>
        <p:nvCxnSpPr>
          <p:cNvPr id="50" name="Straight Arrow Connector 49">
            <a:extLst>
              <a:ext uri="{FF2B5EF4-FFF2-40B4-BE49-F238E27FC236}">
                <a16:creationId xmlns:a16="http://schemas.microsoft.com/office/drawing/2014/main" id="{29F224C2-0357-AFFA-9D4D-004020440B94}"/>
              </a:ext>
            </a:extLst>
          </p:cNvPr>
          <p:cNvCxnSpPr>
            <a:cxnSpLocks/>
          </p:cNvCxnSpPr>
          <p:nvPr/>
        </p:nvCxnSpPr>
        <p:spPr>
          <a:xfrm>
            <a:off x="2202180" y="2936277"/>
            <a:ext cx="7772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305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4E50C75-EC64-9A34-7523-CE2DC1FD3137}"/>
              </a:ext>
            </a:extLst>
          </p:cNvPr>
          <p:cNvCxnSpPr>
            <a:cxnSpLocks/>
            <a:endCxn id="17" idx="1"/>
          </p:cNvCxnSpPr>
          <p:nvPr/>
        </p:nvCxnSpPr>
        <p:spPr>
          <a:xfrm flipH="1">
            <a:off x="8593598" y="2295515"/>
            <a:ext cx="7620" cy="1676400"/>
          </a:xfrm>
          <a:prstGeom prst="straightConnector1">
            <a:avLst/>
          </a:prstGeom>
          <a:ln>
            <a:solidFill>
              <a:srgbClr val="0955FF"/>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611E71-0B98-5F9E-E42E-DF661B751CA3}"/>
              </a:ext>
            </a:extLst>
          </p:cNvPr>
          <p:cNvSpPr txBox="1"/>
          <p:nvPr/>
        </p:nvSpPr>
        <p:spPr>
          <a:xfrm>
            <a:off x="1079862" y="1783311"/>
            <a:ext cx="5309508"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Model Building </a:t>
            </a:r>
            <a:endParaRPr lang="en-SG" sz="2000" dirty="0">
              <a:solidFill>
                <a:schemeClr val="tx1">
                  <a:lumMod val="85000"/>
                  <a:lumOff val="15000"/>
                </a:schemeClr>
              </a:solidFill>
              <a:latin typeface="NHaasGroteskDSPro-65Md" panose="020B0604020202020204" pitchFamily="34" charset="0"/>
            </a:endParaRPr>
          </a:p>
        </p:txBody>
      </p:sp>
      <p:sp>
        <p:nvSpPr>
          <p:cNvPr id="2" name="Rectangle 1">
            <a:extLst>
              <a:ext uri="{FF2B5EF4-FFF2-40B4-BE49-F238E27FC236}">
                <a16:creationId xmlns:a16="http://schemas.microsoft.com/office/drawing/2014/main" id="{F696844D-2551-2747-45C1-E3A94329285C}"/>
              </a:ext>
            </a:extLst>
          </p:cNvPr>
          <p:cNvSpPr/>
          <p:nvPr/>
        </p:nvSpPr>
        <p:spPr>
          <a:xfrm>
            <a:off x="389087" y="1779501"/>
            <a:ext cx="118966" cy="3348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AB5B16C6-052B-8F6E-C856-91018C6E2FA4}"/>
              </a:ext>
            </a:extLst>
          </p:cNvPr>
          <p:cNvSpPr/>
          <p:nvPr/>
        </p:nvSpPr>
        <p:spPr>
          <a:xfrm>
            <a:off x="620174" y="1779501"/>
            <a:ext cx="118966" cy="3348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ED6DF587-1F89-C63F-9ECF-7B782B7A6249}"/>
              </a:ext>
            </a:extLst>
          </p:cNvPr>
          <p:cNvSpPr/>
          <p:nvPr/>
        </p:nvSpPr>
        <p:spPr>
          <a:xfrm>
            <a:off x="850018" y="1783311"/>
            <a:ext cx="118966" cy="334882"/>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1023C06E-E0B0-E7DB-C3D8-C7C985F6D294}"/>
              </a:ext>
            </a:extLst>
          </p:cNvPr>
          <p:cNvSpPr txBox="1"/>
          <p:nvPr/>
        </p:nvSpPr>
        <p:spPr>
          <a:xfrm>
            <a:off x="254039" y="2065277"/>
            <a:ext cx="5918159" cy="3231654"/>
          </a:xfrm>
          <a:prstGeom prst="rect">
            <a:avLst/>
          </a:prstGeom>
          <a:noFill/>
        </p:spPr>
        <p:txBody>
          <a:bodyPr wrap="square" rtlCol="0">
            <a:spAutoFit/>
          </a:bodyPr>
          <a:lstStyle/>
          <a:p>
            <a:pPr algn="just"/>
            <a:endParaRPr lang="en-US" sz="1200" i="1" dirty="0">
              <a:latin typeface="NeueHaasGroteskText Pro Md" panose="020B0604020202020204" pitchFamily="34" charset="0"/>
            </a:endParaRPr>
          </a:p>
          <a:p>
            <a:pPr algn="just"/>
            <a:r>
              <a:rPr lang="en-US" sz="1200" dirty="0">
                <a:latin typeface="NeueHaasGroteskText Pro Md" panose="020B0604020202020204" pitchFamily="34" charset="0"/>
              </a:rPr>
              <a:t>Adversarial Autoencoders (AAEs) are deep learning models used for unsupervised anomaly detection. AAEs combine an autoencoder with a discriminator, trained </a:t>
            </a:r>
            <a:r>
              <a:rPr lang="en-US" sz="1200" dirty="0" err="1">
                <a:latin typeface="NeueHaasGroteskText Pro Md" panose="020B0604020202020204" pitchFamily="34" charset="0"/>
              </a:rPr>
              <a:t>adversarially</a:t>
            </a:r>
            <a:r>
              <a:rPr lang="en-US" sz="1200" dirty="0">
                <a:latin typeface="NeueHaasGroteskText Pro Md" panose="020B0604020202020204" pitchFamily="34" charset="0"/>
              </a:rPr>
              <a:t>. The autoencoder compresses data into a latent space and reconstructs it, while the discriminator differentiates between normal and anomalous latent representations. During training, the autoencoder minimizes reconstruction error, while the discriminator aims to classify encoded data correctly. AAEs detect anomalies based on higher reconstruction error. They capture complex patterns, learn robust representations, and have applications in fraud detection, network intrusion detection, and medical anomaly detection.</a:t>
            </a:r>
          </a:p>
          <a:p>
            <a:pPr algn="just"/>
            <a:endParaRPr lang="en-US" sz="1200" dirty="0">
              <a:latin typeface="NeueHaasGroteskText Pro Md" panose="020B0604020202020204" pitchFamily="34" charset="0"/>
            </a:endParaRPr>
          </a:p>
          <a:p>
            <a:pPr algn="just"/>
            <a:r>
              <a:rPr lang="en-US" sz="1200" dirty="0">
                <a:latin typeface="NeueHaasGroteskText Pro Md" panose="020B0604020202020204" pitchFamily="34" charset="0"/>
              </a:rPr>
              <a:t>The key idea behind AAEs for our case is to encourage the encoder to generate representations that are indistinguishable from the prior distributions, thus forcing it to learn a meaningful and disentangled latent space. By doing so, AAEs can capture the underlying structure and variations in the data, enabling tasks like anomaly detection.</a:t>
            </a:r>
          </a:p>
        </p:txBody>
      </p:sp>
      <p:sp>
        <p:nvSpPr>
          <p:cNvPr id="12" name="Rectangle 11">
            <a:extLst>
              <a:ext uri="{FF2B5EF4-FFF2-40B4-BE49-F238E27FC236}">
                <a16:creationId xmlns:a16="http://schemas.microsoft.com/office/drawing/2014/main" id="{78D3F0E3-9083-95A6-7924-3437FDB64B22}"/>
              </a:ext>
            </a:extLst>
          </p:cNvPr>
          <p:cNvSpPr/>
          <p:nvPr/>
        </p:nvSpPr>
        <p:spPr>
          <a:xfrm rot="5400000">
            <a:off x="8521211" y="2066975"/>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CA3D9E46-73B5-941F-FD23-B08A926DB7C7}"/>
              </a:ext>
            </a:extLst>
          </p:cNvPr>
          <p:cNvSpPr/>
          <p:nvPr/>
        </p:nvSpPr>
        <p:spPr>
          <a:xfrm rot="5400000">
            <a:off x="8521211" y="2408103"/>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FEDAC922-66DE-CBEA-5F36-2C972A59E5F0}"/>
              </a:ext>
            </a:extLst>
          </p:cNvPr>
          <p:cNvSpPr/>
          <p:nvPr/>
        </p:nvSpPr>
        <p:spPr>
          <a:xfrm rot="5400000">
            <a:off x="8521211" y="2749231"/>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116C4DA2-AD50-D1D0-B5FE-B1C9EDAF3F1F}"/>
              </a:ext>
            </a:extLst>
          </p:cNvPr>
          <p:cNvSpPr/>
          <p:nvPr/>
        </p:nvSpPr>
        <p:spPr>
          <a:xfrm rot="5400000">
            <a:off x="8521211" y="3090359"/>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78F334F2-18B8-74FE-B711-5A2F90EFF16F}"/>
              </a:ext>
            </a:extLst>
          </p:cNvPr>
          <p:cNvSpPr/>
          <p:nvPr/>
        </p:nvSpPr>
        <p:spPr>
          <a:xfrm rot="5400000">
            <a:off x="8521211" y="3431487"/>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5270BFE2-E8C3-E090-90A8-747026330AC3}"/>
              </a:ext>
            </a:extLst>
          </p:cNvPr>
          <p:cNvSpPr/>
          <p:nvPr/>
        </p:nvSpPr>
        <p:spPr>
          <a:xfrm rot="5400000">
            <a:off x="8521208" y="3735695"/>
            <a:ext cx="144780" cy="6172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D9FF51A6-7868-4979-3518-A05187FCAC55}"/>
              </a:ext>
            </a:extLst>
          </p:cNvPr>
          <p:cNvSpPr/>
          <p:nvPr/>
        </p:nvSpPr>
        <p:spPr>
          <a:xfrm rot="5400000">
            <a:off x="8521208" y="4361373"/>
            <a:ext cx="144780" cy="6172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B6B06836-523F-6BE7-3C53-88FD0A9EFD50}"/>
              </a:ext>
            </a:extLst>
          </p:cNvPr>
          <p:cNvSpPr/>
          <p:nvPr/>
        </p:nvSpPr>
        <p:spPr>
          <a:xfrm rot="5400000">
            <a:off x="8521208" y="4048534"/>
            <a:ext cx="144780" cy="6172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TextBox 27">
            <a:extLst>
              <a:ext uri="{FF2B5EF4-FFF2-40B4-BE49-F238E27FC236}">
                <a16:creationId xmlns:a16="http://schemas.microsoft.com/office/drawing/2014/main" id="{F25F4BDF-A000-E848-53DA-41788E04B8CA}"/>
              </a:ext>
            </a:extLst>
          </p:cNvPr>
          <p:cNvSpPr txBox="1"/>
          <p:nvPr/>
        </p:nvSpPr>
        <p:spPr>
          <a:xfrm>
            <a:off x="9072308" y="3317922"/>
            <a:ext cx="1748157" cy="523220"/>
          </a:xfrm>
          <a:prstGeom prst="rect">
            <a:avLst/>
          </a:prstGeom>
          <a:noFill/>
        </p:spPr>
        <p:txBody>
          <a:bodyPr wrap="square" rtlCol="0">
            <a:spAutoFit/>
          </a:bodyPr>
          <a:lstStyle/>
          <a:p>
            <a:r>
              <a:rPr lang="en-US" sz="1400" dirty="0">
                <a:latin typeface="NHaasGroteskDSPro-65Md" panose="020B0604020202020204" pitchFamily="34" charset="0"/>
              </a:rPr>
              <a:t>Adversarial Auto Encoder </a:t>
            </a:r>
            <a:endParaRPr lang="en-SG" sz="1400" dirty="0">
              <a:latin typeface="NHaasGroteskDSPro-65Md" panose="020B0604020202020204" pitchFamily="34" charset="0"/>
            </a:endParaRPr>
          </a:p>
        </p:txBody>
      </p:sp>
      <p:cxnSp>
        <p:nvCxnSpPr>
          <p:cNvPr id="36" name="Straight Arrow Connector 35">
            <a:extLst>
              <a:ext uri="{FF2B5EF4-FFF2-40B4-BE49-F238E27FC236}">
                <a16:creationId xmlns:a16="http://schemas.microsoft.com/office/drawing/2014/main" id="{1BCDE514-D45C-2FBE-604D-66F6FC37B5A8}"/>
              </a:ext>
            </a:extLst>
          </p:cNvPr>
          <p:cNvCxnSpPr>
            <a:stCxn id="17" idx="3"/>
          </p:cNvCxnSpPr>
          <p:nvPr/>
        </p:nvCxnSpPr>
        <p:spPr>
          <a:xfrm>
            <a:off x="8593598" y="4116695"/>
            <a:ext cx="0" cy="91247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4270942-825F-0361-5CA7-25DE2542379F}"/>
              </a:ext>
            </a:extLst>
          </p:cNvPr>
          <p:cNvSpPr txBox="1"/>
          <p:nvPr/>
        </p:nvSpPr>
        <p:spPr>
          <a:xfrm>
            <a:off x="8200391" y="5154727"/>
            <a:ext cx="871916" cy="276999"/>
          </a:xfrm>
          <a:prstGeom prst="rect">
            <a:avLst/>
          </a:prstGeom>
          <a:noFill/>
        </p:spPr>
        <p:txBody>
          <a:bodyPr wrap="square" rtlCol="0">
            <a:spAutoFit/>
          </a:bodyPr>
          <a:lstStyle/>
          <a:p>
            <a:r>
              <a:rPr lang="en-US" sz="1200" dirty="0">
                <a:latin typeface="NHaasGroteskDSPro-65Md" panose="020B0604020202020204" pitchFamily="34" charset="0"/>
              </a:rPr>
              <a:t>Outcome</a:t>
            </a:r>
            <a:endParaRPr lang="en-SG" sz="1200" dirty="0">
              <a:latin typeface="NHaasGroteskDSPro-65Md" panose="020B0604020202020204" pitchFamily="34" charset="0"/>
            </a:endParaRPr>
          </a:p>
        </p:txBody>
      </p:sp>
      <p:sp>
        <p:nvSpPr>
          <p:cNvPr id="39" name="TextBox 38">
            <a:extLst>
              <a:ext uri="{FF2B5EF4-FFF2-40B4-BE49-F238E27FC236}">
                <a16:creationId xmlns:a16="http://schemas.microsoft.com/office/drawing/2014/main" id="{3934669C-328C-97CC-6DE8-2EE8065D9F77}"/>
              </a:ext>
            </a:extLst>
          </p:cNvPr>
          <p:cNvSpPr txBox="1"/>
          <p:nvPr/>
        </p:nvSpPr>
        <p:spPr>
          <a:xfrm>
            <a:off x="7766976" y="1911388"/>
            <a:ext cx="2179410" cy="307777"/>
          </a:xfrm>
          <a:prstGeom prst="rect">
            <a:avLst/>
          </a:prstGeom>
          <a:noFill/>
        </p:spPr>
        <p:txBody>
          <a:bodyPr wrap="square" rtlCol="0">
            <a:spAutoFit/>
          </a:bodyPr>
          <a:lstStyle/>
          <a:p>
            <a:r>
              <a:rPr lang="en-US" sz="1400" dirty="0">
                <a:latin typeface="NHaasGroteskDSPro-65Md" panose="020B0604020202020204" pitchFamily="34" charset="0"/>
              </a:rPr>
              <a:t>Extracted Features</a:t>
            </a:r>
            <a:endParaRPr lang="en-SG" sz="1400" dirty="0">
              <a:latin typeface="NHaasGroteskDSPro-65Md" panose="020B0604020202020204" pitchFamily="34" charset="0"/>
            </a:endParaRPr>
          </a:p>
        </p:txBody>
      </p:sp>
      <p:sp>
        <p:nvSpPr>
          <p:cNvPr id="42" name="Left Brace 41">
            <a:extLst>
              <a:ext uri="{FF2B5EF4-FFF2-40B4-BE49-F238E27FC236}">
                <a16:creationId xmlns:a16="http://schemas.microsoft.com/office/drawing/2014/main" id="{0CEAE722-8A8F-9074-56D1-4FBD18C4C4BF}"/>
              </a:ext>
            </a:extLst>
          </p:cNvPr>
          <p:cNvSpPr/>
          <p:nvPr/>
        </p:nvSpPr>
        <p:spPr>
          <a:xfrm flipH="1">
            <a:off x="8958575" y="2310919"/>
            <a:ext cx="57369" cy="2712458"/>
          </a:xfrm>
          <a:prstGeom prst="leftBrace">
            <a:avLst/>
          </a:prstGeom>
          <a:noFill/>
          <a:ln>
            <a:solidFill>
              <a:srgbClr val="0955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254604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611E71-0B98-5F9E-E42E-DF661B751CA3}"/>
              </a:ext>
            </a:extLst>
          </p:cNvPr>
          <p:cNvSpPr txBox="1"/>
          <p:nvPr/>
        </p:nvSpPr>
        <p:spPr>
          <a:xfrm>
            <a:off x="1015858" y="838198"/>
            <a:ext cx="2580782" cy="400110"/>
          </a:xfrm>
          <a:prstGeom prst="rect">
            <a:avLst/>
          </a:prstGeom>
          <a:noFill/>
        </p:spPr>
        <p:txBody>
          <a:bodyPr wrap="square" rtlCol="0">
            <a:spAutoFit/>
          </a:bodyPr>
          <a:lstStyle/>
          <a:p>
            <a:r>
              <a:rPr lang="en-US" sz="2000" dirty="0">
                <a:solidFill>
                  <a:schemeClr val="tx1">
                    <a:lumMod val="85000"/>
                    <a:lumOff val="15000"/>
                  </a:schemeClr>
                </a:solidFill>
                <a:latin typeface="NHaasGroteskDSPro-65Md" panose="020B0604020202020204" pitchFamily="34" charset="0"/>
              </a:rPr>
              <a:t>Experimental Models </a:t>
            </a:r>
            <a:endParaRPr lang="en-SG" sz="2000" dirty="0">
              <a:solidFill>
                <a:schemeClr val="tx1">
                  <a:lumMod val="85000"/>
                  <a:lumOff val="15000"/>
                </a:schemeClr>
              </a:solidFill>
              <a:latin typeface="NHaasGroteskDSPro-65Md" panose="020B0604020202020204" pitchFamily="34" charset="0"/>
            </a:endParaRPr>
          </a:p>
        </p:txBody>
      </p:sp>
      <p:sp>
        <p:nvSpPr>
          <p:cNvPr id="7" name="Rectangle 6">
            <a:extLst>
              <a:ext uri="{FF2B5EF4-FFF2-40B4-BE49-F238E27FC236}">
                <a16:creationId xmlns:a16="http://schemas.microsoft.com/office/drawing/2014/main" id="{B70DDFE6-2527-A620-1674-9C602D2C26A1}"/>
              </a:ext>
            </a:extLst>
          </p:cNvPr>
          <p:cNvSpPr/>
          <p:nvPr/>
        </p:nvSpPr>
        <p:spPr>
          <a:xfrm rot="5400000">
            <a:off x="2023728" y="1815535"/>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D3CE59F-91A4-57F3-61C9-17D8F3D79E56}"/>
              </a:ext>
            </a:extLst>
          </p:cNvPr>
          <p:cNvSpPr/>
          <p:nvPr/>
        </p:nvSpPr>
        <p:spPr>
          <a:xfrm rot="5400000">
            <a:off x="2023728" y="2156663"/>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0E87F772-DFD7-F993-BC07-8F8555880392}"/>
              </a:ext>
            </a:extLst>
          </p:cNvPr>
          <p:cNvSpPr/>
          <p:nvPr/>
        </p:nvSpPr>
        <p:spPr>
          <a:xfrm rot="5400000">
            <a:off x="2023728" y="2497791"/>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C6CAE4F-18F8-0F29-B074-D1DBBD507AE7}"/>
              </a:ext>
            </a:extLst>
          </p:cNvPr>
          <p:cNvSpPr/>
          <p:nvPr/>
        </p:nvSpPr>
        <p:spPr>
          <a:xfrm rot="5400000">
            <a:off x="2023728" y="2838919"/>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AB702A68-CB14-2CA1-CF05-4DBC301C8898}"/>
              </a:ext>
            </a:extLst>
          </p:cNvPr>
          <p:cNvSpPr/>
          <p:nvPr/>
        </p:nvSpPr>
        <p:spPr>
          <a:xfrm rot="5400000">
            <a:off x="2023728" y="3180047"/>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775F5664-9A53-4599-D1F6-95EC7D25D067}"/>
              </a:ext>
            </a:extLst>
          </p:cNvPr>
          <p:cNvSpPr/>
          <p:nvPr/>
        </p:nvSpPr>
        <p:spPr>
          <a:xfrm rot="5400000">
            <a:off x="4098094" y="1815535"/>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A6084026-496D-0DD8-51AD-42AB37FDFB21}"/>
              </a:ext>
            </a:extLst>
          </p:cNvPr>
          <p:cNvSpPr/>
          <p:nvPr/>
        </p:nvSpPr>
        <p:spPr>
          <a:xfrm rot="5400000">
            <a:off x="4098094" y="2156663"/>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38BFABC5-1316-9D90-A93A-7340CCB92E1C}"/>
              </a:ext>
            </a:extLst>
          </p:cNvPr>
          <p:cNvSpPr/>
          <p:nvPr/>
        </p:nvSpPr>
        <p:spPr>
          <a:xfrm rot="5400000">
            <a:off x="4098094" y="2497791"/>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21EC48BC-68BC-FCDD-A897-0BE9F9C6C699}"/>
              </a:ext>
            </a:extLst>
          </p:cNvPr>
          <p:cNvSpPr/>
          <p:nvPr/>
        </p:nvSpPr>
        <p:spPr>
          <a:xfrm rot="5400000">
            <a:off x="4098094" y="2838919"/>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19395FEF-2156-C2BE-67F1-09FEA4ECAD5C}"/>
              </a:ext>
            </a:extLst>
          </p:cNvPr>
          <p:cNvSpPr/>
          <p:nvPr/>
        </p:nvSpPr>
        <p:spPr>
          <a:xfrm rot="5400000">
            <a:off x="4098094" y="3180047"/>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F1EF0257-2A44-E18E-875D-063F5E6C8E1C}"/>
              </a:ext>
            </a:extLst>
          </p:cNvPr>
          <p:cNvSpPr/>
          <p:nvPr/>
        </p:nvSpPr>
        <p:spPr>
          <a:xfrm rot="5400000">
            <a:off x="3115900" y="3730369"/>
            <a:ext cx="144780" cy="6172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FD954668-362E-50E5-FFBC-77262A7C2868}"/>
              </a:ext>
            </a:extLst>
          </p:cNvPr>
          <p:cNvSpPr/>
          <p:nvPr/>
        </p:nvSpPr>
        <p:spPr>
          <a:xfrm rot="5400000">
            <a:off x="3115900" y="4356047"/>
            <a:ext cx="144780" cy="6172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1ECC0DAF-4A7B-6A4A-631E-00154E77A25C}"/>
              </a:ext>
            </a:extLst>
          </p:cNvPr>
          <p:cNvSpPr/>
          <p:nvPr/>
        </p:nvSpPr>
        <p:spPr>
          <a:xfrm rot="5400000">
            <a:off x="3115900" y="4043208"/>
            <a:ext cx="144780" cy="6172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Connector: Elbow 19">
            <a:extLst>
              <a:ext uri="{FF2B5EF4-FFF2-40B4-BE49-F238E27FC236}">
                <a16:creationId xmlns:a16="http://schemas.microsoft.com/office/drawing/2014/main" id="{38D65D2C-02D7-B169-E69E-4E3D536B688B}"/>
              </a:ext>
            </a:extLst>
          </p:cNvPr>
          <p:cNvCxnSpPr>
            <a:cxnSpLocks/>
            <a:stCxn id="7" idx="3"/>
            <a:endCxn id="17" idx="2"/>
          </p:cNvCxnSpPr>
          <p:nvPr/>
        </p:nvCxnSpPr>
        <p:spPr>
          <a:xfrm rot="16200000" flipH="1">
            <a:off x="1566677" y="2725976"/>
            <a:ext cx="1842444" cy="78356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196476B-E346-68F5-B4C0-9E205DE19DC3}"/>
              </a:ext>
            </a:extLst>
          </p:cNvPr>
          <p:cNvCxnSpPr>
            <a:cxnSpLocks/>
            <a:stCxn id="12" idx="3"/>
            <a:endCxn id="17" idx="0"/>
          </p:cNvCxnSpPr>
          <p:nvPr/>
        </p:nvCxnSpPr>
        <p:spPr>
          <a:xfrm rot="5400000">
            <a:off x="2912470" y="2780965"/>
            <a:ext cx="1842444" cy="673584"/>
          </a:xfrm>
          <a:prstGeom prst="bentConnector2">
            <a:avLst/>
          </a:prstGeom>
          <a:ln>
            <a:solidFill>
              <a:srgbClr val="0955FF"/>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AD76A8A-03E8-3CCD-4982-C87665EE27AD}"/>
              </a:ext>
            </a:extLst>
          </p:cNvPr>
          <p:cNvSpPr txBox="1"/>
          <p:nvPr/>
        </p:nvSpPr>
        <p:spPr>
          <a:xfrm>
            <a:off x="759422" y="2652512"/>
            <a:ext cx="1304133" cy="307777"/>
          </a:xfrm>
          <a:prstGeom prst="rect">
            <a:avLst/>
          </a:prstGeom>
          <a:noFill/>
        </p:spPr>
        <p:txBody>
          <a:bodyPr wrap="square" rtlCol="0">
            <a:spAutoFit/>
          </a:bodyPr>
          <a:lstStyle/>
          <a:p>
            <a:r>
              <a:rPr lang="en-US" sz="1400" dirty="0">
                <a:latin typeface="NHaasGroteskDSPro-65Md" panose="020B0604020202020204" pitchFamily="34" charset="0"/>
              </a:rPr>
              <a:t>2D CNN</a:t>
            </a:r>
            <a:endParaRPr lang="en-SG" sz="1400" dirty="0">
              <a:latin typeface="NHaasGroteskDSPro-65Md" panose="020B0604020202020204" pitchFamily="34" charset="0"/>
            </a:endParaRPr>
          </a:p>
        </p:txBody>
      </p:sp>
      <p:sp>
        <p:nvSpPr>
          <p:cNvPr id="23" name="TextBox 22">
            <a:extLst>
              <a:ext uri="{FF2B5EF4-FFF2-40B4-BE49-F238E27FC236}">
                <a16:creationId xmlns:a16="http://schemas.microsoft.com/office/drawing/2014/main" id="{5B4DAF1D-CD7C-BDA3-482E-54961A71304B}"/>
              </a:ext>
            </a:extLst>
          </p:cNvPr>
          <p:cNvSpPr txBox="1"/>
          <p:nvPr/>
        </p:nvSpPr>
        <p:spPr>
          <a:xfrm>
            <a:off x="4592828" y="2620320"/>
            <a:ext cx="466094" cy="307777"/>
          </a:xfrm>
          <a:prstGeom prst="rect">
            <a:avLst/>
          </a:prstGeom>
          <a:noFill/>
        </p:spPr>
        <p:txBody>
          <a:bodyPr wrap="square" rtlCol="0">
            <a:spAutoFit/>
          </a:bodyPr>
          <a:lstStyle/>
          <a:p>
            <a:r>
              <a:rPr lang="en-US" sz="1400" dirty="0">
                <a:latin typeface="NHaasGroteskDSPro-65Md" panose="020B0604020202020204" pitchFamily="34" charset="0"/>
              </a:rPr>
              <a:t>AE</a:t>
            </a:r>
            <a:endParaRPr lang="en-SG" sz="1400" dirty="0">
              <a:latin typeface="NHaasGroteskDSPro-65Md" panose="020B0604020202020204" pitchFamily="34" charset="0"/>
            </a:endParaRPr>
          </a:p>
        </p:txBody>
      </p:sp>
      <p:sp>
        <p:nvSpPr>
          <p:cNvPr id="24" name="TextBox 23">
            <a:extLst>
              <a:ext uri="{FF2B5EF4-FFF2-40B4-BE49-F238E27FC236}">
                <a16:creationId xmlns:a16="http://schemas.microsoft.com/office/drawing/2014/main" id="{AE2F8AE2-4038-499F-5754-FAA93F6CF8C7}"/>
              </a:ext>
            </a:extLst>
          </p:cNvPr>
          <p:cNvSpPr txBox="1"/>
          <p:nvPr/>
        </p:nvSpPr>
        <p:spPr>
          <a:xfrm>
            <a:off x="2920192" y="3613509"/>
            <a:ext cx="617220" cy="307777"/>
          </a:xfrm>
          <a:prstGeom prst="rect">
            <a:avLst/>
          </a:prstGeom>
          <a:noFill/>
        </p:spPr>
        <p:txBody>
          <a:bodyPr wrap="square" rtlCol="0">
            <a:spAutoFit/>
          </a:bodyPr>
          <a:lstStyle/>
          <a:p>
            <a:r>
              <a:rPr lang="en-US" sz="1400" dirty="0">
                <a:latin typeface="NHaasGroteskDSPro-65Md" panose="020B0604020202020204" pitchFamily="34" charset="0"/>
              </a:rPr>
              <a:t>MLP</a:t>
            </a:r>
            <a:endParaRPr lang="en-SG" sz="1400" dirty="0">
              <a:latin typeface="NHaasGroteskDSPro-65Md" panose="020B0604020202020204" pitchFamily="34" charset="0"/>
            </a:endParaRPr>
          </a:p>
        </p:txBody>
      </p:sp>
      <p:cxnSp>
        <p:nvCxnSpPr>
          <p:cNvPr id="25" name="Straight Arrow Connector 24">
            <a:extLst>
              <a:ext uri="{FF2B5EF4-FFF2-40B4-BE49-F238E27FC236}">
                <a16:creationId xmlns:a16="http://schemas.microsoft.com/office/drawing/2014/main" id="{FAF34376-55F0-3291-F662-0C8709742308}"/>
              </a:ext>
            </a:extLst>
          </p:cNvPr>
          <p:cNvCxnSpPr>
            <a:cxnSpLocks/>
            <a:stCxn id="17" idx="3"/>
          </p:cNvCxnSpPr>
          <p:nvPr/>
        </p:nvCxnSpPr>
        <p:spPr>
          <a:xfrm>
            <a:off x="3188290" y="4111369"/>
            <a:ext cx="0" cy="100603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D268D6C-E5AA-F755-A2C2-5937151668C5}"/>
              </a:ext>
            </a:extLst>
          </p:cNvPr>
          <p:cNvSpPr txBox="1"/>
          <p:nvPr/>
        </p:nvSpPr>
        <p:spPr>
          <a:xfrm>
            <a:off x="2136627" y="5148176"/>
            <a:ext cx="2131983" cy="307777"/>
          </a:xfrm>
          <a:prstGeom prst="rect">
            <a:avLst/>
          </a:prstGeom>
          <a:noFill/>
        </p:spPr>
        <p:txBody>
          <a:bodyPr wrap="square" rtlCol="0">
            <a:spAutoFit/>
          </a:bodyPr>
          <a:lstStyle/>
          <a:p>
            <a:r>
              <a:rPr lang="en-US" sz="1400" dirty="0">
                <a:latin typeface="NHaasGroteskDSPro-65Md" panose="020B0604020202020204" pitchFamily="34" charset="0"/>
              </a:rPr>
              <a:t>Decision Tree Classifier</a:t>
            </a:r>
            <a:endParaRPr lang="en-SG" sz="1400" dirty="0">
              <a:latin typeface="NHaasGroteskDSPro-65Md" panose="020B0604020202020204" pitchFamily="34" charset="0"/>
            </a:endParaRPr>
          </a:p>
        </p:txBody>
      </p:sp>
      <p:sp>
        <p:nvSpPr>
          <p:cNvPr id="27" name="TextBox 26">
            <a:extLst>
              <a:ext uri="{FF2B5EF4-FFF2-40B4-BE49-F238E27FC236}">
                <a16:creationId xmlns:a16="http://schemas.microsoft.com/office/drawing/2014/main" id="{34BE91E6-B77F-6E8A-766E-45EAEC32AC76}"/>
              </a:ext>
            </a:extLst>
          </p:cNvPr>
          <p:cNvSpPr txBox="1"/>
          <p:nvPr/>
        </p:nvSpPr>
        <p:spPr>
          <a:xfrm>
            <a:off x="1710515" y="1607174"/>
            <a:ext cx="852224" cy="307777"/>
          </a:xfrm>
          <a:prstGeom prst="rect">
            <a:avLst/>
          </a:prstGeom>
          <a:noFill/>
        </p:spPr>
        <p:txBody>
          <a:bodyPr wrap="square" rtlCol="0">
            <a:spAutoFit/>
          </a:bodyPr>
          <a:lstStyle/>
          <a:p>
            <a:r>
              <a:rPr lang="en-US" sz="1400" dirty="0">
                <a:latin typeface="NHaasGroteskDSPro-65Md" panose="020B0604020202020204" pitchFamily="34" charset="0"/>
              </a:rPr>
              <a:t>Images</a:t>
            </a:r>
            <a:endParaRPr lang="en-SG" sz="1400" dirty="0">
              <a:latin typeface="NHaasGroteskDSPro-65Md" panose="020B0604020202020204" pitchFamily="34" charset="0"/>
            </a:endParaRPr>
          </a:p>
        </p:txBody>
      </p:sp>
      <p:sp>
        <p:nvSpPr>
          <p:cNvPr id="28" name="TextBox 27">
            <a:extLst>
              <a:ext uri="{FF2B5EF4-FFF2-40B4-BE49-F238E27FC236}">
                <a16:creationId xmlns:a16="http://schemas.microsoft.com/office/drawing/2014/main" id="{F5D5A3C1-F0F8-CADC-89F5-A86AE0D0F582}"/>
              </a:ext>
            </a:extLst>
          </p:cNvPr>
          <p:cNvSpPr txBox="1"/>
          <p:nvPr/>
        </p:nvSpPr>
        <p:spPr>
          <a:xfrm>
            <a:off x="3353131" y="1619247"/>
            <a:ext cx="1968732" cy="307777"/>
          </a:xfrm>
          <a:prstGeom prst="rect">
            <a:avLst/>
          </a:prstGeom>
          <a:noFill/>
        </p:spPr>
        <p:txBody>
          <a:bodyPr wrap="square" rtlCol="0">
            <a:spAutoFit/>
          </a:bodyPr>
          <a:lstStyle/>
          <a:p>
            <a:r>
              <a:rPr lang="en-US" sz="1400" dirty="0">
                <a:latin typeface="NHaasGroteskDSPro-65Md" panose="020B0604020202020204" pitchFamily="34" charset="0"/>
              </a:rPr>
              <a:t>Extracted Features</a:t>
            </a:r>
            <a:endParaRPr lang="en-SG" sz="1400" dirty="0">
              <a:latin typeface="NHaasGroteskDSPro-65Md" panose="020B0604020202020204" pitchFamily="34" charset="0"/>
            </a:endParaRPr>
          </a:p>
        </p:txBody>
      </p:sp>
      <p:sp>
        <p:nvSpPr>
          <p:cNvPr id="29" name="Left Brace 28">
            <a:extLst>
              <a:ext uri="{FF2B5EF4-FFF2-40B4-BE49-F238E27FC236}">
                <a16:creationId xmlns:a16="http://schemas.microsoft.com/office/drawing/2014/main" id="{E7A37097-402B-AA58-03D3-58BFBC0F0EEF}"/>
              </a:ext>
            </a:extLst>
          </p:cNvPr>
          <p:cNvSpPr/>
          <p:nvPr/>
        </p:nvSpPr>
        <p:spPr>
          <a:xfrm>
            <a:off x="1635897" y="2051755"/>
            <a:ext cx="95247" cy="1509292"/>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0" name="Left Brace 29">
            <a:extLst>
              <a:ext uri="{FF2B5EF4-FFF2-40B4-BE49-F238E27FC236}">
                <a16:creationId xmlns:a16="http://schemas.microsoft.com/office/drawing/2014/main" id="{0C5EDC91-C3D3-944E-2352-21224BBF79F9}"/>
              </a:ext>
            </a:extLst>
          </p:cNvPr>
          <p:cNvSpPr/>
          <p:nvPr/>
        </p:nvSpPr>
        <p:spPr>
          <a:xfrm flipH="1">
            <a:off x="4535458" y="2059479"/>
            <a:ext cx="114738" cy="1501567"/>
          </a:xfrm>
          <a:prstGeom prst="leftBrace">
            <a:avLst/>
          </a:prstGeom>
          <a:noFill/>
          <a:ln>
            <a:solidFill>
              <a:srgbClr val="0955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1" name="Left Brace 30">
            <a:extLst>
              <a:ext uri="{FF2B5EF4-FFF2-40B4-BE49-F238E27FC236}">
                <a16:creationId xmlns:a16="http://schemas.microsoft.com/office/drawing/2014/main" id="{E7008842-B15D-FF6D-C466-55B373ABED8A}"/>
              </a:ext>
            </a:extLst>
          </p:cNvPr>
          <p:cNvSpPr/>
          <p:nvPr/>
        </p:nvSpPr>
        <p:spPr>
          <a:xfrm rot="5400000">
            <a:off x="3143799" y="3662261"/>
            <a:ext cx="88980" cy="482061"/>
          </a:xfrm>
          <a:prstGeom prst="lef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229D59AD-A843-9CE1-C056-A980304348DC}"/>
              </a:ext>
            </a:extLst>
          </p:cNvPr>
          <p:cNvCxnSpPr>
            <a:cxnSpLocks/>
          </p:cNvCxnSpPr>
          <p:nvPr/>
        </p:nvCxnSpPr>
        <p:spPr>
          <a:xfrm>
            <a:off x="3188289" y="5455953"/>
            <a:ext cx="0" cy="45982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4F3933B-4A97-F178-B410-387BD88A4087}"/>
              </a:ext>
            </a:extLst>
          </p:cNvPr>
          <p:cNvCxnSpPr>
            <a:cxnSpLocks/>
            <a:stCxn id="27" idx="3"/>
            <a:endCxn id="28" idx="1"/>
          </p:cNvCxnSpPr>
          <p:nvPr/>
        </p:nvCxnSpPr>
        <p:spPr>
          <a:xfrm>
            <a:off x="2562739" y="1761063"/>
            <a:ext cx="790392" cy="12073"/>
          </a:xfrm>
          <a:prstGeom prst="straightConnector1">
            <a:avLst/>
          </a:prstGeom>
          <a:ln>
            <a:solidFill>
              <a:srgbClr val="0955FF"/>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DD0970E-FA87-7830-9FE1-10097893BED0}"/>
              </a:ext>
            </a:extLst>
          </p:cNvPr>
          <p:cNvSpPr/>
          <p:nvPr/>
        </p:nvSpPr>
        <p:spPr>
          <a:xfrm rot="5400000">
            <a:off x="6344138" y="2248164"/>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BCE8B15-D3AE-C1CD-21E9-C78B2F85A604}"/>
              </a:ext>
            </a:extLst>
          </p:cNvPr>
          <p:cNvSpPr/>
          <p:nvPr/>
        </p:nvSpPr>
        <p:spPr>
          <a:xfrm rot="5400000">
            <a:off x="6344138" y="2589292"/>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D5BD2FF8-6A93-64E0-88AF-DE30131266E6}"/>
              </a:ext>
            </a:extLst>
          </p:cNvPr>
          <p:cNvSpPr/>
          <p:nvPr/>
        </p:nvSpPr>
        <p:spPr>
          <a:xfrm rot="5400000">
            <a:off x="6344138" y="2930420"/>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E2BFFF72-6FBE-6528-C213-CF2F05AE3DB8}"/>
              </a:ext>
            </a:extLst>
          </p:cNvPr>
          <p:cNvSpPr/>
          <p:nvPr/>
        </p:nvSpPr>
        <p:spPr>
          <a:xfrm rot="5400000">
            <a:off x="6344138" y="3271548"/>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98EA4046-B280-D821-A524-90E4A74D3DDF}"/>
              </a:ext>
            </a:extLst>
          </p:cNvPr>
          <p:cNvSpPr/>
          <p:nvPr/>
        </p:nvSpPr>
        <p:spPr>
          <a:xfrm rot="5400000">
            <a:off x="6344138" y="3612676"/>
            <a:ext cx="144780" cy="617220"/>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0E49FB3-937C-C7B9-0D59-CF0C3D340604}"/>
              </a:ext>
            </a:extLst>
          </p:cNvPr>
          <p:cNvSpPr txBox="1"/>
          <p:nvPr/>
        </p:nvSpPr>
        <p:spPr>
          <a:xfrm>
            <a:off x="6838871" y="3052949"/>
            <a:ext cx="717771" cy="307777"/>
          </a:xfrm>
          <a:prstGeom prst="rect">
            <a:avLst/>
          </a:prstGeom>
          <a:noFill/>
        </p:spPr>
        <p:txBody>
          <a:bodyPr wrap="square" rtlCol="0">
            <a:spAutoFit/>
          </a:bodyPr>
          <a:lstStyle/>
          <a:p>
            <a:r>
              <a:rPr lang="en-US" sz="1400" dirty="0">
                <a:latin typeface="NHaasGroteskDSPro-65Md" panose="020B0604020202020204" pitchFamily="34" charset="0"/>
              </a:rPr>
              <a:t>PPO </a:t>
            </a:r>
            <a:endParaRPr lang="en-SG" sz="1400" dirty="0">
              <a:latin typeface="NHaasGroteskDSPro-65Md" panose="020B0604020202020204" pitchFamily="34" charset="0"/>
            </a:endParaRPr>
          </a:p>
        </p:txBody>
      </p:sp>
      <p:sp>
        <p:nvSpPr>
          <p:cNvPr id="51" name="Left Brace 50">
            <a:extLst>
              <a:ext uri="{FF2B5EF4-FFF2-40B4-BE49-F238E27FC236}">
                <a16:creationId xmlns:a16="http://schemas.microsoft.com/office/drawing/2014/main" id="{95352FA3-25F2-36B8-429B-EE377397904F}"/>
              </a:ext>
            </a:extLst>
          </p:cNvPr>
          <p:cNvSpPr/>
          <p:nvPr/>
        </p:nvSpPr>
        <p:spPr>
          <a:xfrm flipH="1">
            <a:off x="6781502" y="2492108"/>
            <a:ext cx="114738" cy="1501567"/>
          </a:xfrm>
          <a:prstGeom prst="leftBrace">
            <a:avLst/>
          </a:prstGeom>
          <a:noFill/>
          <a:ln>
            <a:solidFill>
              <a:srgbClr val="0955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52" name="Straight Arrow Connector 51">
            <a:extLst>
              <a:ext uri="{FF2B5EF4-FFF2-40B4-BE49-F238E27FC236}">
                <a16:creationId xmlns:a16="http://schemas.microsoft.com/office/drawing/2014/main" id="{FCAE6912-C129-230F-AF6C-DC596DB26201}"/>
              </a:ext>
            </a:extLst>
          </p:cNvPr>
          <p:cNvCxnSpPr>
            <a:cxnSpLocks/>
          </p:cNvCxnSpPr>
          <p:nvPr/>
        </p:nvCxnSpPr>
        <p:spPr>
          <a:xfrm>
            <a:off x="6403346" y="2484384"/>
            <a:ext cx="9571" cy="3163807"/>
          </a:xfrm>
          <a:prstGeom prst="straightConnector1">
            <a:avLst/>
          </a:prstGeom>
          <a:ln>
            <a:solidFill>
              <a:srgbClr val="0955FF"/>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C97AB55-23FD-614F-86EE-AC34906A7826}"/>
              </a:ext>
            </a:extLst>
          </p:cNvPr>
          <p:cNvSpPr txBox="1"/>
          <p:nvPr/>
        </p:nvSpPr>
        <p:spPr>
          <a:xfrm>
            <a:off x="6066101" y="1581572"/>
            <a:ext cx="852224" cy="307777"/>
          </a:xfrm>
          <a:prstGeom prst="rect">
            <a:avLst/>
          </a:prstGeom>
          <a:noFill/>
        </p:spPr>
        <p:txBody>
          <a:bodyPr wrap="square" rtlCol="0">
            <a:spAutoFit/>
          </a:bodyPr>
          <a:lstStyle/>
          <a:p>
            <a:r>
              <a:rPr lang="en-US" sz="1400" dirty="0">
                <a:latin typeface="NHaasGroteskDSPro-65Md" panose="020B0604020202020204" pitchFamily="34" charset="0"/>
              </a:rPr>
              <a:t>Images</a:t>
            </a:r>
            <a:endParaRPr lang="en-SG" sz="1400" dirty="0">
              <a:latin typeface="NHaasGroteskDSPro-65Md" panose="020B0604020202020204" pitchFamily="34" charset="0"/>
            </a:endParaRPr>
          </a:p>
        </p:txBody>
      </p:sp>
      <p:cxnSp>
        <p:nvCxnSpPr>
          <p:cNvPr id="54" name="Straight Arrow Connector 53">
            <a:extLst>
              <a:ext uri="{FF2B5EF4-FFF2-40B4-BE49-F238E27FC236}">
                <a16:creationId xmlns:a16="http://schemas.microsoft.com/office/drawing/2014/main" id="{87626164-852A-072D-3AEA-A75962117225}"/>
              </a:ext>
            </a:extLst>
          </p:cNvPr>
          <p:cNvCxnSpPr>
            <a:cxnSpLocks/>
          </p:cNvCxnSpPr>
          <p:nvPr/>
        </p:nvCxnSpPr>
        <p:spPr>
          <a:xfrm>
            <a:off x="6412917" y="1881331"/>
            <a:ext cx="0" cy="521749"/>
          </a:xfrm>
          <a:prstGeom prst="straightConnector1">
            <a:avLst/>
          </a:prstGeom>
          <a:ln>
            <a:solidFill>
              <a:srgbClr val="0955FF"/>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745273E1-6247-3685-3579-D31A21AEB7EE}"/>
              </a:ext>
            </a:extLst>
          </p:cNvPr>
          <p:cNvSpPr/>
          <p:nvPr/>
        </p:nvSpPr>
        <p:spPr>
          <a:xfrm rot="5400000">
            <a:off x="8834045" y="2225130"/>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420CBD64-3908-2DE6-08A1-BB7138BA5151}"/>
              </a:ext>
            </a:extLst>
          </p:cNvPr>
          <p:cNvSpPr/>
          <p:nvPr/>
        </p:nvSpPr>
        <p:spPr>
          <a:xfrm rot="5400000">
            <a:off x="8834045" y="2566258"/>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a:extLst>
              <a:ext uri="{FF2B5EF4-FFF2-40B4-BE49-F238E27FC236}">
                <a16:creationId xmlns:a16="http://schemas.microsoft.com/office/drawing/2014/main" id="{BBEC1E9B-B7AA-D2C2-A312-9B0117713AD6}"/>
              </a:ext>
            </a:extLst>
          </p:cNvPr>
          <p:cNvSpPr/>
          <p:nvPr/>
        </p:nvSpPr>
        <p:spPr>
          <a:xfrm rot="5400000">
            <a:off x="8834045" y="2907386"/>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a:extLst>
              <a:ext uri="{FF2B5EF4-FFF2-40B4-BE49-F238E27FC236}">
                <a16:creationId xmlns:a16="http://schemas.microsoft.com/office/drawing/2014/main" id="{5F6997EE-C910-B54C-1D9A-C9C5F9129E4D}"/>
              </a:ext>
            </a:extLst>
          </p:cNvPr>
          <p:cNvSpPr/>
          <p:nvPr/>
        </p:nvSpPr>
        <p:spPr>
          <a:xfrm rot="5400000">
            <a:off x="8834045" y="3248514"/>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Rectangle 59">
            <a:extLst>
              <a:ext uri="{FF2B5EF4-FFF2-40B4-BE49-F238E27FC236}">
                <a16:creationId xmlns:a16="http://schemas.microsoft.com/office/drawing/2014/main" id="{7390CBAA-8275-C175-5AAE-FC8824542136}"/>
              </a:ext>
            </a:extLst>
          </p:cNvPr>
          <p:cNvSpPr/>
          <p:nvPr/>
        </p:nvSpPr>
        <p:spPr>
          <a:xfrm rot="5400000">
            <a:off x="8834045" y="3589642"/>
            <a:ext cx="144780" cy="6172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Left Brace 60">
            <a:extLst>
              <a:ext uri="{FF2B5EF4-FFF2-40B4-BE49-F238E27FC236}">
                <a16:creationId xmlns:a16="http://schemas.microsoft.com/office/drawing/2014/main" id="{8F7E01F4-2C66-BC6C-82CA-53EB6DF50394}"/>
              </a:ext>
            </a:extLst>
          </p:cNvPr>
          <p:cNvSpPr/>
          <p:nvPr/>
        </p:nvSpPr>
        <p:spPr>
          <a:xfrm flipH="1">
            <a:off x="9271409" y="2469074"/>
            <a:ext cx="114738" cy="1501567"/>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62" name="Straight Arrow Connector 61">
            <a:extLst>
              <a:ext uri="{FF2B5EF4-FFF2-40B4-BE49-F238E27FC236}">
                <a16:creationId xmlns:a16="http://schemas.microsoft.com/office/drawing/2014/main" id="{9FC4B59A-56E4-7E1D-986C-AD696A12FC21}"/>
              </a:ext>
            </a:extLst>
          </p:cNvPr>
          <p:cNvCxnSpPr>
            <a:cxnSpLocks/>
          </p:cNvCxnSpPr>
          <p:nvPr/>
        </p:nvCxnSpPr>
        <p:spPr>
          <a:xfrm>
            <a:off x="8896864" y="2508355"/>
            <a:ext cx="9571" cy="31638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D9720CF-2531-E4A2-87DF-EEB07A2CDF86}"/>
              </a:ext>
            </a:extLst>
          </p:cNvPr>
          <p:cNvSpPr txBox="1"/>
          <p:nvPr/>
        </p:nvSpPr>
        <p:spPr>
          <a:xfrm>
            <a:off x="8183938" y="1580375"/>
            <a:ext cx="1908205" cy="307777"/>
          </a:xfrm>
          <a:prstGeom prst="rect">
            <a:avLst/>
          </a:prstGeom>
          <a:noFill/>
        </p:spPr>
        <p:txBody>
          <a:bodyPr wrap="square" rtlCol="0">
            <a:spAutoFit/>
          </a:bodyPr>
          <a:lstStyle/>
          <a:p>
            <a:r>
              <a:rPr lang="en-US" sz="1400" dirty="0">
                <a:latin typeface="NHaasGroteskDSPro-65Md" panose="020B0604020202020204" pitchFamily="34" charset="0"/>
              </a:rPr>
              <a:t>Extracted Features</a:t>
            </a:r>
            <a:endParaRPr lang="en-SG" sz="1400" dirty="0">
              <a:latin typeface="NHaasGroteskDSPro-65Md" panose="020B0604020202020204" pitchFamily="34" charset="0"/>
            </a:endParaRPr>
          </a:p>
        </p:txBody>
      </p:sp>
      <p:cxnSp>
        <p:nvCxnSpPr>
          <p:cNvPr id="64" name="Straight Arrow Connector 63">
            <a:extLst>
              <a:ext uri="{FF2B5EF4-FFF2-40B4-BE49-F238E27FC236}">
                <a16:creationId xmlns:a16="http://schemas.microsoft.com/office/drawing/2014/main" id="{E98FB26C-FD4C-DAAC-BCC8-0D5148EB6963}"/>
              </a:ext>
            </a:extLst>
          </p:cNvPr>
          <p:cNvCxnSpPr>
            <a:cxnSpLocks/>
          </p:cNvCxnSpPr>
          <p:nvPr/>
        </p:nvCxnSpPr>
        <p:spPr>
          <a:xfrm>
            <a:off x="8890762" y="1894085"/>
            <a:ext cx="0" cy="5217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92B525-252C-B8B8-D146-07D62192A286}"/>
              </a:ext>
            </a:extLst>
          </p:cNvPr>
          <p:cNvSpPr txBox="1"/>
          <p:nvPr/>
        </p:nvSpPr>
        <p:spPr>
          <a:xfrm>
            <a:off x="9482214" y="3029550"/>
            <a:ext cx="717771" cy="307777"/>
          </a:xfrm>
          <a:prstGeom prst="rect">
            <a:avLst/>
          </a:prstGeom>
          <a:noFill/>
        </p:spPr>
        <p:txBody>
          <a:bodyPr wrap="square" rtlCol="0">
            <a:spAutoFit/>
          </a:bodyPr>
          <a:lstStyle/>
          <a:p>
            <a:r>
              <a:rPr lang="en-US" sz="1400" dirty="0">
                <a:latin typeface="NHaasGroteskDSPro-65Md" panose="020B0604020202020204" pitchFamily="34" charset="0"/>
              </a:rPr>
              <a:t>GANs </a:t>
            </a:r>
            <a:endParaRPr lang="en-SG" sz="1400" dirty="0">
              <a:latin typeface="NHaasGroteskDSPro-65Md" panose="020B0604020202020204" pitchFamily="34" charset="0"/>
            </a:endParaRPr>
          </a:p>
        </p:txBody>
      </p:sp>
      <p:sp>
        <p:nvSpPr>
          <p:cNvPr id="37" name="Rectangle 36">
            <a:extLst>
              <a:ext uri="{FF2B5EF4-FFF2-40B4-BE49-F238E27FC236}">
                <a16:creationId xmlns:a16="http://schemas.microsoft.com/office/drawing/2014/main" id="{1C306D15-6DAE-429D-78B4-775674DBF8B6}"/>
              </a:ext>
            </a:extLst>
          </p:cNvPr>
          <p:cNvSpPr/>
          <p:nvPr/>
        </p:nvSpPr>
        <p:spPr>
          <a:xfrm>
            <a:off x="367381" y="853896"/>
            <a:ext cx="118966" cy="3348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9F81CE0E-AD9A-849E-8153-2ED5F8E33468}"/>
              </a:ext>
            </a:extLst>
          </p:cNvPr>
          <p:cNvSpPr/>
          <p:nvPr/>
        </p:nvSpPr>
        <p:spPr>
          <a:xfrm>
            <a:off x="598468" y="853896"/>
            <a:ext cx="118966" cy="3348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0954ABD6-37A7-CD1B-1995-1EA1C40E9292}"/>
              </a:ext>
            </a:extLst>
          </p:cNvPr>
          <p:cNvSpPr/>
          <p:nvPr/>
        </p:nvSpPr>
        <p:spPr>
          <a:xfrm>
            <a:off x="828312" y="857706"/>
            <a:ext cx="118966" cy="334882"/>
          </a:xfrm>
          <a:prstGeom prst="rect">
            <a:avLst/>
          </a:prstGeom>
          <a:solidFill>
            <a:srgbClr val="095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TextBox 39">
            <a:extLst>
              <a:ext uri="{FF2B5EF4-FFF2-40B4-BE49-F238E27FC236}">
                <a16:creationId xmlns:a16="http://schemas.microsoft.com/office/drawing/2014/main" id="{E2B89075-4142-2483-5BB2-CC93E568F704}"/>
              </a:ext>
            </a:extLst>
          </p:cNvPr>
          <p:cNvSpPr txBox="1"/>
          <p:nvPr/>
        </p:nvSpPr>
        <p:spPr>
          <a:xfrm>
            <a:off x="8550100" y="5800172"/>
            <a:ext cx="871916" cy="276999"/>
          </a:xfrm>
          <a:prstGeom prst="rect">
            <a:avLst/>
          </a:prstGeom>
          <a:noFill/>
        </p:spPr>
        <p:txBody>
          <a:bodyPr wrap="square" rtlCol="0">
            <a:spAutoFit/>
          </a:bodyPr>
          <a:lstStyle/>
          <a:p>
            <a:r>
              <a:rPr lang="en-US" sz="1200" dirty="0">
                <a:latin typeface="NHaasGroteskDSPro-65Md" panose="020B0604020202020204" pitchFamily="34" charset="0"/>
              </a:rPr>
              <a:t>Outcome</a:t>
            </a:r>
            <a:endParaRPr lang="en-SG" sz="1200" dirty="0">
              <a:latin typeface="NHaasGroteskDSPro-65Md" panose="020B0604020202020204" pitchFamily="34" charset="0"/>
            </a:endParaRPr>
          </a:p>
        </p:txBody>
      </p:sp>
      <p:sp>
        <p:nvSpPr>
          <p:cNvPr id="41" name="TextBox 40">
            <a:extLst>
              <a:ext uri="{FF2B5EF4-FFF2-40B4-BE49-F238E27FC236}">
                <a16:creationId xmlns:a16="http://schemas.microsoft.com/office/drawing/2014/main" id="{9C56F838-4D2A-DDF8-99D4-A75DB250A915}"/>
              </a:ext>
            </a:extLst>
          </p:cNvPr>
          <p:cNvSpPr txBox="1"/>
          <p:nvPr/>
        </p:nvSpPr>
        <p:spPr>
          <a:xfrm>
            <a:off x="5976959" y="5777279"/>
            <a:ext cx="871916" cy="276999"/>
          </a:xfrm>
          <a:prstGeom prst="rect">
            <a:avLst/>
          </a:prstGeom>
          <a:noFill/>
        </p:spPr>
        <p:txBody>
          <a:bodyPr wrap="square" rtlCol="0">
            <a:spAutoFit/>
          </a:bodyPr>
          <a:lstStyle/>
          <a:p>
            <a:r>
              <a:rPr lang="en-US" sz="1200" dirty="0">
                <a:latin typeface="NHaasGroteskDSPro-65Md" panose="020B0604020202020204" pitchFamily="34" charset="0"/>
              </a:rPr>
              <a:t>Outcome</a:t>
            </a:r>
            <a:endParaRPr lang="en-SG" sz="1200" dirty="0">
              <a:latin typeface="NHaasGroteskDSPro-65Md" panose="020B0604020202020204" pitchFamily="34" charset="0"/>
            </a:endParaRPr>
          </a:p>
        </p:txBody>
      </p:sp>
      <p:sp>
        <p:nvSpPr>
          <p:cNvPr id="42" name="TextBox 41">
            <a:extLst>
              <a:ext uri="{FF2B5EF4-FFF2-40B4-BE49-F238E27FC236}">
                <a16:creationId xmlns:a16="http://schemas.microsoft.com/office/drawing/2014/main" id="{559B7159-F2A8-0B9B-7055-BF29E6D7237B}"/>
              </a:ext>
            </a:extLst>
          </p:cNvPr>
          <p:cNvSpPr txBox="1"/>
          <p:nvPr/>
        </p:nvSpPr>
        <p:spPr>
          <a:xfrm>
            <a:off x="2769984" y="6011337"/>
            <a:ext cx="871916" cy="276999"/>
          </a:xfrm>
          <a:prstGeom prst="rect">
            <a:avLst/>
          </a:prstGeom>
          <a:noFill/>
        </p:spPr>
        <p:txBody>
          <a:bodyPr wrap="square" rtlCol="0">
            <a:spAutoFit/>
          </a:bodyPr>
          <a:lstStyle/>
          <a:p>
            <a:r>
              <a:rPr lang="en-US" sz="1200" dirty="0">
                <a:latin typeface="NHaasGroteskDSPro-65Md" panose="020B0604020202020204" pitchFamily="34" charset="0"/>
              </a:rPr>
              <a:t>Outcome</a:t>
            </a:r>
            <a:endParaRPr lang="en-SG" sz="1200" dirty="0">
              <a:latin typeface="NHaasGroteskDSPro-65Md" panose="020B0604020202020204" pitchFamily="34" charset="0"/>
            </a:endParaRPr>
          </a:p>
        </p:txBody>
      </p:sp>
    </p:spTree>
    <p:extLst>
      <p:ext uri="{BB962C8B-B14F-4D97-AF65-F5344CB8AC3E}">
        <p14:creationId xmlns:p14="http://schemas.microsoft.com/office/powerpoint/2010/main" val="848486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5A9CF99BA1C446AFDF2FE7BF96437E" ma:contentTypeVersion="14" ma:contentTypeDescription="Create a new document." ma:contentTypeScope="" ma:versionID="21e85e7402ee68708b948d824d13d010">
  <xsd:schema xmlns:xsd="http://www.w3.org/2001/XMLSchema" xmlns:xs="http://www.w3.org/2001/XMLSchema" xmlns:p="http://schemas.microsoft.com/office/2006/metadata/properties" xmlns:ns3="59b7f1b4-d87c-4c11-8c2e-8ea79fba1a21" xmlns:ns4="e94b4ccf-6e61-4ea4-b8b5-e0dcc2e785e9" targetNamespace="http://schemas.microsoft.com/office/2006/metadata/properties" ma:root="true" ma:fieldsID="04ae57fa0949319dacabcabc6e1571e8" ns3:_="" ns4:_="">
    <xsd:import namespace="59b7f1b4-d87c-4c11-8c2e-8ea79fba1a21"/>
    <xsd:import namespace="e94b4ccf-6e61-4ea4-b8b5-e0dcc2e785e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b7f1b4-d87c-4c11-8c2e-8ea79fba1a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4b4ccf-6e61-4ea4-b8b5-e0dcc2e785e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9b7f1b4-d87c-4c11-8c2e-8ea79fba1a21" xsi:nil="true"/>
  </documentManagement>
</p:properties>
</file>

<file path=customXml/itemProps1.xml><?xml version="1.0" encoding="utf-8"?>
<ds:datastoreItem xmlns:ds="http://schemas.openxmlformats.org/officeDocument/2006/customXml" ds:itemID="{A2122ADE-D4ED-42B2-BD63-A98D6650C003}">
  <ds:schemaRefs>
    <ds:schemaRef ds:uri="http://schemas.microsoft.com/sharepoint/v3/contenttype/forms"/>
  </ds:schemaRefs>
</ds:datastoreItem>
</file>

<file path=customXml/itemProps2.xml><?xml version="1.0" encoding="utf-8"?>
<ds:datastoreItem xmlns:ds="http://schemas.openxmlformats.org/officeDocument/2006/customXml" ds:itemID="{FFB6D1BA-6861-41D3-A8F1-12E27AD8C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b7f1b4-d87c-4c11-8c2e-8ea79fba1a21"/>
    <ds:schemaRef ds:uri="e94b4ccf-6e61-4ea4-b8b5-e0dcc2e785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3E8296-94AC-4916-9A8E-710C9A2A265C}">
  <ds:schemaRefs>
    <ds:schemaRef ds:uri="http://schemas.microsoft.com/office/2006/documentManagement/types"/>
    <ds:schemaRef ds:uri="http://schemas.microsoft.com/office/2006/metadata/properties"/>
    <ds:schemaRef ds:uri="http://purl.org/dc/dcmitype/"/>
    <ds:schemaRef ds:uri="http://purl.org/dc/terms/"/>
    <ds:schemaRef ds:uri="59b7f1b4-d87c-4c11-8c2e-8ea79fba1a21"/>
    <ds:schemaRef ds:uri="http://purl.org/dc/elements/1.1/"/>
    <ds:schemaRef ds:uri="http://www.w3.org/XML/1998/namespace"/>
    <ds:schemaRef ds:uri="http://schemas.microsoft.com/office/infopath/2007/PartnerControls"/>
    <ds:schemaRef ds:uri="http://schemas.openxmlformats.org/package/2006/metadata/core-properties"/>
    <ds:schemaRef ds:uri="e94b4ccf-6e61-4ea4-b8b5-e0dcc2e785e9"/>
  </ds:schemaRefs>
</ds:datastoreItem>
</file>

<file path=docProps/app.xml><?xml version="1.0" encoding="utf-8"?>
<Properties xmlns="http://schemas.openxmlformats.org/officeDocument/2006/extended-properties" xmlns:vt="http://schemas.openxmlformats.org/officeDocument/2006/docPropsVTypes">
  <Template>Facet</Template>
  <TotalTime>7120</TotalTime>
  <Words>2338</Words>
  <Application>Microsoft Office PowerPoint</Application>
  <PresentationFormat>Widescreen</PresentationFormat>
  <Paragraphs>139</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NeueHaasGroteskText Pro Md</vt:lpstr>
      <vt:lpstr>NHaasGroteskDSPro-65Md</vt:lpstr>
      <vt:lpstr>Wingdings</vt:lpstr>
      <vt:lpstr>Office Theme</vt:lpstr>
      <vt:lpstr>Wafer Manufacturing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Wafer Production</dc:title>
  <dc:creator>MAXIMILIAN SEE TZE JIE</dc:creator>
  <cp:lastModifiedBy>MAXIMILIAN SEE TZE JIE</cp:lastModifiedBy>
  <cp:revision>5</cp:revision>
  <dcterms:created xsi:type="dcterms:W3CDTF">2023-04-22T12:19:48Z</dcterms:created>
  <dcterms:modified xsi:type="dcterms:W3CDTF">2023-06-01T16:34:56Z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0x010100125A9CF99BA1C446AFDF2FE7BF96437E</vt:lpwstr>
  </property>
</Properties>
</file>