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7" r:id="rId6"/>
    <p:sldId id="259" r:id="rId7"/>
    <p:sldId id="258" r:id="rId8"/>
    <p:sldId id="266" r:id="rId9"/>
    <p:sldId id="270" r:id="rId10"/>
    <p:sldId id="260"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66FF"/>
    <a:srgbClr val="201D3B"/>
    <a:srgbClr val="9D42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21509C-2B48-4D4F-82C4-839E6488E018}" v="10" dt="2022-07-26T20:40:47.600"/>
    <p1510:client id="{C2B9973D-00E3-490E-98AE-85ECA9DD84C1}" v="91" dt="2022-07-27T12:49:46.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6910" autoAdjust="0"/>
  </p:normalViewPr>
  <p:slideViewPr>
    <p:cSldViewPr snapToGrid="0">
      <p:cViewPr varScale="1">
        <p:scale>
          <a:sx n="110" d="100"/>
          <a:sy n="110" d="100"/>
        </p:scale>
        <p:origin x="21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SG" dirty="0"/>
              <a:t>Overall</a:t>
            </a:r>
            <a:r>
              <a:rPr lang="en-SG" baseline="0" dirty="0"/>
              <a:t> Performance After Improvements</a:t>
            </a:r>
            <a:endParaRPr lang="en-SG"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5054874591910547E-2"/>
          <c:y val="0.12334973452826493"/>
          <c:w val="0.895221160049264"/>
          <c:h val="0.72210760207295577"/>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Sheet1!$A$2:$A$4</c:f>
              <c:strCache>
                <c:ptCount val="3"/>
                <c:pt idx="0">
                  <c:v>XGB</c:v>
                </c:pt>
                <c:pt idx="1">
                  <c:v>LGBM</c:v>
                </c:pt>
                <c:pt idx="2">
                  <c:v>CatBoost</c:v>
                </c:pt>
              </c:strCache>
            </c:strRef>
          </c:cat>
          <c:val>
            <c:numRef>
              <c:f>Sheet1!$B$2:$B$4</c:f>
              <c:numCache>
                <c:formatCode>General</c:formatCode>
                <c:ptCount val="3"/>
                <c:pt idx="0">
                  <c:v>0.91</c:v>
                </c:pt>
                <c:pt idx="1">
                  <c:v>0.90100000000000002</c:v>
                </c:pt>
                <c:pt idx="2">
                  <c:v>0.754</c:v>
                </c:pt>
              </c:numCache>
            </c:numRef>
          </c:val>
          <c:extLst>
            <c:ext xmlns:c16="http://schemas.microsoft.com/office/drawing/2014/chart" uri="{C3380CC4-5D6E-409C-BE32-E72D297353CC}">
              <c16:uniqueId val="{00000000-A00F-4EFB-A372-324D5810E44D}"/>
            </c:ext>
          </c:extLst>
        </c:ser>
        <c:ser>
          <c:idx val="1"/>
          <c:order val="1"/>
          <c:tx>
            <c:strRef>
              <c:f>Sheet1!$C$1</c:f>
              <c:strCache>
                <c:ptCount val="1"/>
                <c:pt idx="0">
                  <c:v>F1</c:v>
                </c:pt>
              </c:strCache>
            </c:strRef>
          </c:tx>
          <c:spPr>
            <a:solidFill>
              <a:schemeClr val="accent2"/>
            </a:solidFill>
            <a:ln>
              <a:noFill/>
            </a:ln>
            <a:effectLst/>
          </c:spPr>
          <c:invertIfNegative val="0"/>
          <c:cat>
            <c:strRef>
              <c:f>Sheet1!$A$2:$A$4</c:f>
              <c:strCache>
                <c:ptCount val="3"/>
                <c:pt idx="0">
                  <c:v>XGB</c:v>
                </c:pt>
                <c:pt idx="1">
                  <c:v>LGBM</c:v>
                </c:pt>
                <c:pt idx="2">
                  <c:v>CatBoost</c:v>
                </c:pt>
              </c:strCache>
            </c:strRef>
          </c:cat>
          <c:val>
            <c:numRef>
              <c:f>Sheet1!$C$2:$C$4</c:f>
              <c:numCache>
                <c:formatCode>General</c:formatCode>
                <c:ptCount val="3"/>
                <c:pt idx="0">
                  <c:v>0.91</c:v>
                </c:pt>
                <c:pt idx="1">
                  <c:v>0.9</c:v>
                </c:pt>
                <c:pt idx="2">
                  <c:v>0.75700000000000001</c:v>
                </c:pt>
              </c:numCache>
            </c:numRef>
          </c:val>
          <c:extLst>
            <c:ext xmlns:c16="http://schemas.microsoft.com/office/drawing/2014/chart" uri="{C3380CC4-5D6E-409C-BE32-E72D297353CC}">
              <c16:uniqueId val="{00000001-A00F-4EFB-A372-324D5810E44D}"/>
            </c:ext>
          </c:extLst>
        </c:ser>
        <c:ser>
          <c:idx val="2"/>
          <c:order val="2"/>
          <c:tx>
            <c:strRef>
              <c:f>Sheet1!$D$1</c:f>
              <c:strCache>
                <c:ptCount val="1"/>
                <c:pt idx="0">
                  <c:v>Cohen Kappa</c:v>
                </c:pt>
              </c:strCache>
            </c:strRef>
          </c:tx>
          <c:spPr>
            <a:solidFill>
              <a:schemeClr val="accent3"/>
            </a:solidFill>
            <a:ln>
              <a:noFill/>
            </a:ln>
            <a:effectLst/>
          </c:spPr>
          <c:invertIfNegative val="0"/>
          <c:cat>
            <c:strRef>
              <c:f>Sheet1!$A$2:$A$4</c:f>
              <c:strCache>
                <c:ptCount val="3"/>
                <c:pt idx="0">
                  <c:v>XGB</c:v>
                </c:pt>
                <c:pt idx="1">
                  <c:v>LGBM</c:v>
                </c:pt>
                <c:pt idx="2">
                  <c:v>CatBoost</c:v>
                </c:pt>
              </c:strCache>
            </c:strRef>
          </c:cat>
          <c:val>
            <c:numRef>
              <c:f>Sheet1!$D$2:$D$4</c:f>
              <c:numCache>
                <c:formatCode>General</c:formatCode>
                <c:ptCount val="3"/>
                <c:pt idx="0">
                  <c:v>0.85</c:v>
                </c:pt>
                <c:pt idx="1">
                  <c:v>0.84</c:v>
                </c:pt>
                <c:pt idx="2">
                  <c:v>0.61</c:v>
                </c:pt>
              </c:numCache>
            </c:numRef>
          </c:val>
          <c:extLst>
            <c:ext xmlns:c16="http://schemas.microsoft.com/office/drawing/2014/chart" uri="{C3380CC4-5D6E-409C-BE32-E72D297353CC}">
              <c16:uniqueId val="{00000002-A00F-4EFB-A372-324D5810E44D}"/>
            </c:ext>
          </c:extLst>
        </c:ser>
        <c:dLbls>
          <c:showLegendKey val="0"/>
          <c:showVal val="0"/>
          <c:showCatName val="0"/>
          <c:showSerName val="0"/>
          <c:showPercent val="0"/>
          <c:showBubbleSize val="0"/>
        </c:dLbls>
        <c:gapWidth val="219"/>
        <c:overlap val="-27"/>
        <c:axId val="610144704"/>
        <c:axId val="610145120"/>
      </c:barChart>
      <c:catAx>
        <c:axId val="61014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0145120"/>
        <c:crosses val="autoZero"/>
        <c:auto val="1"/>
        <c:lblAlgn val="ctr"/>
        <c:lblOffset val="100"/>
        <c:noMultiLvlLbl val="0"/>
      </c:catAx>
      <c:valAx>
        <c:axId val="610145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0144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ECC5E-0188-4F1E-8D4A-A3617B7D7A6F}" type="datetimeFigureOut">
              <a:rPr lang="en-US" smtClean="0"/>
              <a:t>7/29/2022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8C523-16D3-40E5-9EC9-116CA5213931}" type="slidenum">
              <a:rPr lang="en-US" smtClean="0"/>
              <a:t>‹#›</a:t>
            </a:fld>
            <a:endParaRPr lang="en-US"/>
          </a:p>
        </p:txBody>
      </p:sp>
    </p:spTree>
    <p:extLst>
      <p:ext uri="{BB962C8B-B14F-4D97-AF65-F5344CB8AC3E}">
        <p14:creationId xmlns:p14="http://schemas.microsoft.com/office/powerpoint/2010/main" val="242174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sz="1200" b="1" dirty="0">
                <a:solidFill>
                  <a:srgbClr val="7366FF"/>
                </a:solidFill>
                <a:latin typeface="Segoe UI" panose="020B0502040204020203" pitchFamily="34" charset="0"/>
                <a:cs typeface="Segoe UI" panose="020B0502040204020203" pitchFamily="34" charset="0"/>
              </a:rPr>
              <a:t>Data Visualisation Techniques</a:t>
            </a:r>
          </a:p>
          <a:p>
            <a:pPr marL="285750" indent="-285750" algn="l">
              <a:lnSpc>
                <a:spcPct val="110000"/>
              </a:lnSpc>
              <a:buFont typeface="Arial" panose="020B0604020202020204" pitchFamily="34" charset="0"/>
              <a:buChar char="•"/>
            </a:pPr>
            <a:r>
              <a:rPr lang="en-SG" sz="1200" dirty="0">
                <a:latin typeface="Segoe UI" panose="020B0502040204020203" pitchFamily="34" charset="0"/>
                <a:cs typeface="Segoe UI" panose="020B0502040204020203" pitchFamily="34" charset="0"/>
              </a:rPr>
              <a:t>To allow easier interpretation and exploration binning has been implemented on the </a:t>
            </a:r>
            <a:r>
              <a:rPr lang="en-SG" sz="1200" i="1" dirty="0">
                <a:latin typeface="Segoe UI" panose="020B0502040204020203" pitchFamily="34" charset="0"/>
                <a:cs typeface="Segoe UI" panose="020B0502040204020203" pitchFamily="34" charset="0"/>
              </a:rPr>
              <a:t>score </a:t>
            </a:r>
            <a:r>
              <a:rPr lang="en-SG" sz="1200" dirty="0">
                <a:latin typeface="Segoe UI" panose="020B0502040204020203" pitchFamily="34" charset="0"/>
                <a:cs typeface="Segoe UI" panose="020B0502040204020203" pitchFamily="34" charset="0"/>
              </a:rPr>
              <a:t>column. </a:t>
            </a:r>
          </a:p>
          <a:p>
            <a:pPr marL="285750" indent="-285750" algn="l">
              <a:lnSpc>
                <a:spcPct val="110000"/>
              </a:lnSpc>
              <a:buFont typeface="Arial" panose="020B0604020202020204" pitchFamily="34" charset="0"/>
              <a:buChar char="•"/>
            </a:pPr>
            <a:r>
              <a:rPr lang="en-SG" sz="1200" dirty="0">
                <a:latin typeface="Segoe UI" panose="020B0502040204020203" pitchFamily="34" charset="0"/>
                <a:cs typeface="Segoe UI" panose="020B0502040204020203" pitchFamily="34" charset="0"/>
              </a:rPr>
              <a:t>Segmentation of data into their respective Drought Severity allows us to view the conditions which may play a role in affecting Drought severity.</a:t>
            </a:r>
          </a:p>
          <a:p>
            <a:pPr marL="285750" indent="-285750" algn="l">
              <a:lnSpc>
                <a:spcPct val="110000"/>
              </a:lnSpc>
              <a:buFont typeface="Arial" panose="020B0604020202020204" pitchFamily="34" charset="0"/>
              <a:buChar char="•"/>
            </a:pPr>
            <a:r>
              <a:rPr lang="en-SG" sz="1200" dirty="0">
                <a:latin typeface="Segoe UI" panose="020B0502040204020203" pitchFamily="34" charset="0"/>
                <a:cs typeface="Segoe UI" panose="020B0502040204020203" pitchFamily="34" charset="0"/>
              </a:rPr>
              <a:t>Geolocation identification using </a:t>
            </a:r>
            <a:r>
              <a:rPr lang="en-SG" sz="1200" dirty="0" err="1">
                <a:latin typeface="Segoe UI" panose="020B0502040204020203" pitchFamily="34" charset="0"/>
                <a:cs typeface="Segoe UI" panose="020B0502040204020203" pitchFamily="34" charset="0"/>
              </a:rPr>
              <a:t>Plotly</a:t>
            </a:r>
            <a:r>
              <a:rPr lang="en-SG" sz="1200" dirty="0">
                <a:latin typeface="Segoe UI" panose="020B0502040204020203" pitchFamily="34" charset="0"/>
                <a:cs typeface="Segoe UI" panose="020B0502040204020203" pitchFamily="34" charset="0"/>
              </a:rPr>
              <a:t> to view drought severity for a particular year </a:t>
            </a:r>
          </a:p>
          <a:p>
            <a:pPr marL="285750" indent="-285750" algn="l">
              <a:lnSpc>
                <a:spcPct val="110000"/>
              </a:lnSpc>
              <a:buFont typeface="Arial" panose="020B0604020202020204" pitchFamily="34" charset="0"/>
              <a:buChar char="•"/>
            </a:pPr>
            <a:r>
              <a:rPr lang="en-SG" sz="1200" dirty="0">
                <a:latin typeface="Segoe UI" panose="020B0502040204020203" pitchFamily="34" charset="0"/>
                <a:cs typeface="Segoe UI" panose="020B0502040204020203" pitchFamily="34" charset="0"/>
              </a:rPr>
              <a:t>Geolocation of limitation of soil quality</a:t>
            </a:r>
          </a:p>
          <a:p>
            <a:pPr marL="285750" indent="-285750" algn="l">
              <a:lnSpc>
                <a:spcPct val="110000"/>
              </a:lnSpc>
              <a:buFont typeface="Arial" panose="020B0604020202020204" pitchFamily="34" charset="0"/>
              <a:buChar char="•"/>
            </a:pPr>
            <a:r>
              <a:rPr lang="en-SG" sz="1200" dirty="0">
                <a:latin typeface="Segoe UI" panose="020B0502040204020203" pitchFamily="34" charset="0"/>
                <a:cs typeface="Segoe UI" panose="020B0502040204020203" pitchFamily="34" charset="0"/>
              </a:rPr>
              <a:t>Segmentation of data into their respective Drought Severity allows us to view the soil quality in the different levels of  drought severity and deduce if they play a part. </a:t>
            </a:r>
          </a:p>
          <a:p>
            <a:pPr marL="285750" indent="-285750" algn="l">
              <a:lnSpc>
                <a:spcPct val="110000"/>
              </a:lnSpc>
              <a:buFont typeface="Arial" panose="020B0604020202020204" pitchFamily="34" charset="0"/>
              <a:buChar char="•"/>
            </a:pPr>
            <a:r>
              <a:rPr lang="en-SG" sz="1200" dirty="0">
                <a:latin typeface="Segoe UI" panose="020B0502040204020203" pitchFamily="34" charset="0"/>
                <a:cs typeface="Segoe UI" panose="020B0502040204020203" pitchFamily="34" charset="0"/>
              </a:rPr>
              <a:t>If there is a difference in soil quality what role does It play In drought severity? </a:t>
            </a:r>
          </a:p>
          <a:p>
            <a:pPr marL="285750" indent="-285750" algn="l">
              <a:lnSpc>
                <a:spcPct val="110000"/>
              </a:lnSpc>
              <a:buFont typeface="Arial" panose="020B0604020202020204" pitchFamily="34" charset="0"/>
              <a:buChar char="•"/>
            </a:pPr>
            <a:r>
              <a:rPr lang="en-SG" sz="1200" dirty="0">
                <a:latin typeface="Segoe UI" panose="020B0502040204020203" pitchFamily="34" charset="0"/>
                <a:cs typeface="Segoe UI" panose="020B0502040204020203" pitchFamily="34" charset="0"/>
              </a:rPr>
              <a:t>If there is a difference in a climate variable what role does it play in drought severity?</a:t>
            </a:r>
          </a:p>
          <a:p>
            <a:endParaRPr lang="en-US" dirty="0"/>
          </a:p>
          <a:p>
            <a:r>
              <a:rPr lang="en-US" dirty="0"/>
              <a:t>Sunburst to measure distribution. </a:t>
            </a:r>
          </a:p>
          <a:p>
            <a:r>
              <a:rPr lang="en-US" dirty="0"/>
              <a:t>Line chart to find relationship </a:t>
            </a:r>
          </a:p>
          <a:p>
            <a:r>
              <a:rPr lang="en-US" dirty="0"/>
              <a:t>Geolocation to understand the areas worse affected </a:t>
            </a:r>
          </a:p>
          <a:p>
            <a:r>
              <a:rPr lang="en-US" dirty="0"/>
              <a:t>They all play a part in understanding the data and finding interesting relationships between the features and its characteristics. </a:t>
            </a:r>
          </a:p>
        </p:txBody>
      </p:sp>
      <p:sp>
        <p:nvSpPr>
          <p:cNvPr id="4" name="Slide Number Placeholder 3"/>
          <p:cNvSpPr>
            <a:spLocks noGrp="1"/>
          </p:cNvSpPr>
          <p:nvPr>
            <p:ph type="sldNum" sz="quarter" idx="5"/>
          </p:nvPr>
        </p:nvSpPr>
        <p:spPr/>
        <p:txBody>
          <a:bodyPr/>
          <a:lstStyle/>
          <a:p>
            <a:fld id="{9848C523-16D3-40E5-9EC9-116CA5213931}" type="slidenum">
              <a:rPr lang="en-US" smtClean="0"/>
              <a:t>4</a:t>
            </a:fld>
            <a:endParaRPr lang="en-US"/>
          </a:p>
        </p:txBody>
      </p:sp>
    </p:spTree>
    <p:extLst>
      <p:ext uri="{BB962C8B-B14F-4D97-AF65-F5344CB8AC3E}">
        <p14:creationId xmlns:p14="http://schemas.microsoft.com/office/powerpoint/2010/main" val="24103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Extensive models have been evaluated and chosen to further explore which models are the best for our data.  </a:t>
            </a:r>
          </a:p>
          <a:p>
            <a:r>
              <a:rPr lang="en-SG" dirty="0"/>
              <a:t>One of the lessons thought us to use as many models as possible </a:t>
            </a:r>
          </a:p>
          <a:p>
            <a:r>
              <a:rPr lang="en-SG" dirty="0"/>
              <a:t>Some models we have used are XGB LGBM and Catboost, all are complex algorithms with its own unique characteristics. </a:t>
            </a:r>
          </a:p>
        </p:txBody>
      </p:sp>
      <p:sp>
        <p:nvSpPr>
          <p:cNvPr id="4" name="Slide Number Placeholder 3"/>
          <p:cNvSpPr>
            <a:spLocks noGrp="1"/>
          </p:cNvSpPr>
          <p:nvPr>
            <p:ph type="sldNum" sz="quarter" idx="5"/>
          </p:nvPr>
        </p:nvSpPr>
        <p:spPr/>
        <p:txBody>
          <a:bodyPr/>
          <a:lstStyle/>
          <a:p>
            <a:fld id="{9848C523-16D3-40E5-9EC9-116CA5213931}" type="slidenum">
              <a:rPr lang="en-US" smtClean="0"/>
              <a:t>5</a:t>
            </a:fld>
            <a:endParaRPr lang="en-US"/>
          </a:p>
        </p:txBody>
      </p:sp>
    </p:spTree>
    <p:extLst>
      <p:ext uri="{BB962C8B-B14F-4D97-AF65-F5344CB8AC3E}">
        <p14:creationId xmlns:p14="http://schemas.microsoft.com/office/powerpoint/2010/main" val="2869142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Overall score for models with no improvements are around 69.5 % which is still a okay accuracy score but not good enough to be accepted. Much </a:t>
            </a:r>
            <a:r>
              <a:rPr lang="en-SG" dirty="0" err="1"/>
              <a:t>much</a:t>
            </a:r>
            <a:r>
              <a:rPr lang="en-SG" dirty="0"/>
              <a:t> more improvements could be main such as SMOTE ad KNC or NCR</a:t>
            </a:r>
          </a:p>
        </p:txBody>
      </p:sp>
      <p:sp>
        <p:nvSpPr>
          <p:cNvPr id="4" name="Slide Number Placeholder 3"/>
          <p:cNvSpPr>
            <a:spLocks noGrp="1"/>
          </p:cNvSpPr>
          <p:nvPr>
            <p:ph type="sldNum" sz="quarter" idx="5"/>
          </p:nvPr>
        </p:nvSpPr>
        <p:spPr/>
        <p:txBody>
          <a:bodyPr/>
          <a:lstStyle/>
          <a:p>
            <a:fld id="{9848C523-16D3-40E5-9EC9-116CA5213931}" type="slidenum">
              <a:rPr lang="en-US" smtClean="0"/>
              <a:t>6</a:t>
            </a:fld>
            <a:endParaRPr lang="en-US"/>
          </a:p>
        </p:txBody>
      </p:sp>
    </p:spTree>
    <p:extLst>
      <p:ext uri="{BB962C8B-B14F-4D97-AF65-F5344CB8AC3E}">
        <p14:creationId xmlns:p14="http://schemas.microsoft.com/office/powerpoint/2010/main" val="790433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It might look like SMOTE performed badly, but enlarging the picture it allows us to see that the drop in performance is minor compared to KNC. This shows that SMOTE is the clear choice to go as it produces the least performance drop. Interestingly, After resampling, Cohen Kappa or F1 did not increase for most models..</a:t>
            </a:r>
          </a:p>
        </p:txBody>
      </p:sp>
      <p:sp>
        <p:nvSpPr>
          <p:cNvPr id="4" name="Slide Number Placeholder 3"/>
          <p:cNvSpPr>
            <a:spLocks noGrp="1"/>
          </p:cNvSpPr>
          <p:nvPr>
            <p:ph type="sldNum" sz="quarter" idx="5"/>
          </p:nvPr>
        </p:nvSpPr>
        <p:spPr/>
        <p:txBody>
          <a:bodyPr/>
          <a:lstStyle/>
          <a:p>
            <a:fld id="{9848C523-16D3-40E5-9EC9-116CA5213931}" type="slidenum">
              <a:rPr lang="en-US" smtClean="0"/>
              <a:t>7</a:t>
            </a:fld>
            <a:endParaRPr lang="en-US"/>
          </a:p>
        </p:txBody>
      </p:sp>
    </p:spTree>
    <p:extLst>
      <p:ext uri="{BB962C8B-B14F-4D97-AF65-F5344CB8AC3E}">
        <p14:creationId xmlns:p14="http://schemas.microsoft.com/office/powerpoint/2010/main" val="123416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848C523-16D3-40E5-9EC9-116CA5213931}" type="slidenum">
              <a:rPr lang="en-US" smtClean="0"/>
              <a:t>8</a:t>
            </a:fld>
            <a:endParaRPr lang="en-US"/>
          </a:p>
        </p:txBody>
      </p:sp>
    </p:spTree>
    <p:extLst>
      <p:ext uri="{BB962C8B-B14F-4D97-AF65-F5344CB8AC3E}">
        <p14:creationId xmlns:p14="http://schemas.microsoft.com/office/powerpoint/2010/main" val="100542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848C523-16D3-40E5-9EC9-116CA5213931}" type="slidenum">
              <a:rPr lang="en-US" smtClean="0"/>
              <a:t>9</a:t>
            </a:fld>
            <a:endParaRPr lang="en-US"/>
          </a:p>
        </p:txBody>
      </p:sp>
    </p:spTree>
    <p:extLst>
      <p:ext uri="{BB962C8B-B14F-4D97-AF65-F5344CB8AC3E}">
        <p14:creationId xmlns:p14="http://schemas.microsoft.com/office/powerpoint/2010/main" val="167509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48C523-16D3-40E5-9EC9-116CA5213931}" type="slidenum">
              <a:rPr lang="en-US" smtClean="0"/>
              <a:t>10</a:t>
            </a:fld>
            <a:endParaRPr lang="en-US"/>
          </a:p>
        </p:txBody>
      </p:sp>
    </p:spTree>
    <p:extLst>
      <p:ext uri="{BB962C8B-B14F-4D97-AF65-F5344CB8AC3E}">
        <p14:creationId xmlns:p14="http://schemas.microsoft.com/office/powerpoint/2010/main" val="265378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6B9A-F892-C9CF-C2B1-851F26DE2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C08FB5E-812A-8C03-20A1-33FA63EF1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30B5610-03F4-69B9-1F95-4DAAC16FE85A}"/>
              </a:ext>
            </a:extLst>
          </p:cNvPr>
          <p:cNvSpPr>
            <a:spLocks noGrp="1"/>
          </p:cNvSpPr>
          <p:nvPr>
            <p:ph type="dt" sz="half" idx="10"/>
          </p:nvPr>
        </p:nvSpPr>
        <p:spPr/>
        <p:txBody>
          <a:bodyPr/>
          <a:lstStyle/>
          <a:p>
            <a:fld id="{DF97B71B-CB56-490F-BC1B-DB7E45DD7D15}" type="datetimeFigureOut">
              <a:rPr lang="en-SG" smtClean="0"/>
              <a:t>2022/7/29</a:t>
            </a:fld>
            <a:endParaRPr lang="en-SG"/>
          </a:p>
        </p:txBody>
      </p:sp>
      <p:sp>
        <p:nvSpPr>
          <p:cNvPr id="5" name="Footer Placeholder 4">
            <a:extLst>
              <a:ext uri="{FF2B5EF4-FFF2-40B4-BE49-F238E27FC236}">
                <a16:creationId xmlns:a16="http://schemas.microsoft.com/office/drawing/2014/main" id="{C1AF122C-4400-52EC-2A2D-FA9E6C29ED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D0F0A3E-BE69-A2D5-F757-2F4963EC81A3}"/>
              </a:ext>
            </a:extLst>
          </p:cNvPr>
          <p:cNvSpPr>
            <a:spLocks noGrp="1"/>
          </p:cNvSpPr>
          <p:nvPr>
            <p:ph type="sldNum" sz="quarter" idx="12"/>
          </p:nvPr>
        </p:nvSpPr>
        <p:spPr/>
        <p:txBody>
          <a:bodyPr/>
          <a:lstStyle/>
          <a:p>
            <a:fld id="{C38E0B32-E8DD-441A-BCC1-78E4A73B7A07}" type="slidenum">
              <a:rPr lang="en-SG" smtClean="0"/>
              <a:t>‹#›</a:t>
            </a:fld>
            <a:endParaRPr lang="en-SG"/>
          </a:p>
        </p:txBody>
      </p:sp>
    </p:spTree>
    <p:extLst>
      <p:ext uri="{BB962C8B-B14F-4D97-AF65-F5344CB8AC3E}">
        <p14:creationId xmlns:p14="http://schemas.microsoft.com/office/powerpoint/2010/main" val="42055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8539-7CB5-9039-0091-942382917C6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23989FB-423D-26AB-28E4-78D0D77A63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84715DA-B5DA-80DD-E09A-2626E1683804}"/>
              </a:ext>
            </a:extLst>
          </p:cNvPr>
          <p:cNvSpPr>
            <a:spLocks noGrp="1"/>
          </p:cNvSpPr>
          <p:nvPr>
            <p:ph type="dt" sz="half" idx="10"/>
          </p:nvPr>
        </p:nvSpPr>
        <p:spPr/>
        <p:txBody>
          <a:bodyPr/>
          <a:lstStyle/>
          <a:p>
            <a:fld id="{DF97B71B-CB56-490F-BC1B-DB7E45DD7D15}" type="datetimeFigureOut">
              <a:rPr lang="en-SG" smtClean="0"/>
              <a:t>2022/7/29</a:t>
            </a:fld>
            <a:endParaRPr lang="en-SG"/>
          </a:p>
        </p:txBody>
      </p:sp>
      <p:sp>
        <p:nvSpPr>
          <p:cNvPr id="5" name="Footer Placeholder 4">
            <a:extLst>
              <a:ext uri="{FF2B5EF4-FFF2-40B4-BE49-F238E27FC236}">
                <a16:creationId xmlns:a16="http://schemas.microsoft.com/office/drawing/2014/main" id="{76B12F27-5172-2329-3C4A-22E911F7680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5BA8922-8E6B-DD0A-27C9-B2221076191A}"/>
              </a:ext>
            </a:extLst>
          </p:cNvPr>
          <p:cNvSpPr>
            <a:spLocks noGrp="1"/>
          </p:cNvSpPr>
          <p:nvPr>
            <p:ph type="sldNum" sz="quarter" idx="12"/>
          </p:nvPr>
        </p:nvSpPr>
        <p:spPr/>
        <p:txBody>
          <a:bodyPr/>
          <a:lstStyle/>
          <a:p>
            <a:fld id="{C38E0B32-E8DD-441A-BCC1-78E4A73B7A07}" type="slidenum">
              <a:rPr lang="en-SG" smtClean="0"/>
              <a:t>‹#›</a:t>
            </a:fld>
            <a:endParaRPr lang="en-SG"/>
          </a:p>
        </p:txBody>
      </p:sp>
    </p:spTree>
    <p:extLst>
      <p:ext uri="{BB962C8B-B14F-4D97-AF65-F5344CB8AC3E}">
        <p14:creationId xmlns:p14="http://schemas.microsoft.com/office/powerpoint/2010/main" val="392902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9262C-6672-7001-E722-84C39B0F5D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8FE2DAA-28E7-5E92-06A6-6B8457242B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872528C-0DE3-84AB-88A5-78A05A6AAC33}"/>
              </a:ext>
            </a:extLst>
          </p:cNvPr>
          <p:cNvSpPr>
            <a:spLocks noGrp="1"/>
          </p:cNvSpPr>
          <p:nvPr>
            <p:ph type="dt" sz="half" idx="10"/>
          </p:nvPr>
        </p:nvSpPr>
        <p:spPr/>
        <p:txBody>
          <a:bodyPr/>
          <a:lstStyle/>
          <a:p>
            <a:fld id="{DF97B71B-CB56-490F-BC1B-DB7E45DD7D15}" type="datetimeFigureOut">
              <a:rPr lang="en-SG" smtClean="0"/>
              <a:t>2022/7/29</a:t>
            </a:fld>
            <a:endParaRPr lang="en-SG"/>
          </a:p>
        </p:txBody>
      </p:sp>
      <p:sp>
        <p:nvSpPr>
          <p:cNvPr id="5" name="Footer Placeholder 4">
            <a:extLst>
              <a:ext uri="{FF2B5EF4-FFF2-40B4-BE49-F238E27FC236}">
                <a16:creationId xmlns:a16="http://schemas.microsoft.com/office/drawing/2014/main" id="{D50F7D28-026C-3225-B375-956B0B88CBF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CE667BB-6E32-228B-C0FE-29C41AC68A50}"/>
              </a:ext>
            </a:extLst>
          </p:cNvPr>
          <p:cNvSpPr>
            <a:spLocks noGrp="1"/>
          </p:cNvSpPr>
          <p:nvPr>
            <p:ph type="sldNum" sz="quarter" idx="12"/>
          </p:nvPr>
        </p:nvSpPr>
        <p:spPr/>
        <p:txBody>
          <a:bodyPr/>
          <a:lstStyle/>
          <a:p>
            <a:fld id="{C38E0B32-E8DD-441A-BCC1-78E4A73B7A07}" type="slidenum">
              <a:rPr lang="en-SG" smtClean="0"/>
              <a:t>‹#›</a:t>
            </a:fld>
            <a:endParaRPr lang="en-SG"/>
          </a:p>
        </p:txBody>
      </p:sp>
    </p:spTree>
    <p:extLst>
      <p:ext uri="{BB962C8B-B14F-4D97-AF65-F5344CB8AC3E}">
        <p14:creationId xmlns:p14="http://schemas.microsoft.com/office/powerpoint/2010/main" val="213082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56CE-4B1D-C479-A41D-B2313112F04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3EF1E46-6967-85E2-A5DE-75D27704E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F21651-3F48-0DAB-C094-BA6F52968EF4}"/>
              </a:ext>
            </a:extLst>
          </p:cNvPr>
          <p:cNvSpPr>
            <a:spLocks noGrp="1"/>
          </p:cNvSpPr>
          <p:nvPr>
            <p:ph type="dt" sz="half" idx="10"/>
          </p:nvPr>
        </p:nvSpPr>
        <p:spPr/>
        <p:txBody>
          <a:bodyPr/>
          <a:lstStyle/>
          <a:p>
            <a:fld id="{DF97B71B-CB56-490F-BC1B-DB7E45DD7D15}" type="datetimeFigureOut">
              <a:rPr lang="en-SG" smtClean="0"/>
              <a:t>2022/7/29</a:t>
            </a:fld>
            <a:endParaRPr lang="en-SG"/>
          </a:p>
        </p:txBody>
      </p:sp>
      <p:sp>
        <p:nvSpPr>
          <p:cNvPr id="5" name="Footer Placeholder 4">
            <a:extLst>
              <a:ext uri="{FF2B5EF4-FFF2-40B4-BE49-F238E27FC236}">
                <a16:creationId xmlns:a16="http://schemas.microsoft.com/office/drawing/2014/main" id="{D6ACAADA-3EF7-41E4-3B88-1B6807B5AF8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13B0AE-B908-6315-1823-402C5AECF6C6}"/>
              </a:ext>
            </a:extLst>
          </p:cNvPr>
          <p:cNvSpPr>
            <a:spLocks noGrp="1"/>
          </p:cNvSpPr>
          <p:nvPr>
            <p:ph type="sldNum" sz="quarter" idx="12"/>
          </p:nvPr>
        </p:nvSpPr>
        <p:spPr/>
        <p:txBody>
          <a:bodyPr/>
          <a:lstStyle/>
          <a:p>
            <a:fld id="{C38E0B32-E8DD-441A-BCC1-78E4A73B7A07}" type="slidenum">
              <a:rPr lang="en-SG" smtClean="0"/>
              <a:t>‹#›</a:t>
            </a:fld>
            <a:endParaRPr lang="en-SG"/>
          </a:p>
        </p:txBody>
      </p:sp>
    </p:spTree>
    <p:extLst>
      <p:ext uri="{BB962C8B-B14F-4D97-AF65-F5344CB8AC3E}">
        <p14:creationId xmlns:p14="http://schemas.microsoft.com/office/powerpoint/2010/main" val="302794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B6D8-2C8E-FAE4-2CE8-EA5E97C959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B2CDA8E-602E-77F0-6ED6-10A660669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DC6EE-C2A3-D2D5-B148-9D74424CA121}"/>
              </a:ext>
            </a:extLst>
          </p:cNvPr>
          <p:cNvSpPr>
            <a:spLocks noGrp="1"/>
          </p:cNvSpPr>
          <p:nvPr>
            <p:ph type="dt" sz="half" idx="10"/>
          </p:nvPr>
        </p:nvSpPr>
        <p:spPr/>
        <p:txBody>
          <a:bodyPr/>
          <a:lstStyle/>
          <a:p>
            <a:fld id="{DF97B71B-CB56-490F-BC1B-DB7E45DD7D15}" type="datetimeFigureOut">
              <a:rPr lang="en-SG" smtClean="0"/>
              <a:t>2022/7/29</a:t>
            </a:fld>
            <a:endParaRPr lang="en-SG"/>
          </a:p>
        </p:txBody>
      </p:sp>
      <p:sp>
        <p:nvSpPr>
          <p:cNvPr id="5" name="Footer Placeholder 4">
            <a:extLst>
              <a:ext uri="{FF2B5EF4-FFF2-40B4-BE49-F238E27FC236}">
                <a16:creationId xmlns:a16="http://schemas.microsoft.com/office/drawing/2014/main" id="{FD5D0788-793F-F4FA-7428-24F32B57938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C99CB4A-197C-2A8F-3528-9C3DB7DA2F0A}"/>
              </a:ext>
            </a:extLst>
          </p:cNvPr>
          <p:cNvSpPr>
            <a:spLocks noGrp="1"/>
          </p:cNvSpPr>
          <p:nvPr>
            <p:ph type="sldNum" sz="quarter" idx="12"/>
          </p:nvPr>
        </p:nvSpPr>
        <p:spPr/>
        <p:txBody>
          <a:bodyPr/>
          <a:lstStyle/>
          <a:p>
            <a:fld id="{C38E0B32-E8DD-441A-BCC1-78E4A73B7A07}" type="slidenum">
              <a:rPr lang="en-SG" smtClean="0"/>
              <a:t>‹#›</a:t>
            </a:fld>
            <a:endParaRPr lang="en-SG"/>
          </a:p>
        </p:txBody>
      </p:sp>
    </p:spTree>
    <p:extLst>
      <p:ext uri="{BB962C8B-B14F-4D97-AF65-F5344CB8AC3E}">
        <p14:creationId xmlns:p14="http://schemas.microsoft.com/office/powerpoint/2010/main" val="34564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8D43-8255-72CE-E104-1DEFD4EB5FD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47B7A07-FAEA-0518-41E6-663FE07B65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C9091C1-0604-B5CD-4C41-F3FDAF0D76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EF5E337-6380-B760-49B5-0CE254CAB102}"/>
              </a:ext>
            </a:extLst>
          </p:cNvPr>
          <p:cNvSpPr>
            <a:spLocks noGrp="1"/>
          </p:cNvSpPr>
          <p:nvPr>
            <p:ph type="dt" sz="half" idx="10"/>
          </p:nvPr>
        </p:nvSpPr>
        <p:spPr/>
        <p:txBody>
          <a:bodyPr/>
          <a:lstStyle/>
          <a:p>
            <a:fld id="{DF97B71B-CB56-490F-BC1B-DB7E45DD7D15}" type="datetimeFigureOut">
              <a:rPr lang="en-SG" smtClean="0"/>
              <a:t>2022/7/29</a:t>
            </a:fld>
            <a:endParaRPr lang="en-SG"/>
          </a:p>
        </p:txBody>
      </p:sp>
      <p:sp>
        <p:nvSpPr>
          <p:cNvPr id="6" name="Footer Placeholder 5">
            <a:extLst>
              <a:ext uri="{FF2B5EF4-FFF2-40B4-BE49-F238E27FC236}">
                <a16:creationId xmlns:a16="http://schemas.microsoft.com/office/drawing/2014/main" id="{950F33AF-6110-1A24-211E-2398666CA15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6D2EF67-B1E7-4288-2DCE-EA88F5F21315}"/>
              </a:ext>
            </a:extLst>
          </p:cNvPr>
          <p:cNvSpPr>
            <a:spLocks noGrp="1"/>
          </p:cNvSpPr>
          <p:nvPr>
            <p:ph type="sldNum" sz="quarter" idx="12"/>
          </p:nvPr>
        </p:nvSpPr>
        <p:spPr/>
        <p:txBody>
          <a:bodyPr/>
          <a:lstStyle/>
          <a:p>
            <a:fld id="{C38E0B32-E8DD-441A-BCC1-78E4A73B7A07}" type="slidenum">
              <a:rPr lang="en-SG" smtClean="0"/>
              <a:t>‹#›</a:t>
            </a:fld>
            <a:endParaRPr lang="en-SG"/>
          </a:p>
        </p:txBody>
      </p:sp>
    </p:spTree>
    <p:extLst>
      <p:ext uri="{BB962C8B-B14F-4D97-AF65-F5344CB8AC3E}">
        <p14:creationId xmlns:p14="http://schemas.microsoft.com/office/powerpoint/2010/main" val="341546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3C28-6ED7-6A8B-60BF-53F5C7EC410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A0DE007-A6CF-E64D-4660-E8217FCDB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4AE1D-CCF2-6020-1CCF-16E85F824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545EA51-37CB-6CA6-4121-F918A0949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252ECD-EFE5-43B9-AFC1-341FEBB146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C573A66-9D38-460A-3E0F-C308C1D92DC5}"/>
              </a:ext>
            </a:extLst>
          </p:cNvPr>
          <p:cNvSpPr>
            <a:spLocks noGrp="1"/>
          </p:cNvSpPr>
          <p:nvPr>
            <p:ph type="dt" sz="half" idx="10"/>
          </p:nvPr>
        </p:nvSpPr>
        <p:spPr/>
        <p:txBody>
          <a:bodyPr/>
          <a:lstStyle/>
          <a:p>
            <a:fld id="{DF97B71B-CB56-490F-BC1B-DB7E45DD7D15}" type="datetimeFigureOut">
              <a:rPr lang="en-SG" smtClean="0"/>
              <a:t>2022/7/29</a:t>
            </a:fld>
            <a:endParaRPr lang="en-SG"/>
          </a:p>
        </p:txBody>
      </p:sp>
      <p:sp>
        <p:nvSpPr>
          <p:cNvPr id="8" name="Footer Placeholder 7">
            <a:extLst>
              <a:ext uri="{FF2B5EF4-FFF2-40B4-BE49-F238E27FC236}">
                <a16:creationId xmlns:a16="http://schemas.microsoft.com/office/drawing/2014/main" id="{BAE44C56-5EC3-3AFB-1A2F-FADABB2F47B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7925E38-E9D0-8358-1C25-E4D91099D93B}"/>
              </a:ext>
            </a:extLst>
          </p:cNvPr>
          <p:cNvSpPr>
            <a:spLocks noGrp="1"/>
          </p:cNvSpPr>
          <p:nvPr>
            <p:ph type="sldNum" sz="quarter" idx="12"/>
          </p:nvPr>
        </p:nvSpPr>
        <p:spPr/>
        <p:txBody>
          <a:bodyPr/>
          <a:lstStyle/>
          <a:p>
            <a:fld id="{C38E0B32-E8DD-441A-BCC1-78E4A73B7A07}" type="slidenum">
              <a:rPr lang="en-SG" smtClean="0"/>
              <a:t>‹#›</a:t>
            </a:fld>
            <a:endParaRPr lang="en-SG"/>
          </a:p>
        </p:txBody>
      </p:sp>
    </p:spTree>
    <p:extLst>
      <p:ext uri="{BB962C8B-B14F-4D97-AF65-F5344CB8AC3E}">
        <p14:creationId xmlns:p14="http://schemas.microsoft.com/office/powerpoint/2010/main" val="229658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5098-5CC1-9811-C2A1-B0F9AAF53D9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87B8585-54BF-BE29-18E6-C39D232E8913}"/>
              </a:ext>
            </a:extLst>
          </p:cNvPr>
          <p:cNvSpPr>
            <a:spLocks noGrp="1"/>
          </p:cNvSpPr>
          <p:nvPr>
            <p:ph type="dt" sz="half" idx="10"/>
          </p:nvPr>
        </p:nvSpPr>
        <p:spPr/>
        <p:txBody>
          <a:bodyPr/>
          <a:lstStyle/>
          <a:p>
            <a:fld id="{DF97B71B-CB56-490F-BC1B-DB7E45DD7D15}" type="datetimeFigureOut">
              <a:rPr lang="en-SG" smtClean="0"/>
              <a:t>2022/7/29</a:t>
            </a:fld>
            <a:endParaRPr lang="en-SG"/>
          </a:p>
        </p:txBody>
      </p:sp>
      <p:sp>
        <p:nvSpPr>
          <p:cNvPr id="4" name="Footer Placeholder 3">
            <a:extLst>
              <a:ext uri="{FF2B5EF4-FFF2-40B4-BE49-F238E27FC236}">
                <a16:creationId xmlns:a16="http://schemas.microsoft.com/office/drawing/2014/main" id="{5975825B-5ADB-566C-5927-DAD886060E0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F2D20CD-F8FC-375B-E5E0-5E80E3798E43}"/>
              </a:ext>
            </a:extLst>
          </p:cNvPr>
          <p:cNvSpPr>
            <a:spLocks noGrp="1"/>
          </p:cNvSpPr>
          <p:nvPr>
            <p:ph type="sldNum" sz="quarter" idx="12"/>
          </p:nvPr>
        </p:nvSpPr>
        <p:spPr/>
        <p:txBody>
          <a:bodyPr/>
          <a:lstStyle/>
          <a:p>
            <a:fld id="{C38E0B32-E8DD-441A-BCC1-78E4A73B7A07}" type="slidenum">
              <a:rPr lang="en-SG" smtClean="0"/>
              <a:t>‹#›</a:t>
            </a:fld>
            <a:endParaRPr lang="en-SG"/>
          </a:p>
        </p:txBody>
      </p:sp>
    </p:spTree>
    <p:extLst>
      <p:ext uri="{BB962C8B-B14F-4D97-AF65-F5344CB8AC3E}">
        <p14:creationId xmlns:p14="http://schemas.microsoft.com/office/powerpoint/2010/main" val="286173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899FD1-4D7C-FD32-DFA7-66F752E5D661}"/>
              </a:ext>
            </a:extLst>
          </p:cNvPr>
          <p:cNvSpPr>
            <a:spLocks noGrp="1"/>
          </p:cNvSpPr>
          <p:nvPr>
            <p:ph type="dt" sz="half" idx="10"/>
          </p:nvPr>
        </p:nvSpPr>
        <p:spPr/>
        <p:txBody>
          <a:bodyPr/>
          <a:lstStyle/>
          <a:p>
            <a:fld id="{DF97B71B-CB56-490F-BC1B-DB7E45DD7D15}" type="datetimeFigureOut">
              <a:rPr lang="en-SG" smtClean="0"/>
              <a:t>2022/7/29</a:t>
            </a:fld>
            <a:endParaRPr lang="en-SG"/>
          </a:p>
        </p:txBody>
      </p:sp>
      <p:sp>
        <p:nvSpPr>
          <p:cNvPr id="3" name="Footer Placeholder 2">
            <a:extLst>
              <a:ext uri="{FF2B5EF4-FFF2-40B4-BE49-F238E27FC236}">
                <a16:creationId xmlns:a16="http://schemas.microsoft.com/office/drawing/2014/main" id="{A5BFA31A-7AE5-76D1-1ABB-8EE67AA3147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4E2FA6C-C124-F600-6352-E950277CADEE}"/>
              </a:ext>
            </a:extLst>
          </p:cNvPr>
          <p:cNvSpPr>
            <a:spLocks noGrp="1"/>
          </p:cNvSpPr>
          <p:nvPr>
            <p:ph type="sldNum" sz="quarter" idx="12"/>
          </p:nvPr>
        </p:nvSpPr>
        <p:spPr/>
        <p:txBody>
          <a:bodyPr/>
          <a:lstStyle/>
          <a:p>
            <a:fld id="{C38E0B32-E8DD-441A-BCC1-78E4A73B7A07}" type="slidenum">
              <a:rPr lang="en-SG" smtClean="0"/>
              <a:t>‹#›</a:t>
            </a:fld>
            <a:endParaRPr lang="en-SG"/>
          </a:p>
        </p:txBody>
      </p:sp>
    </p:spTree>
    <p:extLst>
      <p:ext uri="{BB962C8B-B14F-4D97-AF65-F5344CB8AC3E}">
        <p14:creationId xmlns:p14="http://schemas.microsoft.com/office/powerpoint/2010/main" val="58244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6FC4-CC09-A170-B8E5-41DB9D41E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C0D9177-18B7-DE58-1479-179623EFF1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5BB4733-DE2D-2055-091A-E17E882FB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510A3-8CA6-7DFC-7D3A-E53AE7A35401}"/>
              </a:ext>
            </a:extLst>
          </p:cNvPr>
          <p:cNvSpPr>
            <a:spLocks noGrp="1"/>
          </p:cNvSpPr>
          <p:nvPr>
            <p:ph type="dt" sz="half" idx="10"/>
          </p:nvPr>
        </p:nvSpPr>
        <p:spPr/>
        <p:txBody>
          <a:bodyPr/>
          <a:lstStyle/>
          <a:p>
            <a:fld id="{DF97B71B-CB56-490F-BC1B-DB7E45DD7D15}" type="datetimeFigureOut">
              <a:rPr lang="en-SG" smtClean="0"/>
              <a:t>2022/7/29</a:t>
            </a:fld>
            <a:endParaRPr lang="en-SG"/>
          </a:p>
        </p:txBody>
      </p:sp>
      <p:sp>
        <p:nvSpPr>
          <p:cNvPr id="6" name="Footer Placeholder 5">
            <a:extLst>
              <a:ext uri="{FF2B5EF4-FFF2-40B4-BE49-F238E27FC236}">
                <a16:creationId xmlns:a16="http://schemas.microsoft.com/office/drawing/2014/main" id="{C8B1951B-2139-B480-AC71-FC1EB47B30B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4B3A434-1CC8-3E6C-27F3-6E03BB4FCE20}"/>
              </a:ext>
            </a:extLst>
          </p:cNvPr>
          <p:cNvSpPr>
            <a:spLocks noGrp="1"/>
          </p:cNvSpPr>
          <p:nvPr>
            <p:ph type="sldNum" sz="quarter" idx="12"/>
          </p:nvPr>
        </p:nvSpPr>
        <p:spPr/>
        <p:txBody>
          <a:bodyPr/>
          <a:lstStyle/>
          <a:p>
            <a:fld id="{C38E0B32-E8DD-441A-BCC1-78E4A73B7A07}" type="slidenum">
              <a:rPr lang="en-SG" smtClean="0"/>
              <a:t>‹#›</a:t>
            </a:fld>
            <a:endParaRPr lang="en-SG"/>
          </a:p>
        </p:txBody>
      </p:sp>
    </p:spTree>
    <p:extLst>
      <p:ext uri="{BB962C8B-B14F-4D97-AF65-F5344CB8AC3E}">
        <p14:creationId xmlns:p14="http://schemas.microsoft.com/office/powerpoint/2010/main" val="146353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F679-FCCB-EEA5-6708-470500EE5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6245A06-3B28-C561-0D0A-7CA2CE3DE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19AEF73-2550-635D-4524-993BFFADB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588AF-0B94-D10E-AB08-929DAA4C4E13}"/>
              </a:ext>
            </a:extLst>
          </p:cNvPr>
          <p:cNvSpPr>
            <a:spLocks noGrp="1"/>
          </p:cNvSpPr>
          <p:nvPr>
            <p:ph type="dt" sz="half" idx="10"/>
          </p:nvPr>
        </p:nvSpPr>
        <p:spPr/>
        <p:txBody>
          <a:bodyPr/>
          <a:lstStyle/>
          <a:p>
            <a:fld id="{DF97B71B-CB56-490F-BC1B-DB7E45DD7D15}" type="datetimeFigureOut">
              <a:rPr lang="en-SG" smtClean="0"/>
              <a:t>2022/7/29</a:t>
            </a:fld>
            <a:endParaRPr lang="en-SG"/>
          </a:p>
        </p:txBody>
      </p:sp>
      <p:sp>
        <p:nvSpPr>
          <p:cNvPr id="6" name="Footer Placeholder 5">
            <a:extLst>
              <a:ext uri="{FF2B5EF4-FFF2-40B4-BE49-F238E27FC236}">
                <a16:creationId xmlns:a16="http://schemas.microsoft.com/office/drawing/2014/main" id="{8561BDE7-4BDA-2437-2EC6-BAF0240808A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B4899DC-D95F-E5DF-518E-C670BC341D97}"/>
              </a:ext>
            </a:extLst>
          </p:cNvPr>
          <p:cNvSpPr>
            <a:spLocks noGrp="1"/>
          </p:cNvSpPr>
          <p:nvPr>
            <p:ph type="sldNum" sz="quarter" idx="12"/>
          </p:nvPr>
        </p:nvSpPr>
        <p:spPr/>
        <p:txBody>
          <a:bodyPr/>
          <a:lstStyle/>
          <a:p>
            <a:fld id="{C38E0B32-E8DD-441A-BCC1-78E4A73B7A07}" type="slidenum">
              <a:rPr lang="en-SG" smtClean="0"/>
              <a:t>‹#›</a:t>
            </a:fld>
            <a:endParaRPr lang="en-SG"/>
          </a:p>
        </p:txBody>
      </p:sp>
    </p:spTree>
    <p:extLst>
      <p:ext uri="{BB962C8B-B14F-4D97-AF65-F5344CB8AC3E}">
        <p14:creationId xmlns:p14="http://schemas.microsoft.com/office/powerpoint/2010/main" val="137209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82066-13F5-4452-692E-F73E167C8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02FABE7-BF2D-57E3-B538-3EA0912C2F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591ACFF-991C-32D2-646B-E6DFF4133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7B71B-CB56-490F-BC1B-DB7E45DD7D15}" type="datetimeFigureOut">
              <a:rPr lang="en-SG" smtClean="0"/>
              <a:t>2022/7/29</a:t>
            </a:fld>
            <a:endParaRPr lang="en-SG"/>
          </a:p>
        </p:txBody>
      </p:sp>
      <p:sp>
        <p:nvSpPr>
          <p:cNvPr id="5" name="Footer Placeholder 4">
            <a:extLst>
              <a:ext uri="{FF2B5EF4-FFF2-40B4-BE49-F238E27FC236}">
                <a16:creationId xmlns:a16="http://schemas.microsoft.com/office/drawing/2014/main" id="{1C7EBE4E-8ECE-C8C0-B65B-244956E416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CCEDB2C-9480-75FB-FE5B-5540221C0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E0B32-E8DD-441A-BCC1-78E4A73B7A07}" type="slidenum">
              <a:rPr lang="en-SG" smtClean="0"/>
              <a:t>‹#›</a:t>
            </a:fld>
            <a:endParaRPr lang="en-SG"/>
          </a:p>
        </p:txBody>
      </p:sp>
    </p:spTree>
    <p:extLst>
      <p:ext uri="{BB962C8B-B14F-4D97-AF65-F5344CB8AC3E}">
        <p14:creationId xmlns:p14="http://schemas.microsoft.com/office/powerpoint/2010/main" val="2831569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openaccess.thecvf.com/content_ECCVW_2018/papers/11133/Wang_ESRGAN_Enhanced_Super-Resolution_Generative_Adversarial_Networks_ECCVW_2018_paper.pdf" TargetMode="External"/><Relationship Id="rId3" Type="http://schemas.openxmlformats.org/officeDocument/2006/relationships/hyperlink" Target="https://www.statisticssolutions.com/free-resources/directory-of-statistical-analyses/pearsons-correlation-coefficient/" TargetMode="External"/><Relationship Id="rId7" Type="http://schemas.openxmlformats.org/officeDocument/2006/relationships/hyperlink" Target="https://www.analyticsvidhya.com/blog/2017/06/which-algorithm-takes-the-crown-light-gbm-vs-xgboost/" TargetMode="External"/><Relationship Id="rId12" Type="http://schemas.openxmlformats.org/officeDocument/2006/relationships/hyperlink" Target="https://scikit-learn.org/stable/modules/generated/sklearn.neighbors.KNeighborsClassifier.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kaggle.com/code/akshayasrinivasan2/drought-prediction-using-ml-algorithms" TargetMode="External"/><Relationship Id="rId11" Type="http://schemas.openxmlformats.org/officeDocument/2006/relationships/hyperlink" Target="https://www.statisticshowto.com/probability-and-statistics/correlation-coefficient-formula/spearman-rank-correlation-definition-calculate/" TargetMode="External"/><Relationship Id="rId5" Type="http://schemas.openxmlformats.org/officeDocument/2006/relationships/hyperlink" Target="https://catboost.ai/en/docs/references/training-parameters/common" TargetMode="External"/><Relationship Id="rId10" Type="http://schemas.openxmlformats.org/officeDocument/2006/relationships/hyperlink" Target="https://medium.com/all-things-ai/in-depth-parameter-tuning-for-gradient-boosting-3363992e9bae" TargetMode="External"/><Relationship Id="rId4" Type="http://schemas.openxmlformats.org/officeDocument/2006/relationships/hyperlink" Target="https://towardsdatascience.com/machine-learning-basics-with-the-k-nearest-neighbors-algorithm-6a6e71d01761" TargetMode="External"/><Relationship Id="rId9" Type="http://schemas.openxmlformats.org/officeDocument/2006/relationships/hyperlink" Target="https://lightgbm.readthedocs.io/en/latest/Parameters-Tun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FAF1-CE71-677D-461B-801F1CF65383}"/>
              </a:ext>
            </a:extLst>
          </p:cNvPr>
          <p:cNvSpPr>
            <a:spLocks noGrp="1"/>
          </p:cNvSpPr>
          <p:nvPr>
            <p:ph type="ctrTitle"/>
          </p:nvPr>
        </p:nvSpPr>
        <p:spPr>
          <a:xfrm>
            <a:off x="698111" y="2578866"/>
            <a:ext cx="8200465" cy="1156728"/>
          </a:xfrm>
        </p:spPr>
        <p:txBody>
          <a:bodyPr>
            <a:normAutofit/>
          </a:bodyPr>
          <a:lstStyle/>
          <a:p>
            <a:pPr algn="l"/>
            <a:r>
              <a:rPr lang="en-SG" sz="3200" dirty="0">
                <a:latin typeface="Arial" panose="020B0604020202020204" pitchFamily="34" charset="0"/>
                <a:cs typeface="Arial" panose="020B0604020202020204" pitchFamily="34" charset="0"/>
              </a:rPr>
              <a:t>Prediction Of Droughts Using Machine Learning Algorithms </a:t>
            </a:r>
          </a:p>
        </p:txBody>
      </p:sp>
      <p:sp>
        <p:nvSpPr>
          <p:cNvPr id="3" name="Subtitle 2">
            <a:extLst>
              <a:ext uri="{FF2B5EF4-FFF2-40B4-BE49-F238E27FC236}">
                <a16:creationId xmlns:a16="http://schemas.microsoft.com/office/drawing/2014/main" id="{30FC6584-EA88-2D7E-A45B-373A7A087FEF}"/>
              </a:ext>
            </a:extLst>
          </p:cNvPr>
          <p:cNvSpPr>
            <a:spLocks noGrp="1"/>
          </p:cNvSpPr>
          <p:nvPr>
            <p:ph type="subTitle" idx="1"/>
          </p:nvPr>
        </p:nvSpPr>
        <p:spPr>
          <a:xfrm>
            <a:off x="641267" y="3830597"/>
            <a:ext cx="3688160" cy="313892"/>
          </a:xfrm>
        </p:spPr>
        <p:txBody>
          <a:bodyPr>
            <a:normAutofit fontScale="92500" lnSpcReduction="10000"/>
          </a:bodyPr>
          <a:lstStyle/>
          <a:p>
            <a:r>
              <a:rPr lang="en-SG" sz="1800" dirty="0">
                <a:solidFill>
                  <a:srgbClr val="7366FF"/>
                </a:solidFill>
                <a:latin typeface="Arial" panose="020B0604020202020204" pitchFamily="34" charset="0"/>
                <a:cs typeface="Arial" panose="020B0604020202020204" pitchFamily="34" charset="0"/>
              </a:rPr>
              <a:t>Maximilian See Tze Jie </a:t>
            </a:r>
            <a:r>
              <a:rPr lang="en-SG" sz="1800" dirty="0">
                <a:latin typeface="Arial" panose="020B0604020202020204" pitchFamily="34" charset="0"/>
                <a:cs typeface="Arial" panose="020B0604020202020204" pitchFamily="34" charset="0"/>
              </a:rPr>
              <a:t>| </a:t>
            </a:r>
            <a:r>
              <a:rPr lang="en-SG" sz="1800" dirty="0">
                <a:solidFill>
                  <a:srgbClr val="7366FF"/>
                </a:solidFill>
                <a:latin typeface="Arial" panose="020B0604020202020204" pitchFamily="34" charset="0"/>
                <a:cs typeface="Arial" panose="020B0604020202020204" pitchFamily="34" charset="0"/>
              </a:rPr>
              <a:t>2102869A</a:t>
            </a:r>
          </a:p>
        </p:txBody>
      </p:sp>
    </p:spTree>
    <p:extLst>
      <p:ext uri="{BB962C8B-B14F-4D97-AF65-F5344CB8AC3E}">
        <p14:creationId xmlns:p14="http://schemas.microsoft.com/office/powerpoint/2010/main" val="46588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FC6584-EA88-2D7E-A45B-373A7A087FEF}"/>
              </a:ext>
            </a:extLst>
          </p:cNvPr>
          <p:cNvSpPr>
            <a:spLocks noGrp="1"/>
          </p:cNvSpPr>
          <p:nvPr>
            <p:ph type="subTitle" idx="1"/>
          </p:nvPr>
        </p:nvSpPr>
        <p:spPr>
          <a:xfrm>
            <a:off x="577850" y="1506537"/>
            <a:ext cx="10102850" cy="4757695"/>
          </a:xfrm>
        </p:spPr>
        <p:txBody>
          <a:bodyPr>
            <a:normAutofit/>
          </a:bodyPr>
          <a:lstStyle/>
          <a:p>
            <a:pPr algn="l">
              <a:lnSpc>
                <a:spcPct val="107000"/>
              </a:lnSpc>
              <a:spcAft>
                <a:spcPts val="800"/>
              </a:spcAft>
            </a:pPr>
            <a:r>
              <a:rPr lang="en-SG" sz="1000" u="sng" dirty="0">
                <a:solidFill>
                  <a:srgbClr val="0563C1"/>
                </a:solidFill>
                <a:effectLst/>
                <a:latin typeface="Segoe UI" panose="020B0502040204020203" pitchFamily="34" charset="0"/>
                <a:ea typeface="Calibri" panose="020F0502020204030204" pitchFamily="34" charset="0"/>
                <a:cs typeface="Segoe UI" panose="020B0502040204020203" pitchFamily="34" charset="0"/>
                <a:hlinkClick r:id="rId3"/>
              </a:rPr>
              <a:t>https://www.statisticssolutions.com/free-resources/directory-of-statistical-analyses/pearsons-correlation-coefficient/</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gn="l">
              <a:lnSpc>
                <a:spcPct val="107000"/>
              </a:lnSpc>
              <a:spcAft>
                <a:spcPts val="800"/>
              </a:spcAft>
            </a:pPr>
            <a:r>
              <a:rPr lang="en-SG" sz="1000" u="sng" dirty="0">
                <a:solidFill>
                  <a:srgbClr val="0563C1"/>
                </a:solidFill>
                <a:effectLst/>
                <a:latin typeface="Segoe UI" panose="020B0502040204020203" pitchFamily="34" charset="0"/>
                <a:ea typeface="Calibri" panose="020F0502020204030204" pitchFamily="34" charset="0"/>
                <a:cs typeface="Segoe UI" panose="020B0502040204020203" pitchFamily="34" charset="0"/>
                <a:hlinkClick r:id="rId4"/>
              </a:rPr>
              <a:t>https://towardsdatascience.com/machine-learning-basics-with-the-k-nearest-neighbors-algorithm-6a6e71d01761</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gn="l">
              <a:lnSpc>
                <a:spcPct val="107000"/>
              </a:lnSpc>
              <a:spcAft>
                <a:spcPts val="800"/>
              </a:spcAft>
            </a:pPr>
            <a:r>
              <a:rPr lang="en-SG" sz="1000" u="sng" dirty="0">
                <a:solidFill>
                  <a:srgbClr val="0563C1"/>
                </a:solidFill>
                <a:effectLst/>
                <a:latin typeface="Segoe UI" panose="020B0502040204020203" pitchFamily="34" charset="0"/>
                <a:ea typeface="Calibri" panose="020F0502020204030204" pitchFamily="34" charset="0"/>
                <a:cs typeface="Segoe UI" panose="020B0502040204020203" pitchFamily="34" charset="0"/>
                <a:hlinkClick r:id="rId5"/>
              </a:rPr>
              <a:t>https://catboost.ai/en/docs/references/training-parameters/common</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gn="l">
              <a:lnSpc>
                <a:spcPct val="107000"/>
              </a:lnSpc>
              <a:spcAft>
                <a:spcPts val="800"/>
              </a:spcAft>
            </a:pPr>
            <a:r>
              <a:rPr lang="en-SG" sz="1000" u="sng" dirty="0">
                <a:solidFill>
                  <a:srgbClr val="0563C1"/>
                </a:solidFill>
                <a:effectLst/>
                <a:latin typeface="Segoe UI" panose="020B0502040204020203" pitchFamily="34" charset="0"/>
                <a:ea typeface="Calibri" panose="020F0502020204030204" pitchFamily="34" charset="0"/>
                <a:cs typeface="Segoe UI" panose="020B0502040204020203" pitchFamily="34" charset="0"/>
                <a:hlinkClick r:id="rId6"/>
              </a:rPr>
              <a:t>https://www.kaggle.com/code/akshayasrinivasan2/drought-prediction-using-ml-algorithms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gn="l">
              <a:lnSpc>
                <a:spcPct val="107000"/>
              </a:lnSpc>
              <a:spcAft>
                <a:spcPts val="800"/>
              </a:spcAft>
            </a:pPr>
            <a:r>
              <a:rPr lang="en-SG" sz="1000" u="sng" dirty="0">
                <a:solidFill>
                  <a:srgbClr val="0563C1"/>
                </a:solidFill>
                <a:effectLst/>
                <a:latin typeface="Segoe UI" panose="020B0502040204020203" pitchFamily="34" charset="0"/>
                <a:ea typeface="Calibri" panose="020F0502020204030204" pitchFamily="34" charset="0"/>
                <a:cs typeface="Segoe UI" panose="020B0502040204020203" pitchFamily="34" charset="0"/>
                <a:hlinkClick r:id="rId7"/>
              </a:rPr>
              <a:t>https://www.analyticsvidhya.com/blog/2017/06/which-algorithm-takes-the-crown-light-gbm-vs-xgboost/</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gn="l">
              <a:lnSpc>
                <a:spcPct val="107000"/>
              </a:lnSpc>
              <a:spcAft>
                <a:spcPts val="800"/>
              </a:spcAft>
            </a:pPr>
            <a:r>
              <a:rPr lang="en-SG" sz="1000" u="sng" dirty="0">
                <a:solidFill>
                  <a:srgbClr val="0563C1"/>
                </a:solidFill>
                <a:effectLst/>
                <a:latin typeface="Segoe UI" panose="020B0502040204020203" pitchFamily="34" charset="0"/>
                <a:ea typeface="Calibri" panose="020F0502020204030204" pitchFamily="34" charset="0"/>
                <a:cs typeface="Segoe UI" panose="020B0502040204020203" pitchFamily="34" charset="0"/>
                <a:hlinkClick r:id="rId8"/>
              </a:rPr>
              <a:t>https://openaccess.thecvf.com/content_ECCVW_2018/papers/11133/Wang_ESRGAN_Enhanced_Super-Resolution_Generative_Adversarial_Networks_ECCVW_2018_paper.pdf</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gn="l">
              <a:lnSpc>
                <a:spcPct val="107000"/>
              </a:lnSpc>
              <a:spcAft>
                <a:spcPts val="800"/>
              </a:spcAft>
            </a:pPr>
            <a:r>
              <a:rPr lang="en-SG" sz="1000" u="sng" dirty="0">
                <a:solidFill>
                  <a:srgbClr val="0563C1"/>
                </a:solidFill>
                <a:effectLst/>
                <a:latin typeface="Segoe UI" panose="020B0502040204020203" pitchFamily="34" charset="0"/>
                <a:ea typeface="Calibri" panose="020F0502020204030204" pitchFamily="34" charset="0"/>
                <a:cs typeface="Segoe UI" panose="020B0502040204020203" pitchFamily="34" charset="0"/>
                <a:hlinkClick r:id="rId6"/>
              </a:rPr>
              <a:t>https://www.kaggle.com/code/akshayasrinivasan2/drought-prediction-using-ml-algorithms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gn="l">
              <a:lnSpc>
                <a:spcPct val="107000"/>
              </a:lnSpc>
              <a:spcAft>
                <a:spcPts val="800"/>
              </a:spcAft>
            </a:pPr>
            <a:r>
              <a:rPr lang="en-SG" sz="1000" u="sng" dirty="0">
                <a:solidFill>
                  <a:srgbClr val="0563C1"/>
                </a:solidFill>
                <a:effectLst/>
                <a:latin typeface="Segoe UI" panose="020B0502040204020203" pitchFamily="34" charset="0"/>
                <a:ea typeface="Calibri" panose="020F0502020204030204" pitchFamily="34" charset="0"/>
                <a:cs typeface="Segoe UI" panose="020B0502040204020203" pitchFamily="34" charset="0"/>
                <a:hlinkClick r:id="rId9"/>
              </a:rPr>
              <a:t>https://lightgbm.readthedocs.io/en/latest/Parameters-Tuning.html</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gn="l">
              <a:lnSpc>
                <a:spcPct val="107000"/>
              </a:lnSpc>
              <a:spcAft>
                <a:spcPts val="800"/>
              </a:spcAft>
            </a:pPr>
            <a:r>
              <a:rPr lang="en-SG" sz="1000" u="sng" dirty="0">
                <a:solidFill>
                  <a:srgbClr val="0563C1"/>
                </a:solidFill>
                <a:effectLst/>
                <a:latin typeface="Segoe UI" panose="020B0502040204020203" pitchFamily="34" charset="0"/>
                <a:ea typeface="Calibri" panose="020F0502020204030204" pitchFamily="34" charset="0"/>
                <a:cs typeface="Segoe UI" panose="020B0502040204020203" pitchFamily="34" charset="0"/>
                <a:hlinkClick r:id="rId10"/>
              </a:rPr>
              <a:t>https://medium.com/all-things-ai/in-depth-parameter-tuning-for-gradient-boosting-3363992e9bae</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gn="l">
              <a:lnSpc>
                <a:spcPct val="107000"/>
              </a:lnSpc>
              <a:spcAft>
                <a:spcPts val="800"/>
              </a:spcAft>
            </a:pPr>
            <a:r>
              <a:rPr lang="en-SG" sz="1000" u="sng" dirty="0">
                <a:solidFill>
                  <a:srgbClr val="0563C1"/>
                </a:solidFill>
                <a:effectLst/>
                <a:latin typeface="Segoe UI" panose="020B0502040204020203" pitchFamily="34" charset="0"/>
                <a:ea typeface="Calibri" panose="020F0502020204030204" pitchFamily="34" charset="0"/>
                <a:cs typeface="Segoe UI" panose="020B0502040204020203" pitchFamily="34" charset="0"/>
                <a:hlinkClick r:id="rId11"/>
              </a:rPr>
              <a:t>https://www.statisticshowto.com/probability-and-statistics/correlation-coefficient-formula/spearman-rank-correlation-definition-calculate/</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gn="l">
              <a:lnSpc>
                <a:spcPct val="107000"/>
              </a:lnSpc>
              <a:spcAft>
                <a:spcPts val="800"/>
              </a:spcAft>
            </a:pPr>
            <a:r>
              <a:rPr lang="en-SG" sz="1000" u="sng" dirty="0">
                <a:solidFill>
                  <a:srgbClr val="0563C1"/>
                </a:solidFill>
                <a:effectLst/>
                <a:latin typeface="Segoe UI" panose="020B0502040204020203" pitchFamily="34" charset="0"/>
                <a:ea typeface="Calibri" panose="020F0502020204030204" pitchFamily="34" charset="0"/>
                <a:cs typeface="Segoe UI" panose="020B0502040204020203" pitchFamily="34" charset="0"/>
                <a:hlinkClick r:id="rId12"/>
              </a:rPr>
              <a:t>https://scikit-learn.org/stable/modules/generated/sklearn.neighbors.KNeighborsClassifier.html</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gn="l">
              <a:lnSpc>
                <a:spcPct val="107000"/>
              </a:lnSpc>
              <a:spcAft>
                <a:spcPts val="800"/>
              </a:spcAft>
            </a:pPr>
            <a:r>
              <a:rPr lang="en-SG" sz="1050" u="sng" dirty="0">
                <a:solidFill>
                  <a:srgbClr val="0563C1"/>
                </a:solidFill>
                <a:latin typeface="Segoe UI" panose="020B0502040204020203" pitchFamily="34" charset="0"/>
                <a:ea typeface="Calibri" panose="020F0502020204030204" pitchFamily="34" charset="0"/>
                <a:cs typeface="Segoe UI" panose="020B0502040204020203" pitchFamily="34" charset="0"/>
              </a:rPr>
              <a:t>https</a:t>
            </a:r>
            <a:r>
              <a:rPr lang="en-SG" sz="1000" u="sng" dirty="0">
                <a:solidFill>
                  <a:srgbClr val="0563C1"/>
                </a:solidFill>
                <a:latin typeface="Segoe UI" panose="020B0502040204020203" pitchFamily="34" charset="0"/>
                <a:ea typeface="Calibri" panose="020F0502020204030204" pitchFamily="34" charset="0"/>
                <a:cs typeface="Segoe UI" panose="020B0502040204020203" pitchFamily="34" charset="0"/>
              </a:rPr>
              <a:t>://towardsdatascience.com/essential-things-you-need-to-know-about-f1-score-dbd973bf1a3</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6" name="Title 1">
            <a:extLst>
              <a:ext uri="{FF2B5EF4-FFF2-40B4-BE49-F238E27FC236}">
                <a16:creationId xmlns:a16="http://schemas.microsoft.com/office/drawing/2014/main" id="{286B3961-09D7-1A36-8818-5AFE215DC40C}"/>
              </a:ext>
            </a:extLst>
          </p:cNvPr>
          <p:cNvSpPr txBox="1">
            <a:spLocks/>
          </p:cNvSpPr>
          <p:nvPr/>
        </p:nvSpPr>
        <p:spPr>
          <a:xfrm>
            <a:off x="433447" y="593767"/>
            <a:ext cx="8508671" cy="67176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sz="4000"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7504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FAF1-CE71-677D-461B-801F1CF65383}"/>
              </a:ext>
            </a:extLst>
          </p:cNvPr>
          <p:cNvSpPr>
            <a:spLocks noGrp="1"/>
          </p:cNvSpPr>
          <p:nvPr>
            <p:ph type="ctrTitle"/>
          </p:nvPr>
        </p:nvSpPr>
        <p:spPr>
          <a:xfrm>
            <a:off x="730330" y="605640"/>
            <a:ext cx="8496796" cy="624259"/>
          </a:xfrm>
        </p:spPr>
        <p:txBody>
          <a:bodyPr>
            <a:normAutofit fontScale="90000"/>
          </a:bodyPr>
          <a:lstStyle/>
          <a:p>
            <a:pPr algn="l"/>
            <a:r>
              <a:rPr lang="en-SG" sz="4000" b="1" dirty="0">
                <a:latin typeface="Arial" panose="020B0604020202020204" pitchFamily="34" charset="0"/>
                <a:cs typeface="Arial" panose="020B0604020202020204" pitchFamily="34" charset="0"/>
              </a:rPr>
              <a:t>Introduction</a:t>
            </a:r>
            <a:r>
              <a:rPr lang="en-SG" sz="44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30FC6584-EA88-2D7E-A45B-373A7A087FEF}"/>
              </a:ext>
            </a:extLst>
          </p:cNvPr>
          <p:cNvSpPr>
            <a:spLocks noGrp="1"/>
          </p:cNvSpPr>
          <p:nvPr>
            <p:ph type="subTitle" idx="1"/>
          </p:nvPr>
        </p:nvSpPr>
        <p:spPr>
          <a:xfrm>
            <a:off x="730330" y="1378712"/>
            <a:ext cx="9144000" cy="1655762"/>
          </a:xfrm>
        </p:spPr>
        <p:txBody>
          <a:bodyPr>
            <a:normAutofit/>
          </a:bodyPr>
          <a:lstStyle/>
          <a:p>
            <a:pPr algn="l">
              <a:lnSpc>
                <a:spcPct val="150000"/>
              </a:lnSpc>
            </a:pPr>
            <a:r>
              <a:rPr lang="en-SG" sz="16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The pandemic, coupled with climate change and the Ukraine-Russian war, possess an ever-increasing threat to many developed and underdeveloped countries worldwide. To cushion the effects and help with the crisis,  I have focused my research on the agricultural sector with regard to </a:t>
            </a:r>
            <a:r>
              <a:rPr lang="en-SG" sz="1600" dirty="0">
                <a:solidFill>
                  <a:srgbClr val="7366FF"/>
                </a:solidFill>
                <a:effectLst/>
                <a:latin typeface="Segoe UI" panose="020B0502040204020203" pitchFamily="34" charset="0"/>
                <a:ea typeface="Times New Roman" panose="02020603050405020304" pitchFamily="18" charset="0"/>
                <a:cs typeface="Segoe UI" panose="020B0502040204020203" pitchFamily="34" charset="0"/>
              </a:rPr>
              <a:t>Predicting The Severity Of Droughts</a:t>
            </a:r>
            <a:r>
              <a:rPr lang="en-SG" sz="16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endParaRPr lang="en-SG"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985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FC6584-EA88-2D7E-A45B-373A7A087FEF}"/>
              </a:ext>
            </a:extLst>
          </p:cNvPr>
          <p:cNvSpPr>
            <a:spLocks noGrp="1"/>
          </p:cNvSpPr>
          <p:nvPr>
            <p:ph type="subTitle" idx="1"/>
          </p:nvPr>
        </p:nvSpPr>
        <p:spPr>
          <a:xfrm>
            <a:off x="4565273" y="2408354"/>
            <a:ext cx="3094848" cy="1284324"/>
          </a:xfrm>
        </p:spPr>
        <p:txBody>
          <a:bodyPr>
            <a:normAutofit/>
          </a:bodyPr>
          <a:lstStyle/>
          <a:p>
            <a:pPr algn="l"/>
            <a:r>
              <a:rPr lang="en-SG" sz="1400" dirty="0">
                <a:solidFill>
                  <a:srgbClr val="7366FF"/>
                </a:solidFill>
                <a:latin typeface="Segoe UI" panose="020B0502040204020203" pitchFamily="34" charset="0"/>
                <a:cs typeface="Segoe UI" panose="020B0502040204020203" pitchFamily="34" charset="0"/>
              </a:rPr>
              <a:t>Transformation </a:t>
            </a:r>
          </a:p>
          <a:p>
            <a:pPr algn="just"/>
            <a:r>
              <a:rPr lang="en-SG" sz="1200" dirty="0">
                <a:latin typeface="Segoe UI" panose="020B0502040204020203" pitchFamily="34" charset="0"/>
                <a:cs typeface="Segoe UI" panose="020B0502040204020203" pitchFamily="34" charset="0"/>
              </a:rPr>
              <a:t>Additional Columns On Severity and Soil Quality was added for data exploration. One-Hot-Encoding was used to further prepare the data for modelling</a:t>
            </a:r>
          </a:p>
          <a:p>
            <a:pPr algn="l"/>
            <a:endParaRPr lang="en-SG" sz="1400" dirty="0">
              <a:solidFill>
                <a:srgbClr val="7366FF"/>
              </a:solidFill>
              <a:latin typeface="Segoe UI" panose="020B0502040204020203" pitchFamily="34" charset="0"/>
              <a:cs typeface="Segoe UI" panose="020B0502040204020203" pitchFamily="34" charset="0"/>
            </a:endParaRPr>
          </a:p>
        </p:txBody>
      </p:sp>
      <p:sp>
        <p:nvSpPr>
          <p:cNvPr id="6" name="Title 1">
            <a:extLst>
              <a:ext uri="{FF2B5EF4-FFF2-40B4-BE49-F238E27FC236}">
                <a16:creationId xmlns:a16="http://schemas.microsoft.com/office/drawing/2014/main" id="{7D6C309E-E23C-891E-3EBF-79656DCA955A}"/>
              </a:ext>
            </a:extLst>
          </p:cNvPr>
          <p:cNvSpPr txBox="1">
            <a:spLocks/>
          </p:cNvSpPr>
          <p:nvPr/>
        </p:nvSpPr>
        <p:spPr>
          <a:xfrm>
            <a:off x="480949" y="2078183"/>
            <a:ext cx="3574474" cy="67176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SG" sz="4400" dirty="0">
              <a:solidFill>
                <a:srgbClr val="7366FF"/>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908E725E-FD8A-3446-829A-5A345E76D072}"/>
              </a:ext>
            </a:extLst>
          </p:cNvPr>
          <p:cNvSpPr txBox="1">
            <a:spLocks/>
          </p:cNvSpPr>
          <p:nvPr/>
        </p:nvSpPr>
        <p:spPr>
          <a:xfrm>
            <a:off x="406552" y="792720"/>
            <a:ext cx="8508671" cy="67176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sz="3600" b="1" dirty="0">
                <a:latin typeface="Arial" panose="020B0604020202020204" pitchFamily="34" charset="0"/>
                <a:cs typeface="Arial" panose="020B0604020202020204" pitchFamily="34" charset="0"/>
              </a:rPr>
              <a:t>Data Preparation</a:t>
            </a:r>
          </a:p>
        </p:txBody>
      </p:sp>
      <p:sp>
        <p:nvSpPr>
          <p:cNvPr id="9" name="Subtitle 2">
            <a:extLst>
              <a:ext uri="{FF2B5EF4-FFF2-40B4-BE49-F238E27FC236}">
                <a16:creationId xmlns:a16="http://schemas.microsoft.com/office/drawing/2014/main" id="{95049AFB-3B55-D641-EEBB-B044B7F007D7}"/>
              </a:ext>
            </a:extLst>
          </p:cNvPr>
          <p:cNvSpPr txBox="1">
            <a:spLocks/>
          </p:cNvSpPr>
          <p:nvPr/>
        </p:nvSpPr>
        <p:spPr>
          <a:xfrm>
            <a:off x="8471997" y="2417265"/>
            <a:ext cx="3020451" cy="16945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1400" dirty="0">
                <a:solidFill>
                  <a:srgbClr val="7366FF"/>
                </a:solidFill>
                <a:latin typeface="Segoe UI" panose="020B0502040204020203" pitchFamily="34" charset="0"/>
                <a:cs typeface="Segoe UI" panose="020B0502040204020203" pitchFamily="34" charset="0"/>
              </a:rPr>
              <a:t>Data Cleaning </a:t>
            </a:r>
          </a:p>
          <a:p>
            <a:pPr algn="just"/>
            <a:r>
              <a:rPr lang="en-SG" sz="1200" dirty="0">
                <a:latin typeface="Segoe UI" panose="020B0502040204020203" pitchFamily="34" charset="0"/>
                <a:cs typeface="Segoe UI" panose="020B0502040204020203" pitchFamily="34" charset="0"/>
              </a:rPr>
              <a:t>All null values were dropped </a:t>
            </a:r>
            <a:r>
              <a:rPr lang="en-SG" sz="1200" i="1" dirty="0">
                <a:latin typeface="Segoe UI" panose="020B0502040204020203" pitchFamily="34" charset="0"/>
                <a:cs typeface="Segoe UI" panose="020B0502040204020203" pitchFamily="34" charset="0"/>
              </a:rPr>
              <a:t>date column</a:t>
            </a:r>
            <a:r>
              <a:rPr lang="en-SG" sz="1200" dirty="0">
                <a:latin typeface="Segoe UI" panose="020B0502040204020203" pitchFamily="34" charset="0"/>
                <a:cs typeface="Segoe UI" panose="020B0502040204020203" pitchFamily="34" charset="0"/>
              </a:rPr>
              <a:t> was split into three categories, Year Month Day.  All outliers outside of the IQR range were also dropped </a:t>
            </a:r>
          </a:p>
          <a:p>
            <a:pPr algn="l"/>
            <a:endParaRPr lang="en-SG" sz="1400" dirty="0">
              <a:solidFill>
                <a:srgbClr val="7366FF"/>
              </a:solidFill>
              <a:latin typeface="Segoe UI" panose="020B0502040204020203" pitchFamily="34" charset="0"/>
              <a:cs typeface="Segoe UI" panose="020B0502040204020203" pitchFamily="34" charset="0"/>
            </a:endParaRPr>
          </a:p>
        </p:txBody>
      </p:sp>
      <p:sp>
        <p:nvSpPr>
          <p:cNvPr id="10" name="Subtitle 2">
            <a:extLst>
              <a:ext uri="{FF2B5EF4-FFF2-40B4-BE49-F238E27FC236}">
                <a16:creationId xmlns:a16="http://schemas.microsoft.com/office/drawing/2014/main" id="{41D893A8-DDA3-7802-CBC3-934C384629E7}"/>
              </a:ext>
            </a:extLst>
          </p:cNvPr>
          <p:cNvSpPr txBox="1">
            <a:spLocks/>
          </p:cNvSpPr>
          <p:nvPr/>
        </p:nvSpPr>
        <p:spPr>
          <a:xfrm>
            <a:off x="4602471" y="4167578"/>
            <a:ext cx="3020451" cy="1897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1400" dirty="0">
                <a:solidFill>
                  <a:srgbClr val="7366FF"/>
                </a:solidFill>
                <a:latin typeface="Segoe UI" panose="020B0502040204020203" pitchFamily="34" charset="0"/>
                <a:cs typeface="Segoe UI" panose="020B0502040204020203" pitchFamily="34" charset="0"/>
              </a:rPr>
              <a:t>Scaling </a:t>
            </a:r>
          </a:p>
          <a:p>
            <a:pPr algn="l"/>
            <a:r>
              <a:rPr lang="en-SG" sz="1200" dirty="0">
                <a:latin typeface="Segoe UI" panose="020B0502040204020203" pitchFamily="34" charset="0"/>
                <a:cs typeface="Segoe UI" panose="020B0502040204020203" pitchFamily="34" charset="0"/>
              </a:rPr>
              <a:t>Scaling was implemented for feature selection and modelling. This is done to make variables share a similar scale. Scaling allows the algorithm to run faster. Scaling is also essential in distance based algorithms like KNN. </a:t>
            </a:r>
          </a:p>
        </p:txBody>
      </p:sp>
      <p:sp>
        <p:nvSpPr>
          <p:cNvPr id="11" name="Subtitle 2">
            <a:extLst>
              <a:ext uri="{FF2B5EF4-FFF2-40B4-BE49-F238E27FC236}">
                <a16:creationId xmlns:a16="http://schemas.microsoft.com/office/drawing/2014/main" id="{297B678A-E0DD-9A3F-5463-81BA671C519D}"/>
              </a:ext>
            </a:extLst>
          </p:cNvPr>
          <p:cNvSpPr txBox="1">
            <a:spLocks/>
          </p:cNvSpPr>
          <p:nvPr/>
        </p:nvSpPr>
        <p:spPr>
          <a:xfrm>
            <a:off x="406552" y="2408354"/>
            <a:ext cx="3323115" cy="17002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1400" dirty="0">
                <a:solidFill>
                  <a:srgbClr val="7366FF"/>
                </a:solidFill>
                <a:latin typeface="Segoe UI" panose="020B0502040204020203" pitchFamily="34" charset="0"/>
                <a:cs typeface="Segoe UI" panose="020B0502040204020203" pitchFamily="34" charset="0"/>
              </a:rPr>
              <a:t>Merging Of Datasets  </a:t>
            </a:r>
          </a:p>
          <a:p>
            <a:pPr algn="just"/>
            <a:r>
              <a:rPr lang="en-SG" sz="1200" dirty="0">
                <a:latin typeface="Segoe UI" panose="020B0502040204020203" pitchFamily="34" charset="0"/>
                <a:cs typeface="Segoe UI" panose="020B0502040204020203" pitchFamily="34" charset="0"/>
              </a:rPr>
              <a:t>Soil Data and Weather Conditions are being merged based on FIPS code. This allows us to have a visual representation and also information on not only weather but also soil quality in different parts of the country.  </a:t>
            </a:r>
          </a:p>
        </p:txBody>
      </p:sp>
    </p:spTree>
    <p:extLst>
      <p:ext uri="{BB962C8B-B14F-4D97-AF65-F5344CB8AC3E}">
        <p14:creationId xmlns:p14="http://schemas.microsoft.com/office/powerpoint/2010/main" val="119674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FC6584-EA88-2D7E-A45B-373A7A087FEF}"/>
              </a:ext>
            </a:extLst>
          </p:cNvPr>
          <p:cNvSpPr>
            <a:spLocks noGrp="1"/>
          </p:cNvSpPr>
          <p:nvPr>
            <p:ph type="subTitle" idx="1"/>
          </p:nvPr>
        </p:nvSpPr>
        <p:spPr>
          <a:xfrm>
            <a:off x="490846" y="1428854"/>
            <a:ext cx="10592790" cy="1652397"/>
          </a:xfrm>
        </p:spPr>
        <p:txBody>
          <a:bodyPr>
            <a:normAutofit/>
          </a:bodyPr>
          <a:lstStyle/>
          <a:p>
            <a:pPr algn="l"/>
            <a:endParaRPr lang="en-SG" sz="1400" b="1" dirty="0">
              <a:solidFill>
                <a:srgbClr val="7366FF"/>
              </a:solidFill>
              <a:latin typeface="Segoe UI" panose="020B0502040204020203" pitchFamily="34" charset="0"/>
              <a:cs typeface="Segoe UI" panose="020B0502040204020203" pitchFamily="34" charset="0"/>
            </a:endParaRPr>
          </a:p>
          <a:p>
            <a:pPr algn="l"/>
            <a:r>
              <a:rPr lang="en-SG" sz="1400" b="1" dirty="0">
                <a:solidFill>
                  <a:srgbClr val="7366FF"/>
                </a:solidFill>
                <a:latin typeface="Segoe UI" panose="020B0502040204020203" pitchFamily="34" charset="0"/>
                <a:cs typeface="Segoe UI" panose="020B0502040204020203" pitchFamily="34" charset="0"/>
              </a:rPr>
              <a:t>Data Understanding </a:t>
            </a:r>
          </a:p>
          <a:p>
            <a:pPr algn="l"/>
            <a:r>
              <a:rPr lang="en-SG" sz="1200" dirty="0">
                <a:latin typeface="Segoe UI" panose="020B0502040204020203" pitchFamily="34" charset="0"/>
                <a:cs typeface="Segoe UI" panose="020B0502040204020203" pitchFamily="34" charset="0"/>
              </a:rPr>
              <a:t>Most of our data is quantitative with soil quality being qualitative </a:t>
            </a:r>
          </a:p>
        </p:txBody>
      </p:sp>
      <p:sp>
        <p:nvSpPr>
          <p:cNvPr id="7" name="Title 1">
            <a:extLst>
              <a:ext uri="{FF2B5EF4-FFF2-40B4-BE49-F238E27FC236}">
                <a16:creationId xmlns:a16="http://schemas.microsoft.com/office/drawing/2014/main" id="{83643CCA-808B-1002-4E6A-395305541656}"/>
              </a:ext>
            </a:extLst>
          </p:cNvPr>
          <p:cNvSpPr txBox="1">
            <a:spLocks/>
          </p:cNvSpPr>
          <p:nvPr/>
        </p:nvSpPr>
        <p:spPr>
          <a:xfrm>
            <a:off x="433447" y="593767"/>
            <a:ext cx="8508671" cy="67176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sz="4000" b="1" dirty="0">
                <a:latin typeface="Arial" panose="020B0604020202020204" pitchFamily="34" charset="0"/>
                <a:cs typeface="Arial" panose="020B0604020202020204" pitchFamily="34" charset="0"/>
              </a:rPr>
              <a:t>Data Exploration</a:t>
            </a:r>
            <a:r>
              <a:rPr lang="en-SG" sz="4400" b="1" dirty="0">
                <a:latin typeface="Arial" panose="020B0604020202020204" pitchFamily="34" charset="0"/>
                <a:cs typeface="Arial" panose="020B0604020202020204" pitchFamily="34" charset="0"/>
              </a:rPr>
              <a:t> </a:t>
            </a:r>
          </a:p>
        </p:txBody>
      </p:sp>
      <p:pic>
        <p:nvPicPr>
          <p:cNvPr id="4" name="Picture 3" descr="Map&#10;&#10;Description automatically generated">
            <a:extLst>
              <a:ext uri="{FF2B5EF4-FFF2-40B4-BE49-F238E27FC236}">
                <a16:creationId xmlns:a16="http://schemas.microsoft.com/office/drawing/2014/main" id="{6F8D3FA7-EA6C-3A8E-537F-E6C4D3A7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47" y="3702223"/>
            <a:ext cx="5305425" cy="2486025"/>
          </a:xfrm>
          <a:prstGeom prst="rect">
            <a:avLst/>
          </a:prstGeom>
        </p:spPr>
      </p:pic>
      <p:sp>
        <p:nvSpPr>
          <p:cNvPr id="9" name="TextBox 8">
            <a:extLst>
              <a:ext uri="{FF2B5EF4-FFF2-40B4-BE49-F238E27FC236}">
                <a16:creationId xmlns:a16="http://schemas.microsoft.com/office/drawing/2014/main" id="{01D36D97-DFA9-366D-4B4F-245F205DD2C2}"/>
              </a:ext>
            </a:extLst>
          </p:cNvPr>
          <p:cNvSpPr txBox="1"/>
          <p:nvPr/>
        </p:nvSpPr>
        <p:spPr>
          <a:xfrm>
            <a:off x="490846" y="3029099"/>
            <a:ext cx="6096000" cy="369332"/>
          </a:xfrm>
          <a:prstGeom prst="rect">
            <a:avLst/>
          </a:prstGeom>
          <a:noFill/>
        </p:spPr>
        <p:txBody>
          <a:bodyPr wrap="square">
            <a:spAutoFit/>
          </a:bodyPr>
          <a:lstStyle/>
          <a:p>
            <a:pPr algn="l"/>
            <a:r>
              <a:rPr lang="en-SG" sz="1800" b="1" dirty="0">
                <a:solidFill>
                  <a:srgbClr val="7366FF"/>
                </a:solidFill>
                <a:latin typeface="Segoe UI" panose="020B0502040204020203" pitchFamily="34" charset="0"/>
                <a:cs typeface="Segoe UI" panose="020B0502040204020203" pitchFamily="34" charset="0"/>
              </a:rPr>
              <a:t>Data Visualisation Techniques</a:t>
            </a:r>
          </a:p>
        </p:txBody>
      </p:sp>
      <p:sp>
        <p:nvSpPr>
          <p:cNvPr id="10" name="TextBox 9">
            <a:extLst>
              <a:ext uri="{FF2B5EF4-FFF2-40B4-BE49-F238E27FC236}">
                <a16:creationId xmlns:a16="http://schemas.microsoft.com/office/drawing/2014/main" id="{E7DD1741-6DE0-FC10-B06C-0C9990D6CD0F}"/>
              </a:ext>
            </a:extLst>
          </p:cNvPr>
          <p:cNvSpPr txBox="1"/>
          <p:nvPr/>
        </p:nvSpPr>
        <p:spPr>
          <a:xfrm>
            <a:off x="2425978" y="3511208"/>
            <a:ext cx="1320361" cy="369332"/>
          </a:xfrm>
          <a:prstGeom prst="rect">
            <a:avLst/>
          </a:prstGeom>
          <a:noFill/>
        </p:spPr>
        <p:txBody>
          <a:bodyPr wrap="none" rtlCol="0">
            <a:spAutoFit/>
          </a:bodyPr>
          <a:lstStyle/>
          <a:p>
            <a:r>
              <a:rPr lang="en-US" dirty="0"/>
              <a:t>Geolocation</a:t>
            </a:r>
          </a:p>
        </p:txBody>
      </p:sp>
      <p:pic>
        <p:nvPicPr>
          <p:cNvPr id="12" name="Picture 11" descr="Chart, sunburst chart&#10;&#10;Description automatically generated">
            <a:extLst>
              <a:ext uri="{FF2B5EF4-FFF2-40B4-BE49-F238E27FC236}">
                <a16:creationId xmlns:a16="http://schemas.microsoft.com/office/drawing/2014/main" id="{77E892A7-0DE1-3B16-00C5-5A524135E2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241" y="3948555"/>
            <a:ext cx="2493654" cy="1993360"/>
          </a:xfrm>
          <a:prstGeom prst="rect">
            <a:avLst/>
          </a:prstGeom>
        </p:spPr>
      </p:pic>
      <p:sp>
        <p:nvSpPr>
          <p:cNvPr id="13" name="TextBox 12">
            <a:extLst>
              <a:ext uri="{FF2B5EF4-FFF2-40B4-BE49-F238E27FC236}">
                <a16:creationId xmlns:a16="http://schemas.microsoft.com/office/drawing/2014/main" id="{53D7A537-3782-CD16-781D-EA1FBCD16D9F}"/>
              </a:ext>
            </a:extLst>
          </p:cNvPr>
          <p:cNvSpPr txBox="1"/>
          <p:nvPr/>
        </p:nvSpPr>
        <p:spPr>
          <a:xfrm>
            <a:off x="6408914" y="3518248"/>
            <a:ext cx="1070999" cy="369332"/>
          </a:xfrm>
          <a:prstGeom prst="rect">
            <a:avLst/>
          </a:prstGeom>
          <a:noFill/>
        </p:spPr>
        <p:txBody>
          <a:bodyPr wrap="none" rtlCol="0">
            <a:spAutoFit/>
          </a:bodyPr>
          <a:lstStyle/>
          <a:p>
            <a:r>
              <a:rPr lang="en-US" dirty="0"/>
              <a:t>Sunburst </a:t>
            </a:r>
          </a:p>
        </p:txBody>
      </p:sp>
      <p:pic>
        <p:nvPicPr>
          <p:cNvPr id="15" name="Picture 14" descr="Chart&#10;&#10;Description automatically generated with low confidence">
            <a:extLst>
              <a:ext uri="{FF2B5EF4-FFF2-40B4-BE49-F238E27FC236}">
                <a16:creationId xmlns:a16="http://schemas.microsoft.com/office/drawing/2014/main" id="{1E2971C1-3939-1F01-A52A-E4039707AA58}"/>
              </a:ext>
            </a:extLst>
          </p:cNvPr>
          <p:cNvPicPr>
            <a:picLocks noChangeAspect="1"/>
          </p:cNvPicPr>
          <p:nvPr/>
        </p:nvPicPr>
        <p:blipFill rotWithShape="1">
          <a:blip r:embed="rId5">
            <a:extLst>
              <a:ext uri="{28A0092B-C50C-407E-A947-70E740481C1C}">
                <a14:useLocalDpi xmlns:a14="http://schemas.microsoft.com/office/drawing/2010/main" val="0"/>
              </a:ext>
            </a:extLst>
          </a:blip>
          <a:srcRect r="43390"/>
          <a:stretch/>
        </p:blipFill>
        <p:spPr>
          <a:xfrm>
            <a:off x="8801070" y="4245660"/>
            <a:ext cx="2900370" cy="1418540"/>
          </a:xfrm>
          <a:prstGeom prst="rect">
            <a:avLst/>
          </a:prstGeom>
        </p:spPr>
      </p:pic>
      <p:sp>
        <p:nvSpPr>
          <p:cNvPr id="16" name="TextBox 15">
            <a:extLst>
              <a:ext uri="{FF2B5EF4-FFF2-40B4-BE49-F238E27FC236}">
                <a16:creationId xmlns:a16="http://schemas.microsoft.com/office/drawing/2014/main" id="{94E718D2-BFE5-1D5F-20C3-0832C37CEC90}"/>
              </a:ext>
            </a:extLst>
          </p:cNvPr>
          <p:cNvSpPr txBox="1"/>
          <p:nvPr/>
        </p:nvSpPr>
        <p:spPr>
          <a:xfrm>
            <a:off x="9766022" y="3518248"/>
            <a:ext cx="1191352" cy="369332"/>
          </a:xfrm>
          <a:prstGeom prst="rect">
            <a:avLst/>
          </a:prstGeom>
          <a:noFill/>
        </p:spPr>
        <p:txBody>
          <a:bodyPr wrap="none" rtlCol="0">
            <a:spAutoFit/>
          </a:bodyPr>
          <a:lstStyle/>
          <a:p>
            <a:r>
              <a:rPr lang="en-US" dirty="0"/>
              <a:t>Line Chart </a:t>
            </a:r>
          </a:p>
        </p:txBody>
      </p:sp>
    </p:spTree>
    <p:extLst>
      <p:ext uri="{BB962C8B-B14F-4D97-AF65-F5344CB8AC3E}">
        <p14:creationId xmlns:p14="http://schemas.microsoft.com/office/powerpoint/2010/main" val="116073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FC6584-EA88-2D7E-A45B-373A7A087FEF}"/>
              </a:ext>
            </a:extLst>
          </p:cNvPr>
          <p:cNvSpPr>
            <a:spLocks noGrp="1"/>
          </p:cNvSpPr>
          <p:nvPr>
            <p:ph type="subTitle" idx="1"/>
          </p:nvPr>
        </p:nvSpPr>
        <p:spPr>
          <a:xfrm>
            <a:off x="433447" y="1599067"/>
            <a:ext cx="9144000" cy="1655762"/>
          </a:xfrm>
        </p:spPr>
        <p:txBody>
          <a:bodyPr>
            <a:normAutofit fontScale="92500" lnSpcReduction="20000"/>
          </a:bodyPr>
          <a:lstStyle/>
          <a:p>
            <a:pPr algn="l"/>
            <a:r>
              <a:rPr lang="en-SG" sz="1400" b="1" dirty="0">
                <a:solidFill>
                  <a:srgbClr val="7366FF"/>
                </a:solidFill>
                <a:latin typeface="Segoe UI" panose="020B0502040204020203" pitchFamily="34" charset="0"/>
                <a:cs typeface="Segoe UI" panose="020B0502040204020203" pitchFamily="34" charset="0"/>
              </a:rPr>
              <a:t>Decision Tree Algorithms Along With KNN &amp; Regression Algorithms</a:t>
            </a:r>
          </a:p>
          <a:p>
            <a:pPr algn="l">
              <a:lnSpc>
                <a:spcPct val="150000"/>
              </a:lnSpc>
            </a:pPr>
            <a:r>
              <a:rPr lang="en-US" sz="1400" dirty="0">
                <a:latin typeface="Segoe UI" panose="020B0502040204020203" pitchFamily="34" charset="0"/>
                <a:cs typeface="Segoe UI" panose="020B0502040204020203" pitchFamily="34" charset="0"/>
              </a:rPr>
              <a:t>Decision Tree Algorithms would be mainly used for this dataset Decision Trees are supervised learning methods used for classification and regression. Other complimentary algorithms such as KNN (Supervised) and Ensemble Learning Methods are chosen to ensure better representation.  Our main goal is to create a model that predicts the value of a target variable by learning simple decision rules inferred from the given data. Decision trees and KNN consist of a few hyperparameters. The models will first use the default settings for the hyperparameters.</a:t>
            </a:r>
            <a:endParaRPr lang="en-SG" sz="1400" dirty="0">
              <a:latin typeface="Segoe UI" panose="020B0502040204020203" pitchFamily="34" charset="0"/>
              <a:cs typeface="Segoe UI" panose="020B0502040204020203" pitchFamily="34" charset="0"/>
            </a:endParaRPr>
          </a:p>
        </p:txBody>
      </p:sp>
      <p:sp>
        <p:nvSpPr>
          <p:cNvPr id="6" name="Title 1">
            <a:extLst>
              <a:ext uri="{FF2B5EF4-FFF2-40B4-BE49-F238E27FC236}">
                <a16:creationId xmlns:a16="http://schemas.microsoft.com/office/drawing/2014/main" id="{286B3961-09D7-1A36-8818-5AFE215DC40C}"/>
              </a:ext>
            </a:extLst>
          </p:cNvPr>
          <p:cNvSpPr txBox="1">
            <a:spLocks/>
          </p:cNvSpPr>
          <p:nvPr/>
        </p:nvSpPr>
        <p:spPr>
          <a:xfrm>
            <a:off x="433447" y="593767"/>
            <a:ext cx="8508671" cy="67176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sz="3600" b="1" dirty="0">
                <a:latin typeface="Arial" panose="020B0604020202020204" pitchFamily="34" charset="0"/>
                <a:cs typeface="Arial" panose="020B0604020202020204" pitchFamily="34" charset="0"/>
              </a:rPr>
              <a:t>Methods</a:t>
            </a:r>
          </a:p>
        </p:txBody>
      </p:sp>
    </p:spTree>
    <p:extLst>
      <p:ext uri="{BB962C8B-B14F-4D97-AF65-F5344CB8AC3E}">
        <p14:creationId xmlns:p14="http://schemas.microsoft.com/office/powerpoint/2010/main" val="339672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FC6584-EA88-2D7E-A45B-373A7A087FEF}"/>
              </a:ext>
            </a:extLst>
          </p:cNvPr>
          <p:cNvSpPr>
            <a:spLocks noGrp="1"/>
          </p:cNvSpPr>
          <p:nvPr>
            <p:ph type="subTitle" idx="1"/>
          </p:nvPr>
        </p:nvSpPr>
        <p:spPr>
          <a:xfrm>
            <a:off x="433447" y="1599066"/>
            <a:ext cx="5463088" cy="3277733"/>
          </a:xfrm>
        </p:spPr>
        <p:txBody>
          <a:bodyPr>
            <a:normAutofit/>
          </a:bodyPr>
          <a:lstStyle/>
          <a:p>
            <a:pPr algn="l">
              <a:lnSpc>
                <a:spcPct val="107000"/>
              </a:lnSpc>
              <a:spcBef>
                <a:spcPts val="1200"/>
              </a:spcBef>
            </a:pPr>
            <a:r>
              <a:rPr lang="en-SG" sz="1800" b="1" kern="0" dirty="0">
                <a:solidFill>
                  <a:srgbClr val="7366FF"/>
                </a:solidFill>
                <a:latin typeface="Arial" panose="020B0604020202020204" pitchFamily="34" charset="0"/>
                <a:ea typeface="DengXian Light" panose="02010600030101010101" pitchFamily="2" charset="-122"/>
                <a:cs typeface="Arial" panose="020B0604020202020204" pitchFamily="34" charset="0"/>
              </a:rPr>
              <a:t>Findings</a:t>
            </a:r>
          </a:p>
          <a:p>
            <a:pPr marL="285750" indent="-285750" algn="l">
              <a:lnSpc>
                <a:spcPct val="107000"/>
              </a:lnSpc>
              <a:spcBef>
                <a:spcPts val="1200"/>
              </a:spcBef>
              <a:buFont typeface="Arial" panose="020B0604020202020204" pitchFamily="34" charset="0"/>
              <a:buChar char="•"/>
            </a:pPr>
            <a:r>
              <a:rPr lang="en-SG" sz="1400" kern="0" dirty="0">
                <a:latin typeface="Segoe UI" panose="020B0502040204020203" pitchFamily="34" charset="0"/>
                <a:ea typeface="DengXian Light" panose="02010600030101010101" pitchFamily="2" charset="-122"/>
                <a:cs typeface="Segoe UI" panose="020B0502040204020203" pitchFamily="34" charset="0"/>
              </a:rPr>
              <a:t>The models performed reasonably well with only KNN and Random Forest performing poorly,</a:t>
            </a:r>
          </a:p>
          <a:p>
            <a:pPr marL="285750" indent="-285750" algn="l">
              <a:lnSpc>
                <a:spcPct val="107000"/>
              </a:lnSpc>
              <a:spcBef>
                <a:spcPts val="1200"/>
              </a:spcBef>
              <a:buFont typeface="Arial" panose="020B0604020202020204" pitchFamily="34" charset="0"/>
              <a:buChar char="•"/>
            </a:pPr>
            <a:r>
              <a:rPr lang="en-SG" sz="1400" kern="0" dirty="0">
                <a:effectLst/>
                <a:latin typeface="Segoe UI" panose="020B0502040204020203" pitchFamily="34" charset="0"/>
                <a:ea typeface="DengXian Light" panose="02010600030101010101" pitchFamily="2" charset="-122"/>
                <a:cs typeface="Segoe UI" panose="020B0502040204020203" pitchFamily="34" charset="0"/>
              </a:rPr>
              <a:t>The average accuracy was around 0.695. </a:t>
            </a:r>
          </a:p>
          <a:p>
            <a:pPr marL="285750" indent="-285750" algn="l">
              <a:lnSpc>
                <a:spcPct val="107000"/>
              </a:lnSpc>
              <a:spcBef>
                <a:spcPts val="1200"/>
              </a:spcBef>
              <a:buFont typeface="Arial" panose="020B0604020202020204" pitchFamily="34" charset="0"/>
              <a:buChar char="•"/>
            </a:pPr>
            <a:r>
              <a:rPr lang="en-SG" sz="1400" kern="0" dirty="0">
                <a:effectLst/>
                <a:latin typeface="Segoe UI" panose="020B0502040204020203" pitchFamily="34" charset="0"/>
                <a:ea typeface="DengXian Light" panose="02010600030101010101" pitchFamily="2" charset="-122"/>
                <a:cs typeface="Segoe UI" panose="020B0502040204020203" pitchFamily="34" charset="0"/>
              </a:rPr>
              <a:t>The highest accuracy is held by LGBM with 0.775</a:t>
            </a:r>
          </a:p>
          <a:p>
            <a:pPr marL="285750" indent="-285750" algn="l">
              <a:lnSpc>
                <a:spcPct val="107000"/>
              </a:lnSpc>
              <a:spcBef>
                <a:spcPts val="1200"/>
              </a:spcBef>
              <a:buFont typeface="Arial" panose="020B0604020202020204" pitchFamily="34" charset="0"/>
              <a:buChar char="•"/>
            </a:pPr>
            <a:r>
              <a:rPr lang="en-SG" sz="1400" kern="0" dirty="0">
                <a:effectLst/>
                <a:latin typeface="Segoe UI" panose="020B0502040204020203" pitchFamily="34" charset="0"/>
                <a:ea typeface="DengXian Light" panose="02010600030101010101" pitchFamily="2" charset="-122"/>
                <a:cs typeface="Segoe UI" panose="020B0502040204020203" pitchFamily="34" charset="0"/>
              </a:rPr>
              <a:t>Cohen Kappa score is average for most models but the worse </a:t>
            </a:r>
            <a:r>
              <a:rPr lang="en-SG" sz="1400" kern="0" dirty="0">
                <a:latin typeface="Segoe UI" panose="020B0502040204020203" pitchFamily="34" charset="0"/>
                <a:ea typeface="DengXian Light" panose="02010600030101010101" pitchFamily="2" charset="-122"/>
                <a:cs typeface="Segoe UI" panose="020B0502040204020203" pitchFamily="34" charset="0"/>
              </a:rPr>
              <a:t>was </a:t>
            </a:r>
            <a:r>
              <a:rPr lang="en-SG" sz="1400" kern="0" dirty="0">
                <a:effectLst/>
                <a:latin typeface="Segoe UI" panose="020B0502040204020203" pitchFamily="34" charset="0"/>
                <a:ea typeface="DengXian Light" panose="02010600030101010101" pitchFamily="2" charset="-122"/>
                <a:cs typeface="Segoe UI" panose="020B0502040204020203" pitchFamily="34" charset="0"/>
              </a:rPr>
              <a:t>KNN along with Random Forest with 0.479 &amp; 0.553</a:t>
            </a:r>
          </a:p>
        </p:txBody>
      </p:sp>
      <p:sp>
        <p:nvSpPr>
          <p:cNvPr id="6" name="Title 1">
            <a:extLst>
              <a:ext uri="{FF2B5EF4-FFF2-40B4-BE49-F238E27FC236}">
                <a16:creationId xmlns:a16="http://schemas.microsoft.com/office/drawing/2014/main" id="{286B3961-09D7-1A36-8818-5AFE215DC40C}"/>
              </a:ext>
            </a:extLst>
          </p:cNvPr>
          <p:cNvSpPr txBox="1">
            <a:spLocks/>
          </p:cNvSpPr>
          <p:nvPr/>
        </p:nvSpPr>
        <p:spPr>
          <a:xfrm>
            <a:off x="433447" y="593767"/>
            <a:ext cx="8508671" cy="67176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sz="3600" b="1" dirty="0">
                <a:latin typeface="Arial" panose="020B0604020202020204" pitchFamily="34" charset="0"/>
                <a:cs typeface="Arial" panose="020B0604020202020204" pitchFamily="34" charset="0"/>
              </a:rPr>
              <a:t>Model Development</a:t>
            </a:r>
          </a:p>
        </p:txBody>
      </p:sp>
      <p:pic>
        <p:nvPicPr>
          <p:cNvPr id="10" name="Picture 9">
            <a:extLst>
              <a:ext uri="{FF2B5EF4-FFF2-40B4-BE49-F238E27FC236}">
                <a16:creationId xmlns:a16="http://schemas.microsoft.com/office/drawing/2014/main" id="{9A3EEDC9-84E2-CCCF-5F94-FBC084203141}"/>
              </a:ext>
            </a:extLst>
          </p:cNvPr>
          <p:cNvPicPr>
            <a:picLocks noChangeAspect="1"/>
          </p:cNvPicPr>
          <p:nvPr/>
        </p:nvPicPr>
        <p:blipFill>
          <a:blip r:embed="rId3"/>
          <a:stretch>
            <a:fillRect/>
          </a:stretch>
        </p:blipFill>
        <p:spPr>
          <a:xfrm>
            <a:off x="6540470" y="1325575"/>
            <a:ext cx="4803295" cy="4206849"/>
          </a:xfrm>
          <a:prstGeom prst="rect">
            <a:avLst/>
          </a:prstGeom>
        </p:spPr>
      </p:pic>
    </p:spTree>
    <p:extLst>
      <p:ext uri="{BB962C8B-B14F-4D97-AF65-F5344CB8AC3E}">
        <p14:creationId xmlns:p14="http://schemas.microsoft.com/office/powerpoint/2010/main" val="97692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6B3961-09D7-1A36-8818-5AFE215DC40C}"/>
              </a:ext>
            </a:extLst>
          </p:cNvPr>
          <p:cNvSpPr txBox="1">
            <a:spLocks/>
          </p:cNvSpPr>
          <p:nvPr/>
        </p:nvSpPr>
        <p:spPr>
          <a:xfrm>
            <a:off x="433447" y="593767"/>
            <a:ext cx="8508671" cy="67176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sz="3600" b="1" dirty="0">
                <a:latin typeface="Arial" panose="020B0604020202020204" pitchFamily="34" charset="0"/>
                <a:cs typeface="Arial" panose="020B0604020202020204" pitchFamily="34" charset="0"/>
              </a:rPr>
              <a:t>Improvements</a:t>
            </a:r>
          </a:p>
        </p:txBody>
      </p:sp>
      <p:sp>
        <p:nvSpPr>
          <p:cNvPr id="9" name="TextBox 8">
            <a:extLst>
              <a:ext uri="{FF2B5EF4-FFF2-40B4-BE49-F238E27FC236}">
                <a16:creationId xmlns:a16="http://schemas.microsoft.com/office/drawing/2014/main" id="{38C92C2A-65B7-AF1D-2314-128276C823CF}"/>
              </a:ext>
            </a:extLst>
          </p:cNvPr>
          <p:cNvSpPr txBox="1"/>
          <p:nvPr/>
        </p:nvSpPr>
        <p:spPr>
          <a:xfrm>
            <a:off x="637428" y="4293125"/>
            <a:ext cx="6618395" cy="1292662"/>
          </a:xfrm>
          <a:prstGeom prst="rect">
            <a:avLst/>
          </a:prstGeom>
          <a:noFill/>
        </p:spPr>
        <p:txBody>
          <a:bodyPr wrap="square">
            <a:spAutoFit/>
          </a:bodyPr>
          <a:lstStyle/>
          <a:p>
            <a:pPr algn="just"/>
            <a:r>
              <a:rPr lang="en-SG" sz="1200" b="1" dirty="0">
                <a:solidFill>
                  <a:srgbClr val="7366FF"/>
                </a:solidFill>
                <a:latin typeface="Segoe UI" panose="020B0502040204020203" pitchFamily="34" charset="0"/>
                <a:cs typeface="Segoe UI" panose="020B0502040204020203" pitchFamily="34" charset="0"/>
              </a:rPr>
              <a:t>SMOTE &amp; KneighboursCleaner</a:t>
            </a:r>
          </a:p>
          <a:p>
            <a:endParaRPr lang="en-SG" sz="11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SG" sz="1100" dirty="0">
                <a:latin typeface="Segoe UI" panose="020B0502040204020203" pitchFamily="34" charset="0"/>
                <a:cs typeface="Segoe UI" panose="020B0502040204020203" pitchFamily="34" charset="0"/>
              </a:rPr>
              <a:t>SMOTE and </a:t>
            </a:r>
            <a:r>
              <a:rPr lang="en-SG" sz="1100" dirty="0" err="1">
                <a:latin typeface="Segoe UI" panose="020B0502040204020203" pitchFamily="34" charset="0"/>
                <a:cs typeface="Segoe UI" panose="020B0502040204020203" pitchFamily="34" charset="0"/>
              </a:rPr>
              <a:t>KneighbourhoodCleaner</a:t>
            </a:r>
            <a:r>
              <a:rPr lang="en-SG" sz="1100" dirty="0">
                <a:latin typeface="Segoe UI" panose="020B0502040204020203" pitchFamily="34" charset="0"/>
                <a:cs typeface="Segoe UI" panose="020B0502040204020203" pitchFamily="34" charset="0"/>
              </a:rPr>
              <a:t> generally saw a decline In overall performance.</a:t>
            </a:r>
          </a:p>
          <a:p>
            <a:pPr marL="171450" indent="-171450">
              <a:buFont typeface="Arial" panose="020B0604020202020204" pitchFamily="34" charset="0"/>
              <a:buChar char="•"/>
            </a:pPr>
            <a:endParaRPr lang="en-SG" sz="11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SG" sz="1100" dirty="0" err="1">
                <a:latin typeface="Segoe UI" panose="020B0502040204020203" pitchFamily="34" charset="0"/>
                <a:cs typeface="Segoe UI" panose="020B0502040204020203" pitchFamily="34" charset="0"/>
              </a:rPr>
              <a:t>KneighbourhoodCleaner</a:t>
            </a:r>
            <a:r>
              <a:rPr lang="en-SG" sz="1100" dirty="0">
                <a:latin typeface="Segoe UI" panose="020B0502040204020203" pitchFamily="34" charset="0"/>
                <a:cs typeface="Segoe UI" panose="020B0502040204020203" pitchFamily="34" charset="0"/>
              </a:rPr>
              <a:t> saw the greatest decline in performance.</a:t>
            </a:r>
          </a:p>
          <a:p>
            <a:pPr marL="171450" indent="-171450">
              <a:buFont typeface="Arial" panose="020B0604020202020204" pitchFamily="34" charset="0"/>
              <a:buChar char="•"/>
            </a:pPr>
            <a:endParaRPr lang="en-SG" sz="11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SG" sz="1100" dirty="0">
                <a:latin typeface="Segoe UI" panose="020B0502040204020203" pitchFamily="34" charset="0"/>
                <a:cs typeface="Segoe UI" panose="020B0502040204020203" pitchFamily="34" charset="0"/>
              </a:rPr>
              <a:t>LGBM gained a little more accuracy, Copen Kappa and F1 score  for SMOTE</a:t>
            </a:r>
          </a:p>
        </p:txBody>
      </p:sp>
      <p:pic>
        <p:nvPicPr>
          <p:cNvPr id="12" name="Picture 11">
            <a:extLst>
              <a:ext uri="{FF2B5EF4-FFF2-40B4-BE49-F238E27FC236}">
                <a16:creationId xmlns:a16="http://schemas.microsoft.com/office/drawing/2014/main" id="{3CEE4016-C8AB-0091-433A-496F7C261DE5}"/>
              </a:ext>
            </a:extLst>
          </p:cNvPr>
          <p:cNvPicPr>
            <a:picLocks noChangeAspect="1"/>
          </p:cNvPicPr>
          <p:nvPr/>
        </p:nvPicPr>
        <p:blipFill>
          <a:blip r:embed="rId3"/>
          <a:stretch>
            <a:fillRect/>
          </a:stretch>
        </p:blipFill>
        <p:spPr>
          <a:xfrm>
            <a:off x="433447" y="1498935"/>
            <a:ext cx="2687663" cy="2702999"/>
          </a:xfrm>
          <a:prstGeom prst="rect">
            <a:avLst/>
          </a:prstGeom>
        </p:spPr>
      </p:pic>
      <p:pic>
        <p:nvPicPr>
          <p:cNvPr id="16" name="Picture 15">
            <a:extLst>
              <a:ext uri="{FF2B5EF4-FFF2-40B4-BE49-F238E27FC236}">
                <a16:creationId xmlns:a16="http://schemas.microsoft.com/office/drawing/2014/main" id="{7E363223-AFDF-C86D-C1DD-E4F3ADF49385}"/>
              </a:ext>
            </a:extLst>
          </p:cNvPr>
          <p:cNvPicPr>
            <a:picLocks noChangeAspect="1"/>
          </p:cNvPicPr>
          <p:nvPr/>
        </p:nvPicPr>
        <p:blipFill>
          <a:blip r:embed="rId4"/>
          <a:stretch>
            <a:fillRect/>
          </a:stretch>
        </p:blipFill>
        <p:spPr>
          <a:xfrm>
            <a:off x="3522948" y="1498935"/>
            <a:ext cx="2828423" cy="2794190"/>
          </a:xfrm>
          <a:prstGeom prst="rect">
            <a:avLst/>
          </a:prstGeom>
        </p:spPr>
      </p:pic>
      <p:sp>
        <p:nvSpPr>
          <p:cNvPr id="18" name="TextBox 17">
            <a:extLst>
              <a:ext uri="{FF2B5EF4-FFF2-40B4-BE49-F238E27FC236}">
                <a16:creationId xmlns:a16="http://schemas.microsoft.com/office/drawing/2014/main" id="{FC72CE89-0745-0B88-386D-57EE1D017F81}"/>
              </a:ext>
            </a:extLst>
          </p:cNvPr>
          <p:cNvSpPr txBox="1"/>
          <p:nvPr/>
        </p:nvSpPr>
        <p:spPr>
          <a:xfrm>
            <a:off x="7310783" y="4201934"/>
            <a:ext cx="3921828" cy="1077218"/>
          </a:xfrm>
          <a:prstGeom prst="rect">
            <a:avLst/>
          </a:prstGeom>
          <a:noFill/>
        </p:spPr>
        <p:txBody>
          <a:bodyPr wrap="square">
            <a:spAutoFit/>
          </a:bodyPr>
          <a:lstStyle/>
          <a:p>
            <a:pPr algn="just"/>
            <a:r>
              <a:rPr lang="en-SG" sz="1200" b="1" dirty="0">
                <a:solidFill>
                  <a:srgbClr val="7366FF"/>
                </a:solidFill>
                <a:latin typeface="Segoe UI" panose="020B0502040204020203" pitchFamily="34" charset="0"/>
                <a:cs typeface="Segoe UI" panose="020B0502040204020203" pitchFamily="34" charset="0"/>
              </a:rPr>
              <a:t>GridSearchCV()</a:t>
            </a:r>
          </a:p>
          <a:p>
            <a:pPr algn="l"/>
            <a:endParaRPr lang="en-SG" sz="1400" b="1" dirty="0">
              <a:solidFill>
                <a:srgbClr val="7366FF"/>
              </a:solidFill>
              <a:latin typeface="Segoe UI" panose="020B0502040204020203" pitchFamily="34" charset="0"/>
              <a:cs typeface="Segoe UI" panose="020B0502040204020203" pitchFamily="34" charset="0"/>
            </a:endParaRPr>
          </a:p>
          <a:p>
            <a:r>
              <a:rPr lang="en-SG" sz="1100" dirty="0">
                <a:latin typeface="Segoe UI" panose="020B0502040204020203" pitchFamily="34" charset="0"/>
                <a:cs typeface="Segoe UI" panose="020B0502040204020203" pitchFamily="34" charset="0"/>
              </a:rPr>
              <a:t>Grid Search was implemented to find the best hyperparameters for each model. Best Models were noted</a:t>
            </a:r>
          </a:p>
          <a:p>
            <a:pPr algn="ctr"/>
            <a:r>
              <a:rPr lang="en-SG" sz="1400" b="1" dirty="0">
                <a:solidFill>
                  <a:srgbClr val="7366FF"/>
                </a:solidFill>
                <a:latin typeface="Segoe UI" panose="020B0502040204020203" pitchFamily="34" charset="0"/>
                <a:cs typeface="Segoe UI" panose="020B0502040204020203" pitchFamily="34" charset="0"/>
              </a:rPr>
              <a:t> </a:t>
            </a:r>
          </a:p>
        </p:txBody>
      </p:sp>
      <p:cxnSp>
        <p:nvCxnSpPr>
          <p:cNvPr id="20" name="Straight Connector 19">
            <a:extLst>
              <a:ext uri="{FF2B5EF4-FFF2-40B4-BE49-F238E27FC236}">
                <a16:creationId xmlns:a16="http://schemas.microsoft.com/office/drawing/2014/main" id="{4B46A366-C5C3-19C3-6FC4-C60E008B240E}"/>
              </a:ext>
            </a:extLst>
          </p:cNvPr>
          <p:cNvCxnSpPr/>
          <p:nvPr/>
        </p:nvCxnSpPr>
        <p:spPr>
          <a:xfrm>
            <a:off x="3360717" y="1425039"/>
            <a:ext cx="0" cy="2541319"/>
          </a:xfrm>
          <a:prstGeom prst="line">
            <a:avLst/>
          </a:prstGeom>
          <a:ln>
            <a:solidFill>
              <a:srgbClr val="7366FF"/>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E542EC-8146-DA4A-9793-DAE8E8F919D6}"/>
              </a:ext>
            </a:extLst>
          </p:cNvPr>
          <p:cNvSpPr txBox="1"/>
          <p:nvPr/>
        </p:nvSpPr>
        <p:spPr>
          <a:xfrm>
            <a:off x="1488897" y="1314269"/>
            <a:ext cx="916469" cy="369332"/>
          </a:xfrm>
          <a:prstGeom prst="rect">
            <a:avLst/>
          </a:prstGeom>
          <a:noFill/>
        </p:spPr>
        <p:txBody>
          <a:bodyPr wrap="none" rtlCol="0">
            <a:spAutoFit/>
          </a:bodyPr>
          <a:lstStyle/>
          <a:p>
            <a:r>
              <a:rPr lang="en-SG" dirty="0">
                <a:solidFill>
                  <a:srgbClr val="7366FF"/>
                </a:solidFill>
                <a:latin typeface="Segoe UI" panose="020B0502040204020203" pitchFamily="34" charset="0"/>
                <a:cs typeface="Segoe UI" panose="020B0502040204020203" pitchFamily="34" charset="0"/>
              </a:rPr>
              <a:t>SMOTE</a:t>
            </a:r>
          </a:p>
        </p:txBody>
      </p:sp>
      <p:sp>
        <p:nvSpPr>
          <p:cNvPr id="22" name="TextBox 21">
            <a:extLst>
              <a:ext uri="{FF2B5EF4-FFF2-40B4-BE49-F238E27FC236}">
                <a16:creationId xmlns:a16="http://schemas.microsoft.com/office/drawing/2014/main" id="{72E3882E-633B-A5C6-E041-AAB081B4D191}"/>
              </a:ext>
            </a:extLst>
          </p:cNvPr>
          <p:cNvSpPr txBox="1"/>
          <p:nvPr/>
        </p:nvSpPr>
        <p:spPr>
          <a:xfrm>
            <a:off x="4687782" y="1294499"/>
            <a:ext cx="635110" cy="369332"/>
          </a:xfrm>
          <a:prstGeom prst="rect">
            <a:avLst/>
          </a:prstGeom>
          <a:noFill/>
        </p:spPr>
        <p:txBody>
          <a:bodyPr wrap="none" rtlCol="0">
            <a:spAutoFit/>
          </a:bodyPr>
          <a:lstStyle/>
          <a:p>
            <a:r>
              <a:rPr lang="en-SG" dirty="0">
                <a:solidFill>
                  <a:srgbClr val="7366FF"/>
                </a:solidFill>
                <a:latin typeface="Segoe UI" panose="020B0502040204020203" pitchFamily="34" charset="0"/>
                <a:cs typeface="Segoe UI" panose="020B0502040204020203" pitchFamily="34" charset="0"/>
              </a:rPr>
              <a:t>KNC</a:t>
            </a:r>
          </a:p>
        </p:txBody>
      </p:sp>
      <p:sp>
        <p:nvSpPr>
          <p:cNvPr id="13" name="TextBox 12">
            <a:extLst>
              <a:ext uri="{FF2B5EF4-FFF2-40B4-BE49-F238E27FC236}">
                <a16:creationId xmlns:a16="http://schemas.microsoft.com/office/drawing/2014/main" id="{C65DEC9C-3FAB-DF9A-B309-C50080E41D24}"/>
              </a:ext>
            </a:extLst>
          </p:cNvPr>
          <p:cNvSpPr txBox="1"/>
          <p:nvPr/>
        </p:nvSpPr>
        <p:spPr>
          <a:xfrm>
            <a:off x="7255823" y="1425039"/>
            <a:ext cx="3921828" cy="830997"/>
          </a:xfrm>
          <a:prstGeom prst="rect">
            <a:avLst/>
          </a:prstGeom>
          <a:noFill/>
        </p:spPr>
        <p:txBody>
          <a:bodyPr wrap="square">
            <a:spAutoFit/>
          </a:bodyPr>
          <a:lstStyle/>
          <a:p>
            <a:pPr algn="just"/>
            <a:r>
              <a:rPr lang="en-SG" sz="1200" b="1" dirty="0">
                <a:solidFill>
                  <a:srgbClr val="7366FF"/>
                </a:solidFill>
                <a:latin typeface="Segoe UI" panose="020B0502040204020203" pitchFamily="34" charset="0"/>
                <a:cs typeface="Segoe UI" panose="020B0502040204020203" pitchFamily="34" charset="0"/>
              </a:rPr>
              <a:t>RFECV</a:t>
            </a:r>
          </a:p>
          <a:p>
            <a:pPr algn="l"/>
            <a:endParaRPr lang="en-SG" sz="1400" b="1" dirty="0">
              <a:solidFill>
                <a:srgbClr val="7366FF"/>
              </a:solidFill>
              <a:latin typeface="Segoe UI" panose="020B0502040204020203" pitchFamily="34" charset="0"/>
              <a:cs typeface="Segoe UI" panose="020B0502040204020203" pitchFamily="34" charset="0"/>
            </a:endParaRPr>
          </a:p>
          <a:p>
            <a:r>
              <a:rPr lang="en-SG" sz="1100" dirty="0">
                <a:latin typeface="Segoe UI" panose="020B0502040204020203" pitchFamily="34" charset="0"/>
                <a:cs typeface="Segoe UI" panose="020B0502040204020203" pitchFamily="34" charset="0"/>
              </a:rPr>
              <a:t>Used to find the most relevant feature for model development</a:t>
            </a:r>
          </a:p>
        </p:txBody>
      </p:sp>
      <p:cxnSp>
        <p:nvCxnSpPr>
          <p:cNvPr id="3" name="Straight Connector 2">
            <a:extLst>
              <a:ext uri="{FF2B5EF4-FFF2-40B4-BE49-F238E27FC236}">
                <a16:creationId xmlns:a16="http://schemas.microsoft.com/office/drawing/2014/main" id="{A4A38CA3-3D17-3C5C-41DD-0B71E0F5E474}"/>
              </a:ext>
            </a:extLst>
          </p:cNvPr>
          <p:cNvCxnSpPr/>
          <p:nvPr/>
        </p:nvCxnSpPr>
        <p:spPr>
          <a:xfrm>
            <a:off x="6696891" y="593767"/>
            <a:ext cx="0" cy="5345479"/>
          </a:xfrm>
          <a:prstGeom prst="line">
            <a:avLst/>
          </a:prstGeom>
          <a:ln>
            <a:solidFill>
              <a:srgbClr val="73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98EAD56-6242-5740-A667-39540458C52E}"/>
              </a:ext>
            </a:extLst>
          </p:cNvPr>
          <p:cNvCxnSpPr/>
          <p:nvPr/>
        </p:nvCxnSpPr>
        <p:spPr>
          <a:xfrm>
            <a:off x="7264532" y="3257797"/>
            <a:ext cx="3743103" cy="0"/>
          </a:xfrm>
          <a:prstGeom prst="line">
            <a:avLst/>
          </a:prstGeom>
          <a:ln>
            <a:solidFill>
              <a:srgbClr val="73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298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6B3961-09D7-1A36-8818-5AFE215DC40C}"/>
              </a:ext>
            </a:extLst>
          </p:cNvPr>
          <p:cNvSpPr txBox="1">
            <a:spLocks/>
          </p:cNvSpPr>
          <p:nvPr/>
        </p:nvSpPr>
        <p:spPr>
          <a:xfrm>
            <a:off x="433447" y="593767"/>
            <a:ext cx="8508671" cy="67176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sz="3600" b="1" dirty="0">
                <a:latin typeface="Arial" panose="020B0604020202020204" pitchFamily="34" charset="0"/>
                <a:cs typeface="Arial" panose="020B0604020202020204" pitchFamily="34" charset="0"/>
              </a:rPr>
              <a:t>Results &amp; Analysis</a:t>
            </a:r>
          </a:p>
        </p:txBody>
      </p:sp>
      <p:sp>
        <p:nvSpPr>
          <p:cNvPr id="4" name="TextBox 3">
            <a:extLst>
              <a:ext uri="{FF2B5EF4-FFF2-40B4-BE49-F238E27FC236}">
                <a16:creationId xmlns:a16="http://schemas.microsoft.com/office/drawing/2014/main" id="{1B18AB53-CF60-DDA6-FC93-027034C40D99}"/>
              </a:ext>
            </a:extLst>
          </p:cNvPr>
          <p:cNvSpPr txBox="1"/>
          <p:nvPr/>
        </p:nvSpPr>
        <p:spPr>
          <a:xfrm>
            <a:off x="433447" y="1656887"/>
            <a:ext cx="3490751" cy="1600438"/>
          </a:xfrm>
          <a:prstGeom prst="rect">
            <a:avLst/>
          </a:prstGeom>
          <a:noFill/>
        </p:spPr>
        <p:txBody>
          <a:bodyPr wrap="square">
            <a:spAutoFit/>
          </a:bodyPr>
          <a:lstStyle/>
          <a:p>
            <a:pPr algn="l"/>
            <a:r>
              <a:rPr lang="en-SG" sz="1400" b="1" dirty="0">
                <a:solidFill>
                  <a:srgbClr val="7366FF"/>
                </a:solidFill>
                <a:latin typeface="Segoe UI" panose="020B0502040204020203" pitchFamily="34" charset="0"/>
                <a:cs typeface="Segoe UI" panose="020B0502040204020203" pitchFamily="34" charset="0"/>
              </a:rPr>
              <a:t>GridSearchCV + SMOTE </a:t>
            </a:r>
          </a:p>
          <a:p>
            <a:pPr algn="l"/>
            <a:endParaRPr lang="en-SG" sz="1400" b="1" dirty="0">
              <a:solidFill>
                <a:srgbClr val="7366FF"/>
              </a:solidFill>
              <a:latin typeface="Segoe UI" panose="020B0502040204020203" pitchFamily="34" charset="0"/>
              <a:cs typeface="Segoe UI" panose="020B0502040204020203" pitchFamily="34" charset="0"/>
            </a:endParaRPr>
          </a:p>
          <a:p>
            <a:pPr algn="l"/>
            <a:r>
              <a:rPr lang="en-SG" sz="1400" dirty="0">
                <a:latin typeface="Segoe UI" panose="020B0502040204020203" pitchFamily="34" charset="0"/>
                <a:cs typeface="Segoe UI" panose="020B0502040204020203" pitchFamily="34" charset="0"/>
              </a:rPr>
              <a:t>Only the best models from SMOTE were chosen to have their hyperparameters tuned.</a:t>
            </a:r>
            <a:r>
              <a:rPr lang="en-SG" sz="1400" b="1" dirty="0">
                <a:solidFill>
                  <a:srgbClr val="7366FF"/>
                </a:solidFill>
                <a:latin typeface="Segoe UI" panose="020B0502040204020203" pitchFamily="34" charset="0"/>
                <a:cs typeface="Segoe UI" panose="020B0502040204020203" pitchFamily="34" charset="0"/>
              </a:rPr>
              <a:t> </a:t>
            </a:r>
            <a:r>
              <a:rPr lang="en-SG" sz="1400" dirty="0">
                <a:solidFill>
                  <a:srgbClr val="7366FF"/>
                </a:solidFill>
                <a:latin typeface="Segoe UI" panose="020B0502040204020203" pitchFamily="34" charset="0"/>
                <a:cs typeface="Segoe UI" panose="020B0502040204020203" pitchFamily="34" charset="0"/>
              </a:rPr>
              <a:t>The best models were analysed here</a:t>
            </a:r>
          </a:p>
          <a:p>
            <a:pPr algn="l"/>
            <a:endParaRPr lang="en-SG" sz="1400" b="1" dirty="0">
              <a:solidFill>
                <a:srgbClr val="7366FF"/>
              </a:solidFill>
              <a:latin typeface="Segoe UI" panose="020B0502040204020203" pitchFamily="34" charset="0"/>
              <a:cs typeface="Segoe UI" panose="020B0502040204020203" pitchFamily="34" charset="0"/>
            </a:endParaRPr>
          </a:p>
        </p:txBody>
      </p:sp>
      <p:graphicFrame>
        <p:nvGraphicFramePr>
          <p:cNvPr id="13" name="Chart 12">
            <a:extLst>
              <a:ext uri="{FF2B5EF4-FFF2-40B4-BE49-F238E27FC236}">
                <a16:creationId xmlns:a16="http://schemas.microsoft.com/office/drawing/2014/main" id="{BA33DF20-B30D-ABF2-CD00-50F295847BB9}"/>
              </a:ext>
            </a:extLst>
          </p:cNvPr>
          <p:cNvGraphicFramePr/>
          <p:nvPr>
            <p:extLst>
              <p:ext uri="{D42A27DB-BD31-4B8C-83A1-F6EECF244321}">
                <p14:modId xmlns:p14="http://schemas.microsoft.com/office/powerpoint/2010/main" val="3159032341"/>
              </p:ext>
            </p:extLst>
          </p:nvPr>
        </p:nvGraphicFramePr>
        <p:xfrm>
          <a:off x="5119305" y="1559959"/>
          <a:ext cx="6394125" cy="45338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857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6B3961-09D7-1A36-8818-5AFE215DC40C}"/>
              </a:ext>
            </a:extLst>
          </p:cNvPr>
          <p:cNvSpPr txBox="1">
            <a:spLocks/>
          </p:cNvSpPr>
          <p:nvPr/>
        </p:nvSpPr>
        <p:spPr>
          <a:xfrm>
            <a:off x="433447" y="593767"/>
            <a:ext cx="8508671" cy="67176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sz="3600" b="1" dirty="0">
                <a:latin typeface="Arial" panose="020B0604020202020204" pitchFamily="34" charset="0"/>
                <a:cs typeface="Arial" panose="020B0604020202020204" pitchFamily="34" charset="0"/>
              </a:rPr>
              <a:t>Conclusion</a:t>
            </a:r>
          </a:p>
        </p:txBody>
      </p:sp>
      <p:sp>
        <p:nvSpPr>
          <p:cNvPr id="4" name="TextBox 3">
            <a:extLst>
              <a:ext uri="{FF2B5EF4-FFF2-40B4-BE49-F238E27FC236}">
                <a16:creationId xmlns:a16="http://schemas.microsoft.com/office/drawing/2014/main" id="{49518B5F-2D2C-707A-9354-E7BEC926D348}"/>
              </a:ext>
            </a:extLst>
          </p:cNvPr>
          <p:cNvSpPr txBox="1"/>
          <p:nvPr/>
        </p:nvSpPr>
        <p:spPr>
          <a:xfrm>
            <a:off x="2209454" y="6002210"/>
            <a:ext cx="7912429" cy="369332"/>
          </a:xfrm>
          <a:prstGeom prst="rect">
            <a:avLst/>
          </a:prstGeom>
          <a:noFill/>
        </p:spPr>
        <p:txBody>
          <a:bodyPr wrap="square">
            <a:spAutoFit/>
          </a:bodyPr>
          <a:lstStyle/>
          <a:p>
            <a:r>
              <a:rPr lang="en-US" i="1" dirty="0"/>
              <a:t>“ The weather is the weather. You must deal with whatever is out there. ”</a:t>
            </a:r>
          </a:p>
        </p:txBody>
      </p:sp>
      <p:pic>
        <p:nvPicPr>
          <p:cNvPr id="2" name="Picture 1">
            <a:extLst>
              <a:ext uri="{FF2B5EF4-FFF2-40B4-BE49-F238E27FC236}">
                <a16:creationId xmlns:a16="http://schemas.microsoft.com/office/drawing/2014/main" id="{0E95205F-B81F-4588-5D58-01D90C573A8A}"/>
              </a:ext>
            </a:extLst>
          </p:cNvPr>
          <p:cNvPicPr>
            <a:picLocks noChangeAspect="1"/>
          </p:cNvPicPr>
          <p:nvPr/>
        </p:nvPicPr>
        <p:blipFill>
          <a:blip r:embed="rId3"/>
          <a:stretch>
            <a:fillRect/>
          </a:stretch>
        </p:blipFill>
        <p:spPr>
          <a:xfrm>
            <a:off x="3637725" y="3534743"/>
            <a:ext cx="3976137" cy="2123426"/>
          </a:xfrm>
          <a:prstGeom prst="rect">
            <a:avLst/>
          </a:prstGeom>
        </p:spPr>
      </p:pic>
      <p:sp>
        <p:nvSpPr>
          <p:cNvPr id="9" name="Subtitle 2">
            <a:extLst>
              <a:ext uri="{FF2B5EF4-FFF2-40B4-BE49-F238E27FC236}">
                <a16:creationId xmlns:a16="http://schemas.microsoft.com/office/drawing/2014/main" id="{94994C5C-3BA7-3C51-7A78-391B2BEBAC1A}"/>
              </a:ext>
            </a:extLst>
          </p:cNvPr>
          <p:cNvSpPr txBox="1">
            <a:spLocks/>
          </p:cNvSpPr>
          <p:nvPr/>
        </p:nvSpPr>
        <p:spPr>
          <a:xfrm>
            <a:off x="609600" y="1534940"/>
            <a:ext cx="9144000" cy="1655762"/>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SG" dirty="0"/>
              <a:t>Gained a deeper understanding of what is our data</a:t>
            </a:r>
          </a:p>
          <a:p>
            <a:pPr marL="342900" indent="-342900" algn="l">
              <a:buFont typeface="Arial" panose="020B0604020202020204" pitchFamily="34" charset="0"/>
              <a:buChar char="•"/>
            </a:pPr>
            <a:r>
              <a:rPr lang="en-SG" dirty="0"/>
              <a:t>Gained insights from the data via EDA</a:t>
            </a:r>
          </a:p>
          <a:p>
            <a:pPr marL="342900" indent="-342900" algn="l">
              <a:buFont typeface="Arial" panose="020B0604020202020204" pitchFamily="34" charset="0"/>
              <a:buChar char="•"/>
            </a:pPr>
            <a:r>
              <a:rPr lang="en-SG" dirty="0"/>
              <a:t>Developed models and improved upon them using various techniques</a:t>
            </a:r>
          </a:p>
          <a:p>
            <a:pPr marL="342900" indent="-342900" algn="l">
              <a:buFont typeface="Arial" panose="020B0604020202020204" pitchFamily="34" charset="0"/>
              <a:buChar char="•"/>
            </a:pPr>
            <a:r>
              <a:rPr lang="en-SG" dirty="0"/>
              <a:t>Chose the best model for deployment </a:t>
            </a:r>
          </a:p>
          <a:p>
            <a:pPr marL="342900" indent="-342900" algn="l">
              <a:buFont typeface="Arial" panose="020B0604020202020204" pitchFamily="34" charset="0"/>
              <a:buChar char="•"/>
            </a:pPr>
            <a:r>
              <a:rPr lang="en-SG" dirty="0"/>
              <a:t>Deployment</a:t>
            </a:r>
          </a:p>
        </p:txBody>
      </p:sp>
    </p:spTree>
    <p:extLst>
      <p:ext uri="{BB962C8B-B14F-4D97-AF65-F5344CB8AC3E}">
        <p14:creationId xmlns:p14="http://schemas.microsoft.com/office/powerpoint/2010/main" val="514068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25A9CF99BA1C446AFDF2FE7BF96437E" ma:contentTypeVersion="13" ma:contentTypeDescription="Create a new document." ma:contentTypeScope="" ma:versionID="5aa9ad8353c9303385071fe858aa3dda">
  <xsd:schema xmlns:xsd="http://www.w3.org/2001/XMLSchema" xmlns:xs="http://www.w3.org/2001/XMLSchema" xmlns:p="http://schemas.microsoft.com/office/2006/metadata/properties" xmlns:ns3="59b7f1b4-d87c-4c11-8c2e-8ea79fba1a21" xmlns:ns4="e94b4ccf-6e61-4ea4-b8b5-e0dcc2e785e9" targetNamespace="http://schemas.microsoft.com/office/2006/metadata/properties" ma:root="true" ma:fieldsID="91125f0b4df358bdae1023e21663d16b" ns3:_="" ns4:_="">
    <xsd:import namespace="59b7f1b4-d87c-4c11-8c2e-8ea79fba1a21"/>
    <xsd:import namespace="e94b4ccf-6e61-4ea4-b8b5-e0dcc2e785e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b7f1b4-d87c-4c11-8c2e-8ea79fba1a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4b4ccf-6e61-4ea4-b8b5-e0dcc2e785e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D9ADC7-1F12-48D6-ACE9-D6E367414A69}">
  <ds:schemaRefs>
    <ds:schemaRef ds:uri="http://schemas.microsoft.com/office/infopath/2007/PartnerControls"/>
    <ds:schemaRef ds:uri="http://purl.org/dc/elements/1.1/"/>
    <ds:schemaRef ds:uri="http://purl.org/dc/dcmitype/"/>
    <ds:schemaRef ds:uri="http://www.w3.org/XML/1998/namespace"/>
    <ds:schemaRef ds:uri="59b7f1b4-d87c-4c11-8c2e-8ea79fba1a21"/>
    <ds:schemaRef ds:uri="http://schemas.microsoft.com/office/2006/documentManagement/types"/>
    <ds:schemaRef ds:uri="e94b4ccf-6e61-4ea4-b8b5-e0dcc2e785e9"/>
    <ds:schemaRef ds:uri="http://schemas.microsoft.com/office/2006/metadata/properti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1DEFEFB7-87C0-4692-9313-173693B8A4E2}">
  <ds:schemaRefs>
    <ds:schemaRef ds:uri="http://schemas.microsoft.com/sharepoint/v3/contenttype/forms"/>
  </ds:schemaRefs>
</ds:datastoreItem>
</file>

<file path=customXml/itemProps3.xml><?xml version="1.0" encoding="utf-8"?>
<ds:datastoreItem xmlns:ds="http://schemas.openxmlformats.org/officeDocument/2006/customXml" ds:itemID="{7D626B99-9E81-47CF-9B70-BF9AB23374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b7f1b4-d87c-4c11-8c2e-8ea79fba1a21"/>
    <ds:schemaRef ds:uri="e94b4ccf-6e61-4ea4-b8b5-e0dcc2e785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341</TotalTime>
  <Words>1034</Words>
  <Application>Microsoft Office PowerPoint</Application>
  <PresentationFormat>Widescreen</PresentationFormat>
  <Paragraphs>97</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Prediction Of Droughts Using Machine Learning Algorithms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Maximilian See</dc:creator>
  <cp:lastModifiedBy>Maximilian See</cp:lastModifiedBy>
  <cp:revision>6</cp:revision>
  <dcterms:created xsi:type="dcterms:W3CDTF">2022-07-18T17:58:58Z</dcterms:created>
  <dcterms:modified xsi:type="dcterms:W3CDTF">2022-07-29T14:38:09Z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0x010100125A9CF99BA1C446AFDF2FE7BF96437E</vt:lpwstr>
  </property>
</Properties>
</file>