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30"/>
  </p:notesMasterIdLst>
  <p:sldIdLst>
    <p:sldId id="256" r:id="rId2"/>
    <p:sldId id="257" r:id="rId3"/>
    <p:sldId id="259" r:id="rId4"/>
    <p:sldId id="260" r:id="rId5"/>
    <p:sldId id="265" r:id="rId6"/>
    <p:sldId id="273" r:id="rId7"/>
    <p:sldId id="275" r:id="rId8"/>
    <p:sldId id="258" r:id="rId9"/>
    <p:sldId id="264" r:id="rId10"/>
    <p:sldId id="269" r:id="rId11"/>
    <p:sldId id="261" r:id="rId12"/>
    <p:sldId id="276" r:id="rId13"/>
    <p:sldId id="262" r:id="rId14"/>
    <p:sldId id="271" r:id="rId15"/>
    <p:sldId id="274" r:id="rId16"/>
    <p:sldId id="267" r:id="rId17"/>
    <p:sldId id="277" r:id="rId18"/>
    <p:sldId id="266" r:id="rId19"/>
    <p:sldId id="268" r:id="rId20"/>
    <p:sldId id="278" r:id="rId21"/>
    <p:sldId id="279" r:id="rId22"/>
    <p:sldId id="280" r:id="rId23"/>
    <p:sldId id="270" r:id="rId24"/>
    <p:sldId id="281" r:id="rId25"/>
    <p:sldId id="282" r:id="rId26"/>
    <p:sldId id="283" r:id="rId27"/>
    <p:sldId id="284" r:id="rId28"/>
    <p:sldId id="27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tto Negron" initials="ON" lastIdx="3" clrIdx="0">
    <p:extLst>
      <p:ext uri="{19B8F6BF-5375-455C-9EA6-DF929625EA0E}">
        <p15:presenceInfo xmlns:p15="http://schemas.microsoft.com/office/powerpoint/2012/main" userId="0d2ca1556176b2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83275" autoAdjust="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24T16:18:13.882" idx="1">
    <p:pos x="10" y="10"/>
    <p:text/>
    <p:extLst>
      <p:ext uri="{C676402C-5697-4E1C-873F-D02D1690AC5C}">
        <p15:threadingInfo xmlns:p15="http://schemas.microsoft.com/office/powerpoint/2012/main" timeZoneBias="300"/>
      </p:ext>
    </p:extLst>
  </p:cm>
  <p:cm authorId="1" dt="2018-11-24T16:18:15.028" idx="2">
    <p:pos x="106" y="106"/>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26T16:28:55.937" idx="3">
    <p:pos x="7419" y="99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216BA-D831-4031-997A-5E12B61FA456}" type="datetimeFigureOut">
              <a:rPr lang="en-US" smtClean="0"/>
              <a:t>11/26/2018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BED27-3120-4F1E-8433-30291FE37C5A}" type="slidenum">
              <a:rPr lang="en-US" smtClean="0"/>
              <a:t>‹#›</a:t>
            </a:fld>
            <a:endParaRPr lang="en-US"/>
          </a:p>
        </p:txBody>
      </p:sp>
    </p:spTree>
    <p:extLst>
      <p:ext uri="{BB962C8B-B14F-4D97-AF65-F5344CB8AC3E}">
        <p14:creationId xmlns:p14="http://schemas.microsoft.com/office/powerpoint/2010/main" val="359099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SCRAM SHA-1 = Hash the password so it is not plain text in case it is captured by someone.</a:t>
            </a:r>
          </a:p>
          <a:p>
            <a:pPr marL="228600" indent="-228600">
              <a:buAutoNum type="arabicPeriod"/>
            </a:pPr>
            <a:r>
              <a:rPr lang="en-US" dirty="0"/>
              <a:t>LDAP = The simple authentication method has the LDAP client send the username (as a LDAP distinguished name) and password (in clear text) to the LDAP server. The LDAP server looks up the object with that username in the directory, compares the password provided to the password(s) stored with the object, and authenticates the connection if they match. Example: logging in with your computer to an internal network such as Cummins.</a:t>
            </a:r>
          </a:p>
          <a:p>
            <a:pPr marL="228600" indent="-228600">
              <a:buAutoNum type="arabicPeriod"/>
            </a:pPr>
            <a:r>
              <a:rPr lang="en-US" dirty="0"/>
              <a:t>X.509 = </a:t>
            </a:r>
          </a:p>
          <a:p>
            <a:pPr marL="228600" indent="-228600">
              <a:buAutoNum type="arabicPeriod"/>
            </a:pPr>
            <a:r>
              <a:rPr lang="en-US" dirty="0"/>
              <a:t>Kerberos = Client will encrypt a package with identifying information. The key that encrypts the package is the password. The password is not transmitted. The package/ticket is sent to the KDC, which has a copy of that password and will use it to decrypt the ticket. If successful, the KDC will send back a ticket to the client that only the </a:t>
            </a:r>
            <a:r>
              <a:rPr lang="en-US" dirty="0" err="1"/>
              <a:t>FileServer</a:t>
            </a:r>
            <a:r>
              <a:rPr lang="en-US" dirty="0"/>
              <a:t> can decrypt with its own password. No passwords are ever transmitted.</a:t>
            </a:r>
          </a:p>
        </p:txBody>
      </p:sp>
      <p:sp>
        <p:nvSpPr>
          <p:cNvPr id="4" name="Slide Number Placeholder 3"/>
          <p:cNvSpPr>
            <a:spLocks noGrp="1"/>
          </p:cNvSpPr>
          <p:nvPr>
            <p:ph type="sldNum" sz="quarter" idx="5"/>
          </p:nvPr>
        </p:nvSpPr>
        <p:spPr/>
        <p:txBody>
          <a:bodyPr/>
          <a:lstStyle/>
          <a:p>
            <a:fld id="{558BED27-3120-4F1E-8433-30291FE37C5A}" type="slidenum">
              <a:rPr lang="en-US" smtClean="0"/>
              <a:t>10</a:t>
            </a:fld>
            <a:endParaRPr lang="en-US"/>
          </a:p>
        </p:txBody>
      </p:sp>
    </p:spTree>
    <p:extLst>
      <p:ext uri="{BB962C8B-B14F-4D97-AF65-F5344CB8AC3E}">
        <p14:creationId xmlns:p14="http://schemas.microsoft.com/office/powerpoint/2010/main" val="2427978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https://docs.mongodb.com/manual/tutorial/manage-users-and-roles/</a:t>
            </a:r>
          </a:p>
          <a:p>
            <a:r>
              <a:rPr lang="en-US" dirty="0"/>
              <a:t>https://docs.mongodb.com/manual/reference/privilege-actions/</a:t>
            </a:r>
          </a:p>
        </p:txBody>
      </p:sp>
      <p:sp>
        <p:nvSpPr>
          <p:cNvPr id="4" name="Slide Number Placeholder 3"/>
          <p:cNvSpPr>
            <a:spLocks noGrp="1"/>
          </p:cNvSpPr>
          <p:nvPr>
            <p:ph type="sldNum" sz="quarter" idx="5"/>
          </p:nvPr>
        </p:nvSpPr>
        <p:spPr/>
        <p:txBody>
          <a:bodyPr/>
          <a:lstStyle/>
          <a:p>
            <a:fld id="{558BED27-3120-4F1E-8433-30291FE37C5A}" type="slidenum">
              <a:rPr lang="en-US" smtClean="0"/>
              <a:t>14</a:t>
            </a:fld>
            <a:endParaRPr lang="en-US"/>
          </a:p>
        </p:txBody>
      </p:sp>
    </p:spTree>
    <p:extLst>
      <p:ext uri="{BB962C8B-B14F-4D97-AF65-F5344CB8AC3E}">
        <p14:creationId xmlns:p14="http://schemas.microsoft.com/office/powerpoint/2010/main" val="731376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8BED27-3120-4F1E-8433-30291FE37C5A}" type="slidenum">
              <a:rPr lang="en-US" smtClean="0"/>
              <a:t>19</a:t>
            </a:fld>
            <a:endParaRPr lang="en-US"/>
          </a:p>
        </p:txBody>
      </p:sp>
    </p:spTree>
    <p:extLst>
      <p:ext uri="{BB962C8B-B14F-4D97-AF65-F5344CB8AC3E}">
        <p14:creationId xmlns:p14="http://schemas.microsoft.com/office/powerpoint/2010/main" val="3575975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3CEB45-8DD8-4D25-81A6-DC6AA1213C5E}" type="datetimeFigureOut">
              <a:rPr lang="en-US" smtClean="0"/>
              <a:t>11/26/2018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335034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3CEB45-8DD8-4D25-81A6-DC6AA1213C5E}"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1805382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3CEB45-8DD8-4D25-81A6-DC6AA1213C5E}"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1786712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3CEB45-8DD8-4D25-81A6-DC6AA1213C5E}"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BF7D2-D188-4814-BCA5-F3D674F1BC1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0456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3CEB45-8DD8-4D25-81A6-DC6AA1213C5E}"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3831374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3CEB45-8DD8-4D25-81A6-DC6AA1213C5E}"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3484663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A3CEB45-8DD8-4D25-81A6-DC6AA1213C5E}"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3733831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CEB45-8DD8-4D25-81A6-DC6AA1213C5E}"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31604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CEB45-8DD8-4D25-81A6-DC6AA1213C5E}"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356178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CEB45-8DD8-4D25-81A6-DC6AA1213C5E}"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152316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3CEB45-8DD8-4D25-81A6-DC6AA1213C5E}" type="datetimeFigureOut">
              <a:rPr lang="en-US" smtClean="0"/>
              <a:t>11/26/2018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229345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CEB45-8DD8-4D25-81A6-DC6AA1213C5E}"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192439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CEB45-8DD8-4D25-81A6-DC6AA1213C5E}" type="datetimeFigureOut">
              <a:rPr lang="en-US" smtClean="0"/>
              <a:t>11/26/2018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326715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CEB45-8DD8-4D25-81A6-DC6AA1213C5E}" type="datetimeFigureOut">
              <a:rPr lang="en-US" smtClean="0"/>
              <a:t>11/26/2018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156481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CEB45-8DD8-4D25-81A6-DC6AA1213C5E}" type="datetimeFigureOut">
              <a:rPr lang="en-US" smtClean="0"/>
              <a:t>11/26/2018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97727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3CEB45-8DD8-4D25-81A6-DC6AA1213C5E}"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83975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3CEB45-8DD8-4D25-81A6-DC6AA1213C5E}" type="datetimeFigureOut">
              <a:rPr lang="en-US" smtClean="0"/>
              <a:t>11/26/2018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BF7D2-D188-4814-BCA5-F3D674F1BC13}" type="slidenum">
              <a:rPr lang="en-US" smtClean="0"/>
              <a:t>‹#›</a:t>
            </a:fld>
            <a:endParaRPr lang="en-US"/>
          </a:p>
        </p:txBody>
      </p:sp>
    </p:spTree>
    <p:extLst>
      <p:ext uri="{BB962C8B-B14F-4D97-AF65-F5344CB8AC3E}">
        <p14:creationId xmlns:p14="http://schemas.microsoft.com/office/powerpoint/2010/main" val="379318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3CEB45-8DD8-4D25-81A6-DC6AA1213C5E}" type="datetimeFigureOut">
              <a:rPr lang="en-US" smtClean="0"/>
              <a:t>11/26/2018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FBF7D2-D188-4814-BCA5-F3D674F1BC13}" type="slidenum">
              <a:rPr lang="en-US" smtClean="0"/>
              <a:t>‹#›</a:t>
            </a:fld>
            <a:endParaRPr lang="en-US"/>
          </a:p>
        </p:txBody>
      </p:sp>
    </p:spTree>
    <p:extLst>
      <p:ext uri="{BB962C8B-B14F-4D97-AF65-F5344CB8AC3E}">
        <p14:creationId xmlns:p14="http://schemas.microsoft.com/office/powerpoint/2010/main" val="2414530927"/>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7BA6-5158-481C-AD20-10CF75B298AC}"/>
              </a:ext>
            </a:extLst>
          </p:cNvPr>
          <p:cNvSpPr>
            <a:spLocks noGrp="1"/>
          </p:cNvSpPr>
          <p:nvPr>
            <p:ph type="ctrTitle"/>
          </p:nvPr>
        </p:nvSpPr>
        <p:spPr>
          <a:xfrm>
            <a:off x="6947063" y="1377320"/>
            <a:ext cx="4726493" cy="2543783"/>
          </a:xfrm>
        </p:spPr>
        <p:txBody>
          <a:bodyPr>
            <a:normAutofit/>
          </a:bodyPr>
          <a:lstStyle/>
          <a:p>
            <a:pPr algn="ctr"/>
            <a:r>
              <a:rPr lang="en-US" dirty="0"/>
              <a:t>Security Implementation in </a:t>
            </a:r>
            <a:r>
              <a:rPr lang="en-US" dirty="0" err="1"/>
              <a:t>MongoDb</a:t>
            </a:r>
            <a:endParaRPr lang="en-US" dirty="0"/>
          </a:p>
        </p:txBody>
      </p:sp>
      <p:sp>
        <p:nvSpPr>
          <p:cNvPr id="3" name="Subtitle 2">
            <a:extLst>
              <a:ext uri="{FF2B5EF4-FFF2-40B4-BE49-F238E27FC236}">
                <a16:creationId xmlns:a16="http://schemas.microsoft.com/office/drawing/2014/main" id="{F027D3C1-6E24-4623-95E2-6532E565C68A}"/>
              </a:ext>
            </a:extLst>
          </p:cNvPr>
          <p:cNvSpPr>
            <a:spLocks noGrp="1"/>
          </p:cNvSpPr>
          <p:nvPr>
            <p:ph type="subTitle" idx="1"/>
          </p:nvPr>
        </p:nvSpPr>
        <p:spPr>
          <a:xfrm>
            <a:off x="8220386" y="4020780"/>
            <a:ext cx="8791575" cy="1655762"/>
          </a:xfrm>
        </p:spPr>
        <p:txBody>
          <a:bodyPr/>
          <a:lstStyle/>
          <a:p>
            <a:r>
              <a:rPr lang="en-US" dirty="0"/>
              <a:t>Otto Negron</a:t>
            </a:r>
          </a:p>
        </p:txBody>
      </p:sp>
      <p:pic>
        <p:nvPicPr>
          <p:cNvPr id="5" name="Picture 4">
            <a:extLst>
              <a:ext uri="{FF2B5EF4-FFF2-40B4-BE49-F238E27FC236}">
                <a16:creationId xmlns:a16="http://schemas.microsoft.com/office/drawing/2014/main" id="{7E0577A0-24D0-4FD4-A261-1F0B8B4B325E}"/>
              </a:ext>
            </a:extLst>
          </p:cNvPr>
          <p:cNvPicPr>
            <a:picLocks noChangeAspect="1"/>
          </p:cNvPicPr>
          <p:nvPr/>
        </p:nvPicPr>
        <p:blipFill>
          <a:blip r:embed="rId2"/>
          <a:stretch>
            <a:fillRect/>
          </a:stretch>
        </p:blipFill>
        <p:spPr>
          <a:xfrm>
            <a:off x="373301" y="1045524"/>
            <a:ext cx="6010275" cy="4972050"/>
          </a:xfrm>
          <a:prstGeom prst="rect">
            <a:avLst/>
          </a:prstGeom>
        </p:spPr>
      </p:pic>
    </p:spTree>
    <p:extLst>
      <p:ext uri="{BB962C8B-B14F-4D97-AF65-F5344CB8AC3E}">
        <p14:creationId xmlns:p14="http://schemas.microsoft.com/office/powerpoint/2010/main" val="412371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9EB3-4EA9-4483-B352-57A65D0946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C9E523-50CF-44FE-B301-406E01923C8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4CD28F7-34E7-4648-89D2-CD5EA5B1719E}"/>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70586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BE6E-A223-455C-82F2-27B337EE7022}"/>
              </a:ext>
            </a:extLst>
          </p:cNvPr>
          <p:cNvSpPr>
            <a:spLocks noGrp="1"/>
          </p:cNvSpPr>
          <p:nvPr>
            <p:ph type="title"/>
          </p:nvPr>
        </p:nvSpPr>
        <p:spPr>
          <a:xfrm>
            <a:off x="1143001" y="0"/>
            <a:ext cx="9905998" cy="1478570"/>
          </a:xfrm>
        </p:spPr>
        <p:txBody>
          <a:bodyPr/>
          <a:lstStyle/>
          <a:p>
            <a:r>
              <a:rPr lang="en-US" dirty="0"/>
              <a:t>Enabling authentication</a:t>
            </a:r>
          </a:p>
        </p:txBody>
      </p:sp>
      <p:sp>
        <p:nvSpPr>
          <p:cNvPr id="3" name="Content Placeholder 2">
            <a:extLst>
              <a:ext uri="{FF2B5EF4-FFF2-40B4-BE49-F238E27FC236}">
                <a16:creationId xmlns:a16="http://schemas.microsoft.com/office/drawing/2014/main" id="{EA291E9C-8FCB-486C-96D1-E23558C50FF4}"/>
              </a:ext>
            </a:extLst>
          </p:cNvPr>
          <p:cNvSpPr>
            <a:spLocks noGrp="1"/>
          </p:cNvSpPr>
          <p:nvPr>
            <p:ph idx="1"/>
          </p:nvPr>
        </p:nvSpPr>
        <p:spPr>
          <a:xfrm>
            <a:off x="857774" y="1136017"/>
            <a:ext cx="3563224" cy="5524842"/>
          </a:xfrm>
        </p:spPr>
        <p:txBody>
          <a:bodyPr>
            <a:normAutofit fontScale="92500" lnSpcReduction="20000"/>
          </a:bodyPr>
          <a:lstStyle/>
          <a:p>
            <a:r>
              <a:rPr lang="en-US" sz="2800" dirty="0"/>
              <a:t>Create a user with ROOT privileges (careful not to lock yourself).</a:t>
            </a:r>
          </a:p>
          <a:p>
            <a:r>
              <a:rPr lang="en-US" sz="2800" dirty="0"/>
              <a:t>Restart MONGOD to run with –AUTH</a:t>
            </a:r>
          </a:p>
          <a:p>
            <a:r>
              <a:rPr lang="en-US" sz="2800" dirty="0"/>
              <a:t>MONGOD = </a:t>
            </a:r>
            <a:r>
              <a:rPr lang="en-US" sz="2800" dirty="0" err="1"/>
              <a:t>MongoDb</a:t>
            </a:r>
            <a:r>
              <a:rPr lang="en-US" sz="2800" dirty="0"/>
              <a:t> Engine and back processes.</a:t>
            </a:r>
          </a:p>
          <a:p>
            <a:r>
              <a:rPr lang="en-US" sz="2800" dirty="0"/>
              <a:t>Maintain secure server or malicious user could run with “-- auth” off.</a:t>
            </a:r>
          </a:p>
        </p:txBody>
      </p:sp>
      <p:pic>
        <p:nvPicPr>
          <p:cNvPr id="4" name="Picture 3">
            <a:extLst>
              <a:ext uri="{FF2B5EF4-FFF2-40B4-BE49-F238E27FC236}">
                <a16:creationId xmlns:a16="http://schemas.microsoft.com/office/drawing/2014/main" id="{6F3BEB5C-071B-4254-ADF1-F7EEBDB6E13D}"/>
              </a:ext>
            </a:extLst>
          </p:cNvPr>
          <p:cNvPicPr>
            <a:picLocks noChangeAspect="1"/>
          </p:cNvPicPr>
          <p:nvPr/>
        </p:nvPicPr>
        <p:blipFill>
          <a:blip r:embed="rId2"/>
          <a:stretch>
            <a:fillRect/>
          </a:stretch>
        </p:blipFill>
        <p:spPr>
          <a:xfrm>
            <a:off x="4586945" y="1548811"/>
            <a:ext cx="7605055" cy="5309189"/>
          </a:xfrm>
          <a:prstGeom prst="rect">
            <a:avLst/>
          </a:prstGeom>
        </p:spPr>
      </p:pic>
    </p:spTree>
    <p:extLst>
      <p:ext uri="{BB962C8B-B14F-4D97-AF65-F5344CB8AC3E}">
        <p14:creationId xmlns:p14="http://schemas.microsoft.com/office/powerpoint/2010/main" val="426842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BB3B-3310-43FB-A821-E3682ECC05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16575F-B5A8-4DA9-9999-BA15F146F29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62DA0E0-D24B-4350-9856-155279E59A73}"/>
              </a:ext>
            </a:extLst>
          </p:cNvPr>
          <p:cNvPicPr>
            <a:picLocks noChangeAspect="1"/>
          </p:cNvPicPr>
          <p:nvPr/>
        </p:nvPicPr>
        <p:blipFill>
          <a:blip r:embed="rId2"/>
          <a:stretch>
            <a:fillRect/>
          </a:stretch>
        </p:blipFill>
        <p:spPr>
          <a:xfrm>
            <a:off x="0" y="0"/>
            <a:ext cx="12176830" cy="6858000"/>
          </a:xfrm>
          <a:prstGeom prst="rect">
            <a:avLst/>
          </a:prstGeom>
        </p:spPr>
      </p:pic>
    </p:spTree>
    <p:extLst>
      <p:ext uri="{BB962C8B-B14F-4D97-AF65-F5344CB8AC3E}">
        <p14:creationId xmlns:p14="http://schemas.microsoft.com/office/powerpoint/2010/main" val="3899762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5A9D-28DF-42B5-A894-68E85AB05D94}"/>
              </a:ext>
            </a:extLst>
          </p:cNvPr>
          <p:cNvSpPr>
            <a:spLocks noGrp="1"/>
          </p:cNvSpPr>
          <p:nvPr>
            <p:ph type="title"/>
          </p:nvPr>
        </p:nvSpPr>
        <p:spPr/>
        <p:txBody>
          <a:bodyPr/>
          <a:lstStyle/>
          <a:p>
            <a:r>
              <a:rPr lang="en-US" dirty="0"/>
              <a:t>Authorization OPTIONS (ROLES)</a:t>
            </a:r>
          </a:p>
        </p:txBody>
      </p:sp>
      <p:sp>
        <p:nvSpPr>
          <p:cNvPr id="4" name="Text Placeholder 3">
            <a:extLst>
              <a:ext uri="{FF2B5EF4-FFF2-40B4-BE49-F238E27FC236}">
                <a16:creationId xmlns:a16="http://schemas.microsoft.com/office/drawing/2014/main" id="{81B5BA59-6FAD-432D-8C0B-AEF8EF5B0E54}"/>
              </a:ext>
            </a:extLst>
          </p:cNvPr>
          <p:cNvSpPr>
            <a:spLocks noGrp="1"/>
          </p:cNvSpPr>
          <p:nvPr>
            <p:ph type="body" idx="1"/>
          </p:nvPr>
        </p:nvSpPr>
        <p:spPr>
          <a:xfrm>
            <a:off x="1370020" y="1685131"/>
            <a:ext cx="4649783" cy="823912"/>
          </a:xfrm>
        </p:spPr>
        <p:txBody>
          <a:bodyPr>
            <a:normAutofit/>
          </a:bodyPr>
          <a:lstStyle/>
          <a:p>
            <a:r>
              <a:rPr lang="en-US" sz="3200" dirty="0"/>
              <a:t>Built-in roles</a:t>
            </a:r>
          </a:p>
        </p:txBody>
      </p:sp>
      <p:sp>
        <p:nvSpPr>
          <p:cNvPr id="3" name="Content Placeholder 2">
            <a:extLst>
              <a:ext uri="{FF2B5EF4-FFF2-40B4-BE49-F238E27FC236}">
                <a16:creationId xmlns:a16="http://schemas.microsoft.com/office/drawing/2014/main" id="{F13B55BF-96AB-45F3-A723-C2C03CE29E11}"/>
              </a:ext>
            </a:extLst>
          </p:cNvPr>
          <p:cNvSpPr>
            <a:spLocks noGrp="1"/>
          </p:cNvSpPr>
          <p:nvPr>
            <p:ph sz="half" idx="2"/>
          </p:nvPr>
        </p:nvSpPr>
        <p:spPr>
          <a:xfrm>
            <a:off x="1370019" y="2509043"/>
            <a:ext cx="9753505" cy="3861612"/>
          </a:xfrm>
        </p:spPr>
        <p:txBody>
          <a:bodyPr numCol="2">
            <a:normAutofit fontScale="92500" lnSpcReduction="10000"/>
          </a:bodyPr>
          <a:lstStyle/>
          <a:p>
            <a:r>
              <a:rPr lang="en-US" sz="3200" dirty="0"/>
              <a:t>Read</a:t>
            </a:r>
          </a:p>
          <a:p>
            <a:r>
              <a:rPr lang="en-US" sz="3200" dirty="0" err="1"/>
              <a:t>ReadWrite</a:t>
            </a:r>
            <a:endParaRPr lang="en-US" sz="3200" dirty="0"/>
          </a:p>
          <a:p>
            <a:r>
              <a:rPr lang="en-US" sz="3200" dirty="0" err="1"/>
              <a:t>DbAdmin</a:t>
            </a:r>
            <a:endParaRPr lang="en-US" sz="3200" dirty="0"/>
          </a:p>
          <a:p>
            <a:r>
              <a:rPr lang="en-US" sz="3200" dirty="0" err="1"/>
              <a:t>DbOwner</a:t>
            </a:r>
            <a:endParaRPr lang="en-US" sz="3200" dirty="0"/>
          </a:p>
          <a:p>
            <a:r>
              <a:rPr lang="en-US" sz="3200" dirty="0" err="1"/>
              <a:t>UserAdmin</a:t>
            </a:r>
            <a:endParaRPr lang="en-US" sz="3200" dirty="0"/>
          </a:p>
          <a:p>
            <a:r>
              <a:rPr lang="en-US" sz="3200" dirty="0" err="1"/>
              <a:t>UserAdminAnyDatabase</a:t>
            </a:r>
            <a:endParaRPr lang="en-US" sz="3200" dirty="0"/>
          </a:p>
          <a:p>
            <a:r>
              <a:rPr lang="en-US" sz="3200" dirty="0"/>
              <a:t>root</a:t>
            </a:r>
          </a:p>
          <a:p>
            <a:r>
              <a:rPr lang="en-US" sz="3600" dirty="0"/>
              <a:t>Note: Last 3 can become </a:t>
            </a:r>
            <a:r>
              <a:rPr lang="en-US" sz="3600" dirty="0" err="1"/>
              <a:t>SuperUser</a:t>
            </a:r>
            <a:r>
              <a:rPr lang="en-US" sz="3600" dirty="0"/>
              <a:t> if placed in the admin database.</a:t>
            </a:r>
          </a:p>
          <a:p>
            <a:endParaRPr lang="en-US" sz="3200" dirty="0"/>
          </a:p>
          <a:p>
            <a:pPr lvl="1"/>
            <a:endParaRPr lang="en-US" dirty="0"/>
          </a:p>
        </p:txBody>
      </p:sp>
    </p:spTree>
    <p:extLst>
      <p:ext uri="{BB962C8B-B14F-4D97-AF65-F5344CB8AC3E}">
        <p14:creationId xmlns:p14="http://schemas.microsoft.com/office/powerpoint/2010/main" val="114436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2A60-E21C-4624-B92C-498F6E00B1DF}"/>
              </a:ext>
            </a:extLst>
          </p:cNvPr>
          <p:cNvSpPr>
            <a:spLocks noGrp="1"/>
          </p:cNvSpPr>
          <p:nvPr>
            <p:ph type="title"/>
          </p:nvPr>
        </p:nvSpPr>
        <p:spPr/>
        <p:txBody>
          <a:bodyPr/>
          <a:lstStyle/>
          <a:p>
            <a:r>
              <a:rPr lang="en-US" dirty="0"/>
              <a:t>Authorization options (roles)</a:t>
            </a:r>
          </a:p>
        </p:txBody>
      </p:sp>
      <p:sp>
        <p:nvSpPr>
          <p:cNvPr id="10" name="Text Placeholder 9">
            <a:extLst>
              <a:ext uri="{FF2B5EF4-FFF2-40B4-BE49-F238E27FC236}">
                <a16:creationId xmlns:a16="http://schemas.microsoft.com/office/drawing/2014/main" id="{1FB31A2C-5F67-4C00-B3D6-6506687B2C4A}"/>
              </a:ext>
            </a:extLst>
          </p:cNvPr>
          <p:cNvSpPr>
            <a:spLocks noGrp="1"/>
          </p:cNvSpPr>
          <p:nvPr>
            <p:ph type="body" idx="1"/>
          </p:nvPr>
        </p:nvSpPr>
        <p:spPr/>
        <p:txBody>
          <a:bodyPr/>
          <a:lstStyle/>
          <a:p>
            <a:r>
              <a:rPr lang="en-US" dirty="0"/>
              <a:t>Create a custom role</a:t>
            </a:r>
          </a:p>
        </p:txBody>
      </p:sp>
      <p:pic>
        <p:nvPicPr>
          <p:cNvPr id="4" name="Picture 3">
            <a:extLst>
              <a:ext uri="{FF2B5EF4-FFF2-40B4-BE49-F238E27FC236}">
                <a16:creationId xmlns:a16="http://schemas.microsoft.com/office/drawing/2014/main" id="{50C2012C-F393-495E-8810-B2D512696EF5}"/>
              </a:ext>
            </a:extLst>
          </p:cNvPr>
          <p:cNvPicPr>
            <a:picLocks noChangeAspect="1"/>
          </p:cNvPicPr>
          <p:nvPr/>
        </p:nvPicPr>
        <p:blipFill>
          <a:blip r:embed="rId3"/>
          <a:stretch>
            <a:fillRect/>
          </a:stretch>
        </p:blipFill>
        <p:spPr>
          <a:xfrm>
            <a:off x="-1589" y="3429000"/>
            <a:ext cx="12192000" cy="3478784"/>
          </a:xfrm>
          <a:prstGeom prst="rect">
            <a:avLst/>
          </a:prstGeom>
        </p:spPr>
      </p:pic>
    </p:spTree>
    <p:extLst>
      <p:ext uri="{BB962C8B-B14F-4D97-AF65-F5344CB8AC3E}">
        <p14:creationId xmlns:p14="http://schemas.microsoft.com/office/powerpoint/2010/main" val="1451757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9F56-4F6A-43BB-84B8-848D20E3FCA9}"/>
              </a:ext>
            </a:extLst>
          </p:cNvPr>
          <p:cNvSpPr>
            <a:spLocks noGrp="1"/>
          </p:cNvSpPr>
          <p:nvPr>
            <p:ph type="title"/>
          </p:nvPr>
        </p:nvSpPr>
        <p:spPr>
          <a:xfrm>
            <a:off x="144114" y="1863970"/>
            <a:ext cx="4066145" cy="2542233"/>
          </a:xfrm>
        </p:spPr>
        <p:txBody>
          <a:bodyPr/>
          <a:lstStyle/>
          <a:p>
            <a:r>
              <a:rPr lang="en-US" dirty="0"/>
              <a:t>Authorization options (ROLES)</a:t>
            </a:r>
          </a:p>
        </p:txBody>
      </p:sp>
      <p:sp>
        <p:nvSpPr>
          <p:cNvPr id="7" name="Text Placeholder 10">
            <a:extLst>
              <a:ext uri="{FF2B5EF4-FFF2-40B4-BE49-F238E27FC236}">
                <a16:creationId xmlns:a16="http://schemas.microsoft.com/office/drawing/2014/main" id="{03A8FE18-480A-48D8-BCFB-6DB8AB361E16}"/>
              </a:ext>
            </a:extLst>
          </p:cNvPr>
          <p:cNvSpPr>
            <a:spLocks noGrp="1"/>
          </p:cNvSpPr>
          <p:nvPr>
            <p:ph type="body" idx="1"/>
          </p:nvPr>
        </p:nvSpPr>
        <p:spPr>
          <a:xfrm>
            <a:off x="676678" y="3255719"/>
            <a:ext cx="4649787" cy="823912"/>
          </a:xfrm>
        </p:spPr>
        <p:txBody>
          <a:bodyPr/>
          <a:lstStyle/>
          <a:p>
            <a:r>
              <a:rPr lang="en-US" dirty="0"/>
              <a:t>Grant a role</a:t>
            </a:r>
          </a:p>
        </p:txBody>
      </p:sp>
      <p:pic>
        <p:nvPicPr>
          <p:cNvPr id="8" name="Picture 7">
            <a:extLst>
              <a:ext uri="{FF2B5EF4-FFF2-40B4-BE49-F238E27FC236}">
                <a16:creationId xmlns:a16="http://schemas.microsoft.com/office/drawing/2014/main" id="{80FC10C9-2431-4CB3-8E20-BFD4BD3F9806}"/>
              </a:ext>
            </a:extLst>
          </p:cNvPr>
          <p:cNvPicPr>
            <a:picLocks noChangeAspect="1"/>
          </p:cNvPicPr>
          <p:nvPr/>
        </p:nvPicPr>
        <p:blipFill>
          <a:blip r:embed="rId2"/>
          <a:stretch>
            <a:fillRect/>
          </a:stretch>
        </p:blipFill>
        <p:spPr>
          <a:xfrm>
            <a:off x="4089679" y="25446"/>
            <a:ext cx="8102321" cy="6832554"/>
          </a:xfrm>
          <a:prstGeom prst="rect">
            <a:avLst/>
          </a:prstGeom>
        </p:spPr>
      </p:pic>
    </p:spTree>
    <p:extLst>
      <p:ext uri="{BB962C8B-B14F-4D97-AF65-F5344CB8AC3E}">
        <p14:creationId xmlns:p14="http://schemas.microsoft.com/office/powerpoint/2010/main" val="216230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3559-8339-496D-BDE9-E40BDF0899BF}"/>
              </a:ext>
            </a:extLst>
          </p:cNvPr>
          <p:cNvSpPr>
            <a:spLocks noGrp="1"/>
          </p:cNvSpPr>
          <p:nvPr>
            <p:ph type="title"/>
          </p:nvPr>
        </p:nvSpPr>
        <p:spPr/>
        <p:txBody>
          <a:bodyPr/>
          <a:lstStyle/>
          <a:p>
            <a:r>
              <a:rPr lang="en-US" dirty="0"/>
              <a:t>Row &amp; Field security</a:t>
            </a:r>
          </a:p>
        </p:txBody>
      </p:sp>
      <p:sp>
        <p:nvSpPr>
          <p:cNvPr id="3" name="Content Placeholder 2">
            <a:extLst>
              <a:ext uri="{FF2B5EF4-FFF2-40B4-BE49-F238E27FC236}">
                <a16:creationId xmlns:a16="http://schemas.microsoft.com/office/drawing/2014/main" id="{A0172CED-6ECE-480A-8644-76E9E1ACF16B}"/>
              </a:ext>
            </a:extLst>
          </p:cNvPr>
          <p:cNvSpPr>
            <a:spLocks noGrp="1"/>
          </p:cNvSpPr>
          <p:nvPr>
            <p:ph idx="1"/>
          </p:nvPr>
        </p:nvSpPr>
        <p:spPr/>
        <p:txBody>
          <a:bodyPr>
            <a:normAutofit fontScale="92500" lnSpcReduction="20000"/>
          </a:bodyPr>
          <a:lstStyle/>
          <a:p>
            <a:r>
              <a:rPr lang="en-US" sz="2800" dirty="0"/>
              <a:t>Access control is only available at the collection level (table level).</a:t>
            </a:r>
          </a:p>
          <a:p>
            <a:pPr lvl="1"/>
            <a:r>
              <a:rPr lang="en-US" sz="2800" dirty="0"/>
              <a:t>no way to grant privileges to a user to read/write rows and columns.</a:t>
            </a:r>
          </a:p>
          <a:p>
            <a:pPr lvl="1"/>
            <a:r>
              <a:rPr lang="en-US" sz="2800" dirty="0"/>
              <a:t>Lowest level control is at the “Collection Level”. Collection privileges can be granted with a user-defined role.</a:t>
            </a:r>
          </a:p>
          <a:p>
            <a:pPr lvl="1"/>
            <a:r>
              <a:rPr lang="en-US" sz="2800" dirty="0"/>
              <a:t>SQL Server vs MongoDB</a:t>
            </a:r>
          </a:p>
          <a:p>
            <a:pPr lvl="2"/>
            <a:r>
              <a:rPr lang="en-US" sz="2600" dirty="0" err="1"/>
              <a:t>Sql</a:t>
            </a:r>
            <a:r>
              <a:rPr lang="en-US" sz="2600" dirty="0"/>
              <a:t> server: CREATE SECURITY POLICY function, which works with predicates. </a:t>
            </a:r>
          </a:p>
          <a:p>
            <a:pPr lvl="2"/>
            <a:r>
              <a:rPr lang="en-US" sz="2600" dirty="0"/>
              <a:t>In </a:t>
            </a:r>
            <a:r>
              <a:rPr lang="en-US" sz="2600" dirty="0" err="1"/>
              <a:t>MongoDb</a:t>
            </a:r>
            <a:r>
              <a:rPr lang="en-US" sz="2600" dirty="0"/>
              <a:t>, this is not available.</a:t>
            </a:r>
          </a:p>
          <a:p>
            <a:pPr lvl="1"/>
            <a:endParaRPr lang="en-US" sz="2800" dirty="0"/>
          </a:p>
        </p:txBody>
      </p:sp>
    </p:spTree>
    <p:extLst>
      <p:ext uri="{BB962C8B-B14F-4D97-AF65-F5344CB8AC3E}">
        <p14:creationId xmlns:p14="http://schemas.microsoft.com/office/powerpoint/2010/main" val="392832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0E7C-21E1-4680-99BE-8051BCD9B789}"/>
              </a:ext>
            </a:extLst>
          </p:cNvPr>
          <p:cNvSpPr>
            <a:spLocks noGrp="1"/>
          </p:cNvSpPr>
          <p:nvPr>
            <p:ph type="title"/>
          </p:nvPr>
        </p:nvSpPr>
        <p:spPr/>
        <p:txBody>
          <a:bodyPr/>
          <a:lstStyle/>
          <a:p>
            <a:r>
              <a:rPr lang="en-US" dirty="0" err="1"/>
              <a:t>vpd</a:t>
            </a:r>
            <a:r>
              <a:rPr lang="en-US" dirty="0"/>
              <a:t> IN MONGODB? No triggers!</a:t>
            </a:r>
          </a:p>
        </p:txBody>
      </p:sp>
      <p:sp>
        <p:nvSpPr>
          <p:cNvPr id="3" name="Content Placeholder 2">
            <a:extLst>
              <a:ext uri="{FF2B5EF4-FFF2-40B4-BE49-F238E27FC236}">
                <a16:creationId xmlns:a16="http://schemas.microsoft.com/office/drawing/2014/main" id="{60854C54-E91F-4788-9963-FCDBB5DF2BD9}"/>
              </a:ext>
            </a:extLst>
          </p:cNvPr>
          <p:cNvSpPr>
            <a:spLocks noGrp="1"/>
          </p:cNvSpPr>
          <p:nvPr>
            <p:ph idx="1"/>
          </p:nvPr>
        </p:nvSpPr>
        <p:spPr/>
        <p:txBody>
          <a:bodyPr/>
          <a:lstStyle/>
          <a:p>
            <a:r>
              <a:rPr lang="en-US" dirty="0"/>
              <a:t>NOTE TO MYSELF…. NOT SURE IF I HAVE TIME TO IMPLEMENT</a:t>
            </a:r>
          </a:p>
          <a:p>
            <a:r>
              <a:rPr lang="en-US" dirty="0"/>
              <a:t>create a Subjects table.</a:t>
            </a:r>
          </a:p>
          <a:p>
            <a:r>
              <a:rPr lang="en-US" dirty="0"/>
              <a:t>create a Students view.</a:t>
            </a:r>
          </a:p>
          <a:p>
            <a:r>
              <a:rPr lang="en-US" dirty="0"/>
              <a:t>create a user that can read Subjects table but no privilege to see the Students view.</a:t>
            </a:r>
          </a:p>
          <a:p>
            <a:r>
              <a:rPr lang="en-US" dirty="0"/>
              <a:t>create a user with a privilege to read Student view.</a:t>
            </a:r>
          </a:p>
        </p:txBody>
      </p:sp>
    </p:spTree>
    <p:extLst>
      <p:ext uri="{BB962C8B-B14F-4D97-AF65-F5344CB8AC3E}">
        <p14:creationId xmlns:p14="http://schemas.microsoft.com/office/powerpoint/2010/main" val="252044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133A-DB50-4E32-8453-522CF8B8C3FE}"/>
              </a:ext>
            </a:extLst>
          </p:cNvPr>
          <p:cNvSpPr>
            <a:spLocks noGrp="1"/>
          </p:cNvSpPr>
          <p:nvPr>
            <p:ph type="title"/>
          </p:nvPr>
        </p:nvSpPr>
        <p:spPr/>
        <p:txBody>
          <a:bodyPr/>
          <a:lstStyle/>
          <a:p>
            <a:r>
              <a:rPr lang="en-US" dirty="0"/>
              <a:t>Ip binding</a:t>
            </a:r>
          </a:p>
        </p:txBody>
      </p:sp>
      <p:sp>
        <p:nvSpPr>
          <p:cNvPr id="3" name="Content Placeholder 2">
            <a:extLst>
              <a:ext uri="{FF2B5EF4-FFF2-40B4-BE49-F238E27FC236}">
                <a16:creationId xmlns:a16="http://schemas.microsoft.com/office/drawing/2014/main" id="{D36F890C-1F58-4506-917D-A2F634AA7B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8288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ED07-8837-47E1-A1C8-B1DA46B3DD5D}"/>
              </a:ext>
            </a:extLst>
          </p:cNvPr>
          <p:cNvSpPr>
            <a:spLocks noGrp="1"/>
          </p:cNvSpPr>
          <p:nvPr>
            <p:ph type="title"/>
          </p:nvPr>
        </p:nvSpPr>
        <p:spPr>
          <a:xfrm>
            <a:off x="1372525" y="85955"/>
            <a:ext cx="9905998" cy="1478570"/>
          </a:xfrm>
        </p:spPr>
        <p:txBody>
          <a:bodyPr/>
          <a:lstStyle/>
          <a:p>
            <a:r>
              <a:rPr lang="en-US" dirty="0"/>
              <a:t>Encryption at rest</a:t>
            </a:r>
          </a:p>
        </p:txBody>
      </p:sp>
      <p:sp>
        <p:nvSpPr>
          <p:cNvPr id="3" name="Content Placeholder 2">
            <a:extLst>
              <a:ext uri="{FF2B5EF4-FFF2-40B4-BE49-F238E27FC236}">
                <a16:creationId xmlns:a16="http://schemas.microsoft.com/office/drawing/2014/main" id="{B81627CD-AF5A-407F-9A72-AEB23F84E78F}"/>
              </a:ext>
            </a:extLst>
          </p:cNvPr>
          <p:cNvSpPr>
            <a:spLocks noGrp="1"/>
          </p:cNvSpPr>
          <p:nvPr>
            <p:ph idx="1"/>
          </p:nvPr>
        </p:nvSpPr>
        <p:spPr>
          <a:xfrm>
            <a:off x="763299" y="1191689"/>
            <a:ext cx="10665401" cy="4643682"/>
          </a:xfrm>
        </p:spPr>
        <p:txBody>
          <a:bodyPr>
            <a:noAutofit/>
          </a:bodyPr>
          <a:lstStyle/>
          <a:p>
            <a:r>
              <a:rPr lang="en-US" dirty="0"/>
              <a:t>Only available in MongoDB Enterprise and MongoDB Atlas (Cloud).</a:t>
            </a:r>
          </a:p>
          <a:p>
            <a:pPr lvl="1"/>
            <a:r>
              <a:rPr lang="en-US" sz="2400" dirty="0"/>
              <a:t>MongoDB Enterprise:</a:t>
            </a:r>
          </a:p>
          <a:p>
            <a:pPr lvl="2"/>
            <a:r>
              <a:rPr lang="en-US" sz="2400" dirty="0" err="1"/>
              <a:t>WiredTiger</a:t>
            </a:r>
            <a:r>
              <a:rPr lang="en-US" sz="2400" dirty="0"/>
              <a:t> Storage Engine:</a:t>
            </a:r>
          </a:p>
          <a:p>
            <a:pPr lvl="3"/>
            <a:r>
              <a:rPr lang="en-US" sz="2400" dirty="0"/>
              <a:t>all data files are fully encrypted from a filesystem perspective, and data only exists in an unencrypted state in memory and during transmission.</a:t>
            </a:r>
          </a:p>
          <a:p>
            <a:pPr lvl="3"/>
            <a:r>
              <a:rPr lang="en-US" sz="2400" dirty="0"/>
              <a:t>Uses the AES-256-CBC: 256-bit Advanced Encryption Standard in Cipher Block Chaining mode</a:t>
            </a:r>
          </a:p>
          <a:p>
            <a:pPr lvl="2"/>
            <a:r>
              <a:rPr lang="en-US" sz="2400" dirty="0"/>
              <a:t>MongoDB Atlas:</a:t>
            </a:r>
          </a:p>
          <a:p>
            <a:pPr lvl="3"/>
            <a:r>
              <a:rPr lang="en-US" sz="2400" dirty="0"/>
              <a:t>Encryption enabled with a checkbox (Option: Use Encrypted Storage Volumes)</a:t>
            </a:r>
          </a:p>
          <a:p>
            <a:pPr lvl="2"/>
            <a:r>
              <a:rPr lang="en-US" sz="2600" dirty="0"/>
              <a:t>SQL Server vs Mongo Comparison: Column encryption not available </a:t>
            </a:r>
            <a:r>
              <a:rPr lang="en-US" sz="2600" dirty="0">
                <a:sym typeface="Wingdings" panose="05000000000000000000" pitchFamily="2" charset="2"/>
              </a:rPr>
              <a:t></a:t>
            </a:r>
            <a:endParaRPr lang="en-US" sz="2600" dirty="0"/>
          </a:p>
        </p:txBody>
      </p:sp>
    </p:spTree>
    <p:extLst>
      <p:ext uri="{BB962C8B-B14F-4D97-AF65-F5344CB8AC3E}">
        <p14:creationId xmlns:p14="http://schemas.microsoft.com/office/powerpoint/2010/main" val="287190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3DCE-D1A4-4489-8B06-FF86827C2333}"/>
              </a:ext>
            </a:extLst>
          </p:cNvPr>
          <p:cNvSpPr>
            <a:spLocks noGrp="1"/>
          </p:cNvSpPr>
          <p:nvPr>
            <p:ph type="title"/>
          </p:nvPr>
        </p:nvSpPr>
        <p:spPr/>
        <p:txBody>
          <a:bodyPr/>
          <a:lstStyle/>
          <a:p>
            <a:r>
              <a:rPr lang="en-US" dirty="0"/>
              <a:t>Run </a:t>
            </a:r>
            <a:r>
              <a:rPr lang="en-US" dirty="0" err="1"/>
              <a:t>MongoDb</a:t>
            </a:r>
            <a:endParaRPr lang="en-US" dirty="0"/>
          </a:p>
        </p:txBody>
      </p:sp>
      <p:sp>
        <p:nvSpPr>
          <p:cNvPr id="3" name="Content Placeholder 2">
            <a:extLst>
              <a:ext uri="{FF2B5EF4-FFF2-40B4-BE49-F238E27FC236}">
                <a16:creationId xmlns:a16="http://schemas.microsoft.com/office/drawing/2014/main" id="{3904A0CD-88AA-4438-9378-F21A5E576442}"/>
              </a:ext>
            </a:extLst>
          </p:cNvPr>
          <p:cNvSpPr>
            <a:spLocks noGrp="1"/>
          </p:cNvSpPr>
          <p:nvPr>
            <p:ph idx="1"/>
          </p:nvPr>
        </p:nvSpPr>
        <p:spPr>
          <a:xfrm>
            <a:off x="1141413" y="1879176"/>
            <a:ext cx="10603174" cy="2474626"/>
          </a:xfrm>
        </p:spPr>
        <p:txBody>
          <a:bodyPr>
            <a:normAutofit fontScale="85000" lnSpcReduction="20000"/>
          </a:bodyPr>
          <a:lstStyle/>
          <a:p>
            <a:r>
              <a:rPr lang="en-US" sz="3100" dirty="0"/>
              <a:t>To Run </a:t>
            </a:r>
            <a:r>
              <a:rPr lang="en-US" sz="3100" dirty="0" err="1"/>
              <a:t>MongoDb</a:t>
            </a:r>
            <a:r>
              <a:rPr lang="en-US" sz="3100" dirty="0"/>
              <a:t>:</a:t>
            </a:r>
          </a:p>
          <a:p>
            <a:pPr lvl="1"/>
            <a:r>
              <a:rPr lang="en-US" sz="3100" dirty="0"/>
              <a:t>Open </a:t>
            </a:r>
            <a:r>
              <a:rPr lang="en-US" sz="3100" dirty="0" err="1"/>
              <a:t>CommandPrompt</a:t>
            </a:r>
            <a:r>
              <a:rPr lang="en-US" sz="3100" dirty="0"/>
              <a:t> and paste:</a:t>
            </a:r>
          </a:p>
          <a:p>
            <a:pPr lvl="2"/>
            <a:r>
              <a:rPr lang="en-US" sz="3100" dirty="0"/>
              <a:t>"C:\Program Files\MongoDB\Server\3.2\bin\</a:t>
            </a:r>
            <a:r>
              <a:rPr lang="en-US" sz="3100" b="1" dirty="0"/>
              <a:t>mongod.exe</a:t>
            </a:r>
            <a:r>
              <a:rPr lang="en-US" sz="3100" dirty="0"/>
              <a:t>“</a:t>
            </a:r>
          </a:p>
          <a:p>
            <a:pPr lvl="1"/>
            <a:r>
              <a:rPr lang="en-US" sz="3100" dirty="0"/>
              <a:t>Open a second </a:t>
            </a:r>
            <a:r>
              <a:rPr lang="en-US" sz="3100" dirty="0" err="1"/>
              <a:t>CommandPrompt</a:t>
            </a:r>
            <a:r>
              <a:rPr lang="en-US" sz="3100" dirty="0"/>
              <a:t> and paste:</a:t>
            </a:r>
          </a:p>
          <a:p>
            <a:pPr lvl="2"/>
            <a:r>
              <a:rPr lang="en-US" sz="3100" dirty="0"/>
              <a:t>"C:\Program Files\MongoDB\Server\4.0\bin\</a:t>
            </a:r>
            <a:r>
              <a:rPr lang="en-US" sz="3100" b="1" dirty="0"/>
              <a:t>mongo.exe</a:t>
            </a:r>
            <a:r>
              <a:rPr lang="en-US" sz="3100" dirty="0"/>
              <a:t>"</a:t>
            </a:r>
          </a:p>
          <a:p>
            <a:pPr lvl="2"/>
            <a:endParaRPr lang="en-US" dirty="0"/>
          </a:p>
        </p:txBody>
      </p:sp>
      <p:pic>
        <p:nvPicPr>
          <p:cNvPr id="9" name="Picture 8">
            <a:extLst>
              <a:ext uri="{FF2B5EF4-FFF2-40B4-BE49-F238E27FC236}">
                <a16:creationId xmlns:a16="http://schemas.microsoft.com/office/drawing/2014/main" id="{2802B45D-34A3-4984-8252-0C1ADD77C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32" y="4500497"/>
            <a:ext cx="7338555" cy="1451357"/>
          </a:xfrm>
          <a:prstGeom prst="rect">
            <a:avLst/>
          </a:prstGeom>
        </p:spPr>
      </p:pic>
      <p:pic>
        <p:nvPicPr>
          <p:cNvPr id="10" name="Picture 9">
            <a:extLst>
              <a:ext uri="{FF2B5EF4-FFF2-40B4-BE49-F238E27FC236}">
                <a16:creationId xmlns:a16="http://schemas.microsoft.com/office/drawing/2014/main" id="{1C5D605C-FB5A-4D65-917F-504FEC72F34F}"/>
              </a:ext>
            </a:extLst>
          </p:cNvPr>
          <p:cNvPicPr>
            <a:picLocks noChangeAspect="1"/>
          </p:cNvPicPr>
          <p:nvPr/>
        </p:nvPicPr>
        <p:blipFill>
          <a:blip r:embed="rId3"/>
          <a:stretch>
            <a:fillRect/>
          </a:stretch>
        </p:blipFill>
        <p:spPr>
          <a:xfrm>
            <a:off x="6547418" y="4471000"/>
            <a:ext cx="4957894" cy="2139091"/>
          </a:xfrm>
          <a:prstGeom prst="rect">
            <a:avLst/>
          </a:prstGeom>
        </p:spPr>
      </p:pic>
    </p:spTree>
    <p:extLst>
      <p:ext uri="{BB962C8B-B14F-4D97-AF65-F5344CB8AC3E}">
        <p14:creationId xmlns:p14="http://schemas.microsoft.com/office/powerpoint/2010/main" val="136921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52AB-510C-4DE7-8443-8E8FB31261A5}"/>
              </a:ext>
            </a:extLst>
          </p:cNvPr>
          <p:cNvSpPr>
            <a:spLocks noGrp="1"/>
          </p:cNvSpPr>
          <p:nvPr>
            <p:ph type="title"/>
          </p:nvPr>
        </p:nvSpPr>
        <p:spPr/>
        <p:txBody>
          <a:bodyPr/>
          <a:lstStyle/>
          <a:p>
            <a:r>
              <a:rPr lang="en-US" dirty="0"/>
              <a:t>Encryption behind the scenes</a:t>
            </a:r>
          </a:p>
        </p:txBody>
      </p:sp>
      <p:sp>
        <p:nvSpPr>
          <p:cNvPr id="3" name="Content Placeholder 2">
            <a:extLst>
              <a:ext uri="{FF2B5EF4-FFF2-40B4-BE49-F238E27FC236}">
                <a16:creationId xmlns:a16="http://schemas.microsoft.com/office/drawing/2014/main" id="{EB27EEF2-2205-4485-BAE6-5C8D46566EC2}"/>
              </a:ext>
            </a:extLst>
          </p:cNvPr>
          <p:cNvSpPr>
            <a:spLocks noGrp="1"/>
          </p:cNvSpPr>
          <p:nvPr>
            <p:ph idx="1"/>
          </p:nvPr>
        </p:nvSpPr>
        <p:spPr>
          <a:xfrm>
            <a:off x="709334" y="2259534"/>
            <a:ext cx="3752134" cy="4217465"/>
          </a:xfrm>
        </p:spPr>
        <p:txBody>
          <a:bodyPr/>
          <a:lstStyle/>
          <a:p>
            <a:r>
              <a:rPr lang="en-US" dirty="0"/>
              <a:t>Generating a master key.</a:t>
            </a:r>
          </a:p>
          <a:p>
            <a:r>
              <a:rPr lang="en-US" dirty="0"/>
              <a:t>Generating keys for each database.</a:t>
            </a:r>
          </a:p>
          <a:p>
            <a:r>
              <a:rPr lang="en-US" dirty="0"/>
              <a:t>Encrypting data with the database keys.</a:t>
            </a:r>
          </a:p>
          <a:p>
            <a:r>
              <a:rPr lang="en-US" dirty="0"/>
              <a:t>Encrypting the database keys with the master key.</a:t>
            </a:r>
          </a:p>
          <a:p>
            <a:endParaRPr lang="en-US" dirty="0"/>
          </a:p>
        </p:txBody>
      </p:sp>
      <p:pic>
        <p:nvPicPr>
          <p:cNvPr id="5" name="Picture 4">
            <a:extLst>
              <a:ext uri="{FF2B5EF4-FFF2-40B4-BE49-F238E27FC236}">
                <a16:creationId xmlns:a16="http://schemas.microsoft.com/office/drawing/2014/main" id="{7A0513FB-EB8D-43EC-AED7-59ED5AEBB753}"/>
              </a:ext>
            </a:extLst>
          </p:cNvPr>
          <p:cNvPicPr>
            <a:picLocks noChangeAspect="1"/>
          </p:cNvPicPr>
          <p:nvPr/>
        </p:nvPicPr>
        <p:blipFill>
          <a:blip r:embed="rId2"/>
          <a:stretch>
            <a:fillRect/>
          </a:stretch>
        </p:blipFill>
        <p:spPr>
          <a:xfrm>
            <a:off x="4663847" y="2844266"/>
            <a:ext cx="7305675" cy="3048000"/>
          </a:xfrm>
          <a:prstGeom prst="rect">
            <a:avLst/>
          </a:prstGeom>
        </p:spPr>
      </p:pic>
    </p:spTree>
    <p:extLst>
      <p:ext uri="{BB962C8B-B14F-4D97-AF65-F5344CB8AC3E}">
        <p14:creationId xmlns:p14="http://schemas.microsoft.com/office/powerpoint/2010/main" val="263221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ADDA8-8496-406D-A837-0674F64D17FC}"/>
              </a:ext>
            </a:extLst>
          </p:cNvPr>
          <p:cNvSpPr>
            <a:spLocks noGrp="1"/>
          </p:cNvSpPr>
          <p:nvPr>
            <p:ph type="title"/>
          </p:nvPr>
        </p:nvSpPr>
        <p:spPr>
          <a:xfrm>
            <a:off x="1677554" y="-176168"/>
            <a:ext cx="9905998" cy="1478570"/>
          </a:xfrm>
        </p:spPr>
        <p:txBody>
          <a:bodyPr/>
          <a:lstStyle/>
          <a:p>
            <a:r>
              <a:rPr lang="en-US" dirty="0"/>
              <a:t>Encryption  (steps)</a:t>
            </a:r>
          </a:p>
        </p:txBody>
      </p:sp>
      <p:sp>
        <p:nvSpPr>
          <p:cNvPr id="4" name="Content Placeholder 3">
            <a:extLst>
              <a:ext uri="{FF2B5EF4-FFF2-40B4-BE49-F238E27FC236}">
                <a16:creationId xmlns:a16="http://schemas.microsoft.com/office/drawing/2014/main" id="{5BA0FB08-C014-42C8-89A7-B8EAF7B0FD55}"/>
              </a:ext>
            </a:extLst>
          </p:cNvPr>
          <p:cNvSpPr>
            <a:spLocks noGrp="1"/>
          </p:cNvSpPr>
          <p:nvPr>
            <p:ph idx="1"/>
          </p:nvPr>
        </p:nvSpPr>
        <p:spPr>
          <a:xfrm>
            <a:off x="898131" y="804598"/>
            <a:ext cx="9905999" cy="4119740"/>
          </a:xfrm>
        </p:spPr>
        <p:txBody>
          <a:bodyPr>
            <a:normAutofit fontScale="92500" lnSpcReduction="20000"/>
          </a:bodyPr>
          <a:lstStyle/>
          <a:p>
            <a:pPr marL="457200" indent="-457200">
              <a:buFont typeface="+mj-lt"/>
              <a:buAutoNum type="arabicPeriod"/>
            </a:pPr>
            <a:r>
              <a:rPr lang="en-US" dirty="0"/>
              <a:t>Create a </a:t>
            </a:r>
            <a:r>
              <a:rPr lang="en-US" dirty="0" err="1"/>
              <a:t>textfile</a:t>
            </a:r>
            <a:r>
              <a:rPr lang="en-US" dirty="0"/>
              <a:t> with a string of 32 characters. This is your master key.</a:t>
            </a:r>
          </a:p>
          <a:p>
            <a:pPr marL="457200" indent="-457200">
              <a:buFont typeface="+mj-lt"/>
              <a:buAutoNum type="arabicPeriod"/>
            </a:pPr>
            <a:r>
              <a:rPr lang="en-US" dirty="0"/>
              <a:t>Encode the key in base64 with these windows commands:</a:t>
            </a:r>
          </a:p>
          <a:p>
            <a:pPr lvl="1"/>
            <a:r>
              <a:rPr lang="en-US" dirty="0" err="1"/>
              <a:t>certutil</a:t>
            </a:r>
            <a:r>
              <a:rPr lang="en-US" dirty="0"/>
              <a:t> -encode mongodb-keyfile.txt tmp.b64 &amp;&amp; </a:t>
            </a:r>
            <a:r>
              <a:rPr lang="en-US" dirty="0" err="1"/>
              <a:t>findstr</a:t>
            </a:r>
            <a:r>
              <a:rPr lang="en-US" dirty="0"/>
              <a:t> /v /c:- tmp.b64 &gt; mongodb-keyfile.b64</a:t>
            </a:r>
          </a:p>
          <a:p>
            <a:pPr marL="457200" indent="-457200">
              <a:buFont typeface="+mj-lt"/>
              <a:buAutoNum type="arabicPeriod"/>
            </a:pPr>
            <a:r>
              <a:rPr lang="en-US" dirty="0"/>
              <a:t>Change the file permissions to Read and Write.</a:t>
            </a:r>
          </a:p>
          <a:p>
            <a:pPr marL="457200" indent="-457200">
              <a:buFont typeface="+mj-lt"/>
              <a:buAutoNum type="arabicPeriod"/>
            </a:pPr>
            <a:r>
              <a:rPr lang="en-US" dirty="0"/>
              <a:t>Make sure the </a:t>
            </a:r>
            <a:r>
              <a:rPr lang="en-US" dirty="0" err="1"/>
              <a:t>DbPath</a:t>
            </a:r>
            <a:r>
              <a:rPr lang="en-US" dirty="0"/>
              <a:t> is empty. Will not encrypt previous databases.</a:t>
            </a:r>
          </a:p>
          <a:p>
            <a:pPr marL="457200" indent="-457200">
              <a:buFont typeface="+mj-lt"/>
              <a:buAutoNum type="arabicPeriod"/>
            </a:pPr>
            <a:r>
              <a:rPr lang="en-US" dirty="0"/>
              <a:t>Start </a:t>
            </a:r>
            <a:r>
              <a:rPr lang="en-US" dirty="0" err="1"/>
              <a:t>mongod</a:t>
            </a:r>
            <a:r>
              <a:rPr lang="en-US" dirty="0"/>
              <a:t> (note: --auth after encryption is working. Try later)</a:t>
            </a:r>
          </a:p>
          <a:p>
            <a:pPr marL="914400" lvl="1" indent="-457200">
              <a:buFont typeface="+mj-lt"/>
              <a:buAutoNum type="arabicPeriod"/>
            </a:pPr>
            <a:r>
              <a:rPr lang="en-US" dirty="0"/>
              <a:t>cd c:\Program Files\MongoDB\Server\4.0\bin</a:t>
            </a:r>
          </a:p>
          <a:p>
            <a:pPr marL="914400" lvl="1" indent="-457200">
              <a:buFont typeface="+mj-lt"/>
              <a:buAutoNum type="arabicPeriod"/>
            </a:pPr>
            <a:r>
              <a:rPr lang="en-US" dirty="0" err="1"/>
              <a:t>mongod</a:t>
            </a:r>
            <a:r>
              <a:rPr lang="en-US" dirty="0"/>
              <a:t> --port 27017 --</a:t>
            </a:r>
            <a:r>
              <a:rPr lang="en-US" dirty="0" err="1"/>
              <a:t>dbpath</a:t>
            </a:r>
            <a:r>
              <a:rPr lang="en-US" dirty="0"/>
              <a:t> "c:\data\db" --</a:t>
            </a:r>
            <a:r>
              <a:rPr lang="en-US" dirty="0" err="1"/>
              <a:t>enableEncryption</a:t>
            </a:r>
            <a:r>
              <a:rPr lang="en-US" dirty="0"/>
              <a:t> --</a:t>
            </a:r>
            <a:r>
              <a:rPr lang="en-US" dirty="0" err="1"/>
              <a:t>encryptionKeyFile</a:t>
            </a:r>
            <a:r>
              <a:rPr lang="en-US" dirty="0"/>
              <a:t> "c:\data\mongodb-keyfile.b64"</a:t>
            </a:r>
          </a:p>
          <a:p>
            <a:pPr marL="914400" lvl="1" indent="-457200">
              <a:buFont typeface="+mj-lt"/>
              <a:buAutoNum type="arabicPeriod"/>
            </a:pPr>
            <a:endParaRPr lang="en-US" dirty="0"/>
          </a:p>
          <a:p>
            <a:pPr marL="457200" indent="-457200">
              <a:buFont typeface="+mj-lt"/>
              <a:buAutoNum type="arabicPeriod"/>
            </a:pPr>
            <a:endParaRPr lang="en-US" dirty="0"/>
          </a:p>
        </p:txBody>
      </p:sp>
      <p:pic>
        <p:nvPicPr>
          <p:cNvPr id="3" name="Picture 2">
            <a:extLst>
              <a:ext uri="{FF2B5EF4-FFF2-40B4-BE49-F238E27FC236}">
                <a16:creationId xmlns:a16="http://schemas.microsoft.com/office/drawing/2014/main" id="{6D65B015-ECFE-422A-9511-825531A9041F}"/>
              </a:ext>
            </a:extLst>
          </p:cNvPr>
          <p:cNvPicPr>
            <a:picLocks noChangeAspect="1"/>
          </p:cNvPicPr>
          <p:nvPr/>
        </p:nvPicPr>
        <p:blipFill>
          <a:blip r:embed="rId2"/>
          <a:stretch>
            <a:fillRect/>
          </a:stretch>
        </p:blipFill>
        <p:spPr>
          <a:xfrm>
            <a:off x="-19972" y="5176076"/>
            <a:ext cx="12211972" cy="2397095"/>
          </a:xfrm>
          <a:prstGeom prst="rect">
            <a:avLst/>
          </a:prstGeom>
        </p:spPr>
      </p:pic>
    </p:spTree>
    <p:extLst>
      <p:ext uri="{BB962C8B-B14F-4D97-AF65-F5344CB8AC3E}">
        <p14:creationId xmlns:p14="http://schemas.microsoft.com/office/powerpoint/2010/main" val="1020828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4020-ADE1-44F4-8F87-2FF35E10091F}"/>
              </a:ext>
            </a:extLst>
          </p:cNvPr>
          <p:cNvSpPr>
            <a:spLocks noGrp="1"/>
          </p:cNvSpPr>
          <p:nvPr>
            <p:ph type="title"/>
          </p:nvPr>
        </p:nvSpPr>
        <p:spPr>
          <a:xfrm>
            <a:off x="864576" y="242858"/>
            <a:ext cx="9905998" cy="1478570"/>
          </a:xfrm>
        </p:spPr>
        <p:txBody>
          <a:bodyPr/>
          <a:lstStyle/>
          <a:p>
            <a:r>
              <a:rPr lang="en-US" dirty="0"/>
              <a:t>Encryption (testing)</a:t>
            </a:r>
          </a:p>
        </p:txBody>
      </p:sp>
      <p:sp>
        <p:nvSpPr>
          <p:cNvPr id="6" name="Content Placeholder 5">
            <a:extLst>
              <a:ext uri="{FF2B5EF4-FFF2-40B4-BE49-F238E27FC236}">
                <a16:creationId xmlns:a16="http://schemas.microsoft.com/office/drawing/2014/main" id="{C485B43A-9385-44E7-A8C4-3454D8FD9199}"/>
              </a:ext>
            </a:extLst>
          </p:cNvPr>
          <p:cNvSpPr>
            <a:spLocks noGrp="1"/>
          </p:cNvSpPr>
          <p:nvPr>
            <p:ph idx="1"/>
          </p:nvPr>
        </p:nvSpPr>
        <p:spPr>
          <a:xfrm>
            <a:off x="962369" y="1498752"/>
            <a:ext cx="5041274" cy="3115193"/>
          </a:xfrm>
        </p:spPr>
        <p:txBody>
          <a:bodyPr/>
          <a:lstStyle/>
          <a:p>
            <a:pPr marL="457200" indent="-457200">
              <a:buFont typeface="+mj-lt"/>
              <a:buAutoNum type="arabicPeriod"/>
            </a:pPr>
            <a:r>
              <a:rPr lang="en-US" dirty="0"/>
              <a:t>Create a database while encryption is Enabled.</a:t>
            </a:r>
          </a:p>
          <a:p>
            <a:pPr marL="457200" indent="-457200">
              <a:buFont typeface="+mj-lt"/>
              <a:buAutoNum type="arabicPeriod"/>
            </a:pPr>
            <a:r>
              <a:rPr lang="en-US" dirty="0"/>
              <a:t>Restart MONGOD without Encryption option.</a:t>
            </a:r>
          </a:p>
          <a:p>
            <a:pPr marL="457200" indent="-457200">
              <a:buFont typeface="+mj-lt"/>
              <a:buAutoNum type="arabicPeriod"/>
            </a:pPr>
            <a:r>
              <a:rPr lang="en-US" dirty="0"/>
              <a:t>Try to login to database</a:t>
            </a:r>
          </a:p>
          <a:p>
            <a:endParaRPr lang="en-US" dirty="0"/>
          </a:p>
        </p:txBody>
      </p:sp>
      <p:pic>
        <p:nvPicPr>
          <p:cNvPr id="4" name="Picture 3">
            <a:extLst>
              <a:ext uri="{FF2B5EF4-FFF2-40B4-BE49-F238E27FC236}">
                <a16:creationId xmlns:a16="http://schemas.microsoft.com/office/drawing/2014/main" id="{04966029-BACB-44DF-A815-8C822C331DC4}"/>
              </a:ext>
            </a:extLst>
          </p:cNvPr>
          <p:cNvPicPr>
            <a:picLocks noChangeAspect="1"/>
          </p:cNvPicPr>
          <p:nvPr/>
        </p:nvPicPr>
        <p:blipFill>
          <a:blip r:embed="rId2"/>
          <a:stretch>
            <a:fillRect/>
          </a:stretch>
        </p:blipFill>
        <p:spPr>
          <a:xfrm>
            <a:off x="0" y="4285724"/>
            <a:ext cx="8339482" cy="2572276"/>
          </a:xfrm>
          <a:prstGeom prst="rect">
            <a:avLst/>
          </a:prstGeom>
        </p:spPr>
      </p:pic>
      <p:sp>
        <p:nvSpPr>
          <p:cNvPr id="7" name="Rectangle 6">
            <a:extLst>
              <a:ext uri="{FF2B5EF4-FFF2-40B4-BE49-F238E27FC236}">
                <a16:creationId xmlns:a16="http://schemas.microsoft.com/office/drawing/2014/main" id="{026AE1D8-AE86-48DE-8D09-68C07541EDEA}"/>
              </a:ext>
            </a:extLst>
          </p:cNvPr>
          <p:cNvSpPr/>
          <p:nvPr/>
        </p:nvSpPr>
        <p:spPr>
          <a:xfrm>
            <a:off x="5682143" y="558234"/>
            <a:ext cx="6213446" cy="61247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800" b="1" dirty="0"/>
              <a:t>[</a:t>
            </a:r>
            <a:r>
              <a:rPr lang="en-US" sz="2800" b="1" dirty="0" err="1"/>
              <a:t>initandlisten</a:t>
            </a:r>
            <a:r>
              <a:rPr lang="en-US" sz="2800" b="1" dirty="0"/>
              <a:t>] </a:t>
            </a:r>
            <a:r>
              <a:rPr lang="en-US" sz="2800" b="1" dirty="0" err="1"/>
              <a:t>WiredTiger</a:t>
            </a:r>
            <a:r>
              <a:rPr lang="en-US" sz="2800" b="1" dirty="0"/>
              <a:t> error (0) </a:t>
            </a:r>
          </a:p>
          <a:p>
            <a:r>
              <a:rPr lang="en-US" sz="2800" b="1" dirty="0"/>
              <a:t>This may be due to the database files being encrypted, being from an older version or due to corruption on disk Raw: </a:t>
            </a:r>
          </a:p>
          <a:p>
            <a:endParaRPr lang="en-US" sz="2800" b="1" dirty="0"/>
          </a:p>
          <a:p>
            <a:r>
              <a:rPr lang="en-US" sz="2800" b="1" dirty="0"/>
              <a:t>You should confirm that you have opened the database with the correct options including all encryption and compression options</a:t>
            </a:r>
          </a:p>
          <a:p>
            <a:r>
              <a:rPr lang="en-US" sz="2800" b="1" dirty="0"/>
              <a:t>2018-11-26T13:52:12.175-0500 W STORAGE  [</a:t>
            </a:r>
            <a:r>
              <a:rPr lang="en-US" sz="2800" b="1" dirty="0" err="1"/>
              <a:t>initandlisten</a:t>
            </a:r>
            <a:r>
              <a:rPr lang="en-US" sz="2800" b="1" dirty="0"/>
              <a:t>] Failed to start up </a:t>
            </a:r>
            <a:r>
              <a:rPr lang="en-US" sz="2800" b="1" dirty="0" err="1"/>
              <a:t>WiredTiger</a:t>
            </a:r>
            <a:r>
              <a:rPr lang="en-US" sz="2800" b="1" dirty="0"/>
              <a:t> under any compatibility version.</a:t>
            </a:r>
          </a:p>
        </p:txBody>
      </p:sp>
    </p:spTree>
    <p:extLst>
      <p:ext uri="{BB962C8B-B14F-4D97-AF65-F5344CB8AC3E}">
        <p14:creationId xmlns:p14="http://schemas.microsoft.com/office/powerpoint/2010/main" val="3169849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4852-8ABA-45EB-8F1A-90CB5CFCD802}"/>
              </a:ext>
            </a:extLst>
          </p:cNvPr>
          <p:cNvSpPr>
            <a:spLocks noGrp="1"/>
          </p:cNvSpPr>
          <p:nvPr>
            <p:ph type="title"/>
          </p:nvPr>
        </p:nvSpPr>
        <p:spPr>
          <a:xfrm>
            <a:off x="1258859" y="-102935"/>
            <a:ext cx="9905998" cy="1478570"/>
          </a:xfrm>
        </p:spPr>
        <p:txBody>
          <a:bodyPr/>
          <a:lstStyle/>
          <a:p>
            <a:r>
              <a:rPr lang="en-US" dirty="0"/>
              <a:t>Auditing</a:t>
            </a:r>
          </a:p>
        </p:txBody>
      </p:sp>
      <p:sp>
        <p:nvSpPr>
          <p:cNvPr id="3" name="Content Placeholder 2">
            <a:extLst>
              <a:ext uri="{FF2B5EF4-FFF2-40B4-BE49-F238E27FC236}">
                <a16:creationId xmlns:a16="http://schemas.microsoft.com/office/drawing/2014/main" id="{7C050B78-1BE3-4F10-B179-8249780AD205}"/>
              </a:ext>
            </a:extLst>
          </p:cNvPr>
          <p:cNvSpPr>
            <a:spLocks noGrp="1"/>
          </p:cNvSpPr>
          <p:nvPr>
            <p:ph idx="1"/>
          </p:nvPr>
        </p:nvSpPr>
        <p:spPr>
          <a:xfrm>
            <a:off x="1126222" y="1091806"/>
            <a:ext cx="3949118" cy="3541714"/>
          </a:xfrm>
        </p:spPr>
        <p:txBody>
          <a:bodyPr>
            <a:noAutofit/>
          </a:bodyPr>
          <a:lstStyle/>
          <a:p>
            <a:r>
              <a:rPr lang="en-US" sz="2200" dirty="0"/>
              <a:t>No triggers… therefore, cannot easily build an auditing table. Other possibilities include:</a:t>
            </a:r>
          </a:p>
          <a:p>
            <a:pPr lvl="1"/>
            <a:r>
              <a:rPr lang="en-US" sz="2200" dirty="0"/>
              <a:t>Saving changes within the document.</a:t>
            </a:r>
          </a:p>
          <a:p>
            <a:pPr lvl="1"/>
            <a:r>
              <a:rPr lang="en-US" sz="2200" dirty="0"/>
              <a:t>Using an application layer function as a trigger and saving history in another table.</a:t>
            </a:r>
          </a:p>
        </p:txBody>
      </p:sp>
      <p:pic>
        <p:nvPicPr>
          <p:cNvPr id="4" name="Picture 3">
            <a:extLst>
              <a:ext uri="{FF2B5EF4-FFF2-40B4-BE49-F238E27FC236}">
                <a16:creationId xmlns:a16="http://schemas.microsoft.com/office/drawing/2014/main" id="{DE6D0445-E097-4954-8697-359DD0EC9364}"/>
              </a:ext>
            </a:extLst>
          </p:cNvPr>
          <p:cNvPicPr>
            <a:picLocks noChangeAspect="1"/>
          </p:cNvPicPr>
          <p:nvPr/>
        </p:nvPicPr>
        <p:blipFill>
          <a:blip r:embed="rId2"/>
          <a:stretch>
            <a:fillRect/>
          </a:stretch>
        </p:blipFill>
        <p:spPr>
          <a:xfrm>
            <a:off x="5396391" y="1572025"/>
            <a:ext cx="6381750" cy="2581275"/>
          </a:xfrm>
          <a:prstGeom prst="rect">
            <a:avLst/>
          </a:prstGeom>
        </p:spPr>
      </p:pic>
      <p:sp>
        <p:nvSpPr>
          <p:cNvPr id="5" name="Rectangle 4">
            <a:extLst>
              <a:ext uri="{FF2B5EF4-FFF2-40B4-BE49-F238E27FC236}">
                <a16:creationId xmlns:a16="http://schemas.microsoft.com/office/drawing/2014/main" id="{22039DB7-7F79-4B5F-BDC9-7BBA90E85722}"/>
              </a:ext>
            </a:extLst>
          </p:cNvPr>
          <p:cNvSpPr/>
          <p:nvPr/>
        </p:nvSpPr>
        <p:spPr>
          <a:xfrm>
            <a:off x="1252741" y="5166029"/>
            <a:ext cx="9554550" cy="1200329"/>
          </a:xfrm>
          <a:prstGeom prst="rect">
            <a:avLst/>
          </a:prstGeom>
        </p:spPr>
        <p:txBody>
          <a:bodyPr wrap="square">
            <a:spAutoFit/>
          </a:bodyPr>
          <a:lstStyle/>
          <a:p>
            <a:pPr marL="342900" indent="-342900">
              <a:buFont typeface="Arial" panose="020B0604020202020204" pitchFamily="34" charset="0"/>
              <a:buChar char="•"/>
            </a:pPr>
            <a:r>
              <a:rPr lang="en-US" sz="2400" dirty="0"/>
              <a:t>Alternative: AUDITING TRAIL.</a:t>
            </a:r>
          </a:p>
          <a:p>
            <a:r>
              <a:rPr lang="en-US" sz="2400" dirty="0" err="1"/>
              <a:t>mongod</a:t>
            </a:r>
            <a:r>
              <a:rPr lang="en-US" sz="2400" dirty="0"/>
              <a:t> --</a:t>
            </a:r>
            <a:r>
              <a:rPr lang="en-US" sz="2400" dirty="0" err="1"/>
              <a:t>dbpath</a:t>
            </a:r>
            <a:r>
              <a:rPr lang="en-US" sz="2400" dirty="0"/>
              <a:t> data/</a:t>
            </a:r>
            <a:r>
              <a:rPr lang="en-US" sz="2400" dirty="0" err="1"/>
              <a:t>db</a:t>
            </a:r>
            <a:r>
              <a:rPr lang="en-US" sz="2400" dirty="0"/>
              <a:t> --</a:t>
            </a:r>
            <a:r>
              <a:rPr lang="en-US" sz="2400" dirty="0" err="1"/>
              <a:t>auditDestination</a:t>
            </a:r>
            <a:r>
              <a:rPr lang="en-US" sz="2400" dirty="0"/>
              <a:t> file --</a:t>
            </a:r>
            <a:r>
              <a:rPr lang="en-US" sz="2400" dirty="0" err="1"/>
              <a:t>auditFormat</a:t>
            </a:r>
            <a:r>
              <a:rPr lang="en-US" sz="2400" dirty="0"/>
              <a:t> BSON --</a:t>
            </a:r>
            <a:r>
              <a:rPr lang="en-US" sz="2400" dirty="0" err="1"/>
              <a:t>auditPath</a:t>
            </a:r>
            <a:r>
              <a:rPr lang="en-US" sz="2400" dirty="0"/>
              <a:t> data/</a:t>
            </a:r>
            <a:r>
              <a:rPr lang="en-US" sz="2400" dirty="0" err="1"/>
              <a:t>db</a:t>
            </a:r>
            <a:r>
              <a:rPr lang="en-US" sz="2400" dirty="0"/>
              <a:t>/</a:t>
            </a:r>
            <a:r>
              <a:rPr lang="en-US" sz="2400" dirty="0" err="1"/>
              <a:t>auditLog.bson</a:t>
            </a:r>
            <a:endParaRPr lang="en-US" sz="2400" dirty="0"/>
          </a:p>
        </p:txBody>
      </p:sp>
      <p:sp>
        <p:nvSpPr>
          <p:cNvPr id="6" name="Rectangle 5">
            <a:extLst>
              <a:ext uri="{FF2B5EF4-FFF2-40B4-BE49-F238E27FC236}">
                <a16:creationId xmlns:a16="http://schemas.microsoft.com/office/drawing/2014/main" id="{B0B6A975-D269-490E-B511-F15A0989231F}"/>
              </a:ext>
            </a:extLst>
          </p:cNvPr>
          <p:cNvSpPr/>
          <p:nvPr/>
        </p:nvSpPr>
        <p:spPr>
          <a:xfrm>
            <a:off x="5766033" y="4153300"/>
            <a:ext cx="6096000" cy="646331"/>
          </a:xfrm>
          <a:prstGeom prst="rect">
            <a:avLst/>
          </a:prstGeom>
        </p:spPr>
        <p:txBody>
          <a:bodyPr>
            <a:spAutoFit/>
          </a:bodyPr>
          <a:lstStyle/>
          <a:p>
            <a:r>
              <a:rPr lang="en-US" dirty="0"/>
              <a:t>https://stackoverflow.com/questions/3507624/mongodb-nosql-keeping-document-change-history</a:t>
            </a:r>
          </a:p>
        </p:txBody>
      </p:sp>
    </p:spTree>
    <p:extLst>
      <p:ext uri="{BB962C8B-B14F-4D97-AF65-F5344CB8AC3E}">
        <p14:creationId xmlns:p14="http://schemas.microsoft.com/office/powerpoint/2010/main" val="1469531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3619-C730-4E22-B65B-6E6E640A6325}"/>
              </a:ext>
            </a:extLst>
          </p:cNvPr>
          <p:cNvSpPr>
            <a:spLocks noGrp="1"/>
          </p:cNvSpPr>
          <p:nvPr>
            <p:ph type="title"/>
          </p:nvPr>
        </p:nvSpPr>
        <p:spPr>
          <a:xfrm>
            <a:off x="1325971" y="0"/>
            <a:ext cx="9905998" cy="1478570"/>
          </a:xfrm>
        </p:spPr>
        <p:txBody>
          <a:bodyPr/>
          <a:lstStyle/>
          <a:p>
            <a:r>
              <a:rPr lang="en-US" dirty="0"/>
              <a:t>auditing</a:t>
            </a:r>
          </a:p>
        </p:txBody>
      </p:sp>
      <p:sp>
        <p:nvSpPr>
          <p:cNvPr id="3" name="Content Placeholder 2">
            <a:extLst>
              <a:ext uri="{FF2B5EF4-FFF2-40B4-BE49-F238E27FC236}">
                <a16:creationId xmlns:a16="http://schemas.microsoft.com/office/drawing/2014/main" id="{B4881170-21B9-4D1E-AAD6-2F5887A77DBA}"/>
              </a:ext>
            </a:extLst>
          </p:cNvPr>
          <p:cNvSpPr>
            <a:spLocks noGrp="1"/>
          </p:cNvSpPr>
          <p:nvPr>
            <p:ph idx="1"/>
          </p:nvPr>
        </p:nvSpPr>
        <p:spPr>
          <a:xfrm>
            <a:off x="1258858" y="1142140"/>
            <a:ext cx="9905999" cy="3541714"/>
          </a:xfrm>
        </p:spPr>
        <p:txBody>
          <a:bodyPr>
            <a:normAutofit lnSpcReduction="10000"/>
          </a:bodyPr>
          <a:lstStyle/>
          <a:p>
            <a:r>
              <a:rPr lang="en-US" dirty="0"/>
              <a:t>Viewing the audit trail from BSON file, go to a new command line interface:</a:t>
            </a:r>
          </a:p>
          <a:p>
            <a:pPr lvl="1"/>
            <a:r>
              <a:rPr lang="en-US" dirty="0"/>
              <a:t>cd c:\Program Files\MongoDB\Server\4.0\bin</a:t>
            </a:r>
          </a:p>
          <a:p>
            <a:pPr lvl="1"/>
            <a:r>
              <a:rPr lang="en-US" dirty="0" err="1"/>
              <a:t>bsondump</a:t>
            </a:r>
            <a:r>
              <a:rPr lang="en-US" dirty="0"/>
              <a:t> "c:\data\db\auditLog.bson“</a:t>
            </a:r>
          </a:p>
          <a:p>
            <a:r>
              <a:rPr lang="en-US" dirty="0"/>
              <a:t>Filters can also be applied on the auditing (--</a:t>
            </a:r>
            <a:r>
              <a:rPr lang="en-US" dirty="0" err="1"/>
              <a:t>auditFilter</a:t>
            </a:r>
            <a:r>
              <a:rPr lang="en-US" dirty="0"/>
              <a:t> command)</a:t>
            </a:r>
          </a:p>
          <a:p>
            <a:pPr lvl="1"/>
            <a:r>
              <a:rPr lang="en-US" dirty="0"/>
              <a:t>By operation (drop collection, drop database…)</a:t>
            </a:r>
          </a:p>
          <a:p>
            <a:pPr lvl="1"/>
            <a:r>
              <a:rPr lang="en-US" dirty="0"/>
              <a:t>By authentication actions</a:t>
            </a:r>
          </a:p>
          <a:p>
            <a:pPr lvl="1"/>
            <a:r>
              <a:rPr lang="en-US" dirty="0"/>
              <a:t>By Authorization role</a:t>
            </a:r>
          </a:p>
          <a:p>
            <a:pPr lvl="1"/>
            <a:r>
              <a:rPr lang="en-US" dirty="0"/>
              <a:t>By read and write operation</a:t>
            </a:r>
          </a:p>
          <a:p>
            <a:pPr lvl="1"/>
            <a:endParaRPr lang="en-US" dirty="0"/>
          </a:p>
          <a:p>
            <a:pPr lvl="1"/>
            <a:endParaRPr lang="en-US" dirty="0"/>
          </a:p>
        </p:txBody>
      </p:sp>
    </p:spTree>
    <p:extLst>
      <p:ext uri="{BB962C8B-B14F-4D97-AF65-F5344CB8AC3E}">
        <p14:creationId xmlns:p14="http://schemas.microsoft.com/office/powerpoint/2010/main" val="419169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52B8E-4B0C-4DB8-B63D-3F29A03304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FA4F7D-A2FC-44CD-A194-027BF5D6390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ED197F-BA8C-4C0A-AAD9-2D1B339CF90A}"/>
              </a:ext>
            </a:extLst>
          </p:cNvPr>
          <p:cNvPicPr>
            <a:picLocks noChangeAspect="1"/>
          </p:cNvPicPr>
          <p:nvPr/>
        </p:nvPicPr>
        <p:blipFill>
          <a:blip r:embed="rId2"/>
          <a:stretch>
            <a:fillRect/>
          </a:stretch>
        </p:blipFill>
        <p:spPr>
          <a:xfrm>
            <a:off x="0" y="-1"/>
            <a:ext cx="12193731" cy="6858001"/>
          </a:xfrm>
          <a:prstGeom prst="rect">
            <a:avLst/>
          </a:prstGeom>
        </p:spPr>
      </p:pic>
    </p:spTree>
    <p:extLst>
      <p:ext uri="{BB962C8B-B14F-4D97-AF65-F5344CB8AC3E}">
        <p14:creationId xmlns:p14="http://schemas.microsoft.com/office/powerpoint/2010/main" val="287192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A7CE-2F33-4BBF-BD0F-C3B3D359F8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919587-3241-42A1-8702-07386788C15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8475ED8-6B94-4E86-8682-462F5C19BAD8}"/>
              </a:ext>
            </a:extLst>
          </p:cNvPr>
          <p:cNvPicPr>
            <a:picLocks noChangeAspect="1"/>
          </p:cNvPicPr>
          <p:nvPr/>
        </p:nvPicPr>
        <p:blipFill>
          <a:blip r:embed="rId2"/>
          <a:stretch>
            <a:fillRect/>
          </a:stretch>
        </p:blipFill>
        <p:spPr>
          <a:xfrm>
            <a:off x="0" y="-1"/>
            <a:ext cx="12185988" cy="6858001"/>
          </a:xfrm>
          <a:prstGeom prst="rect">
            <a:avLst/>
          </a:prstGeom>
        </p:spPr>
      </p:pic>
    </p:spTree>
    <p:extLst>
      <p:ext uri="{BB962C8B-B14F-4D97-AF65-F5344CB8AC3E}">
        <p14:creationId xmlns:p14="http://schemas.microsoft.com/office/powerpoint/2010/main" val="153521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BF5D-2FB8-44F8-BEB2-F483DBF6BC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1085BB-6BFF-496E-9371-E9542969784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ED8009A-83EF-4608-B1F5-6D7A86285F0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13438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E4FE-CCEE-41F4-A527-FD9CF2893EB5}"/>
              </a:ext>
            </a:extLst>
          </p:cNvPr>
          <p:cNvSpPr>
            <a:spLocks noGrp="1"/>
          </p:cNvSpPr>
          <p:nvPr>
            <p:ph type="title"/>
          </p:nvPr>
        </p:nvSpPr>
        <p:spPr/>
        <p:txBody>
          <a:bodyPr/>
          <a:lstStyle/>
          <a:p>
            <a:r>
              <a:rPr lang="en-US" dirty="0"/>
              <a:t>injection</a:t>
            </a:r>
          </a:p>
        </p:txBody>
      </p:sp>
      <p:sp>
        <p:nvSpPr>
          <p:cNvPr id="3" name="Content Placeholder 2">
            <a:extLst>
              <a:ext uri="{FF2B5EF4-FFF2-40B4-BE49-F238E27FC236}">
                <a16:creationId xmlns:a16="http://schemas.microsoft.com/office/drawing/2014/main" id="{A4844347-40D0-4FA2-BE8B-0E76A99CC3BF}"/>
              </a:ext>
            </a:extLst>
          </p:cNvPr>
          <p:cNvSpPr>
            <a:spLocks noGrp="1"/>
          </p:cNvSpPr>
          <p:nvPr>
            <p:ph idx="1"/>
          </p:nvPr>
        </p:nvSpPr>
        <p:spPr/>
        <p:txBody>
          <a:bodyPr/>
          <a:lstStyle/>
          <a:p>
            <a:r>
              <a:rPr lang="en-US" dirty="0"/>
              <a:t>No stored procedures</a:t>
            </a:r>
          </a:p>
          <a:p>
            <a:r>
              <a:rPr lang="en-US" dirty="0"/>
              <a:t>Very easy to inject.</a:t>
            </a:r>
          </a:p>
        </p:txBody>
      </p:sp>
    </p:spTree>
    <p:extLst>
      <p:ext uri="{BB962C8B-B14F-4D97-AF65-F5344CB8AC3E}">
        <p14:creationId xmlns:p14="http://schemas.microsoft.com/office/powerpoint/2010/main" val="3544776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FADC-6B0C-4365-8752-2173C81B4C53}"/>
              </a:ext>
            </a:extLst>
          </p:cNvPr>
          <p:cNvSpPr>
            <a:spLocks noGrp="1"/>
          </p:cNvSpPr>
          <p:nvPr>
            <p:ph type="title"/>
          </p:nvPr>
        </p:nvSpPr>
        <p:spPr>
          <a:xfrm>
            <a:off x="1143000" y="166121"/>
            <a:ext cx="9906000" cy="1001185"/>
          </a:xfrm>
        </p:spPr>
        <p:txBody>
          <a:bodyPr/>
          <a:lstStyle/>
          <a:p>
            <a:r>
              <a:rPr lang="en-US" dirty="0" err="1"/>
              <a:t>MongoDb</a:t>
            </a:r>
            <a:r>
              <a:rPr lang="en-US" dirty="0"/>
              <a:t> Basics</a:t>
            </a:r>
          </a:p>
        </p:txBody>
      </p:sp>
      <p:sp>
        <p:nvSpPr>
          <p:cNvPr id="7" name="Text Placeholder 6">
            <a:extLst>
              <a:ext uri="{FF2B5EF4-FFF2-40B4-BE49-F238E27FC236}">
                <a16:creationId xmlns:a16="http://schemas.microsoft.com/office/drawing/2014/main" id="{7BFAC7EF-7A8B-4A9C-AC38-EBBA916D5974}"/>
              </a:ext>
            </a:extLst>
          </p:cNvPr>
          <p:cNvSpPr>
            <a:spLocks noGrp="1"/>
          </p:cNvSpPr>
          <p:nvPr>
            <p:ph type="body" idx="1"/>
          </p:nvPr>
        </p:nvSpPr>
        <p:spPr>
          <a:xfrm>
            <a:off x="1066801" y="971880"/>
            <a:ext cx="4368814" cy="785184"/>
          </a:xfrm>
        </p:spPr>
        <p:txBody>
          <a:bodyPr/>
          <a:lstStyle/>
          <a:p>
            <a:r>
              <a:rPr lang="en-US" dirty="0"/>
              <a:t>1. Show databases</a:t>
            </a:r>
          </a:p>
        </p:txBody>
      </p:sp>
      <p:sp>
        <p:nvSpPr>
          <p:cNvPr id="8" name="Text Placeholder 7">
            <a:extLst>
              <a:ext uri="{FF2B5EF4-FFF2-40B4-BE49-F238E27FC236}">
                <a16:creationId xmlns:a16="http://schemas.microsoft.com/office/drawing/2014/main" id="{D4B0EDA6-8C2A-4553-A6B4-E131C1452121}"/>
              </a:ext>
            </a:extLst>
          </p:cNvPr>
          <p:cNvSpPr>
            <a:spLocks noGrp="1"/>
          </p:cNvSpPr>
          <p:nvPr>
            <p:ph type="body" sz="quarter" idx="3"/>
          </p:nvPr>
        </p:nvSpPr>
        <p:spPr>
          <a:xfrm>
            <a:off x="6097589" y="971879"/>
            <a:ext cx="4365824" cy="785184"/>
          </a:xfrm>
        </p:spPr>
        <p:txBody>
          <a:bodyPr/>
          <a:lstStyle/>
          <a:p>
            <a:r>
              <a:rPr lang="en-US" dirty="0"/>
              <a:t>2. Create a database (need to insert a document)</a:t>
            </a:r>
          </a:p>
        </p:txBody>
      </p:sp>
      <p:pic>
        <p:nvPicPr>
          <p:cNvPr id="10" name="Picture 9">
            <a:extLst>
              <a:ext uri="{FF2B5EF4-FFF2-40B4-BE49-F238E27FC236}">
                <a16:creationId xmlns:a16="http://schemas.microsoft.com/office/drawing/2014/main" id="{A825731D-8408-47EF-B211-4B7E6E658E2A}"/>
              </a:ext>
            </a:extLst>
          </p:cNvPr>
          <p:cNvPicPr>
            <a:picLocks noChangeAspect="1"/>
          </p:cNvPicPr>
          <p:nvPr/>
        </p:nvPicPr>
        <p:blipFill>
          <a:blip r:embed="rId2"/>
          <a:stretch>
            <a:fillRect/>
          </a:stretch>
        </p:blipFill>
        <p:spPr>
          <a:xfrm>
            <a:off x="6502152" y="1821351"/>
            <a:ext cx="4277701" cy="5036649"/>
          </a:xfrm>
          <a:prstGeom prst="rect">
            <a:avLst/>
          </a:prstGeom>
        </p:spPr>
      </p:pic>
      <p:pic>
        <p:nvPicPr>
          <p:cNvPr id="12" name="Picture 11">
            <a:extLst>
              <a:ext uri="{FF2B5EF4-FFF2-40B4-BE49-F238E27FC236}">
                <a16:creationId xmlns:a16="http://schemas.microsoft.com/office/drawing/2014/main" id="{CF321977-2589-470D-888B-7F1E5FAAE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69" y="1895125"/>
            <a:ext cx="5585139" cy="4144948"/>
          </a:xfrm>
          <a:prstGeom prst="rect">
            <a:avLst/>
          </a:prstGeom>
        </p:spPr>
      </p:pic>
    </p:spTree>
    <p:extLst>
      <p:ext uri="{BB962C8B-B14F-4D97-AF65-F5344CB8AC3E}">
        <p14:creationId xmlns:p14="http://schemas.microsoft.com/office/powerpoint/2010/main" val="305975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3A39-3029-495D-A101-F75EDB9C32C0}"/>
              </a:ext>
            </a:extLst>
          </p:cNvPr>
          <p:cNvSpPr>
            <a:spLocks noGrp="1"/>
          </p:cNvSpPr>
          <p:nvPr>
            <p:ph type="title"/>
          </p:nvPr>
        </p:nvSpPr>
        <p:spPr/>
        <p:txBody>
          <a:bodyPr/>
          <a:lstStyle/>
          <a:p>
            <a:r>
              <a:rPr lang="en-US" dirty="0" err="1"/>
              <a:t>Mongodb</a:t>
            </a:r>
            <a:r>
              <a:rPr lang="en-US" dirty="0"/>
              <a:t> basics – create collection</a:t>
            </a:r>
          </a:p>
        </p:txBody>
      </p:sp>
      <p:sp>
        <p:nvSpPr>
          <p:cNvPr id="3" name="Text Placeholder 2">
            <a:extLst>
              <a:ext uri="{FF2B5EF4-FFF2-40B4-BE49-F238E27FC236}">
                <a16:creationId xmlns:a16="http://schemas.microsoft.com/office/drawing/2014/main" id="{3B81656D-DBAA-4CA5-9592-636B8ED72ED9}"/>
              </a:ext>
            </a:extLst>
          </p:cNvPr>
          <p:cNvSpPr>
            <a:spLocks noGrp="1"/>
          </p:cNvSpPr>
          <p:nvPr>
            <p:ph type="body" idx="1"/>
          </p:nvPr>
        </p:nvSpPr>
        <p:spPr>
          <a:xfrm>
            <a:off x="1141411" y="1358106"/>
            <a:ext cx="8875044" cy="823912"/>
          </a:xfrm>
        </p:spPr>
        <p:txBody>
          <a:bodyPr>
            <a:normAutofit/>
          </a:bodyPr>
          <a:lstStyle/>
          <a:p>
            <a:r>
              <a:rPr lang="en-US" sz="3200" dirty="0"/>
              <a:t>3. Create a collection (table)</a:t>
            </a:r>
          </a:p>
        </p:txBody>
      </p:sp>
      <p:pic>
        <p:nvPicPr>
          <p:cNvPr id="8" name="Content Placeholder 7">
            <a:extLst>
              <a:ext uri="{FF2B5EF4-FFF2-40B4-BE49-F238E27FC236}">
                <a16:creationId xmlns:a16="http://schemas.microsoft.com/office/drawing/2014/main" id="{7AE88CB6-B08F-44BA-AD0A-A8A2E7B18CC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98131" y="2307560"/>
            <a:ext cx="9263518" cy="4370076"/>
          </a:xfrm>
        </p:spPr>
      </p:pic>
    </p:spTree>
    <p:extLst>
      <p:ext uri="{BB962C8B-B14F-4D97-AF65-F5344CB8AC3E}">
        <p14:creationId xmlns:p14="http://schemas.microsoft.com/office/powerpoint/2010/main" val="29424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5697-83F9-4216-938A-584F1CA78F3C}"/>
              </a:ext>
            </a:extLst>
          </p:cNvPr>
          <p:cNvSpPr>
            <a:spLocks noGrp="1"/>
          </p:cNvSpPr>
          <p:nvPr>
            <p:ph type="title"/>
          </p:nvPr>
        </p:nvSpPr>
        <p:spPr/>
        <p:txBody>
          <a:bodyPr/>
          <a:lstStyle/>
          <a:p>
            <a:r>
              <a:rPr lang="en-US" dirty="0" err="1"/>
              <a:t>Mongodb</a:t>
            </a:r>
            <a:r>
              <a:rPr lang="en-US" dirty="0"/>
              <a:t> basics</a:t>
            </a:r>
          </a:p>
        </p:txBody>
      </p:sp>
      <p:pic>
        <p:nvPicPr>
          <p:cNvPr id="7" name="Picture 6">
            <a:extLst>
              <a:ext uri="{FF2B5EF4-FFF2-40B4-BE49-F238E27FC236}">
                <a16:creationId xmlns:a16="http://schemas.microsoft.com/office/drawing/2014/main" id="{3FDBBD23-4A86-4D3A-945B-5825D67CC114}"/>
              </a:ext>
            </a:extLst>
          </p:cNvPr>
          <p:cNvPicPr>
            <a:picLocks noChangeAspect="1"/>
          </p:cNvPicPr>
          <p:nvPr/>
        </p:nvPicPr>
        <p:blipFill>
          <a:blip r:embed="rId2"/>
          <a:stretch>
            <a:fillRect/>
          </a:stretch>
        </p:blipFill>
        <p:spPr>
          <a:xfrm>
            <a:off x="0" y="2638318"/>
            <a:ext cx="21995171" cy="2913155"/>
          </a:xfrm>
          <a:prstGeom prst="rect">
            <a:avLst/>
          </a:prstGeom>
        </p:spPr>
      </p:pic>
      <p:sp>
        <p:nvSpPr>
          <p:cNvPr id="9" name="Text Placeholder 4">
            <a:extLst>
              <a:ext uri="{FF2B5EF4-FFF2-40B4-BE49-F238E27FC236}">
                <a16:creationId xmlns:a16="http://schemas.microsoft.com/office/drawing/2014/main" id="{3CFD2C46-0AD4-4477-B35A-494DB0DCB7A6}"/>
              </a:ext>
            </a:extLst>
          </p:cNvPr>
          <p:cNvSpPr>
            <a:spLocks noGrp="1"/>
          </p:cNvSpPr>
          <p:nvPr>
            <p:ph type="body" idx="1"/>
          </p:nvPr>
        </p:nvSpPr>
        <p:spPr>
          <a:xfrm>
            <a:off x="1141411" y="1469312"/>
            <a:ext cx="9010993" cy="823912"/>
          </a:xfrm>
        </p:spPr>
        <p:txBody>
          <a:bodyPr>
            <a:noAutofit/>
          </a:bodyPr>
          <a:lstStyle/>
          <a:p>
            <a:r>
              <a:rPr lang="en-US" sz="3200" dirty="0"/>
              <a:t>4. Create a document (record)</a:t>
            </a:r>
          </a:p>
        </p:txBody>
      </p:sp>
    </p:spTree>
    <p:extLst>
      <p:ext uri="{BB962C8B-B14F-4D97-AF65-F5344CB8AC3E}">
        <p14:creationId xmlns:p14="http://schemas.microsoft.com/office/powerpoint/2010/main" val="390312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48FB-B4B5-4B5C-88A9-E8483FA6695F}"/>
              </a:ext>
            </a:extLst>
          </p:cNvPr>
          <p:cNvSpPr>
            <a:spLocks noGrp="1"/>
          </p:cNvSpPr>
          <p:nvPr>
            <p:ph type="title"/>
          </p:nvPr>
        </p:nvSpPr>
        <p:spPr/>
        <p:txBody>
          <a:bodyPr/>
          <a:lstStyle/>
          <a:p>
            <a:r>
              <a:rPr lang="en-US" dirty="0" err="1"/>
              <a:t>Mongodb</a:t>
            </a:r>
            <a:r>
              <a:rPr lang="en-US" dirty="0"/>
              <a:t> basics: find a document</a:t>
            </a:r>
          </a:p>
        </p:txBody>
      </p:sp>
      <p:pic>
        <p:nvPicPr>
          <p:cNvPr id="8" name="Picture 7">
            <a:extLst>
              <a:ext uri="{FF2B5EF4-FFF2-40B4-BE49-F238E27FC236}">
                <a16:creationId xmlns:a16="http://schemas.microsoft.com/office/drawing/2014/main" id="{C6F5C012-F1D7-44C7-B244-35720A4ED559}"/>
              </a:ext>
            </a:extLst>
          </p:cNvPr>
          <p:cNvPicPr>
            <a:picLocks noChangeAspect="1"/>
          </p:cNvPicPr>
          <p:nvPr/>
        </p:nvPicPr>
        <p:blipFill>
          <a:blip r:embed="rId2"/>
          <a:stretch>
            <a:fillRect/>
          </a:stretch>
        </p:blipFill>
        <p:spPr>
          <a:xfrm>
            <a:off x="0" y="-31608"/>
            <a:ext cx="12192000" cy="7197359"/>
          </a:xfrm>
          <a:prstGeom prst="rect">
            <a:avLst/>
          </a:prstGeom>
        </p:spPr>
      </p:pic>
    </p:spTree>
    <p:extLst>
      <p:ext uri="{BB962C8B-B14F-4D97-AF65-F5344CB8AC3E}">
        <p14:creationId xmlns:p14="http://schemas.microsoft.com/office/powerpoint/2010/main" val="50111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51E5-25AB-4494-997B-CA7C914AEE18}"/>
              </a:ext>
            </a:extLst>
          </p:cNvPr>
          <p:cNvSpPr>
            <a:spLocks noGrp="1"/>
          </p:cNvSpPr>
          <p:nvPr>
            <p:ph type="title"/>
          </p:nvPr>
        </p:nvSpPr>
        <p:spPr/>
        <p:txBody>
          <a:bodyPr/>
          <a:lstStyle/>
          <a:p>
            <a:r>
              <a:rPr lang="en-US" dirty="0" err="1"/>
              <a:t>Mongodb</a:t>
            </a:r>
            <a:r>
              <a:rPr lang="en-US" dirty="0"/>
              <a:t> basics: update/delete</a:t>
            </a:r>
          </a:p>
        </p:txBody>
      </p:sp>
      <p:sp>
        <p:nvSpPr>
          <p:cNvPr id="3" name="Content Placeholder 2">
            <a:extLst>
              <a:ext uri="{FF2B5EF4-FFF2-40B4-BE49-F238E27FC236}">
                <a16:creationId xmlns:a16="http://schemas.microsoft.com/office/drawing/2014/main" id="{93E0E5DC-BA14-4296-B79B-913CDDEF486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998C617-1D4B-4248-96B3-B59891956833}"/>
              </a:ext>
            </a:extLst>
          </p:cNvPr>
          <p:cNvPicPr>
            <a:picLocks noChangeAspect="1"/>
          </p:cNvPicPr>
          <p:nvPr/>
        </p:nvPicPr>
        <p:blipFill>
          <a:blip r:embed="rId2"/>
          <a:stretch>
            <a:fillRect/>
          </a:stretch>
        </p:blipFill>
        <p:spPr>
          <a:xfrm>
            <a:off x="0" y="2265903"/>
            <a:ext cx="12179471" cy="4592097"/>
          </a:xfrm>
          <a:prstGeom prst="rect">
            <a:avLst/>
          </a:prstGeom>
        </p:spPr>
      </p:pic>
    </p:spTree>
    <p:extLst>
      <p:ext uri="{BB962C8B-B14F-4D97-AF65-F5344CB8AC3E}">
        <p14:creationId xmlns:p14="http://schemas.microsoft.com/office/powerpoint/2010/main" val="317100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FAD7-E411-49E7-89C5-F87B599742D9}"/>
              </a:ext>
            </a:extLst>
          </p:cNvPr>
          <p:cNvSpPr>
            <a:spLocks noGrp="1"/>
          </p:cNvSpPr>
          <p:nvPr>
            <p:ph type="title"/>
          </p:nvPr>
        </p:nvSpPr>
        <p:spPr/>
        <p:txBody>
          <a:bodyPr/>
          <a:lstStyle/>
          <a:p>
            <a:r>
              <a:rPr lang="en-US" dirty="0"/>
              <a:t>Authentication AND AUTHORIZATION</a:t>
            </a:r>
          </a:p>
        </p:txBody>
      </p:sp>
      <p:sp>
        <p:nvSpPr>
          <p:cNvPr id="7" name="Content Placeholder 6">
            <a:extLst>
              <a:ext uri="{FF2B5EF4-FFF2-40B4-BE49-F238E27FC236}">
                <a16:creationId xmlns:a16="http://schemas.microsoft.com/office/drawing/2014/main" id="{9D383DF9-F671-4A58-8542-2A03F7399235}"/>
              </a:ext>
            </a:extLst>
          </p:cNvPr>
          <p:cNvSpPr>
            <a:spLocks noGrp="1"/>
          </p:cNvSpPr>
          <p:nvPr>
            <p:ph idx="1"/>
          </p:nvPr>
        </p:nvSpPr>
        <p:spPr>
          <a:xfrm>
            <a:off x="1074300" y="1796481"/>
            <a:ext cx="9905999" cy="3541714"/>
          </a:xfrm>
        </p:spPr>
        <p:txBody>
          <a:bodyPr>
            <a:normAutofit/>
          </a:bodyPr>
          <a:lstStyle/>
          <a:p>
            <a:r>
              <a:rPr lang="en-US" sz="3200" dirty="0"/>
              <a:t>When you start MongoDB for the first time, you don’t have authentication enabled. </a:t>
            </a:r>
          </a:p>
          <a:p>
            <a:r>
              <a:rPr lang="en-US" sz="3200" dirty="0"/>
              <a:t>Must create a user with admin privileges before enabling authentication (or you will be locked out)</a:t>
            </a:r>
          </a:p>
        </p:txBody>
      </p:sp>
      <p:pic>
        <p:nvPicPr>
          <p:cNvPr id="8" name="Picture 7">
            <a:extLst>
              <a:ext uri="{FF2B5EF4-FFF2-40B4-BE49-F238E27FC236}">
                <a16:creationId xmlns:a16="http://schemas.microsoft.com/office/drawing/2014/main" id="{73DEEB94-2138-42DD-A219-123CA28C4D36}"/>
              </a:ext>
            </a:extLst>
          </p:cNvPr>
          <p:cNvPicPr>
            <a:picLocks noChangeAspect="1"/>
          </p:cNvPicPr>
          <p:nvPr/>
        </p:nvPicPr>
        <p:blipFill>
          <a:blip r:embed="rId2"/>
          <a:stretch>
            <a:fillRect/>
          </a:stretch>
        </p:blipFill>
        <p:spPr>
          <a:xfrm>
            <a:off x="-11097" y="4496338"/>
            <a:ext cx="12214194" cy="2019820"/>
          </a:xfrm>
          <a:prstGeom prst="rect">
            <a:avLst/>
          </a:prstGeom>
        </p:spPr>
      </p:pic>
    </p:spTree>
    <p:extLst>
      <p:ext uri="{BB962C8B-B14F-4D97-AF65-F5344CB8AC3E}">
        <p14:creationId xmlns:p14="http://schemas.microsoft.com/office/powerpoint/2010/main" val="231133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16B5-19CC-459A-9A5B-EC7A1D5025A6}"/>
              </a:ext>
            </a:extLst>
          </p:cNvPr>
          <p:cNvSpPr>
            <a:spLocks noGrp="1"/>
          </p:cNvSpPr>
          <p:nvPr>
            <p:ph type="title"/>
          </p:nvPr>
        </p:nvSpPr>
        <p:spPr/>
        <p:txBody>
          <a:bodyPr/>
          <a:lstStyle/>
          <a:p>
            <a:r>
              <a:rPr lang="en-US" dirty="0"/>
              <a:t>Authentication options</a:t>
            </a:r>
          </a:p>
        </p:txBody>
      </p:sp>
      <p:sp>
        <p:nvSpPr>
          <p:cNvPr id="3" name="Content Placeholder 2">
            <a:extLst>
              <a:ext uri="{FF2B5EF4-FFF2-40B4-BE49-F238E27FC236}">
                <a16:creationId xmlns:a16="http://schemas.microsoft.com/office/drawing/2014/main" id="{49182E8A-5CD8-4617-9EBC-C6A019E55DAB}"/>
              </a:ext>
            </a:extLst>
          </p:cNvPr>
          <p:cNvSpPr>
            <a:spLocks noGrp="1"/>
          </p:cNvSpPr>
          <p:nvPr>
            <p:ph idx="1"/>
          </p:nvPr>
        </p:nvSpPr>
        <p:spPr>
          <a:xfrm>
            <a:off x="1141413" y="1779703"/>
            <a:ext cx="10217282" cy="4159702"/>
          </a:xfrm>
        </p:spPr>
        <p:txBody>
          <a:bodyPr>
            <a:normAutofit fontScale="85000" lnSpcReduction="20000"/>
          </a:bodyPr>
          <a:lstStyle/>
          <a:p>
            <a:r>
              <a:rPr lang="en-US" sz="2800" dirty="0" err="1"/>
              <a:t>MongoDb</a:t>
            </a:r>
            <a:r>
              <a:rPr lang="en-US" sz="2800" dirty="0"/>
              <a:t> Community</a:t>
            </a:r>
          </a:p>
          <a:p>
            <a:pPr lvl="1"/>
            <a:r>
              <a:rPr lang="en-US" sz="2800" dirty="0"/>
              <a:t>SCRAM SHA-1 (Default) = Secure Hash Algorithm</a:t>
            </a:r>
          </a:p>
          <a:p>
            <a:pPr lvl="1"/>
            <a:r>
              <a:rPr lang="en-US" sz="2800" dirty="0"/>
              <a:t>x.509 Certificate Authentication.</a:t>
            </a:r>
          </a:p>
          <a:p>
            <a:pPr marL="0" indent="0">
              <a:buNone/>
            </a:pPr>
            <a:r>
              <a:rPr lang="en-US" sz="2800" dirty="0"/>
              <a:t>----------------------------------------------------------</a:t>
            </a:r>
          </a:p>
          <a:p>
            <a:r>
              <a:rPr lang="en-US" sz="2800" dirty="0"/>
              <a:t>Enterprise Options</a:t>
            </a:r>
          </a:p>
          <a:p>
            <a:pPr lvl="1"/>
            <a:r>
              <a:rPr lang="en-US" sz="2800" dirty="0"/>
              <a:t>LDAP (important to use LDAP. </a:t>
            </a:r>
            <a:r>
              <a:rPr lang="en-US" sz="2800" dirty="0" err="1"/>
              <a:t>MongoDb</a:t>
            </a:r>
            <a:r>
              <a:rPr lang="en-US" sz="2800" dirty="0"/>
              <a:t> does not support password policy like SQL Server. Instead, manage passwords with Remote Active Directory server)</a:t>
            </a:r>
          </a:p>
          <a:p>
            <a:pPr lvl="1"/>
            <a:r>
              <a:rPr lang="en-US" sz="2800" dirty="0"/>
              <a:t>Kerberos</a:t>
            </a:r>
          </a:p>
        </p:txBody>
      </p:sp>
    </p:spTree>
    <p:extLst>
      <p:ext uri="{BB962C8B-B14F-4D97-AF65-F5344CB8AC3E}">
        <p14:creationId xmlns:p14="http://schemas.microsoft.com/office/powerpoint/2010/main" val="2649991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2615</TotalTime>
  <Words>1141</Words>
  <Application>Microsoft Office PowerPoint</Application>
  <PresentationFormat>Widescreen</PresentationFormat>
  <Paragraphs>121</Paragraphs>
  <Slides>28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Trebuchet MS</vt:lpstr>
      <vt:lpstr>Tw Cen MT</vt:lpstr>
      <vt:lpstr>Wingdings</vt:lpstr>
      <vt:lpstr>Circuit</vt:lpstr>
      <vt:lpstr>Security Implementation in MongoDb</vt:lpstr>
      <vt:lpstr>Run MongoDb</vt:lpstr>
      <vt:lpstr>MongoDb Basics</vt:lpstr>
      <vt:lpstr>Mongodb basics – create collection</vt:lpstr>
      <vt:lpstr>Mongodb basics</vt:lpstr>
      <vt:lpstr>Mongodb basics: find a document</vt:lpstr>
      <vt:lpstr>Mongodb basics: update/delete</vt:lpstr>
      <vt:lpstr>Authentication AND AUTHORIZATION</vt:lpstr>
      <vt:lpstr>Authentication options</vt:lpstr>
      <vt:lpstr>PowerPoint Presentation</vt:lpstr>
      <vt:lpstr>Enabling authentication</vt:lpstr>
      <vt:lpstr>PowerPoint Presentation</vt:lpstr>
      <vt:lpstr>Authorization OPTIONS (ROLES)</vt:lpstr>
      <vt:lpstr>Authorization options (roles)</vt:lpstr>
      <vt:lpstr>Authorization options (ROLES)</vt:lpstr>
      <vt:lpstr>Row &amp; Field security</vt:lpstr>
      <vt:lpstr>vpd IN MONGODB? No triggers!</vt:lpstr>
      <vt:lpstr>Ip binding</vt:lpstr>
      <vt:lpstr>Encryption at rest</vt:lpstr>
      <vt:lpstr>Encryption behind the scenes</vt:lpstr>
      <vt:lpstr>Encryption  (steps)</vt:lpstr>
      <vt:lpstr>Encryption (testing)</vt:lpstr>
      <vt:lpstr>Auditing</vt:lpstr>
      <vt:lpstr>auditing</vt:lpstr>
      <vt:lpstr>PowerPoint Presentation</vt:lpstr>
      <vt:lpstr>PowerPoint Presentation</vt:lpstr>
      <vt:lpstr>PowerPoint Presentation</vt:lpstr>
      <vt:lpstr>injection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Otto Negron</dc:creator>
  <cp:lastModifiedBy>Otto Negron</cp:lastModifiedBy>
  <cp:revision>79</cp:revision>
  <dcterms:created xsi:type="dcterms:W3CDTF">2018-11-22T23:08:07Z</dcterms:created>
  <dcterms:modified xsi:type="dcterms:W3CDTF">2018-11-26T22:37:37Z</dcterms:modified>
</cp:coreProperties>
</file>