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tiff" ContentType="image/tif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0"/>
  </p:notesMasterIdLst>
  <p:sldIdLst>
    <p:sldId id="359" r:id="rId2"/>
    <p:sldId id="383" r:id="rId3"/>
    <p:sldId id="390" r:id="rId4"/>
    <p:sldId id="377" r:id="rId5"/>
    <p:sldId id="387" r:id="rId6"/>
    <p:sldId id="386" r:id="rId7"/>
    <p:sldId id="389" r:id="rId8"/>
    <p:sldId id="39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4F8FE1DF-2EB3-42BF-8546-484DE500CABC}">
          <p14:sldIdLst>
            <p14:sldId id="359"/>
            <p14:sldId id="383"/>
            <p14:sldId id="390"/>
            <p14:sldId id="377"/>
            <p14:sldId id="387"/>
            <p14:sldId id="386"/>
            <p14:sldId id="389"/>
            <p14:sldId id="391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06EA5"/>
    <a:srgbClr val="00184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16"/>
    <p:restoredTop sz="83220" autoAdjust="0"/>
  </p:normalViewPr>
  <p:slideViewPr>
    <p:cSldViewPr snapToGrid="0" snapToObjects="1">
      <p:cViewPr>
        <p:scale>
          <a:sx n="63" d="100"/>
          <a:sy n="63" d="100"/>
        </p:scale>
        <p:origin x="-348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802B0-5376-5F47-8041-518880CE8421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984C4-F11A-1543-9F4C-C2CEF3F8F8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9428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Background blue = #265994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984C4-F11A-1543-9F4C-C2CEF3F8F86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59649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984C4-F11A-1543-9F4C-C2CEF3F8F86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16398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984C4-F11A-1543-9F4C-C2CEF3F8F86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1567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984C4-F11A-1543-9F4C-C2CEF3F8F86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8460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984C4-F11A-1543-9F4C-C2CEF3F8F86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40106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984C4-F11A-1543-9F4C-C2CEF3F8F86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40106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Foreign</a:t>
            </a:r>
            <a:r>
              <a:rPr lang="en-US" baseline="0" dirty="0" smtClean="0"/>
              <a:t> Direct Investment, Personal Income, GDP by Industry, International Trade in Goods and Services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984C4-F11A-1543-9F4C-C2CEF3F8F86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8460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rgbClr val="306E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-160020" y="-820992"/>
            <a:ext cx="12352020" cy="7678992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194553" y="2830197"/>
            <a:ext cx="6478622" cy="1080322"/>
          </a:xfrm>
          <a:solidFill>
            <a:schemeClr val="tx1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algn="l">
              <a:defRPr sz="4000" baseline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defRPr>
            </a:lvl1pPr>
          </a:lstStyle>
          <a:p>
            <a:r>
              <a:rPr lang="en-US" dirty="0"/>
              <a:t>EDIT MASTER TITLE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4553" y="4229969"/>
            <a:ext cx="5213830" cy="889000"/>
          </a:xfrm>
          <a:solidFill>
            <a:schemeClr val="tx1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l">
              <a:buNone/>
              <a:defRPr sz="2400" baseline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NAME / TITLE GOES HERE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alphaModFix amt="79000"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94553" y="5438420"/>
            <a:ext cx="1195331" cy="11953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7209117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">
    <p:bg>
      <p:bgPr>
        <a:solidFill>
          <a:srgbClr val="306E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270753" y="6253324"/>
            <a:ext cx="12462753" cy="604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8231" y="1714501"/>
            <a:ext cx="5422392" cy="4105654"/>
          </a:xfrm>
        </p:spPr>
        <p:txBody>
          <a:bodyPr>
            <a:normAutofit/>
          </a:bodyPr>
          <a:lstStyle>
            <a:lvl1pPr>
              <a:defRPr sz="3600" baseline="0">
                <a:solidFill>
                  <a:schemeClr val="bg1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Bullets here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8F2E2-1E60-6344-958D-70C437E89490}" type="datetime1">
              <a:rPr lang="en-US" smtClean="0"/>
              <a:pPr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819AE-02FA-3749-BFC2-030922A62D9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326556" y="6289040"/>
            <a:ext cx="1883244" cy="50165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6290" y="423702"/>
            <a:ext cx="10515600" cy="959704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Split slides tend to be cluttered…but if you must 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975863" y="1714500"/>
            <a:ext cx="5422392" cy="4105654"/>
          </a:xfrm>
        </p:spPr>
        <p:txBody>
          <a:bodyPr>
            <a:normAutofit/>
          </a:bodyPr>
          <a:lstStyle>
            <a:lvl1pPr>
              <a:defRPr sz="3600" baseline="0">
                <a:solidFill>
                  <a:schemeClr val="bg1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Image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689057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270753" y="6253324"/>
            <a:ext cx="12462753" cy="604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8231" y="1714501"/>
            <a:ext cx="5422392" cy="4105654"/>
          </a:xfrm>
        </p:spPr>
        <p:txBody>
          <a:bodyPr>
            <a:normAutofit/>
          </a:bodyPr>
          <a:lstStyle>
            <a:lvl1pPr>
              <a:defRPr sz="3600" baseline="0">
                <a:solidFill>
                  <a:srgbClr val="306EA5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Bullets here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8F2E2-1E60-6344-958D-70C437E89490}" type="datetime1">
              <a:rPr lang="en-US" smtClean="0"/>
              <a:pPr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819AE-02FA-3749-BFC2-030922A62D9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326556" y="6289040"/>
            <a:ext cx="1883244" cy="50165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6290" y="423702"/>
            <a:ext cx="10515600" cy="959704"/>
          </a:xfrm>
        </p:spPr>
        <p:txBody>
          <a:bodyPr/>
          <a:lstStyle>
            <a:lvl1pPr>
              <a:defRPr baseline="0">
                <a:solidFill>
                  <a:srgbClr val="306EA5"/>
                </a:solidFill>
              </a:defRPr>
            </a:lvl1pPr>
          </a:lstStyle>
          <a:p>
            <a:r>
              <a:rPr lang="en-US" dirty="0"/>
              <a:t>Split slides tend to be cluttered…but if you must 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975863" y="1714500"/>
            <a:ext cx="5422392" cy="4105654"/>
          </a:xfrm>
        </p:spPr>
        <p:txBody>
          <a:bodyPr>
            <a:normAutofit/>
          </a:bodyPr>
          <a:lstStyle>
            <a:lvl1pPr>
              <a:defRPr sz="3600" baseline="0">
                <a:solidFill>
                  <a:srgbClr val="306EA5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Image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1573977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UE">
    <p:bg>
      <p:bgPr>
        <a:solidFill>
          <a:srgbClr val="306E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-270753" y="6253324"/>
            <a:ext cx="12462753" cy="604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8F2E2-1E60-6344-958D-70C437E89490}" type="datetime1">
              <a:rPr lang="en-US" smtClean="0"/>
              <a:pPr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819AE-02FA-3749-BFC2-030922A62D9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10254" y="6294888"/>
            <a:ext cx="1883244" cy="50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07934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-270753" y="6253324"/>
            <a:ext cx="12462753" cy="604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8F2E2-1E60-6344-958D-70C437E89490}" type="datetime1">
              <a:rPr lang="en-US" smtClean="0"/>
              <a:pPr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819AE-02FA-3749-BFC2-030922A62D9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10254" y="6294888"/>
            <a:ext cx="1883244" cy="50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75396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rgbClr val="306E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-160020" y="-820992"/>
            <a:ext cx="12352020" cy="7678992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194553" y="3567144"/>
            <a:ext cx="6478622" cy="1080322"/>
          </a:xfrm>
          <a:solidFill>
            <a:schemeClr val="tx1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algn="l">
              <a:defRPr sz="4000" baseline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defRPr>
            </a:lvl1pPr>
          </a:lstStyle>
          <a:p>
            <a:r>
              <a:rPr lang="en-US" dirty="0"/>
              <a:t>DROP THE MIC – YOUR NAME GOES HERE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4553" y="4804116"/>
            <a:ext cx="3874527" cy="589729"/>
          </a:xfrm>
          <a:solidFill>
            <a:schemeClr val="tx1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l">
              <a:buNone/>
              <a:defRPr sz="2400" baseline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YOUR CONTACT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alphaModFix amt="79000"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94553" y="5662669"/>
            <a:ext cx="1195331" cy="11953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9009727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alphaModFix amt="22000"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2" name="Rectangle 31"/>
          <p:cNvSpPr/>
          <p:nvPr userDrawn="1"/>
        </p:nvSpPr>
        <p:spPr>
          <a:xfrm>
            <a:off x="-270753" y="6253324"/>
            <a:ext cx="12462753" cy="604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8F2E2-1E60-6344-958D-70C437E89490}" type="datetime1">
              <a:rPr lang="en-US" smtClean="0"/>
              <a:pPr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819AE-02FA-3749-BFC2-030922A62D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7153" y="1892868"/>
            <a:ext cx="3101925" cy="918926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  <a:latin typeface="DIN Alternate" charset="0"/>
                <a:ea typeface="DIN Alternate" charset="0"/>
                <a:cs typeface="DIN Alternate" charset="0"/>
              </a:defRPr>
            </a:lvl1pPr>
          </a:lstStyle>
          <a:p>
            <a:r>
              <a:rPr lang="en-US" dirty="0"/>
              <a:t>TOPIC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10254" y="6294888"/>
            <a:ext cx="1883244" cy="50165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 userDrawn="1"/>
        </p:nvSpPr>
        <p:spPr>
          <a:xfrm>
            <a:off x="1301885" y="663799"/>
            <a:ext cx="10515600" cy="9189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2"/>
                </a:solidFill>
                <a:latin typeface="DIN Alternate" charset="0"/>
                <a:ea typeface="DIN Alternate" charset="0"/>
                <a:cs typeface="DIN Alternate" charset="0"/>
              </a:defRPr>
            </a:lvl1pPr>
          </a:lstStyle>
          <a:p>
            <a:r>
              <a:rPr lang="en-US" sz="5400" b="1" dirty="0"/>
              <a:t>ROADMAP</a:t>
            </a:r>
            <a:endParaRPr lang="en-US" sz="4000" b="1" dirty="0"/>
          </a:p>
        </p:txBody>
      </p:sp>
      <p:sp>
        <p:nvSpPr>
          <p:cNvPr id="16" name="Oval 15"/>
          <p:cNvSpPr/>
          <p:nvPr userDrawn="1"/>
        </p:nvSpPr>
        <p:spPr>
          <a:xfrm>
            <a:off x="1651878" y="3152581"/>
            <a:ext cx="295275" cy="285750"/>
          </a:xfrm>
          <a:prstGeom prst="ellipse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 userDrawn="1"/>
        </p:nvSpPr>
        <p:spPr>
          <a:xfrm>
            <a:off x="1651877" y="2215901"/>
            <a:ext cx="295275" cy="285750"/>
          </a:xfrm>
          <a:prstGeom prst="ellipse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 userDrawn="1"/>
        </p:nvSpPr>
        <p:spPr>
          <a:xfrm>
            <a:off x="1651876" y="4121792"/>
            <a:ext cx="295275" cy="285750"/>
          </a:xfrm>
          <a:prstGeom prst="ellipse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 userDrawn="1"/>
        </p:nvSpPr>
        <p:spPr>
          <a:xfrm>
            <a:off x="1006610" y="980387"/>
            <a:ext cx="295275" cy="285750"/>
          </a:xfrm>
          <a:prstGeom prst="ellipse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Elbow Connector 20"/>
          <p:cNvCxnSpPr>
            <a:stCxn id="19" idx="2"/>
            <a:endCxn id="17" idx="2"/>
          </p:cNvCxnSpPr>
          <p:nvPr userDrawn="1"/>
        </p:nvCxnSpPr>
        <p:spPr>
          <a:xfrm rot="10800000" flipH="1" flipV="1">
            <a:off x="1006609" y="1123262"/>
            <a:ext cx="645267" cy="1235514"/>
          </a:xfrm>
          <a:prstGeom prst="bentConnector3">
            <a:avLst>
              <a:gd name="adj1" fmla="val -35427"/>
            </a:avLst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9" idx="2"/>
            <a:endCxn id="16" idx="2"/>
          </p:cNvCxnSpPr>
          <p:nvPr userDrawn="1"/>
        </p:nvCxnSpPr>
        <p:spPr>
          <a:xfrm rot="10800000" flipH="1" flipV="1">
            <a:off x="1006610" y="1123262"/>
            <a:ext cx="645268" cy="2172194"/>
          </a:xfrm>
          <a:prstGeom prst="bentConnector3">
            <a:avLst>
              <a:gd name="adj1" fmla="val -35427"/>
            </a:avLst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9" idx="2"/>
            <a:endCxn id="18" idx="2"/>
          </p:cNvCxnSpPr>
          <p:nvPr userDrawn="1"/>
        </p:nvCxnSpPr>
        <p:spPr>
          <a:xfrm rot="10800000" flipH="1" flipV="1">
            <a:off x="1006610" y="1123261"/>
            <a:ext cx="645266" cy="3141405"/>
          </a:xfrm>
          <a:prstGeom prst="bentConnector3">
            <a:avLst>
              <a:gd name="adj1" fmla="val -35427"/>
            </a:avLst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34"/>
          <p:cNvSpPr>
            <a:spLocks noGrp="1"/>
          </p:cNvSpPr>
          <p:nvPr>
            <p:ph type="body" sz="quarter" idx="13" hasCustomPrompt="1"/>
          </p:nvPr>
        </p:nvSpPr>
        <p:spPr>
          <a:xfrm>
            <a:off x="1947151" y="2882384"/>
            <a:ext cx="3154362" cy="82614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600" dirty="0">
                <a:solidFill>
                  <a:schemeClr val="tx2"/>
                </a:solidFill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dirty="0"/>
              <a:t>TOPIC</a:t>
            </a:r>
          </a:p>
        </p:txBody>
      </p:sp>
      <p:sp>
        <p:nvSpPr>
          <p:cNvPr id="36" name="Text Placeholder 34"/>
          <p:cNvSpPr>
            <a:spLocks noGrp="1"/>
          </p:cNvSpPr>
          <p:nvPr>
            <p:ph type="body" sz="quarter" idx="14" hasCustomPrompt="1"/>
          </p:nvPr>
        </p:nvSpPr>
        <p:spPr>
          <a:xfrm>
            <a:off x="1953306" y="3892979"/>
            <a:ext cx="3154362" cy="82614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600" dirty="0">
                <a:solidFill>
                  <a:schemeClr val="tx2"/>
                </a:solidFill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dirty="0"/>
              <a:t>TOPIC</a:t>
            </a:r>
          </a:p>
        </p:txBody>
      </p:sp>
    </p:spTree>
    <p:extLst>
      <p:ext uri="{BB962C8B-B14F-4D97-AF65-F5344CB8AC3E}">
        <p14:creationId xmlns:p14="http://schemas.microsoft.com/office/powerpoint/2010/main" xmlns="" val="773680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LONE POINT BLUE">
    <p:bg>
      <p:bgPr>
        <a:solidFill>
          <a:srgbClr val="306E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-270753" y="6253324"/>
            <a:ext cx="12462753" cy="604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8F2E2-1E60-6344-958D-70C437E89490}" type="datetime1">
              <a:rPr lang="en-US" smtClean="0"/>
              <a:pPr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819AE-02FA-3749-BFC2-030922A62D9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10254" y="6294888"/>
            <a:ext cx="1883244" cy="501650"/>
          </a:xfrm>
          <a:prstGeom prst="rect">
            <a:avLst/>
          </a:prstGeom>
        </p:spPr>
      </p:pic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912997"/>
            <a:ext cx="10515600" cy="132556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bg1"/>
                </a:solidFill>
                <a:latin typeface="DIN Alternate" charset="0"/>
                <a:ea typeface="DIN Alternate" charset="0"/>
                <a:cs typeface="DIN Alternate" charset="0"/>
              </a:defRPr>
            </a:lvl1pPr>
          </a:lstStyle>
          <a:p>
            <a:r>
              <a:rPr lang="en-US" dirty="0"/>
              <a:t>STANDALONE POINTS GO HERE</a:t>
            </a:r>
          </a:p>
        </p:txBody>
      </p:sp>
    </p:spTree>
    <p:extLst>
      <p:ext uri="{BB962C8B-B14F-4D97-AF65-F5344CB8AC3E}">
        <p14:creationId xmlns:p14="http://schemas.microsoft.com/office/powerpoint/2010/main" xmlns="" val="4845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LONE POI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-270753" y="6253324"/>
            <a:ext cx="12462753" cy="604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8F2E2-1E60-6344-958D-70C437E89490}" type="datetime1">
              <a:rPr lang="en-US" smtClean="0"/>
              <a:pPr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819AE-02FA-3749-BFC2-030922A62D9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710254" y="6294888"/>
            <a:ext cx="1883244" cy="501650"/>
          </a:xfrm>
          <a:prstGeom prst="rect">
            <a:avLst/>
          </a:prstGeom>
        </p:spPr>
      </p:pic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912997"/>
            <a:ext cx="10515600" cy="132556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rgbClr val="306EA5"/>
                </a:solidFill>
                <a:latin typeface="DIN Alternate" charset="0"/>
                <a:ea typeface="DIN Alternate" charset="0"/>
                <a:cs typeface="DIN Alternate" charset="0"/>
              </a:defRPr>
            </a:lvl1pPr>
          </a:lstStyle>
          <a:p>
            <a:r>
              <a:rPr lang="en-US" dirty="0"/>
              <a:t>STANDALONE POINTS GO HERE</a:t>
            </a:r>
          </a:p>
        </p:txBody>
      </p:sp>
    </p:spTree>
    <p:extLst>
      <p:ext uri="{BB962C8B-B14F-4D97-AF65-F5344CB8AC3E}">
        <p14:creationId xmlns:p14="http://schemas.microsoft.com/office/powerpoint/2010/main" xmlns="" val="1324992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306E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270753" y="6253324"/>
            <a:ext cx="12462753" cy="604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6290" y="423701"/>
            <a:ext cx="10515600" cy="1325563"/>
          </a:xfrm>
        </p:spPr>
        <p:txBody>
          <a:bodyPr>
            <a:normAutofit/>
          </a:bodyPr>
          <a:lstStyle>
            <a:lvl1pPr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Use Bullets Sparingly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50773" y="1825625"/>
            <a:ext cx="10515600" cy="4351338"/>
          </a:xfrm>
        </p:spPr>
        <p:txBody>
          <a:bodyPr>
            <a:normAutofit/>
          </a:bodyPr>
          <a:lstStyle>
            <a:lvl1pPr>
              <a:defRPr sz="3600" baseline="0">
                <a:solidFill>
                  <a:schemeClr val="bg1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BUT USE THIS SPARINGLY -- NO THESES GO HERE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8F2E2-1E60-6344-958D-70C437E89490}" type="datetime1">
              <a:rPr lang="en-US" smtClean="0"/>
              <a:pPr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819AE-02FA-3749-BFC2-030922A62D9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326556" y="6289040"/>
            <a:ext cx="1883244" cy="50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06279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5400" baseline="0">
                <a:solidFill>
                  <a:srgbClr val="306EA5"/>
                </a:solidFill>
              </a:defRPr>
            </a:lvl1pPr>
          </a:lstStyle>
          <a:p>
            <a:r>
              <a:rPr lang="en-US" dirty="0"/>
              <a:t>Also inverses are available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defRPr sz="3600" baseline="0">
                <a:solidFill>
                  <a:srgbClr val="306EA5"/>
                </a:solidFill>
              </a:defRPr>
            </a:lvl1pPr>
            <a:lvl2pPr>
              <a:defRPr sz="3200">
                <a:solidFill>
                  <a:srgbClr val="306EA5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BUT USE THIS SPARINGLY -- NO THESES GO HERE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8F2E2-1E60-6344-958D-70C437E89490}" type="datetime1">
              <a:rPr lang="en-US" smtClean="0"/>
              <a:pPr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819AE-02FA-3749-BFC2-030922A62D9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326556" y="6289040"/>
            <a:ext cx="1883244" cy="50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77770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bg>
      <p:bgPr>
        <a:solidFill>
          <a:srgbClr val="306E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269229" y="1714500"/>
            <a:ext cx="12847320" cy="4538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-270753" y="6253324"/>
            <a:ext cx="12462753" cy="604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8F2E2-1E60-6344-958D-70C437E89490}" type="datetime1">
              <a:rPr lang="en-US" smtClean="0"/>
              <a:pPr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819AE-02FA-3749-BFC2-030922A62D9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326556" y="6289040"/>
            <a:ext cx="1883244" cy="50165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02823" y="378029"/>
            <a:ext cx="10515600" cy="959704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Nice snappy finding goes up here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2291553"/>
            <a:ext cx="10515600" cy="4351338"/>
          </a:xfrm>
        </p:spPr>
        <p:txBody>
          <a:bodyPr>
            <a:normAutofit/>
          </a:bodyPr>
          <a:lstStyle>
            <a:lvl1pPr>
              <a:defRPr sz="3600" baseline="0">
                <a:solidFill>
                  <a:srgbClr val="306EA5"/>
                </a:solidFill>
              </a:defRPr>
            </a:lvl1pPr>
            <a:lvl2pPr>
              <a:defRPr sz="3200">
                <a:solidFill>
                  <a:srgbClr val="306EA5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FIGURE GOES HERE</a:t>
            </a:r>
          </a:p>
        </p:txBody>
      </p:sp>
    </p:spTree>
    <p:extLst>
      <p:ext uri="{BB962C8B-B14F-4D97-AF65-F5344CB8AC3E}">
        <p14:creationId xmlns:p14="http://schemas.microsoft.com/office/powerpoint/2010/main" xmlns="" val="793539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269229" y="1714500"/>
            <a:ext cx="12847320" cy="4538824"/>
          </a:xfrm>
          <a:prstGeom prst="rect">
            <a:avLst/>
          </a:prstGeom>
          <a:solidFill>
            <a:srgbClr val="306E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-270753" y="6253324"/>
            <a:ext cx="12462753" cy="604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8F2E2-1E60-6344-958D-70C437E89490}" type="datetime1">
              <a:rPr lang="en-US" smtClean="0"/>
              <a:pPr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819AE-02FA-3749-BFC2-030922A62D9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326556" y="6289040"/>
            <a:ext cx="1883244" cy="50165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02823" y="378029"/>
            <a:ext cx="10515600" cy="959704"/>
          </a:xfrm>
        </p:spPr>
        <p:txBody>
          <a:bodyPr/>
          <a:lstStyle>
            <a:lvl1pPr>
              <a:defRPr baseline="0">
                <a:solidFill>
                  <a:srgbClr val="306EA5"/>
                </a:solidFill>
              </a:defRPr>
            </a:lvl1pPr>
          </a:lstStyle>
          <a:p>
            <a:r>
              <a:rPr lang="en-US" dirty="0"/>
              <a:t>Nice </a:t>
            </a:r>
            <a:r>
              <a:rPr lang="en-US"/>
              <a:t>snappy finding goes up here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650773" y="1825625"/>
            <a:ext cx="10515600" cy="4351338"/>
          </a:xfrm>
        </p:spPr>
        <p:txBody>
          <a:bodyPr>
            <a:normAutofit/>
          </a:bodyPr>
          <a:lstStyle>
            <a:lvl1pPr>
              <a:defRPr sz="3600" baseline="0">
                <a:solidFill>
                  <a:schemeClr val="bg1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BUT USE THIS SPARINGLY -- NO THESES GO HERE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996164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270753" y="6253324"/>
            <a:ext cx="12462753" cy="604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8231" y="1714501"/>
            <a:ext cx="5422392" cy="4105654"/>
          </a:xfrm>
        </p:spPr>
        <p:txBody>
          <a:bodyPr>
            <a:normAutofit/>
          </a:bodyPr>
          <a:lstStyle>
            <a:lvl1pPr>
              <a:defRPr sz="3600" baseline="0">
                <a:solidFill>
                  <a:srgbClr val="306EA5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Bullets here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8F2E2-1E60-6344-958D-70C437E89490}" type="datetime1">
              <a:rPr lang="en-US" smtClean="0"/>
              <a:pPr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819AE-02FA-3749-BFC2-030922A62D9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326556" y="6289040"/>
            <a:ext cx="1883244" cy="50165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6290" y="423702"/>
            <a:ext cx="10515600" cy="959704"/>
          </a:xfrm>
        </p:spPr>
        <p:txBody>
          <a:bodyPr/>
          <a:lstStyle>
            <a:lvl1pPr>
              <a:defRPr baseline="0">
                <a:solidFill>
                  <a:srgbClr val="306EA5"/>
                </a:solidFill>
              </a:defRPr>
            </a:lvl1pPr>
          </a:lstStyle>
          <a:p>
            <a:r>
              <a:rPr lang="en-US" dirty="0"/>
              <a:t>Split slides tend to be cluttered…but if you must 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975863" y="1714500"/>
            <a:ext cx="5422392" cy="4105654"/>
          </a:xfrm>
        </p:spPr>
        <p:txBody>
          <a:bodyPr>
            <a:normAutofit/>
          </a:bodyPr>
          <a:lstStyle>
            <a:lvl1pPr>
              <a:defRPr sz="3600" baseline="0">
                <a:solidFill>
                  <a:srgbClr val="306EA5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Image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2056809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DIN Alternate" charset="0"/>
                <a:ea typeface="DIN Alternate" charset="0"/>
                <a:cs typeface="DIN Alternate" charset="0"/>
              </a:defRPr>
            </a:lvl1pPr>
          </a:lstStyle>
          <a:p>
            <a:fld id="{828891B2-BDC5-5F4F-AE73-AB7AB14C13CB}" type="datetime1">
              <a:rPr lang="en-US" smtClean="0"/>
              <a:pPr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DIN Alternate" charset="0"/>
                <a:ea typeface="DIN Alternate" charset="0"/>
                <a:cs typeface="DIN Alternate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3978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DIN Alternate" charset="0"/>
                <a:ea typeface="DIN Alternate" charset="0"/>
                <a:cs typeface="DIN Alternate" charset="0"/>
              </a:defRPr>
            </a:lvl1pPr>
          </a:lstStyle>
          <a:p>
            <a:fld id="{150819AE-02FA-3749-BFC2-030922A62D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13151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75" r:id="rId5"/>
    <p:sldLayoutId id="2147483690" r:id="rId6"/>
    <p:sldLayoutId id="2147483695" r:id="rId7"/>
    <p:sldLayoutId id="2147483697" r:id="rId8"/>
    <p:sldLayoutId id="2147483696" r:id="rId9"/>
    <p:sldLayoutId id="2147483693" r:id="rId10"/>
    <p:sldLayoutId id="2147483694" r:id="rId11"/>
    <p:sldLayoutId id="2147483691" r:id="rId12"/>
    <p:sldLayoutId id="2147483692" r:id="rId13"/>
    <p:sldLayoutId id="2147483698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DIN Alternate" charset="0"/>
          <a:ea typeface="DIN Alternate" charset="0"/>
          <a:cs typeface="DIN Alternate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DIN Alternate" charset="0"/>
          <a:ea typeface="DIN Alternate" charset="0"/>
          <a:cs typeface="DIN Alternate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DIN Alternate" charset="0"/>
          <a:ea typeface="DIN Alternate" charset="0"/>
          <a:cs typeface="DIN Alternate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DIN Alternate" charset="0"/>
          <a:ea typeface="DIN Alternate" charset="0"/>
          <a:cs typeface="DIN Alternate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DIN Alternate" charset="0"/>
          <a:ea typeface="DIN Alternate" charset="0"/>
          <a:cs typeface="DIN Alternate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DIN Alternate" charset="0"/>
          <a:ea typeface="DIN Alternate" charset="0"/>
          <a:cs typeface="DIN Alternat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hyperlink" Target="gdpChart.mp4" TargetMode="External"/><Relationship Id="rId4" Type="http://schemas.openxmlformats.org/officeDocument/2006/relationships/hyperlink" Target="http://www.bea.gov/newsreleases/national/gdp/gdp_glance.ht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hyperlink" Target="tradeChart.mp4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Visualization Project</a:t>
            </a:r>
            <a:br>
              <a:rPr lang="en-US" dirty="0" smtClean="0"/>
            </a:br>
            <a:r>
              <a:rPr lang="en-US" dirty="0" smtClean="0"/>
              <a:t>BEA Data and Charts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94553" y="4249425"/>
            <a:ext cx="5213830" cy="8890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Tanya Shen</a:t>
            </a:r>
          </a:p>
          <a:p>
            <a:r>
              <a:rPr lang="en-US" dirty="0" smtClean="0"/>
              <a:t> Web Specialist at BEA and CDS </a:t>
            </a:r>
            <a:r>
              <a:rPr lang="en-US" dirty="0" err="1" smtClean="0"/>
              <a:t>Detailee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0041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Automation of the process on how to create charts.  From an </a:t>
            </a:r>
            <a:r>
              <a:rPr lang="en-US" dirty="0" smtClean="0"/>
              <a:t>Excel </a:t>
            </a:r>
            <a:r>
              <a:rPr lang="en-US" dirty="0"/>
              <a:t>spreadsheet, pull out the actual data and put them into a chart to illustrate a BEA news release.</a:t>
            </a:r>
          </a:p>
          <a:p>
            <a:r>
              <a:rPr lang="en-US" dirty="0"/>
              <a:t>Chart styles are </a:t>
            </a:r>
            <a:r>
              <a:rPr lang="en-US" dirty="0" smtClean="0"/>
              <a:t>bar charts, line graphs, </a:t>
            </a:r>
            <a:r>
              <a:rPr lang="en-US" dirty="0"/>
              <a:t>and maps.</a:t>
            </a:r>
          </a:p>
          <a:p>
            <a:r>
              <a:rPr lang="en-US" dirty="0"/>
              <a:t>GDP, PI, Trade, and Transaction are press lock-up </a:t>
            </a:r>
            <a:r>
              <a:rPr lang="en-US" dirty="0" smtClean="0"/>
              <a:t>news releases</a:t>
            </a:r>
            <a:r>
              <a:rPr lang="en-US" dirty="0"/>
              <a:t>. The automation process reduces stress during lockup hours, reduces </a:t>
            </a:r>
            <a:r>
              <a:rPr lang="en-US" dirty="0" smtClean="0"/>
              <a:t>labor </a:t>
            </a:r>
            <a:r>
              <a:rPr lang="en-US" dirty="0"/>
              <a:t>and human errors before and during lockup hours, </a:t>
            </a:r>
            <a:r>
              <a:rPr lang="en-US" dirty="0" smtClean="0"/>
              <a:t>increases </a:t>
            </a:r>
            <a:r>
              <a:rPr lang="en-US" dirty="0"/>
              <a:t>consistency on BEA website. </a:t>
            </a:r>
          </a:p>
          <a:p>
            <a:r>
              <a:rPr lang="en-US" dirty="0"/>
              <a:t>During lock up, we do not have any connection to the outside of the lockup room.  We stay on local without network connection, </a:t>
            </a:r>
            <a:r>
              <a:rPr lang="en-US" dirty="0" smtClean="0"/>
              <a:t>the Internet</a:t>
            </a:r>
            <a:r>
              <a:rPr lang="en-US" dirty="0"/>
              <a:t>, phones.  This project </a:t>
            </a:r>
            <a:r>
              <a:rPr lang="en-US" dirty="0" smtClean="0"/>
              <a:t>is designed to work locally.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819AE-02FA-3749-BFC2-030922A62D9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45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 and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Tool: JavaScript, C Sharp, </a:t>
            </a:r>
            <a:r>
              <a:rPr lang="en-US" dirty="0" err="1"/>
              <a:t>Plotly</a:t>
            </a:r>
            <a:endParaRPr lang="en-US" dirty="0"/>
          </a:p>
          <a:p>
            <a:r>
              <a:rPr lang="en-US" dirty="0"/>
              <a:t>Method: </a:t>
            </a:r>
          </a:p>
          <a:p>
            <a:pPr lvl="1"/>
            <a:r>
              <a:rPr lang="en-US" dirty="0"/>
              <a:t>JavaScript plots a chart.  C# does the  automation process.  </a:t>
            </a:r>
          </a:p>
          <a:p>
            <a:pPr lvl="1"/>
            <a:r>
              <a:rPr lang="en-US" dirty="0"/>
              <a:t>C# pulls data from a GDP Excel file, and updates the JS file.  </a:t>
            </a:r>
          </a:p>
          <a:p>
            <a:pPr lvl="1"/>
            <a:r>
              <a:rPr lang="en-US" dirty="0" err="1"/>
              <a:t>Plotly</a:t>
            </a:r>
            <a:r>
              <a:rPr lang="en-US" dirty="0"/>
              <a:t> builds the JS </a:t>
            </a:r>
            <a:r>
              <a:rPr lang="en-US" dirty="0" smtClean="0"/>
              <a:t>file. Then we modify </a:t>
            </a:r>
            <a:r>
              <a:rPr lang="en-US" dirty="0"/>
              <a:t>the JS file to fit requirements of the chart.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819AE-02FA-3749-BFC2-030922A62D9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4456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819AE-02FA-3749-BFC2-030922A62D9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D3 (Dynamic Data Display) GDP chart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31620" y="3643990"/>
            <a:ext cx="3755275" cy="2259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31620" y="2356338"/>
            <a:ext cx="3497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4"/>
              </a:rPr>
              <a:t>Current GDP chart on BEA website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40449" y="2350476"/>
            <a:ext cx="1999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5" action="ppaction://hlinkfile"/>
              </a:rPr>
              <a:t>New D3 GDP chart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70496" y="3643990"/>
            <a:ext cx="3539547" cy="192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61757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819AE-02FA-3749-BFC2-030922A62D9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Automation: retrieve data from GDP excel file and update the JS file that plots GDP chart</a:t>
            </a:r>
            <a:r>
              <a:rPr lang="en-US" dirty="0"/>
              <a:t> </a:t>
            </a:r>
            <a:r>
              <a:rPr lang="en-US" i="1" dirty="0"/>
              <a:t> 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866537"/>
            <a:ext cx="10515600" cy="384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6768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819AE-02FA-3749-BFC2-030922A62D9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Automation: “plot GDP” button from the News Release-C# program</a:t>
            </a:r>
            <a:r>
              <a:rPr lang="en-US" i="1" dirty="0" smtClean="0"/>
              <a:t> </a:t>
            </a:r>
            <a:r>
              <a:rPr lang="en-US" dirty="0"/>
              <a:t>plots GDP chart </a:t>
            </a:r>
          </a:p>
        </p:txBody>
      </p:sp>
      <p:pic>
        <p:nvPicPr>
          <p:cNvPr id="205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82734" y="2005013"/>
            <a:ext cx="3049362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9454" y="2554166"/>
            <a:ext cx="29718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655765" y="4699390"/>
            <a:ext cx="6326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D3 GDP chart is launched to production,  “plot GDP” button will be merged into  “</a:t>
            </a:r>
            <a:r>
              <a:rPr lang="en-US" b="1" dirty="0" smtClean="0"/>
              <a:t>Step 2</a:t>
            </a:r>
            <a:r>
              <a:rPr lang="en-US" dirty="0" smtClean="0"/>
              <a:t>” of the “</a:t>
            </a:r>
            <a:r>
              <a:rPr lang="en-US" dirty="0" smtClean="0">
                <a:solidFill>
                  <a:srgbClr val="FF0000"/>
                </a:solidFill>
              </a:rPr>
              <a:t>During Lockup</a:t>
            </a:r>
            <a:r>
              <a:rPr lang="en-US" dirty="0" smtClean="0"/>
              <a:t>” area.   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6717323" y="5310553"/>
            <a:ext cx="169621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7589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819AE-02FA-3749-BFC2-030922A62D9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BEA charts in D3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94231" y="1892502"/>
            <a:ext cx="3850275" cy="1923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7580" y="1868457"/>
            <a:ext cx="3332005" cy="2095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05136" y="4416458"/>
            <a:ext cx="3236892" cy="180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>
            <a:hlinkClick r:id="rId6" action="ppaction://hlinkfile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71503" y="4416458"/>
            <a:ext cx="3673003" cy="2067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31503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Benefit of Participating in the Data Academy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Learned </a:t>
            </a:r>
            <a:r>
              <a:rPr lang="en-US" dirty="0"/>
              <a:t>data visualization.  Learned JavaScript,  Python, Slack, </a:t>
            </a:r>
            <a:r>
              <a:rPr lang="en-US" dirty="0" smtClean="0"/>
              <a:t>and GitHub</a:t>
            </a:r>
            <a:r>
              <a:rPr lang="en-US" dirty="0"/>
              <a:t>.</a:t>
            </a:r>
          </a:p>
          <a:p>
            <a:r>
              <a:rPr lang="en-US" dirty="0"/>
              <a:t>Learned how to tell stories with data</a:t>
            </a:r>
            <a:r>
              <a:rPr lang="en-US" dirty="0" smtClean="0"/>
              <a:t>.</a:t>
            </a:r>
          </a:p>
          <a:p>
            <a:r>
              <a:rPr lang="en-US" dirty="0"/>
              <a:t>Ability to plot interactive,  D3, three dimension charts.</a:t>
            </a:r>
          </a:p>
          <a:p>
            <a:r>
              <a:rPr lang="en-US" dirty="0" smtClean="0"/>
              <a:t>Help </a:t>
            </a:r>
            <a:r>
              <a:rPr lang="en-US" dirty="0"/>
              <a:t>my agency to display charts with a more modern look using an </a:t>
            </a:r>
            <a:r>
              <a:rPr lang="en-US" dirty="0" smtClean="0"/>
              <a:t>automatic </a:t>
            </a:r>
            <a:r>
              <a:rPr lang="en-US" dirty="0"/>
              <a:t>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819AE-02FA-3749-BFC2-030922A62D9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337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17313</TotalTime>
  <Words>263</Words>
  <Application>Microsoft Office PowerPoint</Application>
  <PresentationFormat>Custom</PresentationFormat>
  <Paragraphs>42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Data Visualization Project BEA Data and Charts</vt:lpstr>
      <vt:lpstr>Project Description</vt:lpstr>
      <vt:lpstr>Method and Tool</vt:lpstr>
      <vt:lpstr>D3 (Dynamic Data Display) GDP chart</vt:lpstr>
      <vt:lpstr>Automation: retrieve data from GDP excel file and update the JS file that plots GDP chart  </vt:lpstr>
      <vt:lpstr>Automation: “plot GDP” button from the News Release-C# program plots GDP chart </vt:lpstr>
      <vt:lpstr>Other BEA charts in D3</vt:lpstr>
      <vt:lpstr>Benefit of Participating in the Data Academy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Tonja White</dc:creator>
  <cp:lastModifiedBy>Administrator</cp:lastModifiedBy>
  <cp:revision>312</cp:revision>
  <cp:lastPrinted>2016-04-26T12:47:58Z</cp:lastPrinted>
  <dcterms:created xsi:type="dcterms:W3CDTF">2016-04-01T21:11:52Z</dcterms:created>
  <dcterms:modified xsi:type="dcterms:W3CDTF">2016-08-29T18:44:03Z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915559138</vt:i4>
  </property>
  <property fmtid="{D5CDD505-2E9C-101B-9397-08002B2CF9AE}" pid="3" name="_NewReviewCycle">
    <vt:lpwstr/>
  </property>
  <property fmtid="{D5CDD505-2E9C-101B-9397-08002B2CF9AE}" pid="4" name="_EmailSubject">
    <vt:lpwstr>Notes for Final Demo Day--Please confirm participation and presentation slides + Screencast ask</vt:lpwstr>
  </property>
  <property fmtid="{D5CDD505-2E9C-101B-9397-08002B2CF9AE}" pid="5" name="_AuthorEmail">
    <vt:lpwstr>Tanya.Shen@bea.gov</vt:lpwstr>
  </property>
  <property fmtid="{D5CDD505-2E9C-101B-9397-08002B2CF9AE}" pid="6" name="_AuthorEmailDisplayName">
    <vt:lpwstr>Shen, Tanya</vt:lpwstr>
  </property>
  <property fmtid="{D5CDD505-2E9C-101B-9397-08002B2CF9AE}" pid="7" name="_PreviousAdHocReviewCycleID">
    <vt:i4>915559138</vt:i4>
  </property>
</Properties>
</file>