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Proxima Nova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roximaNova-bold.fntdata"/><Relationship Id="rId23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boldItalic.fntdata"/><Relationship Id="rId25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e29f71f64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e29f71f64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e29f71f64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2e29f71f64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e29f71f64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2e29f71f64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e29f71f64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2e29f71f64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f85614801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2f85614801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f85614801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2f85614801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f85614801_1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2f85614801_1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f85614801_1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2f85614801_1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e29f71f6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2e29f71f6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e29f71f6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e29f71f6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e29f71f6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2e29f71f6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e29f71f64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2e29f71f64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e29f71f64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2e29f71f64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e29f71f64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2e29f71f64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e29f71f64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e29f71f64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e29f71f64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e29f71f64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case </a:t>
            </a:r>
            <a:r>
              <a:rPr lang="en"/>
              <a:t>prioritization</a:t>
            </a:r>
            <a:r>
              <a:rPr lang="en"/>
              <a:t> with RL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is cheap, show me the 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My PBT operation is comprised of 80 agents.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Each agent has a randomly chosen learning rate and discount factor.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Exploration and exploitation happens in one sweep intervals.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After all the agents are finished, they are sorted descendingly by their APFDs.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 take the best 20% and the worst 20%.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The models and hyperparameters of the best 20% replace the </a:t>
            </a:r>
            <a:r>
              <a:rPr lang="en" sz="1600"/>
              <a:t>worst’s</a:t>
            </a:r>
            <a:r>
              <a:rPr lang="en" sz="1600"/>
              <a:t>.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After copying, the hyperparams of the worst are multiplied randomly by a number between 0.8 and 1.2.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This is done until training is finished.</a:t>
            </a:r>
            <a:endParaRPr sz="1600"/>
          </a:p>
        </p:txBody>
      </p:sp>
      <p:sp>
        <p:nvSpPr>
          <p:cNvPr id="125" name="Google Shape;12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is cheap, show me the 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No matter how different the learning rates and discount </a:t>
            </a:r>
            <a:r>
              <a:rPr lang="en" sz="1600"/>
              <a:t>factors</a:t>
            </a:r>
            <a:r>
              <a:rPr lang="en" sz="1600"/>
              <a:t> are, the results between agents in the population don’t change.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An agent with a 0.0005 learning rate and 0.99 discount factor has the same results as an agent with a 0.0001 learning rate and 0.7 discount factor.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This goes against everything I learned and worked with in both NNs and RL.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Learning rate and discount factor are two of the most important hyperparams in DRL.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Changing any of these has drastic results but nothing is happening here.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So, something wasn’t right.</a:t>
            </a:r>
            <a:endParaRPr sz="1600"/>
          </a:p>
        </p:txBody>
      </p:sp>
      <p:sp>
        <p:nvSpPr>
          <p:cNvPr id="132" name="Google Shape;13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is cheap, show me the 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 contacted the authors, their response was enlightening.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They are not using rewards for training their agent 🚩.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The metrics that they’re using (APFD and NRPA) are calculated during testing, not training.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Each step in the environment is one sweep of multiple tests 🚩.</a:t>
            </a:r>
            <a:endParaRPr sz="1500"/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There is no distinction between </a:t>
            </a:r>
            <a:r>
              <a:rPr lang="en" sz="1500"/>
              <a:t>different</a:t>
            </a:r>
            <a:r>
              <a:rPr lang="en" sz="1500"/>
              <a:t> tests and their relation. 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 found a way to extract the rewards from environments.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They change between agents even though their APFD and NRPA are the same 🚩.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 also have dead agents.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This means my PBT is working correctly.</a:t>
            </a:r>
            <a:endParaRPr sz="1500"/>
          </a:p>
        </p:txBody>
      </p:sp>
      <p:sp>
        <p:nvSpPr>
          <p:cNvPr id="139" name="Google Shape;13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This is not an RL problem.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At least not the way they have designed it.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Their results are good but I have no idea how they have gotten these results.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My results are the same even though my hyperparams are vastly </a:t>
            </a:r>
            <a:r>
              <a:rPr lang="en" sz="1600"/>
              <a:t>different</a:t>
            </a:r>
            <a:r>
              <a:rPr lang="en" sz="1600"/>
              <a:t>.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Again, this makes no sense.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 don’t know where to go next.</a:t>
            </a:r>
            <a:endParaRPr sz="1600"/>
          </a:p>
        </p:txBody>
      </p:sp>
      <p:sp>
        <p:nvSpPr>
          <p:cNvPr id="146" name="Google Shape;14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Lies and Deceit</a:t>
            </a:r>
            <a:endParaRPr/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 - For measuring the quality of sorting, we need a good KPI.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 the case of this work, the results are cleverly forced.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APFD is defined as a measure to calculate the quantity of sorting the test cases.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Problem is, there is no correct baseline for it.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 this work, APFD is </a:t>
            </a:r>
            <a:r>
              <a:rPr lang="en" sz="1600"/>
              <a:t>calculated</a:t>
            </a:r>
            <a:r>
              <a:rPr lang="en" sz="1600"/>
              <a:t> from sorting over</a:t>
            </a:r>
            <a:br>
              <a:rPr lang="en" sz="1600"/>
            </a:br>
            <a:r>
              <a:rPr lang="en" sz="1600"/>
              <a:t>predicted verdict. Hence, the sorting results will</a:t>
            </a:r>
            <a:br>
              <a:rPr lang="en" sz="1600"/>
            </a:br>
            <a:r>
              <a:rPr lang="en" sz="1600"/>
              <a:t>always be very close. That’s why APFD doesn’t</a:t>
            </a:r>
            <a:br>
              <a:rPr lang="en" sz="1600"/>
            </a:br>
            <a:r>
              <a:rPr lang="en" sz="1600"/>
              <a:t>change.  </a:t>
            </a:r>
            <a:endParaRPr sz="1600"/>
          </a:p>
        </p:txBody>
      </p:sp>
      <p:sp>
        <p:nvSpPr>
          <p:cNvPr id="153" name="Google Shape;15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1550" y="2377725"/>
            <a:ext cx="3160751" cy="1623476"/>
          </a:xfrm>
          <a:prstGeom prst="rect">
            <a:avLst/>
          </a:prstGeom>
          <a:noFill/>
          <a:ln>
            <a:noFill/>
          </a:ln>
          <a:effectLst>
            <a:outerShdw blurRad="114300" rotWithShape="0" algn="bl" dir="5400000" dist="19050">
              <a:srgbClr val="000000">
                <a:alpha val="17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Lies and </a:t>
            </a:r>
            <a:r>
              <a:rPr lang="en"/>
              <a:t>Deceit</a:t>
            </a:r>
            <a:endParaRPr/>
          </a:p>
        </p:txBody>
      </p:sp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II - For something to be framed as an RL </a:t>
            </a:r>
            <a:r>
              <a:rPr lang="en" sz="1600"/>
              <a:t>problem, it needs to conform to the episodic environment paradigm.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Just going (state, action, reward) does not make it episodic.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The states need to have a relationship with each other.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It can be temporal, or causal. But there must be a connection.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The entire point is for the agent to learn such connections to make correct decisions.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Here’s how they’ve designed their environments.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State: ID of a test case, the time it took to run it and some other variables.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Action: predict where in the list the test case goes. (I’ll expand this)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Reward: pointwise, listwise, pairwies. Which has nothing to do with the final sorting.</a:t>
            </a:r>
            <a:br>
              <a:rPr lang="en" sz="1600"/>
            </a:br>
            <a:r>
              <a:rPr lang="en" sz="1600"/>
              <a:t>Except for listwise, there is no signal to provide insight to the agent.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Again, there is no relation between the states.</a:t>
            </a:r>
            <a:endParaRPr sz="1600"/>
          </a:p>
        </p:txBody>
      </p:sp>
      <p:sp>
        <p:nvSpPr>
          <p:cNvPr id="161" name="Google Shape;16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</a:t>
            </a:r>
            <a:r>
              <a:rPr lang="en"/>
              <a:t>you trying to say?</a:t>
            </a:r>
            <a:endParaRPr/>
          </a:p>
        </p:txBody>
      </p:sp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Based on how this </a:t>
            </a:r>
            <a:r>
              <a:rPr lang="en" sz="1500"/>
              <a:t>experiment</a:t>
            </a:r>
            <a:r>
              <a:rPr lang="en" sz="1500"/>
              <a:t> designed, no matter what we do, we will have the same results that they did.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What about those RL KPIs that I told you to look into?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>
                <a:highlight>
                  <a:srgbClr val="FFFFFF"/>
                </a:highlight>
              </a:rPr>
              <a:t>“Instead of ordering the test cases by 1s and 0s, count the number of fails and successes given a fixed time window”.</a:t>
            </a:r>
            <a:endParaRPr sz="1500">
              <a:highlight>
                <a:srgbClr val="FFFFFF"/>
              </a:highlight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>
                <a:highlight>
                  <a:srgbClr val="FFFFFF"/>
                </a:highlight>
              </a:rPr>
              <a:t>It will not make any sense for two reasons:</a:t>
            </a:r>
            <a:endParaRPr sz="1500">
              <a:highlight>
                <a:srgbClr val="FFFFFF"/>
              </a:highlight>
            </a:endParaRPr>
          </a:p>
          <a:p>
            <a:pPr indent="-323850" lvl="3" marL="18288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highlight>
                  <a:srgbClr val="FFFFFF"/>
                </a:highlight>
              </a:rPr>
              <a:t>We don’t have a baseline to compare our </a:t>
            </a:r>
            <a:r>
              <a:rPr lang="en" sz="1500">
                <a:highlight>
                  <a:srgbClr val="FFFFFF"/>
                </a:highlight>
              </a:rPr>
              <a:t>results</a:t>
            </a:r>
            <a:r>
              <a:rPr lang="en" sz="1500">
                <a:highlight>
                  <a:srgbClr val="FFFFFF"/>
                </a:highlight>
              </a:rPr>
              <a:t> to.</a:t>
            </a:r>
            <a:endParaRPr sz="1500">
              <a:highlight>
                <a:srgbClr val="FFFFFF"/>
              </a:highlight>
            </a:endParaRPr>
          </a:p>
          <a:p>
            <a:pPr indent="-323850" lvl="3" marL="18288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highlight>
                  <a:srgbClr val="FFFFFF"/>
                </a:highlight>
              </a:rPr>
              <a:t>“Then run their code with this environment code and compare the results!”</a:t>
            </a:r>
            <a:endParaRPr sz="1500">
              <a:highlight>
                <a:srgbClr val="FFFFFF"/>
              </a:highlight>
            </a:endParaRPr>
          </a:p>
          <a:p>
            <a:pPr indent="-323850" lvl="3" marL="18288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highlight>
                  <a:srgbClr val="FFFFFF"/>
                </a:highlight>
              </a:rPr>
              <a:t>Can’t because their </a:t>
            </a:r>
            <a:r>
              <a:rPr lang="en" sz="1500">
                <a:highlight>
                  <a:srgbClr val="FFFFFF"/>
                </a:highlight>
              </a:rPr>
              <a:t>environment</a:t>
            </a:r>
            <a:r>
              <a:rPr lang="en" sz="1500">
                <a:highlight>
                  <a:srgbClr val="FFFFFF"/>
                </a:highlight>
              </a:rPr>
              <a:t> just predicts orderings. Not failures or successes (except for pointwise).</a:t>
            </a:r>
            <a:endParaRPr sz="1500">
              <a:highlight>
                <a:srgbClr val="FFFFFF"/>
              </a:highlight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>
                <a:highlight>
                  <a:srgbClr val="FFFFFF"/>
                </a:highlight>
              </a:rPr>
              <a:t>“Instead of ordering the test cases by 1s and 0s, measure the time it takes to find a fixed number of failures or successes”</a:t>
            </a:r>
            <a:endParaRPr sz="1500">
              <a:highlight>
                <a:srgbClr val="FFFFFF"/>
              </a:highlight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>
                <a:highlight>
                  <a:srgbClr val="FFFFFF"/>
                </a:highlight>
              </a:rPr>
              <a:t>Same as above</a:t>
            </a:r>
            <a:endParaRPr sz="1500">
              <a:highlight>
                <a:srgbClr val="FFFFFF"/>
              </a:highlight>
            </a:endParaRPr>
          </a:p>
        </p:txBody>
      </p:sp>
      <p:sp>
        <p:nvSpPr>
          <p:cNvPr id="168" name="Google Shape;16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what? Just give up?</a:t>
            </a:r>
            <a:endParaRPr/>
          </a:p>
        </p:txBody>
      </p:sp>
      <p:sp>
        <p:nvSpPr>
          <p:cNvPr id="174" name="Google Shape;17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My answer is yes.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Their code is not an RL code. It is just something that looks like one.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To turn it into an RL problem, we need to: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 - Design states so that they can be related to each other.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II - Design a reward function which signals the agent about the quality of its action correctly.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III - Design the actions.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IV - Come up with a new KPI which makes sense and is correct.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V - Then do everything else.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Above steps can be done but I personally don’t think it’ll be worth it.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It is a large coding and design problem which takes a lot of time.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Our final results may be even worse that theirs.</a:t>
            </a:r>
            <a:endParaRPr sz="1600"/>
          </a:p>
        </p:txBody>
      </p:sp>
      <p:sp>
        <p:nvSpPr>
          <p:cNvPr id="175" name="Google Shape;175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original paper about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have a dataset of a test execution info for different programs.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Depending on the program and the test, executing these tests can take a lot of time.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 it makes sense to come up with a way to prioritize tests.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Run the tests that are more probable to fail first.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Run the tests that take a less time to run first.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proposed to do this with RL.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do so, they created some gym environments which follows the RL env paradigm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environment has states, steps, actions, and rewards</a:t>
            </a:r>
            <a:endParaRPr/>
          </a:p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original paper about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2571750"/>
            <a:ext cx="8520600" cy="23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Each test case has two feature records: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Execution history (v, e, h, a):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V is the verdict: whether test was successful (0) or not (1).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E is the execution time.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H is the history record. Verdicts of this case in previous runs.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A is age. How many times this test was conducted.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Code base features: </a:t>
            </a:r>
            <a:r>
              <a:rPr lang="en" sz="1800"/>
              <a:t>implicit</a:t>
            </a:r>
            <a:r>
              <a:rPr lang="en" sz="1800"/>
              <a:t> in the data.</a:t>
            </a:r>
            <a:endParaRPr sz="1800"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9200" y="1017726"/>
            <a:ext cx="5865602" cy="1554024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original paper about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have designed the </a:t>
            </a:r>
            <a:r>
              <a:rPr lang="en"/>
              <a:t>environments</a:t>
            </a:r>
            <a:r>
              <a:rPr lang="en"/>
              <a:t> as MDPs: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States: a list of tests to execute.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Action: sorting these tests.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Next state: another list of tests.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Reward: a measure of how good this sorting was (listwise, pointwise, pairwise).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use APFD and NRPA to measure sorting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APFD (Average Percentage of Faults Detected): </a:t>
            </a:r>
            <a:r>
              <a:rPr lang="en"/>
              <a:t>measures the weighted average of the percentage of faults detected by the execution of test cases in a certain order.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NRPA (</a:t>
            </a:r>
            <a:r>
              <a:rPr lang="en"/>
              <a:t>Normalized</a:t>
            </a:r>
            <a:r>
              <a:rPr lang="en"/>
              <a:t> Rank Percentile Average): </a:t>
            </a:r>
            <a:r>
              <a:rPr lang="en"/>
              <a:t>how close a predicted ranking of items is to the optimal ranking.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And they are NOT related to each other.</a:t>
            </a:r>
            <a:endParaRPr/>
          </a:p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original paper about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idea with the </a:t>
            </a:r>
            <a:r>
              <a:rPr lang="en" sz="1600"/>
              <a:t>environments</a:t>
            </a:r>
            <a:r>
              <a:rPr lang="en" sz="1600"/>
              <a:t> was smart ngl.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Instead of designing their own RL agents, they used stable baselines.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They would give the </a:t>
            </a:r>
            <a:r>
              <a:rPr lang="en" sz="1600"/>
              <a:t>environment</a:t>
            </a:r>
            <a:r>
              <a:rPr lang="en" sz="1600"/>
              <a:t> and data to a baselines agent and train it.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Testing was done on  all the other cases in the </a:t>
            </a:r>
            <a:r>
              <a:rPr lang="en" sz="1600"/>
              <a:t>environment</a:t>
            </a:r>
            <a:r>
              <a:rPr lang="en" sz="1600"/>
              <a:t> to see how good the agent has learned</a:t>
            </a:r>
            <a:r>
              <a:rPr lang="en" sz="1600"/>
              <a:t>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Their results seem to be good as well.</a:t>
            </a:r>
            <a:endParaRPr sz="1600"/>
          </a:p>
        </p:txBody>
      </p:sp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was our idea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During my masters I played around with hyperparameter optimization.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 also used Population Based Training (PBT).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Exchange models and hyperparams between agents in a population.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It can affect training and final results by a large margin.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 their code, they are using default hyperparameters to train the agents.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So based on our experience, we thought that PBT on this problem would results in better results.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Spoiler: it didn’t</a:t>
            </a:r>
            <a:endParaRPr sz="1600"/>
          </a:p>
        </p:txBody>
      </p:sp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did I do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To do PBT, one must be able to interrupt training to exchange models and hyperparameters.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Stablebaselines2 which was used by them, is based on TF1.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TF1 does not allow any interruption in training after it has begun.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The only option was saving the models and hyperparams and then create new agents.</a:t>
            </a:r>
            <a:endParaRPr sz="1600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This doesn’t work since all optimizer information is lost.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So first step was migrating the code from SB2 to SB3 which is based on PyTorch.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Took </a:t>
            </a:r>
            <a:r>
              <a:rPr lang="en" sz="1600"/>
              <a:t>around</a:t>
            </a:r>
            <a:r>
              <a:rPr lang="en" sz="1600"/>
              <a:t> a month.</a:t>
            </a:r>
            <a:endParaRPr sz="1600"/>
          </a:p>
        </p:txBody>
      </p:sp>
      <p:sp>
        <p:nvSpPr>
          <p:cNvPr id="103" name="Google Shape;10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did I do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After migration, PBT operations needed to be coded.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implementation needed to be </a:t>
            </a:r>
            <a:r>
              <a:rPr lang="en" sz="1600"/>
              <a:t>parallelized</a:t>
            </a:r>
            <a:r>
              <a:rPr lang="en" sz="1600"/>
              <a:t>, else it would not be feasible.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SB3 does not support parallelized training.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It may be a bug of PyTorch.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Designing a workaround took a lot of time.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About a month.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 ran multiple experiments on Niagara.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Two weeks.</a:t>
            </a:r>
            <a:endParaRPr sz="1600"/>
          </a:p>
        </p:txBody>
      </p:sp>
      <p:sp>
        <p:nvSpPr>
          <p:cNvPr id="110" name="Google Shape;11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did I do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968200"/>
            <a:ext cx="8520600" cy="26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Niagara has a 24 hour limit on running scripts.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 was limited on the scenarios I could run.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Most scenarios take A LOT of time for one complete run.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results I got were not what I hoped they would be.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 </a:t>
            </a:r>
            <a:r>
              <a:rPr lang="en" sz="1600"/>
              <a:t>reviewed</a:t>
            </a:r>
            <a:r>
              <a:rPr lang="en" sz="1600"/>
              <a:t> the code from scratch to make sure I didn’t make any mistakes.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Two weeks was wasted here.</a:t>
            </a:r>
            <a:endParaRPr sz="1600"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7855" y="1152478"/>
            <a:ext cx="5448295" cy="81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