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5"/>
  </p:notesMasterIdLst>
  <p:sldIdLst>
    <p:sldId id="256" r:id="rId4"/>
    <p:sldId id="257" r:id="rId5"/>
    <p:sldId id="258" r:id="rId6"/>
    <p:sldId id="279" r:id="rId7"/>
    <p:sldId id="259" r:id="rId8"/>
    <p:sldId id="261" r:id="rId9"/>
    <p:sldId id="262" r:id="rId10"/>
    <p:sldId id="263" r:id="rId11"/>
    <p:sldId id="264" r:id="rId12"/>
    <p:sldId id="260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01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008585"/>
        </a:solidFill>
        <a:effectLst/>
        <a:uFillTx/>
        <a:latin typeface="Marker Felt"/>
        <a:ea typeface="Marker Felt"/>
        <a:cs typeface="Marker Felt"/>
        <a:sym typeface="Marker Fe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8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  <a:lvl2pPr marL="1187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2pPr>
            <a:lvl3pPr marL="1822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3pPr>
            <a:lvl4pPr marL="2457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4pPr>
            <a:lvl5pPr marL="3092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600"/>
            </a:pP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0999"/>
            <a:ext cx="374905" cy="3556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307138" y="649151"/>
            <a:ext cx="10401301" cy="58563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307138" y="649151"/>
            <a:ext cx="10401301" cy="58563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063543" y="473143"/>
            <a:ext cx="5554135" cy="4165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095370" y="5018682"/>
            <a:ext cx="5520269" cy="4140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  <a:lvl2pPr marL="1187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2pPr>
            <a:lvl3pPr marL="1822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3pPr>
            <a:lvl4pPr marL="2457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4pPr>
            <a:lvl5pPr marL="3092450" indent="-552450" algn="ctr">
              <a:spcBef>
                <a:spcPts val="0"/>
              </a:spcBef>
              <a:buBlip>
                <a:blip r:embed="rId2"/>
              </a:buBlip>
              <a:defRPr sz="4000">
                <a:solidFill>
                  <a:srgbClr val="45A7DE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600"/>
            </a:pP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063543" y="473143"/>
            <a:ext cx="5554135" cy="4165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095370" y="5018682"/>
            <a:ext cx="5520269" cy="4140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4"/>
        </a:buBlip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基于B/S架构的在线学生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61645">
              <a:defRPr sz="7500"/>
            </a:pPr>
            <a:br>
              <a:rPr>
                <a:sym typeface="+mn-ea"/>
              </a:rPr>
            </a:br>
            <a:r>
              <a:rPr>
                <a:sym typeface="+mn-ea"/>
              </a:rPr>
              <a:t>学生</a:t>
            </a:r>
            <a:r>
              <a:t>作业管理系统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组织结构图"/>
          <p:cNvSpPr txBox="1">
            <a:spLocks noGrp="1"/>
          </p:cNvSpPr>
          <p:nvPr>
            <p:ph type="title"/>
          </p:nvPr>
        </p:nvSpPr>
        <p:spPr>
          <a:xfrm>
            <a:off x="1270000" y="228600"/>
            <a:ext cx="10464800" cy="1651000"/>
          </a:xfrm>
          <a:prstGeom prst="rect">
            <a:avLst/>
          </a:prstGeom>
        </p:spPr>
        <p:txBody>
          <a:bodyPr/>
          <a:lstStyle>
            <a:lvl1pPr defTabSz="531495">
              <a:defRPr sz="8600"/>
            </a:lvl1pPr>
          </a:lstStyle>
          <a:p>
            <a:r>
              <a:t>组织结构图</a:t>
            </a:r>
          </a:p>
        </p:txBody>
      </p:sp>
      <p:pic>
        <p:nvPicPr>
          <p:cNvPr id="132" name="结构组织图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4959" y="2792090"/>
            <a:ext cx="10274883" cy="5051017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逻辑模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逻辑模型</a:t>
            </a:r>
          </a:p>
        </p:txBody>
      </p:sp>
      <p:pic>
        <p:nvPicPr>
          <p:cNvPr id="157" name="ldm.png" descr="ld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656" y="2588202"/>
            <a:ext cx="11985488" cy="45771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数据库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数据库表</a:t>
            </a:r>
          </a:p>
        </p:txBody>
      </p:sp>
      <p:sp>
        <p:nvSpPr>
          <p:cNvPr id="147" name="管理员表"/>
          <p:cNvSpPr txBox="1"/>
          <p:nvPr/>
        </p:nvSpPr>
        <p:spPr>
          <a:xfrm>
            <a:off x="9950449" y="3432174"/>
            <a:ext cx="13843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管理员表</a:t>
            </a:r>
          </a:p>
        </p:txBody>
      </p:sp>
      <p:sp>
        <p:nvSpPr>
          <p:cNvPr id="148" name="班级表"/>
          <p:cNvSpPr txBox="1"/>
          <p:nvPr/>
        </p:nvSpPr>
        <p:spPr>
          <a:xfrm>
            <a:off x="10109200" y="4038599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班级表</a:t>
            </a:r>
          </a:p>
        </p:txBody>
      </p:sp>
      <p:sp>
        <p:nvSpPr>
          <p:cNvPr id="149" name="课程表"/>
          <p:cNvSpPr txBox="1"/>
          <p:nvPr/>
        </p:nvSpPr>
        <p:spPr>
          <a:xfrm>
            <a:off x="10109200" y="5200649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课程表</a:t>
            </a:r>
          </a:p>
        </p:txBody>
      </p:sp>
      <p:sp>
        <p:nvSpPr>
          <p:cNvPr id="150" name="作业成绩表"/>
          <p:cNvSpPr txBox="1"/>
          <p:nvPr/>
        </p:nvSpPr>
        <p:spPr>
          <a:xfrm>
            <a:off x="9931399" y="5822949"/>
            <a:ext cx="1701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作业成绩表</a:t>
            </a:r>
          </a:p>
        </p:txBody>
      </p:sp>
      <p:sp>
        <p:nvSpPr>
          <p:cNvPr id="151" name="作业表"/>
          <p:cNvSpPr txBox="1"/>
          <p:nvPr/>
        </p:nvSpPr>
        <p:spPr>
          <a:xfrm>
            <a:off x="10109200" y="6403975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作业表</a:t>
            </a:r>
          </a:p>
        </p:txBody>
      </p:sp>
      <p:sp>
        <p:nvSpPr>
          <p:cNvPr id="152" name="学生表"/>
          <p:cNvSpPr txBox="1"/>
          <p:nvPr/>
        </p:nvSpPr>
        <p:spPr>
          <a:xfrm>
            <a:off x="10109200" y="7005636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学生表</a:t>
            </a:r>
          </a:p>
        </p:txBody>
      </p:sp>
      <p:sp>
        <p:nvSpPr>
          <p:cNvPr id="153" name="教师表"/>
          <p:cNvSpPr txBox="1"/>
          <p:nvPr/>
        </p:nvSpPr>
        <p:spPr>
          <a:xfrm>
            <a:off x="10109200" y="7607300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教师表</a:t>
            </a:r>
          </a:p>
        </p:txBody>
      </p:sp>
      <p:sp>
        <p:nvSpPr>
          <p:cNvPr id="154" name="选课表"/>
          <p:cNvSpPr txBox="1"/>
          <p:nvPr/>
        </p:nvSpPr>
        <p:spPr>
          <a:xfrm>
            <a:off x="10109200" y="4641849"/>
            <a:ext cx="106680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A2023"/>
                </a:solidFill>
              </a:defRPr>
            </a:lvl1pPr>
          </a:lstStyle>
          <a:p>
            <a:r>
              <a:t>选课表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695" y="3051810"/>
            <a:ext cx="6212840" cy="5088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物理模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物理模型</a:t>
            </a:r>
          </a:p>
        </p:txBody>
      </p:sp>
      <p:pic>
        <p:nvPicPr>
          <p:cNvPr id="160" name="pdm.png" descr="pd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040" y="3212175"/>
            <a:ext cx="11966720" cy="3329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页面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页面设计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登陆界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登陆界面</a:t>
            </a:r>
          </a:p>
        </p:txBody>
      </p:sp>
      <p:pic>
        <p:nvPicPr>
          <p:cNvPr id="-2147482606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2807970"/>
            <a:ext cx="10159365" cy="3595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个人主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个人主页</a:t>
            </a:r>
          </a:p>
        </p:txBody>
      </p:sp>
      <p:pic>
        <p:nvPicPr>
          <p:cNvPr id="-2147482607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2692400"/>
            <a:ext cx="10869295" cy="5215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信息显示界面"/>
          <p:cNvSpPr txBox="1">
            <a:spLocks noGrp="1"/>
          </p:cNvSpPr>
          <p:nvPr>
            <p:ph type="title"/>
          </p:nvPr>
        </p:nvSpPr>
        <p:spPr>
          <a:xfrm>
            <a:off x="1270000" y="-127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信息显示界面</a:t>
            </a:r>
          </a:p>
        </p:txBody>
      </p:sp>
      <p:pic>
        <p:nvPicPr>
          <p:cNvPr id="-214748260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2892425"/>
            <a:ext cx="10765790" cy="4753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变单查询/插入界面"/>
          <p:cNvSpPr txBox="1">
            <a:spLocks noGrp="1"/>
          </p:cNvSpPr>
          <p:nvPr>
            <p:ph type="title"/>
          </p:nvPr>
        </p:nvSpPr>
        <p:spPr>
          <a:xfrm>
            <a:off x="1270000" y="-1016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表</a:t>
            </a:r>
            <a:r>
              <a:t>单查询/插入界面</a:t>
            </a:r>
          </a:p>
        </p:txBody>
      </p:sp>
      <p:pic>
        <p:nvPicPr>
          <p:cNvPr id="-2147482608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3060700"/>
            <a:ext cx="12009755" cy="495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运行环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运行环境</a:t>
            </a:r>
          </a:p>
        </p:txBody>
      </p:sp>
      <p:sp>
        <p:nvSpPr>
          <p:cNvPr id="183" name="Apache 2.4.6"/>
          <p:cNvSpPr txBox="1"/>
          <p:nvPr/>
        </p:nvSpPr>
        <p:spPr>
          <a:xfrm>
            <a:off x="6388100" y="3870643"/>
            <a:ext cx="228600" cy="7169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2240" y="2451735"/>
            <a:ext cx="9966960" cy="625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硬件环境：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cpu：i3以上，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 内存：4G及以上，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硬盘：60G及以上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软件环境：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操作系统：windows10，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数据库：MySQL，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jdk版本：1.8，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应用服务器：tomcat8.0，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8585"/>
                </a:solidFill>
                <a:effectLst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Marker Felt"/>
              </a:rPr>
              <a:t>浏览器GoogleChrome,Firefox，IE6.0以上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8585"/>
              </a:solidFill>
              <a:effectLst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Marker Fe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系统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总体需求分析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演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演示</a:t>
            </a:r>
            <a:br>
              <a:rPr lang="en-US" altLang="zh-CN" dirty="0"/>
            </a:br>
            <a:endParaRPr sz="4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演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结束</a:t>
            </a:r>
            <a:br>
              <a:rPr lang="en-US" altLang="zh-CN" dirty="0"/>
            </a:br>
            <a:endParaRPr sz="4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目的"/>
          <p:cNvSpPr txBox="1">
            <a:spLocks noGrp="1"/>
          </p:cNvSpPr>
          <p:nvPr>
            <p:ph type="title"/>
          </p:nvPr>
        </p:nvSpPr>
        <p:spPr>
          <a:xfrm>
            <a:off x="1270000" y="-127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目的</a:t>
            </a:r>
          </a:p>
        </p:txBody>
      </p:sp>
      <p:sp>
        <p:nvSpPr>
          <p:cNvPr id="125" name="正确高效地完成作业发布，提交作业，批改作业，作业纠正等环节的处理和 交接。…"/>
          <p:cNvSpPr txBox="1">
            <a:spLocks noGrp="1"/>
          </p:cNvSpPr>
          <p:nvPr>
            <p:ph type="body" idx="1"/>
          </p:nvPr>
        </p:nvSpPr>
        <p:spPr>
          <a:xfrm>
            <a:off x="1270000" y="35179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414020" indent="-414020" defTabSz="457200">
              <a:lnSpc>
                <a:spcPts val="5700"/>
              </a:lnSpc>
              <a:spcBef>
                <a:spcPts val="1200"/>
              </a:spcBef>
              <a:buSzPct val="75000"/>
              <a:buChar char="•"/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正确高效地完成作业发布，提交作业，批改作业，作业纠正等环节的处理和 交接。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14020" indent="-414020" defTabSz="457200">
              <a:lnSpc>
                <a:spcPts val="5200"/>
              </a:lnSpc>
              <a:spcBef>
                <a:spcPts val="1200"/>
              </a:spcBef>
              <a:buSzPct val="75000"/>
              <a:buChar char="•"/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辅助教师更好地完成教学任务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14020" indent="-414020" defTabSz="457200">
              <a:lnSpc>
                <a:spcPts val="5200"/>
              </a:lnSpc>
              <a:spcBef>
                <a:spcPts val="1200"/>
              </a:spcBef>
              <a:buSzPct val="75000"/>
              <a:buChar char="•"/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帮助学生更高效地利用作业强化学习内容。 </a:t>
            </a:r>
          </a:p>
        </p:txBody>
      </p:sp>
      <p:sp>
        <p:nvSpPr>
          <p:cNvPr id="126" name="学生作业成绩管理系统的主要目标是实现作业管理的规范化，提高学业管理 的效率，减少作业交接过程的延误，进而达到教师教学和学生学习水平的提高的目的。 具体来说，有如下 3 个总体要求:"/>
          <p:cNvSpPr txBox="1"/>
          <p:nvPr/>
        </p:nvSpPr>
        <p:spPr>
          <a:xfrm>
            <a:off x="1269999" y="1595120"/>
            <a:ext cx="10464802" cy="29819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700"/>
              </a:lnSpc>
              <a:spcBef>
                <a:spcPts val="1200"/>
              </a:spcBef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学生作业成绩管理系统的主要目标是实现作业管理的规范化，提高学业管理 的效率，减少作业交接过程的延误，进而达到教师教学和学生学习水平的提高的目的。 具体来说，有如下 </a:t>
            </a:r>
            <a:r>
              <a: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</a:t>
            </a:r>
            <a:r>
              <a:t>个总体要求: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系统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概要设计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业务流程图"/>
          <p:cNvSpPr txBox="1">
            <a:spLocks noGrp="1"/>
          </p:cNvSpPr>
          <p:nvPr>
            <p:ph type="title"/>
          </p:nvPr>
        </p:nvSpPr>
        <p:spPr>
          <a:xfrm>
            <a:off x="1270000" y="-3429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业务流程图</a:t>
            </a:r>
          </a:p>
        </p:txBody>
      </p:sp>
      <p:pic>
        <p:nvPicPr>
          <p:cNvPr id="129" name="业务流程图 (1).png" descr="业务流程图 (1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1231900"/>
            <a:ext cx="9906000" cy="916940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顶层数据流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顶层数据流图</a:t>
            </a:r>
          </a:p>
        </p:txBody>
      </p:sp>
      <p:pic>
        <p:nvPicPr>
          <p:cNvPr id="135" name="顶层数据流图.png" descr="顶层数据流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4285"/>
            <a:ext cx="13004800" cy="6563631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-R图"/>
          <p:cNvSpPr txBox="1">
            <a:spLocks noGrp="1"/>
          </p:cNvSpPr>
          <p:nvPr>
            <p:ph type="title"/>
          </p:nvPr>
        </p:nvSpPr>
        <p:spPr>
          <a:xfrm>
            <a:off x="1269999" y="-423334"/>
            <a:ext cx="10464801" cy="2438401"/>
          </a:xfrm>
          <a:prstGeom prst="rect">
            <a:avLst/>
          </a:prstGeom>
        </p:spPr>
        <p:txBody>
          <a:bodyPr/>
          <a:lstStyle/>
          <a:p>
            <a:r>
              <a:t>E-R图</a:t>
            </a:r>
          </a:p>
        </p:txBody>
      </p:sp>
      <p:pic>
        <p:nvPicPr>
          <p:cNvPr id="138" name="er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4198" y="2082461"/>
            <a:ext cx="9936404" cy="70872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概念模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概念模型</a:t>
            </a:r>
          </a:p>
        </p:txBody>
      </p:sp>
      <p:pic>
        <p:nvPicPr>
          <p:cNvPr id="141" name="cdm.png" descr="cd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567" y="2742412"/>
            <a:ext cx="12073665" cy="426877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数据库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详细设计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phPaper">
  <a:themeElements>
    <a:clrScheme name="GraphPaper">
      <a:dk1>
        <a:srgbClr val="858585"/>
      </a:dk1>
      <a:lt1>
        <a:srgbClr val="008585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raphPaper">
  <a:themeElements>
    <a:clrScheme name="GraphPaper">
      <a:dk1>
        <a:srgbClr val="858585"/>
      </a:dk1>
      <a:lt1>
        <a:srgbClr val="008585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8585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自定义</PresentationFormat>
  <Paragraphs>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Marker Felt</vt:lpstr>
      <vt:lpstr>AMGDT</vt:lpstr>
      <vt:lpstr>Helvetica Neue</vt:lpstr>
      <vt:lpstr>Songti SC Regular</vt:lpstr>
      <vt:lpstr>Times</vt:lpstr>
      <vt:lpstr>Times New Roman</vt:lpstr>
      <vt:lpstr>微软雅黑</vt:lpstr>
      <vt:lpstr>Arial Unicode MS</vt:lpstr>
      <vt:lpstr>Times New Roman</vt:lpstr>
      <vt:lpstr>Helvetica</vt:lpstr>
      <vt:lpstr>华文宋体</vt:lpstr>
      <vt:lpstr>华文仿宋</vt:lpstr>
      <vt:lpstr>华文中宋</vt:lpstr>
      <vt:lpstr>GraphPaper</vt:lpstr>
      <vt:lpstr>1_GraphPaper</vt:lpstr>
      <vt:lpstr>作业成绩管理系统</vt:lpstr>
      <vt:lpstr>总体需求分析</vt:lpstr>
      <vt:lpstr>目的</vt:lpstr>
      <vt:lpstr>概要设计</vt:lpstr>
      <vt:lpstr>业务流程图</vt:lpstr>
      <vt:lpstr>顶层数据流图</vt:lpstr>
      <vt:lpstr>E-R图</vt:lpstr>
      <vt:lpstr>概念模型</vt:lpstr>
      <vt:lpstr>详细设计</vt:lpstr>
      <vt:lpstr>组织结构图</vt:lpstr>
      <vt:lpstr>逻辑模型</vt:lpstr>
      <vt:lpstr>数据库表</vt:lpstr>
      <vt:lpstr>物理模型</vt:lpstr>
      <vt:lpstr>页面设计</vt:lpstr>
      <vt:lpstr>登陆界面</vt:lpstr>
      <vt:lpstr>个人主页</vt:lpstr>
      <vt:lpstr>信息显示界面</vt:lpstr>
      <vt:lpstr>变单查询/插入界面</vt:lpstr>
      <vt:lpstr>运行环境</vt:lpstr>
      <vt:lpstr>演示 </vt:lpstr>
      <vt:lpstr>演示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基于B/S架构的在线学生 作业成绩管理系统</dc:title>
  <dc:creator/>
  <cp:lastModifiedBy>遇见过很多人</cp:lastModifiedBy>
  <cp:revision>14</cp:revision>
  <dcterms:created xsi:type="dcterms:W3CDTF">2021-06-24T13:21:33Z</dcterms:created>
  <dcterms:modified xsi:type="dcterms:W3CDTF">2021-06-24T13:32:44Z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