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464" r:id="rId2"/>
    <p:sldId id="465" r:id="rId3"/>
    <p:sldId id="467" r:id="rId4"/>
    <p:sldId id="472" r:id="rId5"/>
    <p:sldId id="478" r:id="rId6"/>
    <p:sldId id="473" r:id="rId7"/>
    <p:sldId id="474" r:id="rId8"/>
    <p:sldId id="475" r:id="rId9"/>
    <p:sldId id="479" r:id="rId10"/>
    <p:sldId id="476" r:id="rId11"/>
    <p:sldId id="480" r:id="rId12"/>
    <p:sldId id="477" r:id="rId13"/>
    <p:sldId id="481" r:id="rId14"/>
    <p:sldId id="482" r:id="rId15"/>
    <p:sldId id="483" r:id="rId16"/>
    <p:sldId id="484" r:id="rId17"/>
    <p:sldId id="485" r:id="rId18"/>
    <p:sldId id="486" r:id="rId19"/>
    <p:sldId id="487" r:id="rId20"/>
    <p:sldId id="489" r:id="rId21"/>
    <p:sldId id="490" r:id="rId22"/>
    <p:sldId id="491" r:id="rId23"/>
    <p:sldId id="492" r:id="rId24"/>
    <p:sldId id="493" r:id="rId25"/>
    <p:sldId id="494" r:id="rId26"/>
    <p:sldId id="495" r:id="rId27"/>
    <p:sldId id="471" r:id="rId28"/>
  </p:sldIdLst>
  <p:sldSz cx="9144000" cy="5143500" type="screen16x9"/>
  <p:notesSz cx="6858000" cy="9144000"/>
  <p:custDataLst>
    <p:tags r:id="rId30"/>
  </p:custDataLst>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 xmlns:p15="http://schemas.microsoft.com/office/powerpoint/2012/main">
        <p15:guide id="1" orient="horz" pos="1620" userDrawn="1">
          <p15:clr>
            <a:srgbClr val="A4A3A4"/>
          </p15:clr>
        </p15:guide>
        <p15:guide id="2" pos="25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B5F84"/>
    <a:srgbClr val="08B1F2"/>
    <a:srgbClr val="272F43"/>
    <a:srgbClr val="2B2B2B"/>
    <a:srgbClr val="C00000"/>
    <a:srgbClr val="B00303"/>
    <a:srgbClr val="0E7EB5"/>
    <a:srgbClr val="ADB5BF"/>
    <a:srgbClr val="324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06" autoAdjust="0"/>
    <p:restoredTop sz="94660"/>
  </p:normalViewPr>
  <p:slideViewPr>
    <p:cSldViewPr>
      <p:cViewPr varScale="1">
        <p:scale>
          <a:sx n="90" d="100"/>
          <a:sy n="90" d="100"/>
        </p:scale>
        <p:origin x="-960" y="-90"/>
      </p:cViewPr>
      <p:guideLst>
        <p:guide orient="horz" pos="1620"/>
        <p:guide pos="2517"/>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673B58EF-4ABD-40F4-ACA4-FE81D742E6DD}" type="datetimeFigureOut">
              <a:rPr lang="zh-CN" altLang="en-US" smtClean="0"/>
              <a:pPr/>
              <a:t>2019/5/28</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A11FC198-2D83-4DFC-8CDD-7D23AF44D411}" type="slidenum">
              <a:rPr lang="zh-CN" altLang="en-US" smtClean="0"/>
              <a:pPr/>
              <a:t>‹#›</a:t>
            </a:fld>
            <a:endParaRPr lang="zh-CN" altLang="en-US" dirty="0"/>
          </a:p>
        </p:txBody>
      </p:sp>
    </p:spTree>
    <p:extLst>
      <p:ext uri="{BB962C8B-B14F-4D97-AF65-F5344CB8AC3E}">
        <p14:creationId xmlns:p14="http://schemas.microsoft.com/office/powerpoint/2010/main" val="2294111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itchFamily="34" charset="-122"/>
        <a:cs typeface="+mn-cs"/>
      </a:defRPr>
    </a:lvl1pPr>
    <a:lvl2pPr marL="457200" algn="l" defTabSz="914400" rtl="0" eaLnBrk="1" latinLnBrk="0" hangingPunct="1">
      <a:defRPr sz="1200" kern="1200">
        <a:solidFill>
          <a:schemeClr val="tx1"/>
        </a:solidFill>
        <a:latin typeface="+mn-lt"/>
        <a:ea typeface="微软雅黑" pitchFamily="34" charset="-122"/>
        <a:cs typeface="+mn-cs"/>
      </a:defRPr>
    </a:lvl2pPr>
    <a:lvl3pPr marL="914400" algn="l" defTabSz="914400" rtl="0" eaLnBrk="1" latinLnBrk="0" hangingPunct="1">
      <a:defRPr sz="1200" kern="1200">
        <a:solidFill>
          <a:schemeClr val="tx1"/>
        </a:solidFill>
        <a:latin typeface="+mn-lt"/>
        <a:ea typeface="微软雅黑" pitchFamily="34" charset="-122"/>
        <a:cs typeface="+mn-cs"/>
      </a:defRPr>
    </a:lvl3pPr>
    <a:lvl4pPr marL="1371600" algn="l" defTabSz="914400" rtl="0" eaLnBrk="1" latinLnBrk="0" hangingPunct="1">
      <a:defRPr sz="1200" kern="1200">
        <a:solidFill>
          <a:schemeClr val="tx1"/>
        </a:solidFill>
        <a:latin typeface="+mn-lt"/>
        <a:ea typeface="微软雅黑" pitchFamily="34" charset="-122"/>
        <a:cs typeface="+mn-cs"/>
      </a:defRPr>
    </a:lvl4pPr>
    <a:lvl5pPr marL="1828800" algn="l" defTabSz="914400" rtl="0" eaLnBrk="1" latinLnBrk="0" hangingPunct="1">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a:t>
            </a:fld>
            <a:endParaRPr lang="zh-CN" altLang="en-US" dirty="0"/>
          </a:p>
        </p:txBody>
      </p:sp>
    </p:spTree>
    <p:extLst>
      <p:ext uri="{BB962C8B-B14F-4D97-AF65-F5344CB8AC3E}">
        <p14:creationId xmlns:p14="http://schemas.microsoft.com/office/powerpoint/2010/main" val="252058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14</a:t>
            </a:fld>
            <a:endParaRPr lang="zh-CN" altLang="en-US" dirty="0"/>
          </a:p>
        </p:txBody>
      </p:sp>
    </p:spTree>
    <p:extLst>
      <p:ext uri="{BB962C8B-B14F-4D97-AF65-F5344CB8AC3E}">
        <p14:creationId xmlns:p14="http://schemas.microsoft.com/office/powerpoint/2010/main" val="2520584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15</a:t>
            </a:fld>
            <a:endParaRPr lang="zh-CN" altLang="en-US" dirty="0"/>
          </a:p>
        </p:txBody>
      </p:sp>
    </p:spTree>
    <p:extLst>
      <p:ext uri="{BB962C8B-B14F-4D97-AF65-F5344CB8AC3E}">
        <p14:creationId xmlns:p14="http://schemas.microsoft.com/office/powerpoint/2010/main" val="2520584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16</a:t>
            </a:fld>
            <a:endParaRPr lang="zh-CN" altLang="en-US" dirty="0"/>
          </a:p>
        </p:txBody>
      </p:sp>
    </p:spTree>
    <p:extLst>
      <p:ext uri="{BB962C8B-B14F-4D97-AF65-F5344CB8AC3E}">
        <p14:creationId xmlns:p14="http://schemas.microsoft.com/office/powerpoint/2010/main" val="2520584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17</a:t>
            </a:fld>
            <a:endParaRPr lang="zh-CN" altLang="en-US" dirty="0"/>
          </a:p>
        </p:txBody>
      </p:sp>
    </p:spTree>
    <p:extLst>
      <p:ext uri="{BB962C8B-B14F-4D97-AF65-F5344CB8AC3E}">
        <p14:creationId xmlns:p14="http://schemas.microsoft.com/office/powerpoint/2010/main" val="2520584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18</a:t>
            </a:fld>
            <a:endParaRPr lang="zh-CN" altLang="en-US" dirty="0"/>
          </a:p>
        </p:txBody>
      </p:sp>
    </p:spTree>
    <p:extLst>
      <p:ext uri="{BB962C8B-B14F-4D97-AF65-F5344CB8AC3E}">
        <p14:creationId xmlns:p14="http://schemas.microsoft.com/office/powerpoint/2010/main" val="2520584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19</a:t>
            </a:fld>
            <a:endParaRPr lang="zh-CN" altLang="en-US" dirty="0"/>
          </a:p>
        </p:txBody>
      </p:sp>
    </p:spTree>
    <p:extLst>
      <p:ext uri="{BB962C8B-B14F-4D97-AF65-F5344CB8AC3E}">
        <p14:creationId xmlns:p14="http://schemas.microsoft.com/office/powerpoint/2010/main" val="2520584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20</a:t>
            </a:fld>
            <a:endParaRPr lang="zh-CN" altLang="en-US" dirty="0"/>
          </a:p>
        </p:txBody>
      </p:sp>
    </p:spTree>
    <p:extLst>
      <p:ext uri="{BB962C8B-B14F-4D97-AF65-F5344CB8AC3E}">
        <p14:creationId xmlns:p14="http://schemas.microsoft.com/office/powerpoint/2010/main" val="2520584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21</a:t>
            </a:fld>
            <a:endParaRPr lang="zh-CN" altLang="en-US" dirty="0"/>
          </a:p>
        </p:txBody>
      </p:sp>
    </p:spTree>
    <p:extLst>
      <p:ext uri="{BB962C8B-B14F-4D97-AF65-F5344CB8AC3E}">
        <p14:creationId xmlns:p14="http://schemas.microsoft.com/office/powerpoint/2010/main" val="2520584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23</a:t>
            </a:fld>
            <a:endParaRPr lang="zh-CN" altLang="en-US" dirty="0"/>
          </a:p>
        </p:txBody>
      </p:sp>
    </p:spTree>
    <p:extLst>
      <p:ext uri="{BB962C8B-B14F-4D97-AF65-F5344CB8AC3E}">
        <p14:creationId xmlns:p14="http://schemas.microsoft.com/office/powerpoint/2010/main" val="25205843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24</a:t>
            </a:fld>
            <a:endParaRPr lang="zh-CN" altLang="en-US" dirty="0"/>
          </a:p>
        </p:txBody>
      </p:sp>
    </p:spTree>
    <p:extLst>
      <p:ext uri="{BB962C8B-B14F-4D97-AF65-F5344CB8AC3E}">
        <p14:creationId xmlns:p14="http://schemas.microsoft.com/office/powerpoint/2010/main" val="2520584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5</a:t>
            </a:fld>
            <a:endParaRPr lang="zh-CN" altLang="en-US" dirty="0"/>
          </a:p>
        </p:txBody>
      </p:sp>
    </p:spTree>
    <p:extLst>
      <p:ext uri="{BB962C8B-B14F-4D97-AF65-F5344CB8AC3E}">
        <p14:creationId xmlns:p14="http://schemas.microsoft.com/office/powerpoint/2010/main" val="25205843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26</a:t>
            </a:fld>
            <a:endParaRPr lang="zh-CN" altLang="en-US" dirty="0"/>
          </a:p>
        </p:txBody>
      </p:sp>
    </p:spTree>
    <p:extLst>
      <p:ext uri="{BB962C8B-B14F-4D97-AF65-F5344CB8AC3E}">
        <p14:creationId xmlns:p14="http://schemas.microsoft.com/office/powerpoint/2010/main" val="2520584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6</a:t>
            </a:fld>
            <a:endParaRPr lang="zh-CN" altLang="en-US" dirty="0"/>
          </a:p>
        </p:txBody>
      </p:sp>
    </p:spTree>
    <p:extLst>
      <p:ext uri="{BB962C8B-B14F-4D97-AF65-F5344CB8AC3E}">
        <p14:creationId xmlns:p14="http://schemas.microsoft.com/office/powerpoint/2010/main" val="2520584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7</a:t>
            </a:fld>
            <a:endParaRPr lang="zh-CN" altLang="en-US" dirty="0"/>
          </a:p>
        </p:txBody>
      </p:sp>
    </p:spTree>
    <p:extLst>
      <p:ext uri="{BB962C8B-B14F-4D97-AF65-F5344CB8AC3E}">
        <p14:creationId xmlns:p14="http://schemas.microsoft.com/office/powerpoint/2010/main" val="2520584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8</a:t>
            </a:fld>
            <a:endParaRPr lang="zh-CN" altLang="en-US" dirty="0"/>
          </a:p>
        </p:txBody>
      </p:sp>
    </p:spTree>
    <p:extLst>
      <p:ext uri="{BB962C8B-B14F-4D97-AF65-F5344CB8AC3E}">
        <p14:creationId xmlns:p14="http://schemas.microsoft.com/office/powerpoint/2010/main" val="2520584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9</a:t>
            </a:fld>
            <a:endParaRPr lang="zh-CN" altLang="en-US" dirty="0"/>
          </a:p>
        </p:txBody>
      </p:sp>
    </p:spTree>
    <p:extLst>
      <p:ext uri="{BB962C8B-B14F-4D97-AF65-F5344CB8AC3E}">
        <p14:creationId xmlns:p14="http://schemas.microsoft.com/office/powerpoint/2010/main" val="2520584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10</a:t>
            </a:fld>
            <a:endParaRPr lang="zh-CN" altLang="en-US" dirty="0"/>
          </a:p>
        </p:txBody>
      </p:sp>
    </p:spTree>
    <p:extLst>
      <p:ext uri="{BB962C8B-B14F-4D97-AF65-F5344CB8AC3E}">
        <p14:creationId xmlns:p14="http://schemas.microsoft.com/office/powerpoint/2010/main" val="2520584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12</a:t>
            </a:fld>
            <a:endParaRPr lang="zh-CN" altLang="en-US" dirty="0"/>
          </a:p>
        </p:txBody>
      </p:sp>
    </p:spTree>
    <p:extLst>
      <p:ext uri="{BB962C8B-B14F-4D97-AF65-F5344CB8AC3E}">
        <p14:creationId xmlns:p14="http://schemas.microsoft.com/office/powerpoint/2010/main" val="2520584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13</a:t>
            </a:fld>
            <a:endParaRPr lang="zh-CN" altLang="en-US" dirty="0"/>
          </a:p>
        </p:txBody>
      </p:sp>
    </p:spTree>
    <p:extLst>
      <p:ext uri="{BB962C8B-B14F-4D97-AF65-F5344CB8AC3E}">
        <p14:creationId xmlns:p14="http://schemas.microsoft.com/office/powerpoint/2010/main" val="25205843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02128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0300140"/>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4967">
          <p15:clr>
            <a:srgbClr val="FBAE40"/>
          </p15:clr>
        </p15:guide>
        <p15:guide id="3" orient="horz" pos="2160">
          <p15:clr>
            <a:srgbClr val="FBAE40"/>
          </p15:clr>
        </p15:guide>
        <p15:guide id="4" pos="662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3352147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B95DF45C-3474-4E86-94E4-B4FF1828C470}"/>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6" r:id="rId2"/>
    <p:sldLayoutId id="2147483657" r:id="rId3"/>
    <p:sldLayoutId id="2147483658" r:id="rId4"/>
  </p:sldLayoutIdLst>
  <mc:AlternateContent xmlns:mc="http://schemas.openxmlformats.org/markup-compatibility/2006" xmlns:p14="http://schemas.microsoft.com/office/powerpoint/2010/main">
    <mc:Choice Requires="p14">
      <p:transition p14:dur="10" advTm="0"/>
    </mc:Choice>
    <mc:Fallback xmlns="">
      <p:transition advTm="0"/>
    </mc:Fallback>
  </mc:AlternateContent>
  <p:txStyles>
    <p:titleStyle>
      <a:lvl1pPr algn="ctr" rtl="0" fontAlgn="base">
        <a:spcBef>
          <a:spcPct val="0"/>
        </a:spcBef>
        <a:spcAft>
          <a:spcPct val="0"/>
        </a:spcAft>
        <a:defRPr sz="4400" kern="1200">
          <a:solidFill>
            <a:schemeClr val="tx1"/>
          </a:solidFill>
          <a:latin typeface="+mj-lt"/>
          <a:ea typeface="微软雅黑" pitchFamily="34" charset="-122"/>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微软雅黑" pitchFamily="34" charset="-122"/>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微软雅黑" pitchFamily="34" charset="-122"/>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xmlns="" id="{031D9CE8-17B0-4F8B-9B77-648F021BB6A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0"/>
            <a:ext cx="9144000" cy="2571750"/>
          </a:xfrm>
          <a:prstGeom prst="rect">
            <a:avLst/>
          </a:prstGeom>
        </p:spPr>
      </p:pic>
      <p:sp>
        <p:nvSpPr>
          <p:cNvPr id="12" name="矩形: 圆角 11">
            <a:extLst>
              <a:ext uri="{FF2B5EF4-FFF2-40B4-BE49-F238E27FC236}">
                <a16:creationId xmlns:a16="http://schemas.microsoft.com/office/drawing/2014/main" xmlns="" id="{1D5F35D6-1E72-4C4F-A492-0C10C53547F1}"/>
              </a:ext>
            </a:extLst>
          </p:cNvPr>
          <p:cNvSpPr/>
          <p:nvPr/>
        </p:nvSpPr>
        <p:spPr>
          <a:xfrm>
            <a:off x="467544" y="411510"/>
            <a:ext cx="8208912" cy="4320480"/>
          </a:xfrm>
          <a:prstGeom prst="roundRect">
            <a:avLst>
              <a:gd name="adj" fmla="val 3113"/>
            </a:avLst>
          </a:prstGeom>
          <a:solidFill>
            <a:schemeClr val="bg1"/>
          </a:solidFill>
          <a:ln w="3175">
            <a:solidFill>
              <a:schemeClr val="tx1">
                <a:lumMod val="50000"/>
                <a:lumOff val="50000"/>
              </a:schemeClr>
            </a:solid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a:extLst>
              <a:ext uri="{FF2B5EF4-FFF2-40B4-BE49-F238E27FC236}">
                <a16:creationId xmlns:a16="http://schemas.microsoft.com/office/drawing/2014/main" xmlns="" id="{163816B0-01B2-4BD4-BCE1-123E15F266FA}"/>
              </a:ext>
            </a:extLst>
          </p:cNvPr>
          <p:cNvGrpSpPr/>
          <p:nvPr/>
        </p:nvGrpSpPr>
        <p:grpSpPr>
          <a:xfrm>
            <a:off x="7884368" y="627534"/>
            <a:ext cx="504056" cy="360040"/>
            <a:chOff x="7596336" y="740307"/>
            <a:chExt cx="504056" cy="360040"/>
          </a:xfrm>
        </p:grpSpPr>
        <p:cxnSp>
          <p:nvCxnSpPr>
            <p:cNvPr id="14" name="直接连接符 13">
              <a:extLst>
                <a:ext uri="{FF2B5EF4-FFF2-40B4-BE49-F238E27FC236}">
                  <a16:creationId xmlns:a16="http://schemas.microsoft.com/office/drawing/2014/main" xmlns="" id="{41187E59-9576-4D61-9C23-7079E8325C25}"/>
                </a:ext>
              </a:extLst>
            </p:cNvPr>
            <p:cNvCxnSpPr/>
            <p:nvPr/>
          </p:nvCxnSpPr>
          <p:spPr>
            <a:xfrm>
              <a:off x="7596336" y="915566"/>
              <a:ext cx="50405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4DD233BD-3DE3-4306-A347-6E1DA41C8334}"/>
                </a:ext>
              </a:extLst>
            </p:cNvPr>
            <p:cNvCxnSpPr/>
            <p:nvPr/>
          </p:nvCxnSpPr>
          <p:spPr>
            <a:xfrm flipV="1">
              <a:off x="7956376" y="740307"/>
              <a:ext cx="0" cy="36004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9" name="TextBox 7">
            <a:extLst>
              <a:ext uri="{FF2B5EF4-FFF2-40B4-BE49-F238E27FC236}">
                <a16:creationId xmlns:a16="http://schemas.microsoft.com/office/drawing/2014/main" xmlns="" id="{BE471C66-78B9-4A13-9735-88680083824A}"/>
              </a:ext>
            </a:extLst>
          </p:cNvPr>
          <p:cNvSpPr>
            <a:spLocks noChangeArrowheads="1"/>
          </p:cNvSpPr>
          <p:nvPr/>
        </p:nvSpPr>
        <p:spPr bwMode="auto">
          <a:xfrm>
            <a:off x="1331640" y="1740753"/>
            <a:ext cx="655272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3600" b="1" spc="300" dirty="0" smtClean="0">
                <a:solidFill>
                  <a:srgbClr val="000000"/>
                </a:solidFill>
                <a:latin typeface="微软雅黑" panose="020B0503020204020204" pitchFamily="34" charset="-122"/>
                <a:ea typeface="微软雅黑" panose="020B0503020204020204" pitchFamily="34" charset="-122"/>
                <a:cs typeface="+mn-ea"/>
                <a:sym typeface="+mn-lt"/>
              </a:rPr>
              <a:t>可逆数据隐藏算法展示</a:t>
            </a:r>
            <a:endParaRPr lang="zh-CN" altLang="en-US" sz="3600" b="1" spc="300" dirty="0">
              <a:solidFill>
                <a:srgbClr val="000000"/>
              </a:solidFill>
              <a:latin typeface="微软雅黑" panose="020B0503020204020204" pitchFamily="34" charset="-122"/>
              <a:ea typeface="微软雅黑" panose="020B0503020204020204" pitchFamily="34" charset="-122"/>
              <a:cs typeface="+mn-ea"/>
              <a:sym typeface="+mn-lt"/>
            </a:endParaRPr>
          </a:p>
        </p:txBody>
      </p:sp>
      <p:sp>
        <p:nvSpPr>
          <p:cNvPr id="20" name="文本框 19">
            <a:extLst>
              <a:ext uri="{FF2B5EF4-FFF2-40B4-BE49-F238E27FC236}">
                <a16:creationId xmlns:a16="http://schemas.microsoft.com/office/drawing/2014/main" xmlns="" id="{FB01D04B-4F78-4592-99D5-00B3B375D18C}"/>
              </a:ext>
            </a:extLst>
          </p:cNvPr>
          <p:cNvSpPr txBox="1"/>
          <p:nvPr/>
        </p:nvSpPr>
        <p:spPr>
          <a:xfrm>
            <a:off x="3527884" y="2571750"/>
            <a:ext cx="2160240" cy="338554"/>
          </a:xfrm>
          <a:prstGeom prst="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r>
              <a:rPr lang="zh-CN" altLang="en-US" sz="1100" dirty="0" smtClean="0">
                <a:solidFill>
                  <a:schemeClr val="tx1">
                    <a:lumMod val="50000"/>
                    <a:lumOff val="50000"/>
                  </a:schemeClr>
                </a:solidFill>
                <a:ea typeface="微软雅黑" pitchFamily="34" charset="-122"/>
                <a:cs typeface="Calibri" panose="020F0502020204030204" pitchFamily="34" charset="0"/>
              </a:rPr>
              <a:t>组长：孙浩翔</a:t>
            </a:r>
            <a:endParaRPr lang="en-US" altLang="zh-CN" sz="1100" dirty="0" smtClean="0">
              <a:solidFill>
                <a:schemeClr val="tx1">
                  <a:lumMod val="50000"/>
                  <a:lumOff val="50000"/>
                </a:schemeClr>
              </a:solidFill>
              <a:ea typeface="微软雅黑" pitchFamily="34" charset="-122"/>
              <a:cs typeface="Calibri" panose="020F0502020204030204" pitchFamily="34" charset="0"/>
            </a:endParaRPr>
          </a:p>
          <a:p>
            <a:r>
              <a:rPr lang="zh-CN" altLang="en-US" sz="1100" dirty="0" smtClean="0">
                <a:solidFill>
                  <a:schemeClr val="tx1">
                    <a:lumMod val="50000"/>
                    <a:lumOff val="50000"/>
                  </a:schemeClr>
                </a:solidFill>
                <a:ea typeface="微软雅黑" pitchFamily="34" charset="-122"/>
                <a:cs typeface="Calibri" panose="020F0502020204030204" pitchFamily="34" charset="0"/>
              </a:rPr>
              <a:t>组员：张然、徐洁、</a:t>
            </a:r>
            <a:r>
              <a:rPr lang="zh-CN" altLang="en-US" sz="1100" dirty="0">
                <a:solidFill>
                  <a:schemeClr val="tx1">
                    <a:lumMod val="50000"/>
                    <a:lumOff val="50000"/>
                  </a:schemeClr>
                </a:solidFill>
                <a:ea typeface="微软雅黑" pitchFamily="34" charset="-122"/>
                <a:cs typeface="Calibri" panose="020F0502020204030204" pitchFamily="34" charset="0"/>
              </a:rPr>
              <a:t>金圣彬</a:t>
            </a:r>
          </a:p>
        </p:txBody>
      </p:sp>
    </p:spTree>
    <p:extLst>
      <p:ext uri="{BB962C8B-B14F-4D97-AF65-F5344CB8AC3E}">
        <p14:creationId xmlns:p14="http://schemas.microsoft.com/office/powerpoint/2010/main" val="3368727776"/>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xmlns="" id="{A9FF0F39-6427-4967-970C-F34D2D7BC97A}"/>
              </a:ext>
            </a:extLst>
          </p:cNvPr>
          <p:cNvGrpSpPr/>
          <p:nvPr/>
        </p:nvGrpSpPr>
        <p:grpSpPr>
          <a:xfrm>
            <a:off x="323528" y="0"/>
            <a:ext cx="3240360" cy="578162"/>
            <a:chOff x="323528" y="0"/>
            <a:chExt cx="3240360" cy="578162"/>
          </a:xfrm>
        </p:grpSpPr>
        <p:sp>
          <p:nvSpPr>
            <p:cNvPr id="31" name="TextBox 86">
              <a:extLst>
                <a:ext uri="{FF2B5EF4-FFF2-40B4-BE49-F238E27FC236}">
                  <a16:creationId xmlns:a16="http://schemas.microsoft.com/office/drawing/2014/main" xmlns="" id="{7CF500C2-F56B-4223-8644-F6CE9E4DE784}"/>
                </a:ext>
              </a:extLst>
            </p:cNvPr>
            <p:cNvSpPr txBox="1"/>
            <p:nvPr/>
          </p:nvSpPr>
          <p:spPr>
            <a:xfrm>
              <a:off x="576196" y="58248"/>
              <a:ext cx="2987692" cy="461665"/>
            </a:xfrm>
            <a:prstGeom prst="rect">
              <a:avLst/>
            </a:prstGeom>
            <a:noFill/>
          </p:spPr>
          <p:txBody>
            <a:bodyPr wrap="square" rtlCol="0">
              <a:spAutoFit/>
            </a:bodyPr>
            <a:lstStyle/>
            <a:p>
              <a:r>
                <a:rPr lang="zh-CN" altLang="en-US" sz="2400" dirty="0">
                  <a:latin typeface="+mn-lt"/>
                  <a:ea typeface="+mn-ea"/>
                  <a:cs typeface="+mn-ea"/>
                  <a:sym typeface="+mn-lt"/>
                </a:rPr>
                <a:t>二值</a:t>
              </a:r>
              <a:r>
                <a:rPr lang="zh-CN" altLang="en-US" sz="2400" dirty="0" smtClean="0">
                  <a:latin typeface="+mn-lt"/>
                  <a:ea typeface="+mn-ea"/>
                  <a:cs typeface="+mn-ea"/>
                  <a:sym typeface="+mn-lt"/>
                </a:rPr>
                <a:t>图像隐藏</a:t>
              </a:r>
              <a:r>
                <a:rPr lang="en-US" altLang="zh-CN" sz="2400" dirty="0" smtClean="0">
                  <a:latin typeface="+mn-lt"/>
                  <a:ea typeface="+mn-ea"/>
                  <a:cs typeface="+mn-ea"/>
                  <a:sym typeface="+mn-lt"/>
                </a:rPr>
                <a:t>:</a:t>
              </a:r>
              <a:r>
                <a:rPr lang="zh-CN" altLang="en-US" sz="2400" dirty="0">
                  <a:latin typeface="+mn-lt"/>
                  <a:ea typeface="+mn-ea"/>
                  <a:cs typeface="+mn-ea"/>
                  <a:sym typeface="+mn-lt"/>
                </a:rPr>
                <a:t>效果</a:t>
              </a:r>
              <a:endParaRPr lang="en-US" altLang="zh-CN" sz="2400" dirty="0">
                <a:latin typeface="+mn-lt"/>
                <a:ea typeface="+mn-ea"/>
                <a:cs typeface="+mn-ea"/>
                <a:sym typeface="+mn-lt"/>
              </a:endParaRPr>
            </a:p>
          </p:txBody>
        </p:sp>
        <p:sp>
          <p:nvSpPr>
            <p:cNvPr id="32" name="矩形 31">
              <a:extLst>
                <a:ext uri="{FF2B5EF4-FFF2-40B4-BE49-F238E27FC236}">
                  <a16:creationId xmlns:a16="http://schemas.microsoft.com/office/drawing/2014/main" xmlns="" id="{9CCDF588-E3AB-43A8-A25B-0FAD697D48D1}"/>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307" y="525844"/>
            <a:ext cx="3814293" cy="462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85319" y="1347614"/>
            <a:ext cx="246221" cy="1800200"/>
          </a:xfrm>
          <a:prstGeom prst="rect">
            <a:avLst/>
          </a:prstGeom>
          <a:noFill/>
        </p:spPr>
        <p:txBody>
          <a:bodyPr vert="eaVert" wrap="square" lIns="0" tIns="0" rIns="0" bIns="0" rtlCol="0">
            <a:spAutoFit/>
          </a:bodyPr>
          <a:lstStyle/>
          <a:p>
            <a:r>
              <a:rPr lang="zh-CN" altLang="en-US" sz="1600" b="1" dirty="0" smtClean="0">
                <a:solidFill>
                  <a:schemeClr val="accent6"/>
                </a:solidFill>
                <a:latin typeface="微软雅黑" pitchFamily="34" charset="-122"/>
                <a:ea typeface="微软雅黑" pitchFamily="34" charset="-122"/>
              </a:rPr>
              <a:t>隐藏</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5685" y="303738"/>
            <a:ext cx="3848100"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043571" y="4227934"/>
            <a:ext cx="2952328" cy="246221"/>
          </a:xfrm>
          <a:prstGeom prst="rect">
            <a:avLst/>
          </a:prstGeom>
          <a:noFill/>
        </p:spPr>
        <p:txBody>
          <a:bodyPr wrap="square" lIns="0" tIns="0" rIns="0" bIns="0" rtlCol="0">
            <a:spAutoFit/>
          </a:bodyPr>
          <a:lstStyle/>
          <a:p>
            <a:r>
              <a:rPr lang="zh-CN" altLang="en-US" sz="1600" b="1" dirty="0" smtClean="0">
                <a:solidFill>
                  <a:schemeClr val="accent6"/>
                </a:solidFill>
                <a:latin typeface="微软雅黑" pitchFamily="34" charset="-122"/>
                <a:ea typeface="微软雅黑" pitchFamily="34" charset="-122"/>
              </a:rPr>
              <a:t>提取</a:t>
            </a:r>
          </a:p>
        </p:txBody>
      </p:sp>
      <p:cxnSp>
        <p:nvCxnSpPr>
          <p:cNvPr id="6" name="直接箭头连接符 5"/>
          <p:cNvCxnSpPr/>
          <p:nvPr/>
        </p:nvCxnSpPr>
        <p:spPr>
          <a:xfrm flipV="1">
            <a:off x="5148064" y="3647013"/>
            <a:ext cx="0" cy="3648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308429" y="1851670"/>
            <a:ext cx="231123" cy="1237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3822162"/>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EB8BFF9A-92E2-494C-8910-C5C9154E642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571750"/>
            <a:ext cx="9144000" cy="2571750"/>
          </a:xfrm>
          <a:prstGeom prst="rect">
            <a:avLst/>
          </a:prstGeom>
        </p:spPr>
      </p:pic>
      <p:sp>
        <p:nvSpPr>
          <p:cNvPr id="3" name="矩形: 圆角 2">
            <a:extLst>
              <a:ext uri="{FF2B5EF4-FFF2-40B4-BE49-F238E27FC236}">
                <a16:creationId xmlns:a16="http://schemas.microsoft.com/office/drawing/2014/main" xmlns=""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xmlns="" id="{5A1C8C7D-5549-4319-962D-C7ED832D2642}"/>
              </a:ext>
            </a:extLst>
          </p:cNvPr>
          <p:cNvGrpSpPr/>
          <p:nvPr/>
        </p:nvGrpSpPr>
        <p:grpSpPr>
          <a:xfrm>
            <a:off x="1727686" y="1420780"/>
            <a:ext cx="1188135" cy="2123657"/>
            <a:chOff x="4499992" y="1114046"/>
            <a:chExt cx="519809" cy="521600"/>
          </a:xfrm>
        </p:grpSpPr>
        <p:sp>
          <p:nvSpPr>
            <p:cNvPr id="5" name="矩形: 圆角 4">
              <a:extLst>
                <a:ext uri="{FF2B5EF4-FFF2-40B4-BE49-F238E27FC236}">
                  <a16:creationId xmlns:a16="http://schemas.microsoft.com/office/drawing/2014/main" xmlns="" id="{3B592E88-3047-49E6-82A2-9B73D270B837}"/>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xmlns="" id="{6DF5622F-CF77-4901-914C-F1B464E26CE6}"/>
                </a:ext>
              </a:extLst>
            </p:cNvPr>
            <p:cNvSpPr txBox="1"/>
            <p:nvPr/>
          </p:nvSpPr>
          <p:spPr>
            <a:xfrm>
              <a:off x="4549499" y="1114046"/>
              <a:ext cx="470302" cy="521600"/>
            </a:xfrm>
            <a:prstGeom prst="rect">
              <a:avLst/>
            </a:prstGeom>
            <a:noFill/>
          </p:spPr>
          <p:txBody>
            <a:bodyPr wrap="square" lIns="0" tIns="0" rIns="0" bIns="0" rtlCol="0">
              <a:spAutoFit/>
            </a:bodyPr>
            <a:lstStyle/>
            <a:p>
              <a:r>
                <a:rPr lang="en-US" altLang="zh-CN" sz="13800" dirty="0" smtClean="0">
                  <a:solidFill>
                    <a:schemeClr val="bg1"/>
                  </a:solidFill>
                  <a:ea typeface="微软雅黑" pitchFamily="34" charset="-122"/>
                  <a:cs typeface="Calibri" panose="020F0502020204030204" pitchFamily="34" charset="0"/>
                </a:rPr>
                <a:t>2</a:t>
              </a:r>
              <a:endParaRPr lang="zh-CN" altLang="en-US" sz="13800" dirty="0">
                <a:solidFill>
                  <a:schemeClr val="bg1"/>
                </a:solidFill>
                <a:ea typeface="微软雅黑" pitchFamily="34" charset="-122"/>
                <a:cs typeface="Calibri" panose="020F0502020204030204" pitchFamily="34" charset="0"/>
              </a:endParaRPr>
            </a:p>
          </p:txBody>
        </p:sp>
      </p:grpSp>
      <p:sp>
        <p:nvSpPr>
          <p:cNvPr id="7" name="文本框 6">
            <a:extLst>
              <a:ext uri="{FF2B5EF4-FFF2-40B4-BE49-F238E27FC236}">
                <a16:creationId xmlns:a16="http://schemas.microsoft.com/office/drawing/2014/main" xmlns="" id="{FE7FE15F-68A8-47E7-A726-FE68DA345626}"/>
              </a:ext>
            </a:extLst>
          </p:cNvPr>
          <p:cNvSpPr txBox="1"/>
          <p:nvPr/>
        </p:nvSpPr>
        <p:spPr>
          <a:xfrm>
            <a:off x="3388177" y="2179769"/>
            <a:ext cx="3564898" cy="677108"/>
          </a:xfrm>
          <a:prstGeom prst="rect">
            <a:avLst/>
          </a:prstGeom>
          <a:noFill/>
        </p:spPr>
        <p:txBody>
          <a:bodyPr wrap="square" lIns="0" tIns="0" rIns="0" bIns="0" rtlCol="0">
            <a:spAutoFit/>
          </a:bodyPr>
          <a:lstStyle/>
          <a:p>
            <a:pPr algn="dist"/>
            <a:r>
              <a:rPr lang="zh-CN" altLang="en-US" sz="4400" b="1" dirty="0">
                <a:solidFill>
                  <a:schemeClr val="accent6"/>
                </a:solidFill>
                <a:latin typeface="微软雅黑" pitchFamily="34" charset="-122"/>
                <a:ea typeface="微软雅黑" pitchFamily="34" charset="-122"/>
              </a:rPr>
              <a:t>灰度</a:t>
            </a:r>
            <a:r>
              <a:rPr lang="zh-CN" altLang="en-US" sz="4400" b="1" dirty="0" smtClean="0">
                <a:solidFill>
                  <a:schemeClr val="accent6"/>
                </a:solidFill>
                <a:latin typeface="微软雅黑" pitchFamily="34" charset="-122"/>
                <a:ea typeface="微软雅黑" pitchFamily="34" charset="-122"/>
              </a:rPr>
              <a:t>图像隐藏</a:t>
            </a:r>
            <a:endParaRPr lang="zh-CN" altLang="en-US" sz="4400" b="1" dirty="0">
              <a:solidFill>
                <a:schemeClr val="accent6"/>
              </a:solidFill>
              <a:latin typeface="微软雅黑" pitchFamily="34" charset="-122"/>
              <a:ea typeface="微软雅黑" pitchFamily="34" charset="-122"/>
            </a:endParaRPr>
          </a:p>
        </p:txBody>
      </p:sp>
    </p:spTree>
    <p:extLst>
      <p:ext uri="{BB962C8B-B14F-4D97-AF65-F5344CB8AC3E}">
        <p14:creationId xmlns:p14="http://schemas.microsoft.com/office/powerpoint/2010/main" val="3875184632"/>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xmlns="" id="{A9FF0F39-6427-4967-970C-F34D2D7BC97A}"/>
              </a:ext>
            </a:extLst>
          </p:cNvPr>
          <p:cNvGrpSpPr/>
          <p:nvPr/>
        </p:nvGrpSpPr>
        <p:grpSpPr>
          <a:xfrm>
            <a:off x="323528" y="0"/>
            <a:ext cx="3240360" cy="578162"/>
            <a:chOff x="323528" y="0"/>
            <a:chExt cx="3240360" cy="578162"/>
          </a:xfrm>
        </p:grpSpPr>
        <p:sp>
          <p:nvSpPr>
            <p:cNvPr id="31" name="TextBox 86">
              <a:extLst>
                <a:ext uri="{FF2B5EF4-FFF2-40B4-BE49-F238E27FC236}">
                  <a16:creationId xmlns:a16="http://schemas.microsoft.com/office/drawing/2014/main" xmlns="" id="{7CF500C2-F56B-4223-8644-F6CE9E4DE784}"/>
                </a:ext>
              </a:extLst>
            </p:cNvPr>
            <p:cNvSpPr txBox="1"/>
            <p:nvPr/>
          </p:nvSpPr>
          <p:spPr>
            <a:xfrm>
              <a:off x="576196" y="58248"/>
              <a:ext cx="2987692" cy="461665"/>
            </a:xfrm>
            <a:prstGeom prst="rect">
              <a:avLst/>
            </a:prstGeom>
            <a:noFill/>
          </p:spPr>
          <p:txBody>
            <a:bodyPr wrap="square" rtlCol="0">
              <a:spAutoFit/>
            </a:bodyPr>
            <a:lstStyle/>
            <a:p>
              <a:r>
                <a:rPr lang="zh-CN" altLang="en-US" sz="2400" dirty="0">
                  <a:latin typeface="+mn-lt"/>
                  <a:ea typeface="+mn-ea"/>
                  <a:cs typeface="+mn-ea"/>
                  <a:sym typeface="+mn-lt"/>
                </a:rPr>
                <a:t>灰度</a:t>
              </a:r>
              <a:r>
                <a:rPr lang="zh-CN" altLang="en-US" sz="2400" dirty="0" smtClean="0">
                  <a:latin typeface="+mn-lt"/>
                  <a:ea typeface="+mn-ea"/>
                  <a:cs typeface="+mn-ea"/>
                  <a:sym typeface="+mn-lt"/>
                </a:rPr>
                <a:t>图像隐藏</a:t>
              </a:r>
              <a:r>
                <a:rPr lang="en-US" altLang="zh-CN" sz="2400" dirty="0" smtClean="0">
                  <a:latin typeface="+mn-lt"/>
                  <a:ea typeface="+mn-ea"/>
                  <a:cs typeface="+mn-ea"/>
                  <a:sym typeface="+mn-lt"/>
                </a:rPr>
                <a:t>:</a:t>
              </a:r>
              <a:r>
                <a:rPr lang="zh-CN" altLang="en-US" sz="2400" dirty="0" smtClean="0">
                  <a:latin typeface="+mn-lt"/>
                  <a:ea typeface="+mn-ea"/>
                  <a:cs typeface="+mn-ea"/>
                  <a:sym typeface="+mn-lt"/>
                </a:rPr>
                <a:t>原理</a:t>
              </a:r>
              <a:endParaRPr lang="en-US" altLang="zh-CN" sz="2400" dirty="0">
                <a:latin typeface="+mn-lt"/>
                <a:ea typeface="+mn-ea"/>
                <a:cs typeface="+mn-ea"/>
                <a:sym typeface="+mn-lt"/>
              </a:endParaRPr>
            </a:p>
          </p:txBody>
        </p:sp>
        <p:sp>
          <p:nvSpPr>
            <p:cNvPr id="32" name="矩形 31">
              <a:extLst>
                <a:ext uri="{FF2B5EF4-FFF2-40B4-BE49-F238E27FC236}">
                  <a16:creationId xmlns:a16="http://schemas.microsoft.com/office/drawing/2014/main" xmlns="" id="{9CCDF588-E3AB-43A8-A25B-0FAD697D48D1}"/>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Box 1"/>
          <p:cNvSpPr txBox="1"/>
          <p:nvPr/>
        </p:nvSpPr>
        <p:spPr>
          <a:xfrm>
            <a:off x="576196" y="679977"/>
            <a:ext cx="4032448" cy="215444"/>
          </a:xfrm>
          <a:prstGeom prst="rect">
            <a:avLst/>
          </a:prstGeom>
          <a:noFill/>
        </p:spPr>
        <p:txBody>
          <a:bodyPr wrap="square" lIns="0" tIns="0" rIns="0" bIns="0" rtlCol="0">
            <a:spAutoFit/>
          </a:bodyPr>
          <a:lstStyle/>
          <a:p>
            <a:r>
              <a:rPr lang="zh-CN" altLang="en-US" sz="1400" b="1" dirty="0" smtClean="0">
                <a:solidFill>
                  <a:schemeClr val="accent6"/>
                </a:solidFill>
                <a:latin typeface="微软雅黑" pitchFamily="34" charset="-122"/>
                <a:ea typeface="微软雅黑" pitchFamily="34" charset="-122"/>
              </a:rPr>
              <a:t>关键词：大容量，对图片的改动也大。</a:t>
            </a:r>
          </a:p>
        </p:txBody>
      </p:sp>
      <p:sp>
        <p:nvSpPr>
          <p:cNvPr id="4" name="TextBox 3"/>
          <p:cNvSpPr txBox="1"/>
          <p:nvPr/>
        </p:nvSpPr>
        <p:spPr>
          <a:xfrm>
            <a:off x="576196" y="1059582"/>
            <a:ext cx="8567804" cy="646331"/>
          </a:xfrm>
          <a:prstGeom prst="rect">
            <a:avLst/>
          </a:prstGeom>
          <a:noFill/>
        </p:spPr>
        <p:txBody>
          <a:bodyPr wrap="square" lIns="0" tIns="0" rIns="0" bIns="0" rtlCol="0">
            <a:spAutoFit/>
          </a:bodyPr>
          <a:lstStyle/>
          <a:p>
            <a:r>
              <a:rPr lang="en-US" altLang="zh-CN" sz="1400" b="1" dirty="0">
                <a:solidFill>
                  <a:schemeClr val="accent6"/>
                </a:solidFill>
                <a:latin typeface="微软雅黑" pitchFamily="34" charset="-122"/>
                <a:ea typeface="微软雅黑" pitchFamily="34" charset="-122"/>
              </a:rPr>
              <a:t> </a:t>
            </a:r>
            <a:r>
              <a:rPr lang="en-US" altLang="zh-CN" sz="1400" b="1" dirty="0" smtClean="0">
                <a:solidFill>
                  <a:schemeClr val="accent6"/>
                </a:solidFill>
                <a:latin typeface="微软雅黑" pitchFamily="34" charset="-122"/>
                <a:ea typeface="微软雅黑" pitchFamily="34" charset="-122"/>
              </a:rPr>
              <a:t>      </a:t>
            </a:r>
            <a:r>
              <a:rPr lang="zh-CN" altLang="en-US" sz="1400" b="1" dirty="0" smtClean="0">
                <a:solidFill>
                  <a:schemeClr val="accent6"/>
                </a:solidFill>
                <a:latin typeface="微软雅黑" pitchFamily="34" charset="-122"/>
                <a:ea typeface="微软雅黑" pitchFamily="34" charset="-122"/>
              </a:rPr>
              <a:t>在上一个隐藏算法中，待隐藏图片的处理方法是先灰度化，再二值化。二值化以后图片会丢失许多信息，除非本身就是黑白两色。灰度图像隐藏就是对图片只进行灰度化处理，保留更多信息，但是相应的，对原图的改动也很多。</a:t>
            </a:r>
          </a:p>
        </p:txBody>
      </p:sp>
      <p:sp>
        <p:nvSpPr>
          <p:cNvPr id="5" name="矩形 4"/>
          <p:cNvSpPr/>
          <p:nvPr/>
        </p:nvSpPr>
        <p:spPr>
          <a:xfrm>
            <a:off x="576196" y="1740753"/>
            <a:ext cx="8567804" cy="1846659"/>
          </a:xfrm>
          <a:prstGeom prst="rect">
            <a:avLst/>
          </a:prstGeom>
        </p:spPr>
        <p:txBody>
          <a:bodyPr wrap="square">
            <a:spAutoFit/>
          </a:bodyPr>
          <a:lstStyle/>
          <a:p>
            <a:r>
              <a:rPr lang="zh-CN" altLang="en-US" sz="1600" b="1" dirty="0" smtClean="0">
                <a:solidFill>
                  <a:schemeClr val="accent6"/>
                </a:solidFill>
                <a:latin typeface="微软雅黑" pitchFamily="34" charset="-122"/>
                <a:ea typeface="微软雅黑" pitchFamily="34" charset="-122"/>
              </a:rPr>
              <a:t>原理：</a:t>
            </a:r>
            <a:endParaRPr lang="zh-CN" altLang="en-US" sz="1400" b="1" dirty="0">
              <a:solidFill>
                <a:schemeClr val="accent6"/>
              </a:solidFill>
              <a:latin typeface="微软雅黑" pitchFamily="34" charset="-122"/>
              <a:ea typeface="微软雅黑" pitchFamily="34" charset="-122"/>
            </a:endParaRPr>
          </a:p>
          <a:p>
            <a:r>
              <a:rPr lang="zh-CN" altLang="en-US" sz="1400" b="1" dirty="0">
                <a:solidFill>
                  <a:schemeClr val="accent6"/>
                </a:solidFill>
                <a:latin typeface="微软雅黑" pitchFamily="34" charset="-122"/>
                <a:ea typeface="微软雅黑" pitchFamily="34" charset="-122"/>
              </a:rPr>
              <a:t>       找到一个临界条件可以尽最大可能从第零位平面往上多用几个位图来保存要隐藏的图像而又不破坏原图的信息，被人眼看出差别。越往</a:t>
            </a:r>
            <a:r>
              <a:rPr lang="zh-CN" altLang="en-US" sz="1400" b="1" dirty="0" smtClean="0">
                <a:solidFill>
                  <a:schemeClr val="accent6"/>
                </a:solidFill>
                <a:latin typeface="微软雅黑" pitchFamily="34" charset="-122"/>
                <a:ea typeface="微软雅黑" pitchFamily="34" charset="-122"/>
              </a:rPr>
              <a:t>上修改位图</a:t>
            </a:r>
            <a:r>
              <a:rPr lang="zh-CN" altLang="en-US" sz="1400" b="1" dirty="0">
                <a:solidFill>
                  <a:schemeClr val="accent6"/>
                </a:solidFill>
                <a:latin typeface="微软雅黑" pitchFamily="34" charset="-122"/>
                <a:ea typeface="微软雅黑" pitchFamily="34" charset="-122"/>
              </a:rPr>
              <a:t>对原图的像素影响越大，而要用更多位图隐藏图像势必会破坏原图信息，因此能动用来隐藏的位图一定要与像素值的最高非</a:t>
            </a:r>
            <a:r>
              <a:rPr lang="zh-CN" altLang="en-US" sz="1400" b="1" dirty="0" smtClean="0">
                <a:solidFill>
                  <a:schemeClr val="accent6"/>
                </a:solidFill>
                <a:latin typeface="微软雅黑" pitchFamily="34" charset="-122"/>
                <a:ea typeface="微软雅黑" pitchFamily="34" charset="-122"/>
              </a:rPr>
              <a:t>零位保持</a:t>
            </a:r>
            <a:r>
              <a:rPr lang="en-US" altLang="zh-CN" sz="1400" b="1" dirty="0" smtClean="0">
                <a:solidFill>
                  <a:schemeClr val="accent6"/>
                </a:solidFill>
                <a:latin typeface="微软雅黑" pitchFamily="34" charset="-122"/>
                <a:ea typeface="微软雅黑" pitchFamily="34" charset="-122"/>
              </a:rPr>
              <a:t>”</a:t>
            </a:r>
            <a:r>
              <a:rPr lang="zh-CN" altLang="en-US" sz="1400" b="1" dirty="0" smtClean="0">
                <a:solidFill>
                  <a:schemeClr val="accent6"/>
                </a:solidFill>
                <a:latin typeface="微软雅黑" pitchFamily="34" charset="-122"/>
                <a:ea typeface="微软雅黑" pitchFamily="34" charset="-122"/>
              </a:rPr>
              <a:t>一段距离</a:t>
            </a:r>
            <a:r>
              <a:rPr lang="en-US" altLang="zh-CN" sz="1400" b="1" dirty="0" smtClean="0">
                <a:solidFill>
                  <a:schemeClr val="accent6"/>
                </a:solidFill>
                <a:latin typeface="微软雅黑" pitchFamily="34" charset="-122"/>
                <a:ea typeface="微软雅黑" pitchFamily="34" charset="-122"/>
              </a:rPr>
              <a:t>”</a:t>
            </a:r>
            <a:r>
              <a:rPr lang="zh-CN" altLang="en-US" sz="1400" b="1" dirty="0" smtClean="0">
                <a:solidFill>
                  <a:schemeClr val="accent6"/>
                </a:solidFill>
                <a:latin typeface="微软雅黑" pitchFamily="34" charset="-122"/>
                <a:ea typeface="微软雅黑" pitchFamily="34" charset="-122"/>
              </a:rPr>
              <a:t>。搜寻资料可知 “这段距离”</a:t>
            </a:r>
            <a:r>
              <a:rPr lang="zh-CN" altLang="en-US" sz="1400" b="1" dirty="0">
                <a:solidFill>
                  <a:schemeClr val="accent6"/>
                </a:solidFill>
                <a:latin typeface="微软雅黑" pitchFamily="34" charset="-122"/>
                <a:ea typeface="微软雅黑" pitchFamily="34" charset="-122"/>
              </a:rPr>
              <a:t>为：</a:t>
            </a:r>
          </a:p>
          <a:p>
            <a:r>
              <a:rPr lang="zh-CN" altLang="en-US" sz="1400" b="1" dirty="0">
                <a:solidFill>
                  <a:schemeClr val="accent6"/>
                </a:solidFill>
                <a:latin typeface="微软雅黑" pitchFamily="34" charset="-122"/>
                <a:ea typeface="微软雅黑" pitchFamily="34" charset="-122"/>
              </a:rPr>
              <a:t>       对于</a:t>
            </a:r>
            <a:r>
              <a:rPr lang="zh-CN" altLang="en-US" sz="1400" b="1" dirty="0" smtClean="0">
                <a:solidFill>
                  <a:schemeClr val="accent6"/>
                </a:solidFill>
                <a:latin typeface="微软雅黑" pitchFamily="34" charset="-122"/>
                <a:ea typeface="微软雅黑" pitchFamily="34" charset="-122"/>
              </a:rPr>
              <a:t>红色单通道</a:t>
            </a:r>
            <a:r>
              <a:rPr lang="zh-CN" altLang="en-US" sz="1400" b="1" dirty="0">
                <a:solidFill>
                  <a:schemeClr val="accent6"/>
                </a:solidFill>
                <a:latin typeface="微软雅黑" pitchFamily="34" charset="-122"/>
                <a:ea typeface="微软雅黑" pitchFamily="34" charset="-122"/>
              </a:rPr>
              <a:t>图，能动用的位平面要与最高非零位有</a:t>
            </a:r>
            <a:r>
              <a:rPr lang="en-US" altLang="zh-CN" sz="1400" b="1" dirty="0">
                <a:solidFill>
                  <a:schemeClr val="accent6"/>
                </a:solidFill>
                <a:latin typeface="微软雅黑" pitchFamily="34" charset="-122"/>
                <a:ea typeface="微软雅黑" pitchFamily="34" charset="-122"/>
              </a:rPr>
              <a:t>4</a:t>
            </a:r>
            <a:r>
              <a:rPr lang="zh-CN" altLang="en-US" sz="1400" b="1" dirty="0">
                <a:solidFill>
                  <a:schemeClr val="accent6"/>
                </a:solidFill>
                <a:latin typeface="微软雅黑" pitchFamily="34" charset="-122"/>
                <a:ea typeface="微软雅黑" pitchFamily="34" charset="-122"/>
              </a:rPr>
              <a:t>位的距离；</a:t>
            </a:r>
          </a:p>
          <a:p>
            <a:r>
              <a:rPr lang="zh-CN" altLang="en-US" sz="1400" b="1" dirty="0">
                <a:solidFill>
                  <a:schemeClr val="accent6"/>
                </a:solidFill>
                <a:latin typeface="微软雅黑" pitchFamily="34" charset="-122"/>
                <a:ea typeface="微软雅黑" pitchFamily="34" charset="-122"/>
              </a:rPr>
              <a:t>       对于</a:t>
            </a:r>
            <a:r>
              <a:rPr lang="zh-CN" altLang="en-US" sz="1400" b="1" dirty="0" smtClean="0">
                <a:solidFill>
                  <a:schemeClr val="accent6"/>
                </a:solidFill>
                <a:latin typeface="微软雅黑" pitchFamily="34" charset="-122"/>
                <a:ea typeface="微软雅黑" pitchFamily="34" charset="-122"/>
              </a:rPr>
              <a:t>绿色单通道</a:t>
            </a:r>
            <a:r>
              <a:rPr lang="zh-CN" altLang="en-US" sz="1400" b="1" dirty="0">
                <a:solidFill>
                  <a:schemeClr val="accent6"/>
                </a:solidFill>
                <a:latin typeface="微软雅黑" pitchFamily="34" charset="-122"/>
                <a:ea typeface="微软雅黑" pitchFamily="34" charset="-122"/>
              </a:rPr>
              <a:t>图，能动用的位平面要与最高非零位有</a:t>
            </a:r>
            <a:r>
              <a:rPr lang="en-US" altLang="zh-CN" sz="1400" b="1" dirty="0">
                <a:solidFill>
                  <a:schemeClr val="accent6"/>
                </a:solidFill>
                <a:latin typeface="微软雅黑" pitchFamily="34" charset="-122"/>
                <a:ea typeface="微软雅黑" pitchFamily="34" charset="-122"/>
              </a:rPr>
              <a:t>5</a:t>
            </a:r>
            <a:r>
              <a:rPr lang="zh-CN" altLang="en-US" sz="1400" b="1" dirty="0">
                <a:solidFill>
                  <a:schemeClr val="accent6"/>
                </a:solidFill>
                <a:latin typeface="微软雅黑" pitchFamily="34" charset="-122"/>
                <a:ea typeface="微软雅黑" pitchFamily="34" charset="-122"/>
              </a:rPr>
              <a:t>位的距离；</a:t>
            </a:r>
          </a:p>
          <a:p>
            <a:r>
              <a:rPr lang="zh-CN" altLang="en-US" sz="1400" b="1" dirty="0">
                <a:solidFill>
                  <a:schemeClr val="accent6"/>
                </a:solidFill>
                <a:latin typeface="微软雅黑" pitchFamily="34" charset="-122"/>
                <a:ea typeface="微软雅黑" pitchFamily="34" charset="-122"/>
              </a:rPr>
              <a:t>       对于</a:t>
            </a:r>
            <a:r>
              <a:rPr lang="zh-CN" altLang="en-US" sz="1400" b="1" dirty="0" smtClean="0">
                <a:solidFill>
                  <a:schemeClr val="accent6"/>
                </a:solidFill>
                <a:latin typeface="微软雅黑" pitchFamily="34" charset="-122"/>
                <a:ea typeface="微软雅黑" pitchFamily="34" charset="-122"/>
              </a:rPr>
              <a:t>蓝色单通道</a:t>
            </a:r>
            <a:r>
              <a:rPr lang="zh-CN" altLang="en-US" sz="1400" b="1" dirty="0">
                <a:solidFill>
                  <a:schemeClr val="accent6"/>
                </a:solidFill>
                <a:latin typeface="微软雅黑" pitchFamily="34" charset="-122"/>
                <a:ea typeface="微软雅黑" pitchFamily="34" charset="-122"/>
              </a:rPr>
              <a:t>图，能动用的位平面要与最高非零位有</a:t>
            </a:r>
            <a:r>
              <a:rPr lang="en-US" altLang="zh-CN" sz="1400" b="1" dirty="0">
                <a:solidFill>
                  <a:schemeClr val="accent6"/>
                </a:solidFill>
                <a:latin typeface="微软雅黑" pitchFamily="34" charset="-122"/>
                <a:ea typeface="微软雅黑" pitchFamily="34" charset="-122"/>
              </a:rPr>
              <a:t>3</a:t>
            </a:r>
            <a:r>
              <a:rPr lang="zh-CN" altLang="en-US" sz="1400" b="1" dirty="0">
                <a:solidFill>
                  <a:schemeClr val="accent6"/>
                </a:solidFill>
                <a:latin typeface="微软雅黑" pitchFamily="34" charset="-122"/>
                <a:ea typeface="微软雅黑" pitchFamily="34" charset="-122"/>
              </a:rPr>
              <a:t>位的距离；</a:t>
            </a:r>
          </a:p>
        </p:txBody>
      </p:sp>
    </p:spTree>
    <p:extLst>
      <p:ext uri="{BB962C8B-B14F-4D97-AF65-F5344CB8AC3E}">
        <p14:creationId xmlns:p14="http://schemas.microsoft.com/office/powerpoint/2010/main" val="419290504"/>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xmlns="" id="{A9FF0F39-6427-4967-970C-F34D2D7BC97A}"/>
              </a:ext>
            </a:extLst>
          </p:cNvPr>
          <p:cNvGrpSpPr/>
          <p:nvPr/>
        </p:nvGrpSpPr>
        <p:grpSpPr>
          <a:xfrm>
            <a:off x="323528" y="0"/>
            <a:ext cx="3888432" cy="578162"/>
            <a:chOff x="323528" y="0"/>
            <a:chExt cx="3888432" cy="578162"/>
          </a:xfrm>
        </p:grpSpPr>
        <p:sp>
          <p:nvSpPr>
            <p:cNvPr id="31" name="TextBox 86">
              <a:extLst>
                <a:ext uri="{FF2B5EF4-FFF2-40B4-BE49-F238E27FC236}">
                  <a16:creationId xmlns:a16="http://schemas.microsoft.com/office/drawing/2014/main" xmlns="" id="{7CF500C2-F56B-4223-8644-F6CE9E4DE784}"/>
                </a:ext>
              </a:extLst>
            </p:cNvPr>
            <p:cNvSpPr txBox="1"/>
            <p:nvPr/>
          </p:nvSpPr>
          <p:spPr>
            <a:xfrm>
              <a:off x="576196" y="58248"/>
              <a:ext cx="3635764" cy="461665"/>
            </a:xfrm>
            <a:prstGeom prst="rect">
              <a:avLst/>
            </a:prstGeom>
            <a:noFill/>
          </p:spPr>
          <p:txBody>
            <a:bodyPr wrap="square" rtlCol="0">
              <a:spAutoFit/>
            </a:bodyPr>
            <a:lstStyle/>
            <a:p>
              <a:r>
                <a:rPr lang="zh-CN" altLang="en-US" sz="2400" dirty="0">
                  <a:latin typeface="+mn-lt"/>
                  <a:ea typeface="+mn-ea"/>
                  <a:cs typeface="+mn-ea"/>
                  <a:sym typeface="+mn-lt"/>
                </a:rPr>
                <a:t>灰度</a:t>
              </a:r>
              <a:r>
                <a:rPr lang="zh-CN" altLang="en-US" sz="2400" dirty="0" smtClean="0">
                  <a:latin typeface="+mn-lt"/>
                  <a:ea typeface="+mn-ea"/>
                  <a:cs typeface="+mn-ea"/>
                  <a:sym typeface="+mn-lt"/>
                </a:rPr>
                <a:t>图像隐藏</a:t>
              </a:r>
              <a:r>
                <a:rPr lang="en-US" altLang="zh-CN" sz="2400" dirty="0" smtClean="0">
                  <a:latin typeface="+mn-lt"/>
                  <a:ea typeface="+mn-ea"/>
                  <a:cs typeface="+mn-ea"/>
                  <a:sym typeface="+mn-lt"/>
                </a:rPr>
                <a:t>:</a:t>
              </a:r>
              <a:r>
                <a:rPr lang="zh-CN" altLang="en-US" sz="2400" dirty="0" smtClean="0">
                  <a:latin typeface="+mn-lt"/>
                  <a:ea typeface="+mn-ea"/>
                  <a:cs typeface="+mn-ea"/>
                  <a:sym typeface="+mn-lt"/>
                </a:rPr>
                <a:t>代码</a:t>
              </a:r>
              <a:r>
                <a:rPr lang="en-US" altLang="zh-CN" sz="2400" dirty="0" smtClean="0">
                  <a:latin typeface="+mn-lt"/>
                  <a:ea typeface="+mn-ea"/>
                  <a:cs typeface="+mn-ea"/>
                  <a:sym typeface="+mn-lt"/>
                </a:rPr>
                <a:t>_</a:t>
              </a:r>
              <a:r>
                <a:rPr lang="zh-CN" altLang="en-US" sz="2400" dirty="0">
                  <a:latin typeface="+mn-lt"/>
                  <a:ea typeface="+mn-ea"/>
                  <a:cs typeface="+mn-ea"/>
                  <a:sym typeface="+mn-lt"/>
                </a:rPr>
                <a:t>合并</a:t>
              </a:r>
              <a:endParaRPr lang="en-US" altLang="zh-CN" sz="2400" dirty="0">
                <a:latin typeface="+mn-lt"/>
                <a:ea typeface="+mn-ea"/>
                <a:cs typeface="+mn-ea"/>
                <a:sym typeface="+mn-lt"/>
              </a:endParaRPr>
            </a:p>
          </p:txBody>
        </p:sp>
        <p:sp>
          <p:nvSpPr>
            <p:cNvPr id="32" name="矩形 31">
              <a:extLst>
                <a:ext uri="{FF2B5EF4-FFF2-40B4-BE49-F238E27FC236}">
                  <a16:creationId xmlns:a16="http://schemas.microsoft.com/office/drawing/2014/main" xmlns="" id="{9CCDF588-E3AB-43A8-A25B-0FAD697D48D1}"/>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24" y="511698"/>
            <a:ext cx="8051423" cy="4481749"/>
          </a:xfrm>
          <a:prstGeom prst="rect">
            <a:avLst/>
          </a:prstGeom>
        </p:spPr>
      </p:pic>
    </p:spTree>
    <p:extLst>
      <p:ext uri="{BB962C8B-B14F-4D97-AF65-F5344CB8AC3E}">
        <p14:creationId xmlns:p14="http://schemas.microsoft.com/office/powerpoint/2010/main" val="2594407928"/>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xmlns="" id="{A9FF0F39-6427-4967-970C-F34D2D7BC97A}"/>
              </a:ext>
            </a:extLst>
          </p:cNvPr>
          <p:cNvGrpSpPr/>
          <p:nvPr/>
        </p:nvGrpSpPr>
        <p:grpSpPr>
          <a:xfrm>
            <a:off x="323528" y="0"/>
            <a:ext cx="3888432" cy="578162"/>
            <a:chOff x="323528" y="0"/>
            <a:chExt cx="3888432" cy="578162"/>
          </a:xfrm>
        </p:grpSpPr>
        <p:sp>
          <p:nvSpPr>
            <p:cNvPr id="31" name="TextBox 86">
              <a:extLst>
                <a:ext uri="{FF2B5EF4-FFF2-40B4-BE49-F238E27FC236}">
                  <a16:creationId xmlns:a16="http://schemas.microsoft.com/office/drawing/2014/main" xmlns="" id="{7CF500C2-F56B-4223-8644-F6CE9E4DE784}"/>
                </a:ext>
              </a:extLst>
            </p:cNvPr>
            <p:cNvSpPr txBox="1"/>
            <p:nvPr/>
          </p:nvSpPr>
          <p:spPr>
            <a:xfrm>
              <a:off x="576196" y="58248"/>
              <a:ext cx="3635764" cy="461665"/>
            </a:xfrm>
            <a:prstGeom prst="rect">
              <a:avLst/>
            </a:prstGeom>
            <a:noFill/>
          </p:spPr>
          <p:txBody>
            <a:bodyPr wrap="square" rtlCol="0">
              <a:spAutoFit/>
            </a:bodyPr>
            <a:lstStyle/>
            <a:p>
              <a:r>
                <a:rPr lang="zh-CN" altLang="en-US" sz="2400" dirty="0">
                  <a:latin typeface="+mn-lt"/>
                  <a:ea typeface="+mn-ea"/>
                  <a:cs typeface="+mn-ea"/>
                  <a:sym typeface="+mn-lt"/>
                </a:rPr>
                <a:t>灰度</a:t>
              </a:r>
              <a:r>
                <a:rPr lang="zh-CN" altLang="en-US" sz="2400" dirty="0" smtClean="0">
                  <a:latin typeface="+mn-lt"/>
                  <a:ea typeface="+mn-ea"/>
                  <a:cs typeface="+mn-ea"/>
                  <a:sym typeface="+mn-lt"/>
                </a:rPr>
                <a:t>图像隐藏</a:t>
              </a:r>
              <a:r>
                <a:rPr lang="en-US" altLang="zh-CN" sz="2400" dirty="0" smtClean="0">
                  <a:latin typeface="+mn-lt"/>
                  <a:ea typeface="+mn-ea"/>
                  <a:cs typeface="+mn-ea"/>
                  <a:sym typeface="+mn-lt"/>
                </a:rPr>
                <a:t>:</a:t>
              </a:r>
              <a:r>
                <a:rPr lang="zh-CN" altLang="en-US" sz="2400" dirty="0" smtClean="0">
                  <a:latin typeface="+mn-lt"/>
                  <a:ea typeface="+mn-ea"/>
                  <a:cs typeface="+mn-ea"/>
                  <a:sym typeface="+mn-lt"/>
                </a:rPr>
                <a:t>代码</a:t>
              </a:r>
              <a:r>
                <a:rPr lang="en-US" altLang="zh-CN" sz="2400" dirty="0" smtClean="0">
                  <a:latin typeface="+mn-lt"/>
                  <a:ea typeface="+mn-ea"/>
                  <a:cs typeface="+mn-ea"/>
                  <a:sym typeface="+mn-lt"/>
                </a:rPr>
                <a:t>_</a:t>
              </a:r>
              <a:r>
                <a:rPr lang="zh-CN" altLang="en-US" sz="2400" dirty="0">
                  <a:latin typeface="+mn-lt"/>
                  <a:ea typeface="+mn-ea"/>
                  <a:cs typeface="+mn-ea"/>
                  <a:sym typeface="+mn-lt"/>
                </a:rPr>
                <a:t>合并</a:t>
              </a:r>
              <a:endParaRPr lang="en-US" altLang="zh-CN" sz="2400" dirty="0">
                <a:latin typeface="+mn-lt"/>
                <a:ea typeface="+mn-ea"/>
                <a:cs typeface="+mn-ea"/>
                <a:sym typeface="+mn-lt"/>
              </a:endParaRPr>
            </a:p>
          </p:txBody>
        </p:sp>
        <p:sp>
          <p:nvSpPr>
            <p:cNvPr id="32" name="矩形 31">
              <a:extLst>
                <a:ext uri="{FF2B5EF4-FFF2-40B4-BE49-F238E27FC236}">
                  <a16:creationId xmlns:a16="http://schemas.microsoft.com/office/drawing/2014/main" xmlns="" id="{9CCDF588-E3AB-43A8-A25B-0FAD697D48D1}"/>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3" y="578162"/>
            <a:ext cx="6840759" cy="4565338"/>
          </a:xfrm>
          <a:prstGeom prst="rect">
            <a:avLst/>
          </a:prstGeom>
        </p:spPr>
      </p:pic>
    </p:spTree>
    <p:extLst>
      <p:ext uri="{BB962C8B-B14F-4D97-AF65-F5344CB8AC3E}">
        <p14:creationId xmlns:p14="http://schemas.microsoft.com/office/powerpoint/2010/main" val="716485441"/>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xmlns="" id="{A9FF0F39-6427-4967-970C-F34D2D7BC97A}"/>
              </a:ext>
            </a:extLst>
          </p:cNvPr>
          <p:cNvGrpSpPr/>
          <p:nvPr/>
        </p:nvGrpSpPr>
        <p:grpSpPr>
          <a:xfrm>
            <a:off x="323528" y="0"/>
            <a:ext cx="3888432" cy="578162"/>
            <a:chOff x="323528" y="0"/>
            <a:chExt cx="3888432" cy="578162"/>
          </a:xfrm>
        </p:grpSpPr>
        <p:sp>
          <p:nvSpPr>
            <p:cNvPr id="31" name="TextBox 86">
              <a:extLst>
                <a:ext uri="{FF2B5EF4-FFF2-40B4-BE49-F238E27FC236}">
                  <a16:creationId xmlns:a16="http://schemas.microsoft.com/office/drawing/2014/main" xmlns="" id="{7CF500C2-F56B-4223-8644-F6CE9E4DE784}"/>
                </a:ext>
              </a:extLst>
            </p:cNvPr>
            <p:cNvSpPr txBox="1"/>
            <p:nvPr/>
          </p:nvSpPr>
          <p:spPr>
            <a:xfrm>
              <a:off x="576196" y="58248"/>
              <a:ext cx="3635764" cy="461665"/>
            </a:xfrm>
            <a:prstGeom prst="rect">
              <a:avLst/>
            </a:prstGeom>
            <a:noFill/>
          </p:spPr>
          <p:txBody>
            <a:bodyPr wrap="square" rtlCol="0">
              <a:spAutoFit/>
            </a:bodyPr>
            <a:lstStyle/>
            <a:p>
              <a:r>
                <a:rPr lang="zh-CN" altLang="en-US" sz="2400" dirty="0">
                  <a:latin typeface="+mn-lt"/>
                  <a:ea typeface="+mn-ea"/>
                  <a:cs typeface="+mn-ea"/>
                  <a:sym typeface="+mn-lt"/>
                </a:rPr>
                <a:t>灰度</a:t>
              </a:r>
              <a:r>
                <a:rPr lang="zh-CN" altLang="en-US" sz="2400" dirty="0" smtClean="0">
                  <a:latin typeface="+mn-lt"/>
                  <a:ea typeface="+mn-ea"/>
                  <a:cs typeface="+mn-ea"/>
                  <a:sym typeface="+mn-lt"/>
                </a:rPr>
                <a:t>图像隐藏</a:t>
              </a:r>
              <a:r>
                <a:rPr lang="en-US" altLang="zh-CN" sz="2400" dirty="0" smtClean="0">
                  <a:latin typeface="+mn-lt"/>
                  <a:ea typeface="+mn-ea"/>
                  <a:cs typeface="+mn-ea"/>
                  <a:sym typeface="+mn-lt"/>
                </a:rPr>
                <a:t>:</a:t>
              </a:r>
              <a:r>
                <a:rPr lang="zh-CN" altLang="en-US" sz="2400" dirty="0" smtClean="0">
                  <a:latin typeface="+mn-lt"/>
                  <a:ea typeface="+mn-ea"/>
                  <a:cs typeface="+mn-ea"/>
                  <a:sym typeface="+mn-lt"/>
                </a:rPr>
                <a:t>代码</a:t>
              </a:r>
              <a:r>
                <a:rPr lang="en-US" altLang="zh-CN" sz="2400" dirty="0" smtClean="0">
                  <a:latin typeface="+mn-lt"/>
                  <a:ea typeface="+mn-ea"/>
                  <a:cs typeface="+mn-ea"/>
                  <a:sym typeface="+mn-lt"/>
                </a:rPr>
                <a:t>_</a:t>
              </a:r>
              <a:r>
                <a:rPr lang="zh-CN" altLang="en-US" sz="2400" dirty="0">
                  <a:latin typeface="+mn-lt"/>
                  <a:ea typeface="+mn-ea"/>
                  <a:cs typeface="+mn-ea"/>
                  <a:sym typeface="+mn-lt"/>
                </a:rPr>
                <a:t>合并</a:t>
              </a:r>
              <a:endParaRPr lang="en-US" altLang="zh-CN" sz="2400" dirty="0">
                <a:latin typeface="+mn-lt"/>
                <a:ea typeface="+mn-ea"/>
                <a:cs typeface="+mn-ea"/>
                <a:sym typeface="+mn-lt"/>
              </a:endParaRPr>
            </a:p>
          </p:txBody>
        </p:sp>
        <p:sp>
          <p:nvSpPr>
            <p:cNvPr id="32" name="矩形 31">
              <a:extLst>
                <a:ext uri="{FF2B5EF4-FFF2-40B4-BE49-F238E27FC236}">
                  <a16:creationId xmlns:a16="http://schemas.microsoft.com/office/drawing/2014/main" xmlns="" id="{9CCDF588-E3AB-43A8-A25B-0FAD697D48D1}"/>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519913"/>
            <a:ext cx="8136904" cy="4631638"/>
          </a:xfrm>
          <a:prstGeom prst="rect">
            <a:avLst/>
          </a:prstGeom>
        </p:spPr>
      </p:pic>
    </p:spTree>
    <p:extLst>
      <p:ext uri="{BB962C8B-B14F-4D97-AF65-F5344CB8AC3E}">
        <p14:creationId xmlns:p14="http://schemas.microsoft.com/office/powerpoint/2010/main" val="3987138088"/>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xmlns="" id="{A9FF0F39-6427-4967-970C-F34D2D7BC97A}"/>
              </a:ext>
            </a:extLst>
          </p:cNvPr>
          <p:cNvGrpSpPr/>
          <p:nvPr/>
        </p:nvGrpSpPr>
        <p:grpSpPr>
          <a:xfrm>
            <a:off x="323528" y="0"/>
            <a:ext cx="3888432" cy="578162"/>
            <a:chOff x="323528" y="0"/>
            <a:chExt cx="3888432" cy="578162"/>
          </a:xfrm>
        </p:grpSpPr>
        <p:sp>
          <p:nvSpPr>
            <p:cNvPr id="31" name="TextBox 86">
              <a:extLst>
                <a:ext uri="{FF2B5EF4-FFF2-40B4-BE49-F238E27FC236}">
                  <a16:creationId xmlns:a16="http://schemas.microsoft.com/office/drawing/2014/main" xmlns="" id="{7CF500C2-F56B-4223-8644-F6CE9E4DE784}"/>
                </a:ext>
              </a:extLst>
            </p:cNvPr>
            <p:cNvSpPr txBox="1"/>
            <p:nvPr/>
          </p:nvSpPr>
          <p:spPr>
            <a:xfrm>
              <a:off x="576196" y="58248"/>
              <a:ext cx="3635764" cy="461665"/>
            </a:xfrm>
            <a:prstGeom prst="rect">
              <a:avLst/>
            </a:prstGeom>
            <a:noFill/>
          </p:spPr>
          <p:txBody>
            <a:bodyPr wrap="square" rtlCol="0">
              <a:spAutoFit/>
            </a:bodyPr>
            <a:lstStyle/>
            <a:p>
              <a:r>
                <a:rPr lang="zh-CN" altLang="en-US" sz="2400" dirty="0">
                  <a:latin typeface="+mn-lt"/>
                  <a:ea typeface="+mn-ea"/>
                  <a:cs typeface="+mn-ea"/>
                  <a:sym typeface="+mn-lt"/>
                </a:rPr>
                <a:t>灰度</a:t>
              </a:r>
              <a:r>
                <a:rPr lang="zh-CN" altLang="en-US" sz="2400" dirty="0" smtClean="0">
                  <a:latin typeface="+mn-lt"/>
                  <a:ea typeface="+mn-ea"/>
                  <a:cs typeface="+mn-ea"/>
                  <a:sym typeface="+mn-lt"/>
                </a:rPr>
                <a:t>图像隐藏</a:t>
              </a:r>
              <a:r>
                <a:rPr lang="en-US" altLang="zh-CN" sz="2400" dirty="0" smtClean="0">
                  <a:latin typeface="+mn-lt"/>
                  <a:ea typeface="+mn-ea"/>
                  <a:cs typeface="+mn-ea"/>
                  <a:sym typeface="+mn-lt"/>
                </a:rPr>
                <a:t>:</a:t>
              </a:r>
              <a:r>
                <a:rPr lang="zh-CN" altLang="en-US" sz="2400" dirty="0" smtClean="0">
                  <a:latin typeface="+mn-lt"/>
                  <a:ea typeface="+mn-ea"/>
                  <a:cs typeface="+mn-ea"/>
                  <a:sym typeface="+mn-lt"/>
                </a:rPr>
                <a:t>代码</a:t>
              </a:r>
              <a:r>
                <a:rPr lang="en-US" altLang="zh-CN" sz="2400" dirty="0" smtClean="0">
                  <a:latin typeface="+mn-lt"/>
                  <a:ea typeface="+mn-ea"/>
                  <a:cs typeface="+mn-ea"/>
                  <a:sym typeface="+mn-lt"/>
                </a:rPr>
                <a:t>_</a:t>
              </a:r>
              <a:r>
                <a:rPr lang="zh-CN" altLang="en-US" sz="2400" dirty="0">
                  <a:latin typeface="+mn-lt"/>
                  <a:ea typeface="+mn-ea"/>
                  <a:cs typeface="+mn-ea"/>
                  <a:sym typeface="+mn-lt"/>
                </a:rPr>
                <a:t>合并</a:t>
              </a:r>
              <a:endParaRPr lang="en-US" altLang="zh-CN" sz="2400" dirty="0">
                <a:latin typeface="+mn-lt"/>
                <a:ea typeface="+mn-ea"/>
                <a:cs typeface="+mn-ea"/>
                <a:sym typeface="+mn-lt"/>
              </a:endParaRPr>
            </a:p>
          </p:txBody>
        </p:sp>
        <p:sp>
          <p:nvSpPr>
            <p:cNvPr id="32" name="矩形 31">
              <a:extLst>
                <a:ext uri="{FF2B5EF4-FFF2-40B4-BE49-F238E27FC236}">
                  <a16:creationId xmlns:a16="http://schemas.microsoft.com/office/drawing/2014/main" xmlns="" id="{9CCDF588-E3AB-43A8-A25B-0FAD697D48D1}"/>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257" y="519912"/>
            <a:ext cx="8189207" cy="4661409"/>
          </a:xfrm>
          <a:prstGeom prst="rect">
            <a:avLst/>
          </a:prstGeom>
        </p:spPr>
      </p:pic>
    </p:spTree>
    <p:extLst>
      <p:ext uri="{BB962C8B-B14F-4D97-AF65-F5344CB8AC3E}">
        <p14:creationId xmlns:p14="http://schemas.microsoft.com/office/powerpoint/2010/main" val="3721559392"/>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xmlns="" id="{A9FF0F39-6427-4967-970C-F34D2D7BC97A}"/>
              </a:ext>
            </a:extLst>
          </p:cNvPr>
          <p:cNvGrpSpPr/>
          <p:nvPr/>
        </p:nvGrpSpPr>
        <p:grpSpPr>
          <a:xfrm>
            <a:off x="323528" y="0"/>
            <a:ext cx="3888432" cy="578162"/>
            <a:chOff x="323528" y="0"/>
            <a:chExt cx="3888432" cy="578162"/>
          </a:xfrm>
        </p:grpSpPr>
        <p:sp>
          <p:nvSpPr>
            <p:cNvPr id="31" name="TextBox 86">
              <a:extLst>
                <a:ext uri="{FF2B5EF4-FFF2-40B4-BE49-F238E27FC236}">
                  <a16:creationId xmlns:a16="http://schemas.microsoft.com/office/drawing/2014/main" xmlns="" id="{7CF500C2-F56B-4223-8644-F6CE9E4DE784}"/>
                </a:ext>
              </a:extLst>
            </p:cNvPr>
            <p:cNvSpPr txBox="1"/>
            <p:nvPr/>
          </p:nvSpPr>
          <p:spPr>
            <a:xfrm>
              <a:off x="576196" y="58248"/>
              <a:ext cx="3635764" cy="461665"/>
            </a:xfrm>
            <a:prstGeom prst="rect">
              <a:avLst/>
            </a:prstGeom>
            <a:noFill/>
          </p:spPr>
          <p:txBody>
            <a:bodyPr wrap="square" rtlCol="0">
              <a:spAutoFit/>
            </a:bodyPr>
            <a:lstStyle/>
            <a:p>
              <a:r>
                <a:rPr lang="zh-CN" altLang="en-US" sz="2400" dirty="0">
                  <a:latin typeface="+mn-lt"/>
                  <a:ea typeface="+mn-ea"/>
                  <a:cs typeface="+mn-ea"/>
                  <a:sym typeface="+mn-lt"/>
                </a:rPr>
                <a:t>灰度</a:t>
              </a:r>
              <a:r>
                <a:rPr lang="zh-CN" altLang="en-US" sz="2400" dirty="0" smtClean="0">
                  <a:latin typeface="+mn-lt"/>
                  <a:ea typeface="+mn-ea"/>
                  <a:cs typeface="+mn-ea"/>
                  <a:sym typeface="+mn-lt"/>
                </a:rPr>
                <a:t>图像隐藏</a:t>
              </a:r>
              <a:r>
                <a:rPr lang="en-US" altLang="zh-CN" sz="2400" dirty="0" smtClean="0">
                  <a:latin typeface="+mn-lt"/>
                  <a:ea typeface="+mn-ea"/>
                  <a:cs typeface="+mn-ea"/>
                  <a:sym typeface="+mn-lt"/>
                </a:rPr>
                <a:t>:</a:t>
              </a:r>
              <a:r>
                <a:rPr lang="zh-CN" altLang="en-US" sz="2400" dirty="0" smtClean="0">
                  <a:latin typeface="+mn-lt"/>
                  <a:ea typeface="+mn-ea"/>
                  <a:cs typeface="+mn-ea"/>
                  <a:sym typeface="+mn-lt"/>
                </a:rPr>
                <a:t>代码</a:t>
              </a:r>
              <a:r>
                <a:rPr lang="en-US" altLang="zh-CN" sz="2400" dirty="0" smtClean="0">
                  <a:latin typeface="+mn-lt"/>
                  <a:ea typeface="+mn-ea"/>
                  <a:cs typeface="+mn-ea"/>
                  <a:sym typeface="+mn-lt"/>
                </a:rPr>
                <a:t>_</a:t>
              </a:r>
              <a:r>
                <a:rPr lang="zh-CN" altLang="en-US" sz="2400" dirty="0">
                  <a:latin typeface="+mn-lt"/>
                  <a:ea typeface="+mn-ea"/>
                  <a:cs typeface="+mn-ea"/>
                  <a:sym typeface="+mn-lt"/>
                </a:rPr>
                <a:t>合并</a:t>
              </a:r>
              <a:endParaRPr lang="en-US" altLang="zh-CN" sz="2400" dirty="0">
                <a:latin typeface="+mn-lt"/>
                <a:ea typeface="+mn-ea"/>
                <a:cs typeface="+mn-ea"/>
                <a:sym typeface="+mn-lt"/>
              </a:endParaRPr>
            </a:p>
          </p:txBody>
        </p:sp>
        <p:sp>
          <p:nvSpPr>
            <p:cNvPr id="32" name="矩形 31">
              <a:extLst>
                <a:ext uri="{FF2B5EF4-FFF2-40B4-BE49-F238E27FC236}">
                  <a16:creationId xmlns:a16="http://schemas.microsoft.com/office/drawing/2014/main" xmlns="" id="{9CCDF588-E3AB-43A8-A25B-0FAD697D48D1}"/>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503626"/>
            <a:ext cx="8244408" cy="2416432"/>
          </a:xfrm>
          <a:prstGeom prst="rect">
            <a:avLst/>
          </a:prstGeom>
        </p:spPr>
      </p:pic>
      <p:sp>
        <p:nvSpPr>
          <p:cNvPr id="4" name="TextBox 3"/>
          <p:cNvSpPr txBox="1"/>
          <p:nvPr/>
        </p:nvSpPr>
        <p:spPr>
          <a:xfrm>
            <a:off x="576196" y="2920058"/>
            <a:ext cx="8207764" cy="184666"/>
          </a:xfrm>
          <a:prstGeom prst="rect">
            <a:avLst/>
          </a:prstGeom>
          <a:noFill/>
        </p:spPr>
        <p:txBody>
          <a:bodyPr wrap="square" lIns="0" tIns="0" rIns="0" bIns="0" rtlCol="0">
            <a:spAutoFit/>
          </a:bodyPr>
          <a:lstStyle/>
          <a:p>
            <a:r>
              <a:rPr lang="zh-CN" altLang="en-US" sz="1200" b="1" dirty="0" smtClean="0">
                <a:solidFill>
                  <a:srgbClr val="FF0000"/>
                </a:solidFill>
                <a:latin typeface="微软雅黑" pitchFamily="34" charset="-122"/>
                <a:ea typeface="微软雅黑" pitchFamily="34" charset="-122"/>
              </a:rPr>
              <a:t>工具函数 </a:t>
            </a:r>
            <a:r>
              <a:rPr lang="en-US" altLang="zh-CN" sz="1200" b="1" dirty="0" smtClean="0">
                <a:solidFill>
                  <a:srgbClr val="FF0000"/>
                </a:solidFill>
                <a:latin typeface="微软雅黑" pitchFamily="34" charset="-122"/>
                <a:ea typeface="微软雅黑" pitchFamily="34" charset="-122"/>
              </a:rPr>
              <a:t>:</a:t>
            </a:r>
            <a:r>
              <a:rPr lang="zh-CN" altLang="en-US" sz="1200" b="1" dirty="0" smtClean="0">
                <a:solidFill>
                  <a:srgbClr val="FF0000"/>
                </a:solidFill>
                <a:latin typeface="微软雅黑" pitchFamily="34" charset="-122"/>
                <a:ea typeface="微软雅黑" pitchFamily="34" charset="-122"/>
              </a:rPr>
              <a:t> 二进制转十进制                               转换成</a:t>
            </a:r>
            <a:r>
              <a:rPr lang="en-US" altLang="zh-CN" sz="1200" b="1" dirty="0" smtClean="0">
                <a:solidFill>
                  <a:srgbClr val="FF0000"/>
                </a:solidFill>
                <a:latin typeface="微软雅黑" pitchFamily="34" charset="-122"/>
                <a:ea typeface="微软雅黑" pitchFamily="34" charset="-122"/>
              </a:rPr>
              <a:t>8</a:t>
            </a:r>
            <a:r>
              <a:rPr lang="zh-CN" altLang="en-US" sz="1200" b="1" dirty="0" smtClean="0">
                <a:solidFill>
                  <a:srgbClr val="FF0000"/>
                </a:solidFill>
                <a:latin typeface="微软雅黑" pitchFamily="34" charset="-122"/>
                <a:ea typeface="微软雅黑" pitchFamily="34" charset="-122"/>
              </a:rPr>
              <a:t>位</a:t>
            </a:r>
            <a:r>
              <a:rPr lang="en-US" altLang="zh-CN" sz="1200" b="1" dirty="0" smtClean="0">
                <a:solidFill>
                  <a:srgbClr val="FF0000"/>
                </a:solidFill>
                <a:latin typeface="微软雅黑" pitchFamily="34" charset="-122"/>
                <a:ea typeface="微软雅黑" pitchFamily="34" charset="-122"/>
              </a:rPr>
              <a:t>2</a:t>
            </a:r>
            <a:r>
              <a:rPr lang="zh-CN" altLang="en-US" sz="1200" b="1" dirty="0" smtClean="0">
                <a:solidFill>
                  <a:srgbClr val="FF0000"/>
                </a:solidFill>
                <a:latin typeface="微软雅黑" pitchFamily="34" charset="-122"/>
                <a:ea typeface="微软雅黑" pitchFamily="34" charset="-122"/>
              </a:rPr>
              <a:t>进制                           找出第一个不为的数位，从最高位开始</a:t>
            </a:r>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338" y="3104724"/>
            <a:ext cx="3345582" cy="1032518"/>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1920" y="3104724"/>
            <a:ext cx="2463738" cy="1843290"/>
          </a:xfrm>
          <a:prstGeom prst="rect">
            <a:avLst/>
          </a:prstGeom>
        </p:spPr>
      </p:pic>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15658" y="3112354"/>
            <a:ext cx="2468302" cy="1835660"/>
          </a:xfrm>
          <a:prstGeom prst="rect">
            <a:avLst/>
          </a:prstGeom>
        </p:spPr>
      </p:pic>
    </p:spTree>
    <p:extLst>
      <p:ext uri="{BB962C8B-B14F-4D97-AF65-F5344CB8AC3E}">
        <p14:creationId xmlns:p14="http://schemas.microsoft.com/office/powerpoint/2010/main" val="2622182277"/>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xmlns="" id="{A9FF0F39-6427-4967-970C-F34D2D7BC97A}"/>
              </a:ext>
            </a:extLst>
          </p:cNvPr>
          <p:cNvGrpSpPr/>
          <p:nvPr/>
        </p:nvGrpSpPr>
        <p:grpSpPr>
          <a:xfrm>
            <a:off x="323528" y="0"/>
            <a:ext cx="5616624" cy="578162"/>
            <a:chOff x="323528" y="0"/>
            <a:chExt cx="5616624" cy="578162"/>
          </a:xfrm>
        </p:grpSpPr>
        <p:sp>
          <p:nvSpPr>
            <p:cNvPr id="31" name="TextBox 86">
              <a:extLst>
                <a:ext uri="{FF2B5EF4-FFF2-40B4-BE49-F238E27FC236}">
                  <a16:creationId xmlns:a16="http://schemas.microsoft.com/office/drawing/2014/main" xmlns="" id="{7CF500C2-F56B-4223-8644-F6CE9E4DE784}"/>
                </a:ext>
              </a:extLst>
            </p:cNvPr>
            <p:cNvSpPr txBox="1"/>
            <p:nvPr/>
          </p:nvSpPr>
          <p:spPr>
            <a:xfrm>
              <a:off x="576196" y="58248"/>
              <a:ext cx="5363956" cy="461665"/>
            </a:xfrm>
            <a:prstGeom prst="rect">
              <a:avLst/>
            </a:prstGeom>
            <a:noFill/>
          </p:spPr>
          <p:txBody>
            <a:bodyPr wrap="square" rtlCol="0">
              <a:spAutoFit/>
            </a:bodyPr>
            <a:lstStyle/>
            <a:p>
              <a:r>
                <a:rPr lang="zh-CN" altLang="en-US" sz="2400" dirty="0">
                  <a:latin typeface="+mn-lt"/>
                  <a:ea typeface="+mn-ea"/>
                  <a:cs typeface="+mn-ea"/>
                  <a:sym typeface="+mn-lt"/>
                </a:rPr>
                <a:t>灰度</a:t>
              </a:r>
              <a:r>
                <a:rPr lang="zh-CN" altLang="en-US" sz="2400" dirty="0" smtClean="0">
                  <a:latin typeface="+mn-lt"/>
                  <a:ea typeface="+mn-ea"/>
                  <a:cs typeface="+mn-ea"/>
                  <a:sym typeface="+mn-lt"/>
                </a:rPr>
                <a:t>图像隐藏</a:t>
              </a:r>
              <a:r>
                <a:rPr lang="en-US" altLang="zh-CN" sz="2400" dirty="0" smtClean="0">
                  <a:latin typeface="+mn-lt"/>
                  <a:ea typeface="+mn-ea"/>
                  <a:cs typeface="+mn-ea"/>
                  <a:sym typeface="+mn-lt"/>
                </a:rPr>
                <a:t>:</a:t>
              </a:r>
              <a:r>
                <a:rPr lang="zh-CN" altLang="en-US" sz="2400" dirty="0" smtClean="0">
                  <a:latin typeface="+mn-lt"/>
                  <a:ea typeface="+mn-ea"/>
                  <a:cs typeface="+mn-ea"/>
                  <a:sym typeface="+mn-lt"/>
                </a:rPr>
                <a:t>代码</a:t>
              </a:r>
              <a:r>
                <a:rPr lang="en-US" altLang="zh-CN" sz="2400" dirty="0" smtClean="0">
                  <a:latin typeface="+mn-lt"/>
                  <a:ea typeface="+mn-ea"/>
                  <a:cs typeface="+mn-ea"/>
                  <a:sym typeface="+mn-lt"/>
                </a:rPr>
                <a:t>_</a:t>
              </a:r>
              <a:r>
                <a:rPr lang="zh-CN" altLang="en-US" sz="2400" dirty="0" smtClean="0">
                  <a:latin typeface="+mn-lt"/>
                  <a:ea typeface="+mn-ea"/>
                  <a:cs typeface="+mn-ea"/>
                  <a:sym typeface="+mn-lt"/>
                </a:rPr>
                <a:t>合并</a:t>
              </a:r>
              <a:r>
                <a:rPr lang="en-US" altLang="zh-CN" sz="2400" dirty="0">
                  <a:latin typeface="+mn-lt"/>
                  <a:ea typeface="+mn-ea"/>
                  <a:cs typeface="+mn-ea"/>
                  <a:sym typeface="+mn-lt"/>
                </a:rPr>
                <a:t>_</a:t>
              </a:r>
              <a:r>
                <a:rPr lang="zh-CN" altLang="en-US" sz="2400" dirty="0" smtClean="0">
                  <a:latin typeface="+mn-lt"/>
                  <a:ea typeface="+mn-ea"/>
                  <a:cs typeface="+mn-ea"/>
                  <a:sym typeface="+mn-lt"/>
                </a:rPr>
                <a:t>效果</a:t>
              </a:r>
              <a:endParaRPr lang="en-US" altLang="zh-CN" sz="2400" dirty="0">
                <a:latin typeface="+mn-lt"/>
                <a:ea typeface="+mn-ea"/>
                <a:cs typeface="+mn-ea"/>
                <a:sym typeface="+mn-lt"/>
              </a:endParaRPr>
            </a:p>
          </p:txBody>
        </p:sp>
        <p:sp>
          <p:nvSpPr>
            <p:cNvPr id="32" name="矩形 31">
              <a:extLst>
                <a:ext uri="{FF2B5EF4-FFF2-40B4-BE49-F238E27FC236}">
                  <a16:creationId xmlns:a16="http://schemas.microsoft.com/office/drawing/2014/main" xmlns="" id="{9CCDF588-E3AB-43A8-A25B-0FAD697D48D1}"/>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196" y="526872"/>
            <a:ext cx="7916450" cy="4421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6441488"/>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xmlns="" id="{A9FF0F39-6427-4967-970C-F34D2D7BC97A}"/>
              </a:ext>
            </a:extLst>
          </p:cNvPr>
          <p:cNvGrpSpPr/>
          <p:nvPr/>
        </p:nvGrpSpPr>
        <p:grpSpPr>
          <a:xfrm>
            <a:off x="323528" y="0"/>
            <a:ext cx="5616624" cy="578162"/>
            <a:chOff x="323528" y="0"/>
            <a:chExt cx="5616624" cy="578162"/>
          </a:xfrm>
        </p:grpSpPr>
        <p:sp>
          <p:nvSpPr>
            <p:cNvPr id="31" name="TextBox 86">
              <a:extLst>
                <a:ext uri="{FF2B5EF4-FFF2-40B4-BE49-F238E27FC236}">
                  <a16:creationId xmlns:a16="http://schemas.microsoft.com/office/drawing/2014/main" xmlns="" id="{7CF500C2-F56B-4223-8644-F6CE9E4DE784}"/>
                </a:ext>
              </a:extLst>
            </p:cNvPr>
            <p:cNvSpPr txBox="1"/>
            <p:nvPr/>
          </p:nvSpPr>
          <p:spPr>
            <a:xfrm>
              <a:off x="576196" y="58248"/>
              <a:ext cx="5363956" cy="461665"/>
            </a:xfrm>
            <a:prstGeom prst="rect">
              <a:avLst/>
            </a:prstGeom>
            <a:noFill/>
          </p:spPr>
          <p:txBody>
            <a:bodyPr wrap="square" rtlCol="0">
              <a:spAutoFit/>
            </a:bodyPr>
            <a:lstStyle/>
            <a:p>
              <a:r>
                <a:rPr lang="zh-CN" altLang="en-US" sz="2400" dirty="0">
                  <a:latin typeface="+mn-lt"/>
                  <a:ea typeface="+mn-ea"/>
                  <a:cs typeface="+mn-ea"/>
                  <a:sym typeface="+mn-lt"/>
                </a:rPr>
                <a:t>灰度</a:t>
              </a:r>
              <a:r>
                <a:rPr lang="zh-CN" altLang="en-US" sz="2400" dirty="0" smtClean="0">
                  <a:latin typeface="+mn-lt"/>
                  <a:ea typeface="+mn-ea"/>
                  <a:cs typeface="+mn-ea"/>
                  <a:sym typeface="+mn-lt"/>
                </a:rPr>
                <a:t>图像隐藏</a:t>
              </a:r>
              <a:r>
                <a:rPr lang="en-US" altLang="zh-CN" sz="2400" dirty="0" smtClean="0">
                  <a:latin typeface="+mn-lt"/>
                  <a:ea typeface="+mn-ea"/>
                  <a:cs typeface="+mn-ea"/>
                  <a:sym typeface="+mn-lt"/>
                </a:rPr>
                <a:t>:</a:t>
              </a:r>
              <a:r>
                <a:rPr lang="zh-CN" altLang="en-US" sz="2400" dirty="0" smtClean="0">
                  <a:latin typeface="+mn-lt"/>
                  <a:ea typeface="+mn-ea"/>
                  <a:cs typeface="+mn-ea"/>
                  <a:sym typeface="+mn-lt"/>
                </a:rPr>
                <a:t>代码</a:t>
              </a:r>
              <a:r>
                <a:rPr lang="en-US" altLang="zh-CN" sz="2400" dirty="0" smtClean="0">
                  <a:latin typeface="+mn-lt"/>
                  <a:ea typeface="+mn-ea"/>
                  <a:cs typeface="+mn-ea"/>
                  <a:sym typeface="+mn-lt"/>
                </a:rPr>
                <a:t>_</a:t>
              </a:r>
              <a:r>
                <a:rPr lang="zh-CN" altLang="en-US" sz="2400" dirty="0">
                  <a:latin typeface="+mn-lt"/>
                  <a:ea typeface="+mn-ea"/>
                  <a:cs typeface="+mn-ea"/>
                  <a:sym typeface="+mn-lt"/>
                </a:rPr>
                <a:t>提取</a:t>
              </a:r>
              <a:endParaRPr lang="en-US" altLang="zh-CN" sz="2400" dirty="0">
                <a:latin typeface="+mn-lt"/>
                <a:ea typeface="+mn-ea"/>
                <a:cs typeface="+mn-ea"/>
                <a:sym typeface="+mn-lt"/>
              </a:endParaRPr>
            </a:p>
          </p:txBody>
        </p:sp>
        <p:sp>
          <p:nvSpPr>
            <p:cNvPr id="32" name="矩形 31">
              <a:extLst>
                <a:ext uri="{FF2B5EF4-FFF2-40B4-BE49-F238E27FC236}">
                  <a16:creationId xmlns:a16="http://schemas.microsoft.com/office/drawing/2014/main" xmlns="" id="{9CCDF588-E3AB-43A8-A25B-0FAD697D48D1}"/>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196" y="578162"/>
            <a:ext cx="6853928" cy="4565338"/>
          </a:xfrm>
          <a:prstGeom prst="rect">
            <a:avLst/>
          </a:prstGeom>
        </p:spPr>
      </p:pic>
    </p:spTree>
    <p:extLst>
      <p:ext uri="{BB962C8B-B14F-4D97-AF65-F5344CB8AC3E}">
        <p14:creationId xmlns:p14="http://schemas.microsoft.com/office/powerpoint/2010/main" val="4120727102"/>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EB8BFF9A-92E2-494C-8910-C5C9154E642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571750"/>
            <a:ext cx="9144000" cy="2571750"/>
          </a:xfrm>
          <a:prstGeom prst="rect">
            <a:avLst/>
          </a:prstGeom>
        </p:spPr>
      </p:pic>
      <p:sp>
        <p:nvSpPr>
          <p:cNvPr id="3" name="矩形: 圆角 2">
            <a:extLst>
              <a:ext uri="{FF2B5EF4-FFF2-40B4-BE49-F238E27FC236}">
                <a16:creationId xmlns:a16="http://schemas.microsoft.com/office/drawing/2014/main" xmlns=""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xmlns="" id="{22F81E23-B454-4175-A594-A6DC40BA2AF4}"/>
              </a:ext>
            </a:extLst>
          </p:cNvPr>
          <p:cNvSpPr/>
          <p:nvPr/>
        </p:nvSpPr>
        <p:spPr>
          <a:xfrm>
            <a:off x="1277380" y="339502"/>
            <a:ext cx="1368152" cy="4320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xmlns="" id="{CDBEAA63-B873-48A6-B837-18C5A88C8DED}"/>
              </a:ext>
            </a:extLst>
          </p:cNvPr>
          <p:cNvSpPr txBox="1"/>
          <p:nvPr/>
        </p:nvSpPr>
        <p:spPr>
          <a:xfrm>
            <a:off x="2051720" y="1040998"/>
            <a:ext cx="665820" cy="738664"/>
          </a:xfrm>
          <a:prstGeom prst="rect">
            <a:avLst/>
          </a:prstGeom>
          <a:noFill/>
        </p:spPr>
        <p:txBody>
          <a:bodyPr wrap="square" lIns="0" tIns="0" rIns="0" bIns="0" rtlCol="0">
            <a:spAutoFit/>
          </a:bodyPr>
          <a:lstStyle/>
          <a:p>
            <a:r>
              <a:rPr lang="zh-CN" altLang="en-US" sz="4800" b="1">
                <a:solidFill>
                  <a:schemeClr val="accent6"/>
                </a:solidFill>
                <a:latin typeface="微软雅黑" pitchFamily="34" charset="-122"/>
                <a:ea typeface="微软雅黑" pitchFamily="34" charset="-122"/>
              </a:rPr>
              <a:t>目</a:t>
            </a:r>
            <a:endParaRPr lang="zh-CN" altLang="en-US" sz="4800" b="1" dirty="0">
              <a:solidFill>
                <a:schemeClr val="accent6"/>
              </a:solidFill>
              <a:latin typeface="微软雅黑" pitchFamily="34" charset="-122"/>
              <a:ea typeface="微软雅黑" pitchFamily="34" charset="-122"/>
            </a:endParaRPr>
          </a:p>
        </p:txBody>
      </p:sp>
      <p:sp>
        <p:nvSpPr>
          <p:cNvPr id="8" name="文本框 7">
            <a:extLst>
              <a:ext uri="{FF2B5EF4-FFF2-40B4-BE49-F238E27FC236}">
                <a16:creationId xmlns:a16="http://schemas.microsoft.com/office/drawing/2014/main" xmlns="" id="{F620259D-730E-4D6A-B6DA-A1B36FDD96A9}"/>
              </a:ext>
            </a:extLst>
          </p:cNvPr>
          <p:cNvSpPr txBox="1"/>
          <p:nvPr/>
        </p:nvSpPr>
        <p:spPr>
          <a:xfrm>
            <a:off x="2051720" y="1839200"/>
            <a:ext cx="665820" cy="738664"/>
          </a:xfrm>
          <a:prstGeom prst="rect">
            <a:avLst/>
          </a:prstGeom>
          <a:noFill/>
        </p:spPr>
        <p:txBody>
          <a:bodyPr wrap="square" lIns="0" tIns="0" rIns="0" bIns="0" rtlCol="0">
            <a:spAutoFit/>
          </a:bodyPr>
          <a:lstStyle/>
          <a:p>
            <a:r>
              <a:rPr lang="zh-CN" altLang="en-US" sz="4800" b="1">
                <a:solidFill>
                  <a:schemeClr val="accent6"/>
                </a:solidFill>
                <a:latin typeface="微软雅黑" pitchFamily="34" charset="-122"/>
                <a:ea typeface="微软雅黑" pitchFamily="34" charset="-122"/>
              </a:rPr>
              <a:t>录</a:t>
            </a:r>
            <a:endParaRPr lang="zh-CN" altLang="en-US" sz="4800" b="1" dirty="0">
              <a:solidFill>
                <a:schemeClr val="accent6"/>
              </a:solidFill>
              <a:latin typeface="微软雅黑" pitchFamily="34" charset="-122"/>
              <a:ea typeface="微软雅黑" pitchFamily="34" charset="-122"/>
            </a:endParaRPr>
          </a:p>
        </p:txBody>
      </p:sp>
      <p:cxnSp>
        <p:nvCxnSpPr>
          <p:cNvPr id="10" name="直接连接符 9">
            <a:extLst>
              <a:ext uri="{FF2B5EF4-FFF2-40B4-BE49-F238E27FC236}">
                <a16:creationId xmlns:a16="http://schemas.microsoft.com/office/drawing/2014/main" xmlns="" id="{8C12210E-9B4B-4D62-A69E-D8D119C606C5}"/>
              </a:ext>
            </a:extLst>
          </p:cNvPr>
          <p:cNvCxnSpPr/>
          <p:nvPr/>
        </p:nvCxnSpPr>
        <p:spPr>
          <a:xfrm>
            <a:off x="1835696" y="1131590"/>
            <a:ext cx="0" cy="360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xmlns="" id="{A2D5ED9A-3CBD-415F-80C5-68DD2AFC53B8}"/>
              </a:ext>
            </a:extLst>
          </p:cNvPr>
          <p:cNvSpPr txBox="1"/>
          <p:nvPr/>
        </p:nvSpPr>
        <p:spPr>
          <a:xfrm>
            <a:off x="1311895" y="1133872"/>
            <a:ext cx="307777" cy="1828197"/>
          </a:xfrm>
          <a:prstGeom prst="rect">
            <a:avLst/>
          </a:prstGeom>
          <a:noFill/>
        </p:spPr>
        <p:txBody>
          <a:bodyPr vert="eaVert" wrap="square" lIns="0" tIns="0" rIns="0" bIns="0" rtlCol="0">
            <a:spAutoFit/>
          </a:bodyPr>
          <a:lstStyle/>
          <a:p>
            <a:r>
              <a:rPr lang="en-US" altLang="zh-CN" sz="2000" b="1">
                <a:solidFill>
                  <a:schemeClr val="accent6"/>
                </a:solidFill>
                <a:latin typeface="微软雅黑" pitchFamily="34" charset="-122"/>
                <a:ea typeface="微软雅黑" pitchFamily="34" charset="-122"/>
              </a:rPr>
              <a:t>CONTENTS</a:t>
            </a:r>
            <a:endParaRPr lang="zh-CN" altLang="en-US" sz="2000" b="1" dirty="0">
              <a:solidFill>
                <a:schemeClr val="accent6"/>
              </a:solidFill>
              <a:latin typeface="微软雅黑" pitchFamily="34" charset="-122"/>
              <a:ea typeface="微软雅黑" pitchFamily="34" charset="-122"/>
            </a:endParaRPr>
          </a:p>
        </p:txBody>
      </p:sp>
      <p:sp>
        <p:nvSpPr>
          <p:cNvPr id="12" name="直角三角形 11">
            <a:extLst>
              <a:ext uri="{FF2B5EF4-FFF2-40B4-BE49-F238E27FC236}">
                <a16:creationId xmlns:a16="http://schemas.microsoft.com/office/drawing/2014/main" xmlns="" id="{DA124711-A6D1-416F-9DC9-B9FF111E038E}"/>
              </a:ext>
            </a:extLst>
          </p:cNvPr>
          <p:cNvSpPr/>
          <p:nvPr/>
        </p:nvSpPr>
        <p:spPr>
          <a:xfrm flipH="1">
            <a:off x="1007772" y="339502"/>
            <a:ext cx="269607" cy="76652"/>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xmlns="" id="{55521C84-2BB1-4D85-9B42-8FBB59D87F0F}"/>
              </a:ext>
            </a:extLst>
          </p:cNvPr>
          <p:cNvGrpSpPr/>
          <p:nvPr/>
        </p:nvGrpSpPr>
        <p:grpSpPr>
          <a:xfrm>
            <a:off x="4499992" y="1131590"/>
            <a:ext cx="2592288" cy="576064"/>
            <a:chOff x="4499992" y="1131590"/>
            <a:chExt cx="2592288" cy="576064"/>
          </a:xfrm>
        </p:grpSpPr>
        <p:sp>
          <p:nvSpPr>
            <p:cNvPr id="15" name="矩形: 圆角 14">
              <a:extLst>
                <a:ext uri="{FF2B5EF4-FFF2-40B4-BE49-F238E27FC236}">
                  <a16:creationId xmlns:a16="http://schemas.microsoft.com/office/drawing/2014/main" xmlns="" id="{1F77615D-E770-401E-BB22-64DF9FAEC84B}"/>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xmlns="" id="{BC521551-4A8D-459B-A33B-17FA766B2BA4}"/>
                </a:ext>
              </a:extLst>
            </p:cNvPr>
            <p:cNvSpPr txBox="1"/>
            <p:nvPr/>
          </p:nvSpPr>
          <p:spPr>
            <a:xfrm>
              <a:off x="4644008" y="1137397"/>
              <a:ext cx="216024" cy="492443"/>
            </a:xfrm>
            <a:prstGeom prst="rect">
              <a:avLst/>
            </a:prstGeom>
            <a:noFill/>
          </p:spPr>
          <p:txBody>
            <a:bodyPr wrap="square" lIns="0" tIns="0" rIns="0" bIns="0" rtlCol="0">
              <a:spAutoFit/>
            </a:bodyPr>
            <a:lstStyle/>
            <a:p>
              <a:r>
                <a:rPr lang="en-US" altLang="zh-CN" sz="3200" b="1">
                  <a:solidFill>
                    <a:schemeClr val="bg1"/>
                  </a:solidFill>
                  <a:ea typeface="微软雅黑" pitchFamily="34" charset="-122"/>
                  <a:cs typeface="Calibri" panose="020F0502020204030204" pitchFamily="34" charset="0"/>
                </a:rPr>
                <a:t>1</a:t>
              </a:r>
              <a:endParaRPr lang="zh-CN" altLang="en-US" sz="3200" b="1" dirty="0">
                <a:solidFill>
                  <a:schemeClr val="bg1"/>
                </a:solidFill>
                <a:ea typeface="微软雅黑" pitchFamily="34" charset="-122"/>
                <a:cs typeface="Calibri" panose="020F0502020204030204" pitchFamily="34" charset="0"/>
              </a:endParaRPr>
            </a:p>
          </p:txBody>
        </p:sp>
        <p:sp>
          <p:nvSpPr>
            <p:cNvPr id="17" name="文本框 16">
              <a:extLst>
                <a:ext uri="{FF2B5EF4-FFF2-40B4-BE49-F238E27FC236}">
                  <a16:creationId xmlns:a16="http://schemas.microsoft.com/office/drawing/2014/main" xmlns="" id="{2E21EA05-48BE-42FA-B3BF-D2FEB3F4E3EF}"/>
                </a:ext>
              </a:extLst>
            </p:cNvPr>
            <p:cNvSpPr txBox="1"/>
            <p:nvPr/>
          </p:nvSpPr>
          <p:spPr>
            <a:xfrm>
              <a:off x="5292080" y="1131590"/>
              <a:ext cx="1656183" cy="307777"/>
            </a:xfrm>
            <a:prstGeom prst="rect">
              <a:avLst/>
            </a:prstGeom>
            <a:noFill/>
          </p:spPr>
          <p:txBody>
            <a:bodyPr wrap="square" lIns="0" tIns="0" rIns="0" bIns="0" rtlCol="0">
              <a:spAutoFit/>
            </a:bodyPr>
            <a:lstStyle/>
            <a:p>
              <a:pPr algn="dist"/>
              <a:r>
                <a:rPr lang="zh-CN" altLang="en-US" sz="2000" b="1" dirty="0" smtClean="0">
                  <a:solidFill>
                    <a:schemeClr val="accent6"/>
                  </a:solidFill>
                  <a:latin typeface="微软雅黑" pitchFamily="34" charset="-122"/>
                  <a:ea typeface="微软雅黑" pitchFamily="34" charset="-122"/>
                </a:rPr>
                <a:t>二值图像隐藏</a:t>
              </a:r>
              <a:endParaRPr lang="zh-CN" altLang="en-US" sz="2000" b="1" dirty="0">
                <a:solidFill>
                  <a:schemeClr val="accent6"/>
                </a:solidFill>
                <a:latin typeface="微软雅黑" pitchFamily="34" charset="-122"/>
                <a:ea typeface="微软雅黑" pitchFamily="34" charset="-122"/>
              </a:endParaRPr>
            </a:p>
          </p:txBody>
        </p:sp>
        <p:sp>
          <p:nvSpPr>
            <p:cNvPr id="18" name="文本框 17">
              <a:extLst>
                <a:ext uri="{FF2B5EF4-FFF2-40B4-BE49-F238E27FC236}">
                  <a16:creationId xmlns:a16="http://schemas.microsoft.com/office/drawing/2014/main" xmlns="" id="{8D334CF6-90D3-42B1-A889-9EF8AF055C38}"/>
                </a:ext>
              </a:extLst>
            </p:cNvPr>
            <p:cNvSpPr txBox="1"/>
            <p:nvPr/>
          </p:nvSpPr>
          <p:spPr>
            <a:xfrm>
              <a:off x="5292080" y="1492210"/>
              <a:ext cx="1800200" cy="215444"/>
            </a:xfrm>
            <a:prstGeom prst="rect">
              <a:avLst/>
            </a:prstGeom>
            <a:noFill/>
          </p:spPr>
          <p:txBody>
            <a:bodyPr wrap="square" lIns="0" tIns="0" rIns="0" bIns="0" rtlCol="0">
              <a:spAutoFit/>
            </a:bodyPr>
            <a:lstStyle/>
            <a:p>
              <a:endParaRPr lang="zh-CN" altLang="en-US" sz="1400" b="1" dirty="0">
                <a:solidFill>
                  <a:schemeClr val="bg2">
                    <a:lumMod val="65000"/>
                  </a:schemeClr>
                </a:solidFill>
                <a:latin typeface="微软雅黑" pitchFamily="34" charset="-122"/>
                <a:ea typeface="微软雅黑" pitchFamily="34" charset="-122"/>
              </a:endParaRPr>
            </a:p>
          </p:txBody>
        </p:sp>
      </p:grpSp>
      <p:grpSp>
        <p:nvGrpSpPr>
          <p:cNvPr id="20" name="组合 19">
            <a:extLst>
              <a:ext uri="{FF2B5EF4-FFF2-40B4-BE49-F238E27FC236}">
                <a16:creationId xmlns:a16="http://schemas.microsoft.com/office/drawing/2014/main" xmlns="" id="{2907C336-DD27-4542-A245-6B5B41609BE4}"/>
              </a:ext>
            </a:extLst>
          </p:cNvPr>
          <p:cNvGrpSpPr/>
          <p:nvPr/>
        </p:nvGrpSpPr>
        <p:grpSpPr>
          <a:xfrm>
            <a:off x="4499992" y="1840862"/>
            <a:ext cx="2592288" cy="576064"/>
            <a:chOff x="4499992" y="1131590"/>
            <a:chExt cx="2592288" cy="576064"/>
          </a:xfrm>
        </p:grpSpPr>
        <p:sp>
          <p:nvSpPr>
            <p:cNvPr id="21" name="矩形: 圆角 20">
              <a:extLst>
                <a:ext uri="{FF2B5EF4-FFF2-40B4-BE49-F238E27FC236}">
                  <a16:creationId xmlns:a16="http://schemas.microsoft.com/office/drawing/2014/main" xmlns="" id="{9C0603F8-A941-489E-90CF-6B971B249345}"/>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xmlns="" id="{1BE318FC-A0CF-491C-AAC3-2A51935F97CC}"/>
                </a:ext>
              </a:extLst>
            </p:cNvPr>
            <p:cNvSpPr txBox="1"/>
            <p:nvPr/>
          </p:nvSpPr>
          <p:spPr>
            <a:xfrm>
              <a:off x="4644008" y="1137397"/>
              <a:ext cx="216024" cy="492443"/>
            </a:xfrm>
            <a:prstGeom prst="rect">
              <a:avLst/>
            </a:prstGeom>
            <a:noFill/>
          </p:spPr>
          <p:txBody>
            <a:bodyPr wrap="square" lIns="0" tIns="0" rIns="0" bIns="0" rtlCol="0">
              <a:spAutoFit/>
            </a:bodyPr>
            <a:lstStyle/>
            <a:p>
              <a:r>
                <a:rPr lang="en-US" altLang="zh-CN" sz="3200" b="1">
                  <a:solidFill>
                    <a:schemeClr val="bg1"/>
                  </a:solidFill>
                  <a:ea typeface="微软雅黑" pitchFamily="34" charset="-122"/>
                  <a:cs typeface="Calibri" panose="020F0502020204030204" pitchFamily="34" charset="0"/>
                </a:rPr>
                <a:t>2</a:t>
              </a:r>
              <a:endParaRPr lang="zh-CN" altLang="en-US" sz="3200" b="1" dirty="0">
                <a:solidFill>
                  <a:schemeClr val="bg1"/>
                </a:solidFill>
                <a:ea typeface="微软雅黑" pitchFamily="34" charset="-122"/>
                <a:cs typeface="Calibri" panose="020F0502020204030204" pitchFamily="34" charset="0"/>
              </a:endParaRPr>
            </a:p>
          </p:txBody>
        </p:sp>
        <p:sp>
          <p:nvSpPr>
            <p:cNvPr id="23" name="文本框 22">
              <a:extLst>
                <a:ext uri="{FF2B5EF4-FFF2-40B4-BE49-F238E27FC236}">
                  <a16:creationId xmlns:a16="http://schemas.microsoft.com/office/drawing/2014/main" xmlns="" id="{F4D3EC1B-B5E4-4C37-8F75-941735E349B1}"/>
                </a:ext>
              </a:extLst>
            </p:cNvPr>
            <p:cNvSpPr txBox="1"/>
            <p:nvPr/>
          </p:nvSpPr>
          <p:spPr>
            <a:xfrm>
              <a:off x="5292080" y="1131590"/>
              <a:ext cx="1656183" cy="307777"/>
            </a:xfrm>
            <a:prstGeom prst="rect">
              <a:avLst/>
            </a:prstGeom>
            <a:noFill/>
          </p:spPr>
          <p:txBody>
            <a:bodyPr wrap="square" lIns="0" tIns="0" rIns="0" bIns="0" rtlCol="0">
              <a:spAutoFit/>
            </a:bodyPr>
            <a:lstStyle/>
            <a:p>
              <a:pPr algn="dist"/>
              <a:r>
                <a:rPr lang="zh-CN" altLang="en-US" sz="2000" b="1" dirty="0" smtClean="0">
                  <a:solidFill>
                    <a:schemeClr val="accent6"/>
                  </a:solidFill>
                  <a:latin typeface="微软雅黑" pitchFamily="34" charset="-122"/>
                  <a:ea typeface="微软雅黑" pitchFamily="34" charset="-122"/>
                </a:rPr>
                <a:t>灰度图像隐藏</a:t>
              </a:r>
              <a:endParaRPr lang="zh-CN" altLang="en-US" sz="2000" b="1" dirty="0">
                <a:solidFill>
                  <a:schemeClr val="accent6"/>
                </a:solidFill>
                <a:latin typeface="微软雅黑" pitchFamily="34" charset="-122"/>
                <a:ea typeface="微软雅黑" pitchFamily="34" charset="-122"/>
              </a:endParaRPr>
            </a:p>
          </p:txBody>
        </p:sp>
        <p:sp>
          <p:nvSpPr>
            <p:cNvPr id="24" name="文本框 23">
              <a:extLst>
                <a:ext uri="{FF2B5EF4-FFF2-40B4-BE49-F238E27FC236}">
                  <a16:creationId xmlns:a16="http://schemas.microsoft.com/office/drawing/2014/main" xmlns="" id="{8F73B8EC-4A1E-441A-BD65-F22FDDF5C1E6}"/>
                </a:ext>
              </a:extLst>
            </p:cNvPr>
            <p:cNvSpPr txBox="1"/>
            <p:nvPr/>
          </p:nvSpPr>
          <p:spPr>
            <a:xfrm>
              <a:off x="5292080" y="1492210"/>
              <a:ext cx="1800200" cy="215444"/>
            </a:xfrm>
            <a:prstGeom prst="rect">
              <a:avLst/>
            </a:prstGeom>
            <a:noFill/>
          </p:spPr>
          <p:txBody>
            <a:bodyPr wrap="square" lIns="0" tIns="0" rIns="0" bIns="0" rtlCol="0">
              <a:spAutoFit/>
            </a:bodyPr>
            <a:lstStyle/>
            <a:p>
              <a:endParaRPr lang="zh-CN" altLang="en-US" sz="1400" b="1" dirty="0">
                <a:solidFill>
                  <a:schemeClr val="bg2">
                    <a:lumMod val="65000"/>
                  </a:schemeClr>
                </a:solidFill>
                <a:latin typeface="微软雅黑" pitchFamily="34" charset="-122"/>
                <a:ea typeface="微软雅黑" pitchFamily="34" charset="-122"/>
              </a:endParaRPr>
            </a:p>
          </p:txBody>
        </p:sp>
      </p:grpSp>
      <p:grpSp>
        <p:nvGrpSpPr>
          <p:cNvPr id="25" name="组合 24">
            <a:extLst>
              <a:ext uri="{FF2B5EF4-FFF2-40B4-BE49-F238E27FC236}">
                <a16:creationId xmlns:a16="http://schemas.microsoft.com/office/drawing/2014/main" xmlns="" id="{327BD4BF-1E40-4FFC-AC9E-68DDD59FD732}"/>
              </a:ext>
            </a:extLst>
          </p:cNvPr>
          <p:cNvGrpSpPr/>
          <p:nvPr/>
        </p:nvGrpSpPr>
        <p:grpSpPr>
          <a:xfrm>
            <a:off x="4499992" y="2550134"/>
            <a:ext cx="3168352" cy="576064"/>
            <a:chOff x="4499992" y="1131590"/>
            <a:chExt cx="3168352" cy="576064"/>
          </a:xfrm>
        </p:grpSpPr>
        <p:sp>
          <p:nvSpPr>
            <p:cNvPr id="26" name="矩形: 圆角 25">
              <a:extLst>
                <a:ext uri="{FF2B5EF4-FFF2-40B4-BE49-F238E27FC236}">
                  <a16:creationId xmlns:a16="http://schemas.microsoft.com/office/drawing/2014/main" xmlns="" id="{F687726C-23D5-4C92-99F8-144F3C845C15}"/>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xmlns="" id="{5C19FFAE-EF1E-4E62-A6FC-95846FD7825D}"/>
                </a:ext>
              </a:extLst>
            </p:cNvPr>
            <p:cNvSpPr txBox="1"/>
            <p:nvPr/>
          </p:nvSpPr>
          <p:spPr>
            <a:xfrm>
              <a:off x="4644008" y="1137397"/>
              <a:ext cx="216024" cy="492443"/>
            </a:xfrm>
            <a:prstGeom prst="rect">
              <a:avLst/>
            </a:prstGeom>
            <a:noFill/>
          </p:spPr>
          <p:txBody>
            <a:bodyPr wrap="square" lIns="0" tIns="0" rIns="0" bIns="0" rtlCol="0">
              <a:spAutoFit/>
            </a:bodyPr>
            <a:lstStyle/>
            <a:p>
              <a:r>
                <a:rPr lang="en-US" altLang="zh-CN" sz="3200" b="1">
                  <a:solidFill>
                    <a:schemeClr val="bg1"/>
                  </a:solidFill>
                  <a:ea typeface="微软雅黑" pitchFamily="34" charset="-122"/>
                  <a:cs typeface="Calibri" panose="020F0502020204030204" pitchFamily="34" charset="0"/>
                </a:rPr>
                <a:t>3</a:t>
              </a:r>
              <a:endParaRPr lang="zh-CN" altLang="en-US" sz="3200" b="1" dirty="0">
                <a:solidFill>
                  <a:schemeClr val="bg1"/>
                </a:solidFill>
                <a:ea typeface="微软雅黑" pitchFamily="34" charset="-122"/>
                <a:cs typeface="Calibri" panose="020F0502020204030204" pitchFamily="34" charset="0"/>
              </a:endParaRPr>
            </a:p>
          </p:txBody>
        </p:sp>
        <p:sp>
          <p:nvSpPr>
            <p:cNvPr id="28" name="文本框 27">
              <a:extLst>
                <a:ext uri="{FF2B5EF4-FFF2-40B4-BE49-F238E27FC236}">
                  <a16:creationId xmlns:a16="http://schemas.microsoft.com/office/drawing/2014/main" xmlns="" id="{39F4F5F7-13C1-46EA-8614-C782DCBB5E23}"/>
                </a:ext>
              </a:extLst>
            </p:cNvPr>
            <p:cNvSpPr txBox="1"/>
            <p:nvPr/>
          </p:nvSpPr>
          <p:spPr>
            <a:xfrm>
              <a:off x="5292080" y="1131590"/>
              <a:ext cx="2376264" cy="307777"/>
            </a:xfrm>
            <a:prstGeom prst="rect">
              <a:avLst/>
            </a:prstGeom>
            <a:noFill/>
          </p:spPr>
          <p:txBody>
            <a:bodyPr wrap="square" lIns="0" tIns="0" rIns="0" bIns="0" rtlCol="0">
              <a:spAutoFit/>
            </a:bodyPr>
            <a:lstStyle/>
            <a:p>
              <a:r>
                <a:rPr lang="zh-CN" altLang="en-US" sz="2000" b="1" dirty="0" smtClean="0">
                  <a:solidFill>
                    <a:schemeClr val="accent6"/>
                  </a:solidFill>
                  <a:latin typeface="微软雅黑" pitchFamily="34" charset="-122"/>
                  <a:ea typeface="微软雅黑" pitchFamily="34" charset="-122"/>
                </a:rPr>
                <a:t>彩色图像隐藏方案</a:t>
              </a:r>
              <a:endParaRPr lang="zh-CN" altLang="en-US" sz="2000" b="1" dirty="0">
                <a:solidFill>
                  <a:schemeClr val="accent6"/>
                </a:solidFill>
                <a:latin typeface="微软雅黑" pitchFamily="34" charset="-122"/>
                <a:ea typeface="微软雅黑" pitchFamily="34" charset="-122"/>
              </a:endParaRPr>
            </a:p>
          </p:txBody>
        </p:sp>
        <p:sp>
          <p:nvSpPr>
            <p:cNvPr id="29" name="文本框 28">
              <a:extLst>
                <a:ext uri="{FF2B5EF4-FFF2-40B4-BE49-F238E27FC236}">
                  <a16:creationId xmlns:a16="http://schemas.microsoft.com/office/drawing/2014/main" xmlns="" id="{7F497C1E-9E0E-46AE-B279-8F271261BC3B}"/>
                </a:ext>
              </a:extLst>
            </p:cNvPr>
            <p:cNvSpPr txBox="1"/>
            <p:nvPr/>
          </p:nvSpPr>
          <p:spPr>
            <a:xfrm>
              <a:off x="5292080" y="1492210"/>
              <a:ext cx="1800200" cy="215444"/>
            </a:xfrm>
            <a:prstGeom prst="rect">
              <a:avLst/>
            </a:prstGeom>
            <a:noFill/>
          </p:spPr>
          <p:txBody>
            <a:bodyPr wrap="square" lIns="0" tIns="0" rIns="0" bIns="0" rtlCol="0">
              <a:spAutoFit/>
            </a:bodyPr>
            <a:lstStyle/>
            <a:p>
              <a:endParaRPr lang="zh-CN" altLang="en-US" sz="1400" b="1" dirty="0">
                <a:solidFill>
                  <a:schemeClr val="bg2">
                    <a:lumMod val="65000"/>
                  </a:schemeClr>
                </a:solidFill>
                <a:latin typeface="微软雅黑" pitchFamily="34" charset="-122"/>
                <a:ea typeface="微软雅黑" pitchFamily="34" charset="-122"/>
              </a:endParaRPr>
            </a:p>
          </p:txBody>
        </p:sp>
      </p:grpSp>
      <p:grpSp>
        <p:nvGrpSpPr>
          <p:cNvPr id="30" name="组合 29">
            <a:extLst>
              <a:ext uri="{FF2B5EF4-FFF2-40B4-BE49-F238E27FC236}">
                <a16:creationId xmlns:a16="http://schemas.microsoft.com/office/drawing/2014/main" xmlns="" id="{3DCEED8B-6318-4C8E-B629-8202C1EA544A}"/>
              </a:ext>
            </a:extLst>
          </p:cNvPr>
          <p:cNvGrpSpPr/>
          <p:nvPr/>
        </p:nvGrpSpPr>
        <p:grpSpPr>
          <a:xfrm>
            <a:off x="4499992" y="3259406"/>
            <a:ext cx="2592288" cy="576064"/>
            <a:chOff x="4499992" y="1131590"/>
            <a:chExt cx="2592288" cy="576064"/>
          </a:xfrm>
        </p:grpSpPr>
        <p:sp>
          <p:nvSpPr>
            <p:cNvPr id="31" name="矩形: 圆角 30">
              <a:extLst>
                <a:ext uri="{FF2B5EF4-FFF2-40B4-BE49-F238E27FC236}">
                  <a16:creationId xmlns:a16="http://schemas.microsoft.com/office/drawing/2014/main" xmlns="" id="{5974DF1B-9B49-4DDE-A2AC-24A1F1F00963}"/>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xmlns="" id="{D19F2755-2E53-4936-9A36-A10BFF1B64F8}"/>
                </a:ext>
              </a:extLst>
            </p:cNvPr>
            <p:cNvSpPr txBox="1"/>
            <p:nvPr/>
          </p:nvSpPr>
          <p:spPr>
            <a:xfrm>
              <a:off x="4644008" y="1137397"/>
              <a:ext cx="216024" cy="492443"/>
            </a:xfrm>
            <a:prstGeom prst="rect">
              <a:avLst/>
            </a:prstGeom>
            <a:noFill/>
          </p:spPr>
          <p:txBody>
            <a:bodyPr wrap="square" lIns="0" tIns="0" rIns="0" bIns="0" rtlCol="0">
              <a:spAutoFit/>
            </a:bodyPr>
            <a:lstStyle/>
            <a:p>
              <a:r>
                <a:rPr lang="en-US" altLang="zh-CN" sz="3200" b="1">
                  <a:solidFill>
                    <a:schemeClr val="bg1"/>
                  </a:solidFill>
                  <a:ea typeface="微软雅黑" pitchFamily="34" charset="-122"/>
                  <a:cs typeface="Calibri" panose="020F0502020204030204" pitchFamily="34" charset="0"/>
                </a:rPr>
                <a:t>4</a:t>
              </a:r>
              <a:endParaRPr lang="zh-CN" altLang="en-US" sz="3200" b="1" dirty="0">
                <a:solidFill>
                  <a:schemeClr val="bg1"/>
                </a:solidFill>
                <a:ea typeface="微软雅黑" pitchFamily="34" charset="-122"/>
                <a:cs typeface="Calibri" panose="020F0502020204030204" pitchFamily="34" charset="0"/>
              </a:endParaRPr>
            </a:p>
          </p:txBody>
        </p:sp>
        <p:sp>
          <p:nvSpPr>
            <p:cNvPr id="33" name="文本框 32">
              <a:extLst>
                <a:ext uri="{FF2B5EF4-FFF2-40B4-BE49-F238E27FC236}">
                  <a16:creationId xmlns:a16="http://schemas.microsoft.com/office/drawing/2014/main" xmlns="" id="{E3053A24-427A-4186-94F7-05BEBBB20C09}"/>
                </a:ext>
              </a:extLst>
            </p:cNvPr>
            <p:cNvSpPr txBox="1"/>
            <p:nvPr/>
          </p:nvSpPr>
          <p:spPr>
            <a:xfrm>
              <a:off x="5292080" y="1131590"/>
              <a:ext cx="1800200" cy="307777"/>
            </a:xfrm>
            <a:prstGeom prst="rect">
              <a:avLst/>
            </a:prstGeom>
            <a:noFill/>
          </p:spPr>
          <p:txBody>
            <a:bodyPr wrap="square" lIns="0" tIns="0" rIns="0" bIns="0" rtlCol="0">
              <a:spAutoFit/>
            </a:bodyPr>
            <a:lstStyle/>
            <a:p>
              <a:r>
                <a:rPr lang="zh-CN" altLang="en-US" sz="2000" b="1" dirty="0" smtClean="0">
                  <a:solidFill>
                    <a:schemeClr val="accent6"/>
                  </a:solidFill>
                  <a:latin typeface="微软雅黑" pitchFamily="34" charset="-122"/>
                  <a:ea typeface="微软雅黑" pitchFamily="34" charset="-122"/>
                </a:rPr>
                <a:t>后续工作</a:t>
              </a:r>
              <a:endParaRPr lang="zh-CN" altLang="en-US" sz="2000" b="1" dirty="0">
                <a:solidFill>
                  <a:schemeClr val="accent6"/>
                </a:solidFill>
                <a:latin typeface="微软雅黑" pitchFamily="34" charset="-122"/>
                <a:ea typeface="微软雅黑" pitchFamily="34" charset="-122"/>
              </a:endParaRPr>
            </a:p>
          </p:txBody>
        </p:sp>
        <p:sp>
          <p:nvSpPr>
            <p:cNvPr id="34" name="文本框 33">
              <a:extLst>
                <a:ext uri="{FF2B5EF4-FFF2-40B4-BE49-F238E27FC236}">
                  <a16:creationId xmlns:a16="http://schemas.microsoft.com/office/drawing/2014/main" xmlns="" id="{B0EE31C7-9EE9-4F34-8F05-FABEC6645E5B}"/>
                </a:ext>
              </a:extLst>
            </p:cNvPr>
            <p:cNvSpPr txBox="1"/>
            <p:nvPr/>
          </p:nvSpPr>
          <p:spPr>
            <a:xfrm>
              <a:off x="5292080" y="1492210"/>
              <a:ext cx="1800200" cy="215444"/>
            </a:xfrm>
            <a:prstGeom prst="rect">
              <a:avLst/>
            </a:prstGeom>
            <a:noFill/>
          </p:spPr>
          <p:txBody>
            <a:bodyPr wrap="square" lIns="0" tIns="0" rIns="0" bIns="0" rtlCol="0">
              <a:spAutoFit/>
            </a:bodyPr>
            <a:lstStyle/>
            <a:p>
              <a:endParaRPr lang="zh-CN" altLang="en-US" sz="1400" b="1" dirty="0">
                <a:solidFill>
                  <a:schemeClr val="bg2">
                    <a:lumMod val="6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119965241"/>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xmlns="" id="{A9FF0F39-6427-4967-970C-F34D2D7BC97A}"/>
              </a:ext>
            </a:extLst>
          </p:cNvPr>
          <p:cNvGrpSpPr/>
          <p:nvPr/>
        </p:nvGrpSpPr>
        <p:grpSpPr>
          <a:xfrm>
            <a:off x="323528" y="0"/>
            <a:ext cx="5616624" cy="578162"/>
            <a:chOff x="323528" y="0"/>
            <a:chExt cx="5616624" cy="578162"/>
          </a:xfrm>
        </p:grpSpPr>
        <p:sp>
          <p:nvSpPr>
            <p:cNvPr id="31" name="TextBox 86">
              <a:extLst>
                <a:ext uri="{FF2B5EF4-FFF2-40B4-BE49-F238E27FC236}">
                  <a16:creationId xmlns:a16="http://schemas.microsoft.com/office/drawing/2014/main" xmlns="" id="{7CF500C2-F56B-4223-8644-F6CE9E4DE784}"/>
                </a:ext>
              </a:extLst>
            </p:cNvPr>
            <p:cNvSpPr txBox="1"/>
            <p:nvPr/>
          </p:nvSpPr>
          <p:spPr>
            <a:xfrm>
              <a:off x="576196" y="58248"/>
              <a:ext cx="5363956" cy="461665"/>
            </a:xfrm>
            <a:prstGeom prst="rect">
              <a:avLst/>
            </a:prstGeom>
            <a:noFill/>
          </p:spPr>
          <p:txBody>
            <a:bodyPr wrap="square" rtlCol="0">
              <a:spAutoFit/>
            </a:bodyPr>
            <a:lstStyle/>
            <a:p>
              <a:r>
                <a:rPr lang="zh-CN" altLang="en-US" sz="2400" dirty="0">
                  <a:latin typeface="+mn-lt"/>
                  <a:ea typeface="+mn-ea"/>
                  <a:cs typeface="+mn-ea"/>
                  <a:sym typeface="+mn-lt"/>
                </a:rPr>
                <a:t>灰度</a:t>
              </a:r>
              <a:r>
                <a:rPr lang="zh-CN" altLang="en-US" sz="2400" dirty="0" smtClean="0">
                  <a:latin typeface="+mn-lt"/>
                  <a:ea typeface="+mn-ea"/>
                  <a:cs typeface="+mn-ea"/>
                  <a:sym typeface="+mn-lt"/>
                </a:rPr>
                <a:t>图像隐藏</a:t>
              </a:r>
              <a:r>
                <a:rPr lang="en-US" altLang="zh-CN" sz="2400" dirty="0" smtClean="0">
                  <a:latin typeface="+mn-lt"/>
                  <a:ea typeface="+mn-ea"/>
                  <a:cs typeface="+mn-ea"/>
                  <a:sym typeface="+mn-lt"/>
                </a:rPr>
                <a:t>:</a:t>
              </a:r>
              <a:r>
                <a:rPr lang="zh-CN" altLang="en-US" sz="2400" dirty="0" smtClean="0">
                  <a:latin typeface="+mn-lt"/>
                  <a:ea typeface="+mn-ea"/>
                  <a:cs typeface="+mn-ea"/>
                  <a:sym typeface="+mn-lt"/>
                </a:rPr>
                <a:t>代码</a:t>
              </a:r>
              <a:r>
                <a:rPr lang="en-US" altLang="zh-CN" sz="2400" dirty="0" smtClean="0">
                  <a:latin typeface="+mn-lt"/>
                  <a:ea typeface="+mn-ea"/>
                  <a:cs typeface="+mn-ea"/>
                  <a:sym typeface="+mn-lt"/>
                </a:rPr>
                <a:t>_</a:t>
              </a:r>
              <a:r>
                <a:rPr lang="zh-CN" altLang="en-US" sz="2400" dirty="0" smtClean="0">
                  <a:latin typeface="+mn-lt"/>
                  <a:ea typeface="+mn-ea"/>
                  <a:cs typeface="+mn-ea"/>
                  <a:sym typeface="+mn-lt"/>
                </a:rPr>
                <a:t>提取</a:t>
              </a:r>
              <a:endParaRPr lang="en-US" altLang="zh-CN" sz="2400" dirty="0">
                <a:latin typeface="+mn-lt"/>
                <a:ea typeface="+mn-ea"/>
                <a:cs typeface="+mn-ea"/>
                <a:sym typeface="+mn-lt"/>
              </a:endParaRPr>
            </a:p>
          </p:txBody>
        </p:sp>
        <p:sp>
          <p:nvSpPr>
            <p:cNvPr id="32" name="矩形 31">
              <a:extLst>
                <a:ext uri="{FF2B5EF4-FFF2-40B4-BE49-F238E27FC236}">
                  <a16:creationId xmlns:a16="http://schemas.microsoft.com/office/drawing/2014/main" xmlns="" id="{9CCDF588-E3AB-43A8-A25B-0FAD697D48D1}"/>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1" y="505456"/>
            <a:ext cx="4334846" cy="2195853"/>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28" y="2824787"/>
            <a:ext cx="4334845" cy="2318713"/>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44787" y="157206"/>
            <a:ext cx="4099213" cy="2571750"/>
          </a:xfrm>
          <a:prstGeom prst="rect">
            <a:avLst/>
          </a:prstGeom>
        </p:spPr>
      </p:pic>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89202" y="3003798"/>
            <a:ext cx="4269601" cy="1656184"/>
          </a:xfrm>
          <a:prstGeom prst="rect">
            <a:avLst/>
          </a:prstGeom>
        </p:spPr>
      </p:pic>
    </p:spTree>
    <p:extLst>
      <p:ext uri="{BB962C8B-B14F-4D97-AF65-F5344CB8AC3E}">
        <p14:creationId xmlns:p14="http://schemas.microsoft.com/office/powerpoint/2010/main" val="4036270078"/>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xmlns="" id="{A9FF0F39-6427-4967-970C-F34D2D7BC97A}"/>
              </a:ext>
            </a:extLst>
          </p:cNvPr>
          <p:cNvGrpSpPr/>
          <p:nvPr/>
        </p:nvGrpSpPr>
        <p:grpSpPr>
          <a:xfrm>
            <a:off x="323528" y="0"/>
            <a:ext cx="5616624" cy="578162"/>
            <a:chOff x="323528" y="0"/>
            <a:chExt cx="5616624" cy="578162"/>
          </a:xfrm>
        </p:grpSpPr>
        <p:sp>
          <p:nvSpPr>
            <p:cNvPr id="31" name="TextBox 86">
              <a:extLst>
                <a:ext uri="{FF2B5EF4-FFF2-40B4-BE49-F238E27FC236}">
                  <a16:creationId xmlns:a16="http://schemas.microsoft.com/office/drawing/2014/main" xmlns="" id="{7CF500C2-F56B-4223-8644-F6CE9E4DE784}"/>
                </a:ext>
              </a:extLst>
            </p:cNvPr>
            <p:cNvSpPr txBox="1"/>
            <p:nvPr/>
          </p:nvSpPr>
          <p:spPr>
            <a:xfrm>
              <a:off x="576196" y="58248"/>
              <a:ext cx="5363956" cy="461665"/>
            </a:xfrm>
            <a:prstGeom prst="rect">
              <a:avLst/>
            </a:prstGeom>
            <a:noFill/>
          </p:spPr>
          <p:txBody>
            <a:bodyPr wrap="square" rtlCol="0">
              <a:spAutoFit/>
            </a:bodyPr>
            <a:lstStyle/>
            <a:p>
              <a:r>
                <a:rPr lang="zh-CN" altLang="en-US" sz="2400" dirty="0">
                  <a:latin typeface="+mn-lt"/>
                  <a:ea typeface="+mn-ea"/>
                  <a:cs typeface="+mn-ea"/>
                  <a:sym typeface="+mn-lt"/>
                </a:rPr>
                <a:t>灰度</a:t>
              </a:r>
              <a:r>
                <a:rPr lang="zh-CN" altLang="en-US" sz="2400" dirty="0" smtClean="0">
                  <a:latin typeface="+mn-lt"/>
                  <a:ea typeface="+mn-ea"/>
                  <a:cs typeface="+mn-ea"/>
                  <a:sym typeface="+mn-lt"/>
                </a:rPr>
                <a:t>图像隐藏</a:t>
              </a:r>
              <a:r>
                <a:rPr lang="en-US" altLang="zh-CN" sz="2400" dirty="0" smtClean="0">
                  <a:latin typeface="+mn-lt"/>
                  <a:ea typeface="+mn-ea"/>
                  <a:cs typeface="+mn-ea"/>
                  <a:sym typeface="+mn-lt"/>
                </a:rPr>
                <a:t>:</a:t>
              </a:r>
              <a:r>
                <a:rPr lang="zh-CN" altLang="en-US" sz="2400" dirty="0" smtClean="0">
                  <a:latin typeface="+mn-lt"/>
                  <a:ea typeface="+mn-ea"/>
                  <a:cs typeface="+mn-ea"/>
                  <a:sym typeface="+mn-lt"/>
                </a:rPr>
                <a:t>代码</a:t>
              </a:r>
              <a:r>
                <a:rPr lang="en-US" altLang="zh-CN" sz="2400" dirty="0" smtClean="0">
                  <a:latin typeface="+mn-lt"/>
                  <a:ea typeface="+mn-ea"/>
                  <a:cs typeface="+mn-ea"/>
                  <a:sym typeface="+mn-lt"/>
                </a:rPr>
                <a:t>_</a:t>
              </a:r>
              <a:r>
                <a:rPr lang="zh-CN" altLang="en-US" sz="2400" dirty="0" smtClean="0">
                  <a:latin typeface="+mn-lt"/>
                  <a:ea typeface="+mn-ea"/>
                  <a:cs typeface="+mn-ea"/>
                  <a:sym typeface="+mn-lt"/>
                </a:rPr>
                <a:t>提取</a:t>
              </a:r>
              <a:r>
                <a:rPr lang="en-US" altLang="zh-CN" sz="2400" dirty="0" smtClean="0">
                  <a:latin typeface="+mn-lt"/>
                  <a:ea typeface="+mn-ea"/>
                  <a:cs typeface="+mn-ea"/>
                  <a:sym typeface="+mn-lt"/>
                </a:rPr>
                <a:t>_</a:t>
              </a:r>
              <a:r>
                <a:rPr lang="zh-CN" altLang="en-US" sz="2400" dirty="0" smtClean="0">
                  <a:latin typeface="+mn-lt"/>
                  <a:ea typeface="+mn-ea"/>
                  <a:cs typeface="+mn-ea"/>
                  <a:sym typeface="+mn-lt"/>
                </a:rPr>
                <a:t>结果</a:t>
              </a:r>
              <a:endParaRPr lang="en-US" altLang="zh-CN" sz="2400" dirty="0">
                <a:latin typeface="+mn-lt"/>
                <a:ea typeface="+mn-ea"/>
                <a:cs typeface="+mn-ea"/>
                <a:sym typeface="+mn-lt"/>
              </a:endParaRPr>
            </a:p>
          </p:txBody>
        </p:sp>
        <p:sp>
          <p:nvSpPr>
            <p:cNvPr id="32" name="矩形 31">
              <a:extLst>
                <a:ext uri="{FF2B5EF4-FFF2-40B4-BE49-F238E27FC236}">
                  <a16:creationId xmlns:a16="http://schemas.microsoft.com/office/drawing/2014/main" xmlns="" id="{9CCDF588-E3AB-43A8-A25B-0FAD697D48D1}"/>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517746"/>
            <a:ext cx="7422604" cy="3711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9782053"/>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EB8BFF9A-92E2-494C-8910-C5C9154E642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571750"/>
            <a:ext cx="9144000" cy="2571750"/>
          </a:xfrm>
          <a:prstGeom prst="rect">
            <a:avLst/>
          </a:prstGeom>
        </p:spPr>
      </p:pic>
      <p:sp>
        <p:nvSpPr>
          <p:cNvPr id="3" name="矩形: 圆角 2">
            <a:extLst>
              <a:ext uri="{FF2B5EF4-FFF2-40B4-BE49-F238E27FC236}">
                <a16:creationId xmlns:a16="http://schemas.microsoft.com/office/drawing/2014/main" xmlns=""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xmlns="" id="{5A1C8C7D-5549-4319-962D-C7ED832D2642}"/>
              </a:ext>
            </a:extLst>
          </p:cNvPr>
          <p:cNvGrpSpPr/>
          <p:nvPr/>
        </p:nvGrpSpPr>
        <p:grpSpPr>
          <a:xfrm>
            <a:off x="1727686" y="1420780"/>
            <a:ext cx="1188135" cy="2123657"/>
            <a:chOff x="4499992" y="1114046"/>
            <a:chExt cx="519809" cy="521600"/>
          </a:xfrm>
        </p:grpSpPr>
        <p:sp>
          <p:nvSpPr>
            <p:cNvPr id="5" name="矩形: 圆角 4">
              <a:extLst>
                <a:ext uri="{FF2B5EF4-FFF2-40B4-BE49-F238E27FC236}">
                  <a16:creationId xmlns:a16="http://schemas.microsoft.com/office/drawing/2014/main" xmlns="" id="{3B592E88-3047-49E6-82A2-9B73D270B837}"/>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xmlns="" id="{6DF5622F-CF77-4901-914C-F1B464E26CE6}"/>
                </a:ext>
              </a:extLst>
            </p:cNvPr>
            <p:cNvSpPr txBox="1"/>
            <p:nvPr/>
          </p:nvSpPr>
          <p:spPr>
            <a:xfrm>
              <a:off x="4549499" y="1114046"/>
              <a:ext cx="470302" cy="521600"/>
            </a:xfrm>
            <a:prstGeom prst="rect">
              <a:avLst/>
            </a:prstGeom>
            <a:noFill/>
          </p:spPr>
          <p:txBody>
            <a:bodyPr wrap="square" lIns="0" tIns="0" rIns="0" bIns="0" rtlCol="0">
              <a:spAutoFit/>
            </a:bodyPr>
            <a:lstStyle/>
            <a:p>
              <a:r>
                <a:rPr lang="en-US" altLang="zh-CN" sz="13800" dirty="0" smtClean="0">
                  <a:solidFill>
                    <a:schemeClr val="bg1"/>
                  </a:solidFill>
                  <a:ea typeface="微软雅黑" pitchFamily="34" charset="-122"/>
                  <a:cs typeface="Calibri" panose="020F0502020204030204" pitchFamily="34" charset="0"/>
                </a:rPr>
                <a:t>3</a:t>
              </a:r>
              <a:endParaRPr lang="zh-CN" altLang="en-US" sz="13800" dirty="0">
                <a:solidFill>
                  <a:schemeClr val="bg1"/>
                </a:solidFill>
                <a:ea typeface="微软雅黑" pitchFamily="34" charset="-122"/>
                <a:cs typeface="Calibri" panose="020F0502020204030204" pitchFamily="34" charset="0"/>
              </a:endParaRPr>
            </a:p>
          </p:txBody>
        </p:sp>
      </p:grpSp>
      <p:sp>
        <p:nvSpPr>
          <p:cNvPr id="7" name="文本框 6">
            <a:extLst>
              <a:ext uri="{FF2B5EF4-FFF2-40B4-BE49-F238E27FC236}">
                <a16:creationId xmlns:a16="http://schemas.microsoft.com/office/drawing/2014/main" xmlns="" id="{FE7FE15F-68A8-47E7-A726-FE68DA345626}"/>
              </a:ext>
            </a:extLst>
          </p:cNvPr>
          <p:cNvSpPr txBox="1"/>
          <p:nvPr/>
        </p:nvSpPr>
        <p:spPr>
          <a:xfrm>
            <a:off x="3419456" y="2179769"/>
            <a:ext cx="4896960" cy="677108"/>
          </a:xfrm>
          <a:prstGeom prst="rect">
            <a:avLst/>
          </a:prstGeom>
          <a:noFill/>
        </p:spPr>
        <p:txBody>
          <a:bodyPr wrap="square" lIns="0" tIns="0" rIns="0" bIns="0" rtlCol="0">
            <a:spAutoFit/>
          </a:bodyPr>
          <a:lstStyle/>
          <a:p>
            <a:pPr algn="dist"/>
            <a:r>
              <a:rPr lang="zh-CN" altLang="en-US" sz="4400" b="1" dirty="0">
                <a:solidFill>
                  <a:schemeClr val="accent6"/>
                </a:solidFill>
                <a:latin typeface="微软雅黑" pitchFamily="34" charset="-122"/>
                <a:ea typeface="微软雅黑" pitchFamily="34" charset="-122"/>
              </a:rPr>
              <a:t>彩色</a:t>
            </a:r>
            <a:r>
              <a:rPr lang="zh-CN" altLang="en-US" sz="4400" b="1" dirty="0" smtClean="0">
                <a:solidFill>
                  <a:schemeClr val="accent6"/>
                </a:solidFill>
                <a:latin typeface="微软雅黑" pitchFamily="34" charset="-122"/>
                <a:ea typeface="微软雅黑" pitchFamily="34" charset="-122"/>
              </a:rPr>
              <a:t>图像隐藏方案</a:t>
            </a:r>
            <a:endParaRPr lang="zh-CN" altLang="en-US" sz="4400" b="1" dirty="0">
              <a:solidFill>
                <a:schemeClr val="accent6"/>
              </a:solidFill>
              <a:latin typeface="微软雅黑" pitchFamily="34" charset="-122"/>
              <a:ea typeface="微软雅黑" pitchFamily="34" charset="-122"/>
            </a:endParaRPr>
          </a:p>
        </p:txBody>
      </p:sp>
    </p:spTree>
    <p:extLst>
      <p:ext uri="{BB962C8B-B14F-4D97-AF65-F5344CB8AC3E}">
        <p14:creationId xmlns:p14="http://schemas.microsoft.com/office/powerpoint/2010/main" val="96268452"/>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xmlns="" id="{A9FF0F39-6427-4967-970C-F34D2D7BC97A}"/>
              </a:ext>
            </a:extLst>
          </p:cNvPr>
          <p:cNvGrpSpPr/>
          <p:nvPr/>
        </p:nvGrpSpPr>
        <p:grpSpPr>
          <a:xfrm>
            <a:off x="323528" y="0"/>
            <a:ext cx="5616624" cy="578162"/>
            <a:chOff x="323528" y="0"/>
            <a:chExt cx="5616624" cy="578162"/>
          </a:xfrm>
        </p:grpSpPr>
        <p:sp>
          <p:nvSpPr>
            <p:cNvPr id="31" name="TextBox 86">
              <a:extLst>
                <a:ext uri="{FF2B5EF4-FFF2-40B4-BE49-F238E27FC236}">
                  <a16:creationId xmlns:a16="http://schemas.microsoft.com/office/drawing/2014/main" xmlns="" id="{7CF500C2-F56B-4223-8644-F6CE9E4DE784}"/>
                </a:ext>
              </a:extLst>
            </p:cNvPr>
            <p:cNvSpPr txBox="1"/>
            <p:nvPr/>
          </p:nvSpPr>
          <p:spPr>
            <a:xfrm>
              <a:off x="576196" y="58248"/>
              <a:ext cx="5363956" cy="461665"/>
            </a:xfrm>
            <a:prstGeom prst="rect">
              <a:avLst/>
            </a:prstGeom>
            <a:noFill/>
          </p:spPr>
          <p:txBody>
            <a:bodyPr wrap="square" rtlCol="0">
              <a:spAutoFit/>
            </a:bodyPr>
            <a:lstStyle/>
            <a:p>
              <a:r>
                <a:rPr lang="zh-CN" altLang="en-US" sz="2400" dirty="0" smtClean="0">
                  <a:latin typeface="+mn-lt"/>
                  <a:ea typeface="+mn-ea"/>
                  <a:cs typeface="+mn-ea"/>
                  <a:sym typeface="+mn-lt"/>
                </a:rPr>
                <a:t>彩色图像隐藏</a:t>
              </a:r>
              <a:endParaRPr lang="en-US" altLang="zh-CN" sz="2400" dirty="0">
                <a:latin typeface="+mn-lt"/>
                <a:ea typeface="+mn-ea"/>
                <a:cs typeface="+mn-ea"/>
                <a:sym typeface="+mn-lt"/>
              </a:endParaRPr>
            </a:p>
          </p:txBody>
        </p:sp>
        <p:sp>
          <p:nvSpPr>
            <p:cNvPr id="32" name="矩形 31">
              <a:extLst>
                <a:ext uri="{FF2B5EF4-FFF2-40B4-BE49-F238E27FC236}">
                  <a16:creationId xmlns:a16="http://schemas.microsoft.com/office/drawing/2014/main" xmlns="" id="{9CCDF588-E3AB-43A8-A25B-0FAD697D48D1}"/>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539552" y="594286"/>
            <a:ext cx="8567804" cy="1154162"/>
          </a:xfrm>
          <a:prstGeom prst="rect">
            <a:avLst/>
          </a:prstGeom>
        </p:spPr>
        <p:txBody>
          <a:bodyPr wrap="square">
            <a:spAutoFit/>
          </a:bodyPr>
          <a:lstStyle/>
          <a:p>
            <a:pPr>
              <a:lnSpc>
                <a:spcPct val="150000"/>
              </a:lnSpc>
            </a:pPr>
            <a:r>
              <a:rPr lang="zh-CN" altLang="en-US" b="1" dirty="0">
                <a:latin typeface="微软雅黑" pitchFamily="34" charset="-122"/>
                <a:ea typeface="微软雅黑" pitchFamily="34" charset="-122"/>
              </a:rPr>
              <a:t>彩色图像</a:t>
            </a:r>
          </a:p>
          <a:p>
            <a:pPr>
              <a:lnSpc>
                <a:spcPct val="150000"/>
              </a:lnSpc>
            </a:pPr>
            <a:r>
              <a:rPr lang="zh-CN" altLang="en-US" sz="1400" dirty="0">
                <a:latin typeface="微软雅黑" pitchFamily="34" charset="-122"/>
                <a:ea typeface="微软雅黑" pitchFamily="34" charset="-122"/>
              </a:rPr>
              <a:t>最常用的是24位全彩色，图像中的每个像素占据3个byte的空间，分别表示RGB3个通道，总共可以显示16，777，216（256的3次方）种颜色，色彩显示区域相当广泛，但相应的存储空间要求很高。</a:t>
            </a:r>
            <a:endParaRPr lang="zh-CN" altLang="en-US" sz="1600" dirty="0">
              <a:latin typeface="微软雅黑" pitchFamily="34" charset="-122"/>
              <a:ea typeface="微软雅黑" pitchFamily="34" charset="-122"/>
            </a:endParaRPr>
          </a:p>
        </p:txBody>
      </p:sp>
      <p:sp>
        <p:nvSpPr>
          <p:cNvPr id="3" name="矩形 2"/>
          <p:cNvSpPr/>
          <p:nvPr/>
        </p:nvSpPr>
        <p:spPr>
          <a:xfrm>
            <a:off x="557874" y="1748448"/>
            <a:ext cx="8531160" cy="2400657"/>
          </a:xfrm>
          <a:prstGeom prst="rect">
            <a:avLst/>
          </a:prstGeom>
        </p:spPr>
        <p:txBody>
          <a:bodyPr wrap="square">
            <a:spAutoFit/>
          </a:bodyPr>
          <a:lstStyle/>
          <a:p>
            <a:pPr lvl="0" fontAlgn="auto">
              <a:lnSpc>
                <a:spcPct val="150000"/>
              </a:lnSpc>
              <a:spcBef>
                <a:spcPts val="0"/>
              </a:spcBef>
              <a:spcAft>
                <a:spcPts val="0"/>
              </a:spcAft>
            </a:pPr>
            <a:r>
              <a:rPr lang="zh-CN" altLang="en-US" sz="1600" b="1" dirty="0">
                <a:solidFill>
                  <a:srgbClr val="000000"/>
                </a:solidFill>
                <a:latin typeface="微软雅黑"/>
                <a:ea typeface="微软雅黑"/>
              </a:rPr>
              <a:t>方案一：大容量隐藏算法是可以用来隐藏彩色图像的。</a:t>
            </a:r>
          </a:p>
          <a:p>
            <a:pPr lvl="0" fontAlgn="auto">
              <a:lnSpc>
                <a:spcPct val="150000"/>
              </a:lnSpc>
              <a:spcBef>
                <a:spcPts val="0"/>
              </a:spcBef>
              <a:spcAft>
                <a:spcPts val="0"/>
              </a:spcAft>
            </a:pPr>
            <a:r>
              <a:rPr lang="zh-CN" altLang="en-US" sz="1400" dirty="0">
                <a:solidFill>
                  <a:srgbClr val="000000"/>
                </a:solidFill>
                <a:latin typeface="微软雅黑"/>
                <a:ea typeface="微软雅黑"/>
              </a:rPr>
              <a:t>       大容量隐藏算法的处理步骤是：将彩图转化成灰度图像，然后将灰度图像插入原图</a:t>
            </a:r>
            <a:r>
              <a:rPr lang="zh-CN" altLang="en-US" sz="1400" dirty="0" smtClean="0">
                <a:solidFill>
                  <a:srgbClr val="000000"/>
                </a:solidFill>
                <a:latin typeface="微软雅黑"/>
                <a:ea typeface="微软雅黑"/>
              </a:rPr>
              <a:t>。通过</a:t>
            </a:r>
            <a:r>
              <a:rPr lang="zh-CN" altLang="en-US" sz="1400" dirty="0">
                <a:solidFill>
                  <a:srgbClr val="000000"/>
                </a:solidFill>
                <a:latin typeface="微软雅黑"/>
                <a:ea typeface="微软雅黑"/>
              </a:rPr>
              <a:t>查询资料得知：单一通道的图像可以当作灰度图像来处理，所以灰度图像隐藏算法也可以用来隐藏彩色图像。将彩色图像的三个单通道图像逐个插入，类比灰度图像。此方法的要求是原图的尺寸要足够大，但是这个范围并不能很好的被估计。灰度图像在隐藏时，待隐藏图像的尺寸小于等于原图的尺寸，有很大的概率成功。但是将三个单通道图像全部隐藏进去，就不能确定原图的尺寸</a:t>
            </a:r>
            <a:r>
              <a:rPr lang="zh-CN" altLang="en-US" sz="1400" dirty="0" smtClean="0">
                <a:solidFill>
                  <a:srgbClr val="000000"/>
                </a:solidFill>
                <a:latin typeface="微软雅黑"/>
                <a:ea typeface="微软雅黑"/>
              </a:rPr>
              <a:t>到底比待</a:t>
            </a:r>
            <a:r>
              <a:rPr lang="zh-CN" altLang="en-US" sz="1400" dirty="0">
                <a:solidFill>
                  <a:srgbClr val="000000"/>
                </a:solidFill>
                <a:latin typeface="微软雅黑"/>
                <a:ea typeface="微软雅黑"/>
              </a:rPr>
              <a:t>隐藏图像大多少才可以实现，所以此方法具有不确定性。</a:t>
            </a:r>
          </a:p>
        </p:txBody>
      </p:sp>
    </p:spTree>
    <p:extLst>
      <p:ext uri="{BB962C8B-B14F-4D97-AF65-F5344CB8AC3E}">
        <p14:creationId xmlns:p14="http://schemas.microsoft.com/office/powerpoint/2010/main" val="696142555"/>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xmlns="" id="{A9FF0F39-6427-4967-970C-F34D2D7BC97A}"/>
              </a:ext>
            </a:extLst>
          </p:cNvPr>
          <p:cNvGrpSpPr/>
          <p:nvPr/>
        </p:nvGrpSpPr>
        <p:grpSpPr>
          <a:xfrm>
            <a:off x="323528" y="0"/>
            <a:ext cx="5616624" cy="578162"/>
            <a:chOff x="323528" y="0"/>
            <a:chExt cx="5616624" cy="578162"/>
          </a:xfrm>
        </p:grpSpPr>
        <p:sp>
          <p:nvSpPr>
            <p:cNvPr id="31" name="TextBox 86">
              <a:extLst>
                <a:ext uri="{FF2B5EF4-FFF2-40B4-BE49-F238E27FC236}">
                  <a16:creationId xmlns:a16="http://schemas.microsoft.com/office/drawing/2014/main" xmlns="" id="{7CF500C2-F56B-4223-8644-F6CE9E4DE784}"/>
                </a:ext>
              </a:extLst>
            </p:cNvPr>
            <p:cNvSpPr txBox="1"/>
            <p:nvPr/>
          </p:nvSpPr>
          <p:spPr>
            <a:xfrm>
              <a:off x="576196" y="58248"/>
              <a:ext cx="5363956" cy="461665"/>
            </a:xfrm>
            <a:prstGeom prst="rect">
              <a:avLst/>
            </a:prstGeom>
            <a:noFill/>
          </p:spPr>
          <p:txBody>
            <a:bodyPr wrap="square" rtlCol="0">
              <a:spAutoFit/>
            </a:bodyPr>
            <a:lstStyle/>
            <a:p>
              <a:r>
                <a:rPr lang="zh-CN" altLang="en-US" sz="2400" dirty="0" smtClean="0">
                  <a:latin typeface="+mn-lt"/>
                  <a:ea typeface="+mn-ea"/>
                  <a:cs typeface="+mn-ea"/>
                  <a:sym typeface="+mn-lt"/>
                </a:rPr>
                <a:t>彩色图像隐藏</a:t>
              </a:r>
              <a:endParaRPr lang="en-US" altLang="zh-CN" sz="2400" dirty="0">
                <a:latin typeface="+mn-lt"/>
                <a:ea typeface="+mn-ea"/>
                <a:cs typeface="+mn-ea"/>
                <a:sym typeface="+mn-lt"/>
              </a:endParaRPr>
            </a:p>
          </p:txBody>
        </p:sp>
        <p:sp>
          <p:nvSpPr>
            <p:cNvPr id="32" name="矩形 31">
              <a:extLst>
                <a:ext uri="{FF2B5EF4-FFF2-40B4-BE49-F238E27FC236}">
                  <a16:creationId xmlns:a16="http://schemas.microsoft.com/office/drawing/2014/main" xmlns="" id="{9CCDF588-E3AB-43A8-A25B-0FAD697D48D1}"/>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539552" y="594286"/>
            <a:ext cx="8567804" cy="2123658"/>
          </a:xfrm>
          <a:prstGeom prst="rect">
            <a:avLst/>
          </a:prstGeom>
        </p:spPr>
        <p:txBody>
          <a:bodyPr wrap="square">
            <a:spAutoFit/>
          </a:bodyPr>
          <a:lstStyle/>
          <a:p>
            <a:pPr>
              <a:lnSpc>
                <a:spcPct val="150000"/>
              </a:lnSpc>
            </a:pPr>
            <a:r>
              <a:rPr lang="zh-CN" altLang="en-US" sz="1600" b="1" dirty="0">
                <a:latin typeface="微软雅黑" pitchFamily="34" charset="-122"/>
                <a:ea typeface="微软雅黑" pitchFamily="34" charset="-122"/>
              </a:rPr>
              <a:t>方案二：尾部附加</a:t>
            </a:r>
            <a:r>
              <a:rPr lang="zh-CN" altLang="en-US" sz="1600" b="1" dirty="0" smtClean="0">
                <a:latin typeface="微软雅黑" pitchFamily="34" charset="-122"/>
                <a:ea typeface="微软雅黑" pitchFamily="34" charset="-122"/>
              </a:rPr>
              <a:t>法</a:t>
            </a:r>
            <a:endParaRPr lang="en-US" altLang="zh-CN" sz="1600" b="1" dirty="0" smtClean="0">
              <a:latin typeface="微软雅黑" pitchFamily="34" charset="-122"/>
              <a:ea typeface="微软雅黑" pitchFamily="34" charset="-122"/>
            </a:endParaRPr>
          </a:p>
          <a:p>
            <a:pPr>
              <a:lnSpc>
                <a:spcPct val="150000"/>
              </a:lnSpc>
            </a:pPr>
            <a:r>
              <a:rPr lang="en-US" altLang="zh-CN" sz="1600" dirty="0">
                <a:latin typeface="+mn-lt"/>
              </a:rPr>
              <a:t> </a:t>
            </a:r>
            <a:r>
              <a:rPr lang="en-US" altLang="zh-CN" sz="1600" dirty="0" smtClean="0">
                <a:latin typeface="+mn-lt"/>
              </a:rPr>
              <a:t>       </a:t>
            </a:r>
            <a:r>
              <a:rPr lang="zh-CN" altLang="en-US" sz="1400" dirty="0" smtClean="0">
                <a:latin typeface="微软雅黑" pitchFamily="34" charset="-122"/>
                <a:ea typeface="微软雅黑" pitchFamily="34" charset="-122"/>
              </a:rPr>
              <a:t>通过</a:t>
            </a:r>
            <a:r>
              <a:rPr lang="zh-CN" altLang="en-US" sz="1400" dirty="0">
                <a:latin typeface="微软雅黑" pitchFamily="34" charset="-122"/>
                <a:ea typeface="微软雅黑" pitchFamily="34" charset="-122"/>
              </a:rPr>
              <a:t>对</a:t>
            </a:r>
            <a:r>
              <a:rPr lang="en-US" altLang="zh-CN" sz="1400" dirty="0">
                <a:latin typeface="微软雅黑" pitchFamily="34" charset="-122"/>
                <a:ea typeface="微软雅黑" pitchFamily="34" charset="-122"/>
              </a:rPr>
              <a:t>BMP</a:t>
            </a:r>
            <a:r>
              <a:rPr lang="zh-CN" altLang="en-US" sz="1400" dirty="0">
                <a:latin typeface="微软雅黑" pitchFamily="34" charset="-122"/>
                <a:ea typeface="微软雅黑" pitchFamily="34" charset="-122"/>
              </a:rPr>
              <a:t>图像文件的数据结构的分析，在</a:t>
            </a:r>
            <a:r>
              <a:rPr lang="en-US" altLang="zh-CN" sz="1400" dirty="0">
                <a:latin typeface="微软雅黑" pitchFamily="34" charset="-122"/>
                <a:ea typeface="微软雅黑" pitchFamily="34" charset="-122"/>
              </a:rPr>
              <a:t>BMP</a:t>
            </a:r>
            <a:r>
              <a:rPr lang="zh-CN" altLang="en-US" sz="1400" dirty="0">
                <a:latin typeface="微软雅黑" pitchFamily="34" charset="-122"/>
                <a:ea typeface="微软雅黑" pitchFamily="34" charset="-122"/>
              </a:rPr>
              <a:t>图像的头文件中有指示文件大小的数值</a:t>
            </a:r>
            <a:r>
              <a:rPr lang="en-US" altLang="zh-CN" sz="1400" dirty="0">
                <a:latin typeface="微软雅黑" pitchFamily="34" charset="-122"/>
                <a:ea typeface="微软雅黑" pitchFamily="34" charset="-122"/>
              </a:rPr>
              <a:t>bfSIZE</a:t>
            </a:r>
            <a:r>
              <a:rPr lang="zh-CN" altLang="en-US" sz="1400" dirty="0">
                <a:latin typeface="微软雅黑" pitchFamily="34" charset="-122"/>
                <a:ea typeface="微软雅黑" pitchFamily="34" charset="-122"/>
              </a:rPr>
              <a:t>。它指定了一般的图片浏览器所能读取的范围。若不改变该数值的大小，则一般的图片浏览器只能够</a:t>
            </a:r>
            <a:r>
              <a:rPr lang="zh-CN" altLang="en-US" sz="1400" dirty="0" smtClean="0">
                <a:latin typeface="微软雅黑" pitchFamily="34" charset="-122"/>
                <a:ea typeface="微软雅黑" pitchFamily="34" charset="-122"/>
              </a:rPr>
              <a:t>读取</a:t>
            </a:r>
            <a:r>
              <a:rPr lang="en-US" altLang="zh-CN" sz="1400" dirty="0" smtClean="0">
                <a:latin typeface="微软雅黑" pitchFamily="34" charset="-122"/>
                <a:ea typeface="微软雅黑" pitchFamily="34" charset="-122"/>
              </a:rPr>
              <a:t>bfSIZE</a:t>
            </a:r>
            <a:r>
              <a:rPr lang="zh-CN" altLang="en-US" sz="1400" dirty="0" smtClean="0">
                <a:latin typeface="微软雅黑" pitchFamily="34" charset="-122"/>
                <a:ea typeface="微软雅黑" pitchFamily="34" charset="-122"/>
              </a:rPr>
              <a:t>大小的文件。</a:t>
            </a:r>
            <a:r>
              <a:rPr lang="zh-CN" altLang="en-US" sz="1400" dirty="0">
                <a:latin typeface="微软雅黑" pitchFamily="34" charset="-122"/>
                <a:ea typeface="微软雅黑" pitchFamily="34" charset="-122"/>
              </a:rPr>
              <a:t>即便在该文件的尾部接上其他的文件，图片浏览器所显示的仍然只是原文件。这就相当于把后续</a:t>
            </a:r>
            <a:r>
              <a:rPr lang="zh-CN" altLang="en-US" sz="1400" dirty="0" smtClean="0">
                <a:latin typeface="微软雅黑" pitchFamily="34" charset="-122"/>
                <a:ea typeface="微软雅黑" pitchFamily="34" charset="-122"/>
              </a:rPr>
              <a:t>文件屏蔽</a:t>
            </a:r>
            <a:r>
              <a:rPr lang="zh-CN" altLang="en-US" sz="1400" dirty="0">
                <a:latin typeface="微软雅黑" pitchFamily="34" charset="-122"/>
                <a:ea typeface="微软雅黑" pitchFamily="34" charset="-122"/>
              </a:rPr>
              <a:t>掉了，可以达到隐藏信息的目的。一旦图片被截获者截获，一般的图片浏览器对图片的读取也只能进行到载体部分，目标图片不会被暴露出来，从而达到隐藏的效果</a:t>
            </a:r>
            <a:r>
              <a:rPr lang="zh-CN" altLang="en-US" sz="1400" dirty="0" smtClean="0">
                <a:latin typeface="微软雅黑" pitchFamily="34" charset="-122"/>
                <a:ea typeface="微软雅黑" pitchFamily="34" charset="-122"/>
              </a:rPr>
              <a:t>。</a:t>
            </a:r>
            <a:endParaRPr lang="zh-CN" altLang="en-US" sz="1400" dirty="0">
              <a:latin typeface="微软雅黑" pitchFamily="34" charset="-122"/>
              <a:ea typeface="微软雅黑" pitchFamily="34" charset="-122"/>
            </a:endParaRPr>
          </a:p>
        </p:txBody>
      </p:sp>
      <p:sp>
        <p:nvSpPr>
          <p:cNvPr id="3" name="矩形 2"/>
          <p:cNvSpPr/>
          <p:nvPr/>
        </p:nvSpPr>
        <p:spPr>
          <a:xfrm>
            <a:off x="557874" y="1748448"/>
            <a:ext cx="8531160" cy="377411"/>
          </a:xfrm>
          <a:prstGeom prst="rect">
            <a:avLst/>
          </a:prstGeom>
        </p:spPr>
        <p:txBody>
          <a:bodyPr wrap="square">
            <a:spAutoFit/>
          </a:bodyPr>
          <a:lstStyle/>
          <a:p>
            <a:pPr lvl="0" fontAlgn="auto">
              <a:lnSpc>
                <a:spcPct val="150000"/>
              </a:lnSpc>
              <a:spcBef>
                <a:spcPts val="0"/>
              </a:spcBef>
              <a:spcAft>
                <a:spcPts val="0"/>
              </a:spcAft>
            </a:pPr>
            <a:endParaRPr lang="zh-CN" altLang="en-US" sz="1400" dirty="0">
              <a:solidFill>
                <a:srgbClr val="000000"/>
              </a:solidFill>
              <a:latin typeface="微软雅黑"/>
              <a:ea typeface="微软雅黑"/>
            </a:endParaRPr>
          </a:p>
        </p:txBody>
      </p:sp>
    </p:spTree>
    <p:extLst>
      <p:ext uri="{BB962C8B-B14F-4D97-AF65-F5344CB8AC3E}">
        <p14:creationId xmlns:p14="http://schemas.microsoft.com/office/powerpoint/2010/main" val="1770112136"/>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EB8BFF9A-92E2-494C-8910-C5C9154E642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571750"/>
            <a:ext cx="9144000" cy="2571750"/>
          </a:xfrm>
          <a:prstGeom prst="rect">
            <a:avLst/>
          </a:prstGeom>
        </p:spPr>
      </p:pic>
      <p:sp>
        <p:nvSpPr>
          <p:cNvPr id="3" name="矩形: 圆角 2">
            <a:extLst>
              <a:ext uri="{FF2B5EF4-FFF2-40B4-BE49-F238E27FC236}">
                <a16:creationId xmlns:a16="http://schemas.microsoft.com/office/drawing/2014/main" xmlns=""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xmlns="" id="{5A1C8C7D-5549-4319-962D-C7ED832D2642}"/>
              </a:ext>
            </a:extLst>
          </p:cNvPr>
          <p:cNvGrpSpPr/>
          <p:nvPr/>
        </p:nvGrpSpPr>
        <p:grpSpPr>
          <a:xfrm>
            <a:off x="1727686" y="1420780"/>
            <a:ext cx="1188135" cy="2123657"/>
            <a:chOff x="4499992" y="1114046"/>
            <a:chExt cx="519809" cy="521600"/>
          </a:xfrm>
        </p:grpSpPr>
        <p:sp>
          <p:nvSpPr>
            <p:cNvPr id="5" name="矩形: 圆角 4">
              <a:extLst>
                <a:ext uri="{FF2B5EF4-FFF2-40B4-BE49-F238E27FC236}">
                  <a16:creationId xmlns:a16="http://schemas.microsoft.com/office/drawing/2014/main" xmlns="" id="{3B592E88-3047-49E6-82A2-9B73D270B837}"/>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xmlns="" id="{6DF5622F-CF77-4901-914C-F1B464E26CE6}"/>
                </a:ext>
              </a:extLst>
            </p:cNvPr>
            <p:cNvSpPr txBox="1"/>
            <p:nvPr/>
          </p:nvSpPr>
          <p:spPr>
            <a:xfrm>
              <a:off x="4549499" y="1114046"/>
              <a:ext cx="470302" cy="521600"/>
            </a:xfrm>
            <a:prstGeom prst="rect">
              <a:avLst/>
            </a:prstGeom>
            <a:noFill/>
          </p:spPr>
          <p:txBody>
            <a:bodyPr wrap="square" lIns="0" tIns="0" rIns="0" bIns="0" rtlCol="0">
              <a:spAutoFit/>
            </a:bodyPr>
            <a:lstStyle/>
            <a:p>
              <a:r>
                <a:rPr lang="en-US" altLang="zh-CN" sz="13800" dirty="0">
                  <a:solidFill>
                    <a:schemeClr val="bg1"/>
                  </a:solidFill>
                  <a:ea typeface="微软雅黑" pitchFamily="34" charset="-122"/>
                  <a:cs typeface="Calibri" panose="020F0502020204030204" pitchFamily="34" charset="0"/>
                </a:rPr>
                <a:t>4</a:t>
              </a:r>
              <a:endParaRPr lang="zh-CN" altLang="en-US" sz="13800" dirty="0">
                <a:solidFill>
                  <a:schemeClr val="bg1"/>
                </a:solidFill>
                <a:ea typeface="微软雅黑" pitchFamily="34" charset="-122"/>
                <a:cs typeface="Calibri" panose="020F0502020204030204" pitchFamily="34" charset="0"/>
              </a:endParaRPr>
            </a:p>
          </p:txBody>
        </p:sp>
      </p:grpSp>
      <p:sp>
        <p:nvSpPr>
          <p:cNvPr id="7" name="文本框 6">
            <a:extLst>
              <a:ext uri="{FF2B5EF4-FFF2-40B4-BE49-F238E27FC236}">
                <a16:creationId xmlns:a16="http://schemas.microsoft.com/office/drawing/2014/main" xmlns="" id="{FE7FE15F-68A8-47E7-A726-FE68DA345626}"/>
              </a:ext>
            </a:extLst>
          </p:cNvPr>
          <p:cNvSpPr txBox="1"/>
          <p:nvPr/>
        </p:nvSpPr>
        <p:spPr>
          <a:xfrm>
            <a:off x="3419456" y="2179769"/>
            <a:ext cx="4896960" cy="677108"/>
          </a:xfrm>
          <a:prstGeom prst="rect">
            <a:avLst/>
          </a:prstGeom>
          <a:noFill/>
        </p:spPr>
        <p:txBody>
          <a:bodyPr wrap="square" lIns="0" tIns="0" rIns="0" bIns="0" rtlCol="0">
            <a:spAutoFit/>
          </a:bodyPr>
          <a:lstStyle/>
          <a:p>
            <a:r>
              <a:rPr lang="zh-CN" altLang="en-US" sz="4400" b="1" dirty="0" smtClean="0">
                <a:solidFill>
                  <a:schemeClr val="accent6"/>
                </a:solidFill>
                <a:latin typeface="微软雅黑" pitchFamily="34" charset="-122"/>
                <a:ea typeface="微软雅黑" pitchFamily="34" charset="-122"/>
              </a:rPr>
              <a:t>后续工作</a:t>
            </a:r>
            <a:endParaRPr lang="zh-CN" altLang="en-US" sz="4400" b="1" dirty="0">
              <a:solidFill>
                <a:schemeClr val="accent6"/>
              </a:solidFill>
              <a:latin typeface="微软雅黑" pitchFamily="34" charset="-122"/>
              <a:ea typeface="微软雅黑" pitchFamily="34" charset="-122"/>
            </a:endParaRPr>
          </a:p>
        </p:txBody>
      </p:sp>
    </p:spTree>
    <p:extLst>
      <p:ext uri="{BB962C8B-B14F-4D97-AF65-F5344CB8AC3E}">
        <p14:creationId xmlns:p14="http://schemas.microsoft.com/office/powerpoint/2010/main" val="3429836771"/>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xmlns="" id="{A9FF0F39-6427-4967-970C-F34D2D7BC97A}"/>
              </a:ext>
            </a:extLst>
          </p:cNvPr>
          <p:cNvGrpSpPr/>
          <p:nvPr/>
        </p:nvGrpSpPr>
        <p:grpSpPr>
          <a:xfrm>
            <a:off x="323528" y="0"/>
            <a:ext cx="5616624" cy="578162"/>
            <a:chOff x="323528" y="0"/>
            <a:chExt cx="5616624" cy="578162"/>
          </a:xfrm>
        </p:grpSpPr>
        <p:sp>
          <p:nvSpPr>
            <p:cNvPr id="31" name="TextBox 86">
              <a:extLst>
                <a:ext uri="{FF2B5EF4-FFF2-40B4-BE49-F238E27FC236}">
                  <a16:creationId xmlns:a16="http://schemas.microsoft.com/office/drawing/2014/main" xmlns="" id="{7CF500C2-F56B-4223-8644-F6CE9E4DE784}"/>
                </a:ext>
              </a:extLst>
            </p:cNvPr>
            <p:cNvSpPr txBox="1"/>
            <p:nvPr/>
          </p:nvSpPr>
          <p:spPr>
            <a:xfrm>
              <a:off x="576196" y="58248"/>
              <a:ext cx="5363956" cy="461665"/>
            </a:xfrm>
            <a:prstGeom prst="rect">
              <a:avLst/>
            </a:prstGeom>
            <a:noFill/>
          </p:spPr>
          <p:txBody>
            <a:bodyPr wrap="square" rtlCol="0">
              <a:spAutoFit/>
            </a:bodyPr>
            <a:lstStyle/>
            <a:p>
              <a:r>
                <a:rPr lang="zh-CN" altLang="en-US" sz="2400" dirty="0" smtClean="0">
                  <a:latin typeface="+mn-lt"/>
                  <a:ea typeface="+mn-ea"/>
                  <a:cs typeface="+mn-ea"/>
                  <a:sym typeface="+mn-lt"/>
                </a:rPr>
                <a:t>后续工作</a:t>
              </a:r>
              <a:endParaRPr lang="en-US" altLang="zh-CN" sz="2400" dirty="0">
                <a:latin typeface="+mn-lt"/>
                <a:ea typeface="+mn-ea"/>
                <a:cs typeface="+mn-ea"/>
                <a:sym typeface="+mn-lt"/>
              </a:endParaRPr>
            </a:p>
          </p:txBody>
        </p:sp>
        <p:sp>
          <p:nvSpPr>
            <p:cNvPr id="32" name="矩形 31">
              <a:extLst>
                <a:ext uri="{FF2B5EF4-FFF2-40B4-BE49-F238E27FC236}">
                  <a16:creationId xmlns:a16="http://schemas.microsoft.com/office/drawing/2014/main" xmlns="" id="{9CCDF588-E3AB-43A8-A25B-0FAD697D48D1}"/>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539552" y="594286"/>
            <a:ext cx="8567804" cy="1384995"/>
          </a:xfrm>
          <a:prstGeom prst="rect">
            <a:avLst/>
          </a:prstGeom>
        </p:spPr>
        <p:txBody>
          <a:bodyPr wrap="square">
            <a:spAutoFit/>
          </a:bodyPr>
          <a:lstStyle/>
          <a:p>
            <a:pPr>
              <a:lnSpc>
                <a:spcPct val="150000"/>
              </a:lnSpc>
            </a:pPr>
            <a:r>
              <a:rPr lang="en-US" altLang="zh-CN" sz="1400" dirty="0" smtClean="0">
                <a:latin typeface="微软雅黑" pitchFamily="34" charset="-122"/>
                <a:ea typeface="微软雅黑" pitchFamily="34" charset="-122"/>
              </a:rPr>
              <a:t>1.</a:t>
            </a:r>
            <a:r>
              <a:rPr lang="zh-CN" altLang="en-US" sz="1400" dirty="0" smtClean="0">
                <a:latin typeface="微软雅黑" pitchFamily="34" charset="-122"/>
                <a:ea typeface="微软雅黑" pitchFamily="34" charset="-122"/>
              </a:rPr>
              <a:t>实现彩色图像隐藏</a:t>
            </a:r>
            <a:endParaRPr lang="en-US" altLang="zh-CN" sz="1400" dirty="0" smtClean="0">
              <a:latin typeface="微软雅黑" pitchFamily="34" charset="-122"/>
              <a:ea typeface="微软雅黑" pitchFamily="34" charset="-122"/>
            </a:endParaRPr>
          </a:p>
          <a:p>
            <a:pPr>
              <a:lnSpc>
                <a:spcPct val="150000"/>
              </a:lnSpc>
            </a:pPr>
            <a:r>
              <a:rPr lang="en-US" altLang="zh-CN" sz="1400" dirty="0" smtClean="0">
                <a:latin typeface="微软雅黑" pitchFamily="34" charset="-122"/>
                <a:ea typeface="微软雅黑" pitchFamily="34" charset="-122"/>
              </a:rPr>
              <a:t>2.</a:t>
            </a:r>
            <a:r>
              <a:rPr lang="zh-CN" altLang="en-US" sz="1400" dirty="0" smtClean="0">
                <a:latin typeface="微软雅黑" pitchFamily="34" charset="-122"/>
                <a:ea typeface="微软雅黑" pitchFamily="34" charset="-122"/>
              </a:rPr>
              <a:t>研究对图像的</a:t>
            </a:r>
            <a:r>
              <a:rPr lang="zh-CN" altLang="en-US" sz="1400" dirty="0">
                <a:latin typeface="微软雅黑" pitchFamily="34" charset="-122"/>
                <a:ea typeface="微软雅黑" pitchFamily="34" charset="-122"/>
              </a:rPr>
              <a:t>预处理，消除图像中无关的信息</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恢复有用的真实信息</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增强有关信息的可检测性、最大限度地简化数据</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从而改进处理后的图像的质量。可以使用实验中空间域法、频率域法和图像增强等方法来进行图像预处理。</a:t>
            </a:r>
          </a:p>
        </p:txBody>
      </p:sp>
      <p:sp>
        <p:nvSpPr>
          <p:cNvPr id="3" name="矩形 2"/>
          <p:cNvSpPr/>
          <p:nvPr/>
        </p:nvSpPr>
        <p:spPr>
          <a:xfrm>
            <a:off x="557874" y="1748448"/>
            <a:ext cx="8531160" cy="377411"/>
          </a:xfrm>
          <a:prstGeom prst="rect">
            <a:avLst/>
          </a:prstGeom>
        </p:spPr>
        <p:txBody>
          <a:bodyPr wrap="square">
            <a:spAutoFit/>
          </a:bodyPr>
          <a:lstStyle/>
          <a:p>
            <a:pPr lvl="0" fontAlgn="auto">
              <a:lnSpc>
                <a:spcPct val="150000"/>
              </a:lnSpc>
              <a:spcBef>
                <a:spcPts val="0"/>
              </a:spcBef>
              <a:spcAft>
                <a:spcPts val="0"/>
              </a:spcAft>
            </a:pPr>
            <a:endParaRPr lang="zh-CN" altLang="en-US" sz="1400" dirty="0">
              <a:solidFill>
                <a:srgbClr val="000000"/>
              </a:solidFill>
              <a:latin typeface="微软雅黑"/>
              <a:ea typeface="微软雅黑"/>
            </a:endParaRPr>
          </a:p>
        </p:txBody>
      </p:sp>
      <p:sp>
        <p:nvSpPr>
          <p:cNvPr id="4" name="TextBox 3"/>
          <p:cNvSpPr txBox="1"/>
          <p:nvPr/>
        </p:nvSpPr>
        <p:spPr>
          <a:xfrm>
            <a:off x="557874" y="2018137"/>
            <a:ext cx="2681978" cy="246221"/>
          </a:xfrm>
          <a:prstGeom prst="rect">
            <a:avLst/>
          </a:prstGeom>
          <a:noFill/>
        </p:spPr>
        <p:txBody>
          <a:bodyPr wrap="square" lIns="0" tIns="0" rIns="0" bIns="0" rtlCol="0">
            <a:spAutoFit/>
          </a:bodyPr>
          <a:lstStyle/>
          <a:p>
            <a:r>
              <a:rPr lang="zh-CN" altLang="en-US" sz="1600" b="1" dirty="0" smtClean="0">
                <a:solidFill>
                  <a:schemeClr val="accent6"/>
                </a:solidFill>
                <a:latin typeface="微软雅黑" pitchFamily="34" charset="-122"/>
                <a:ea typeface="微软雅黑" pitchFamily="34" charset="-122"/>
              </a:rPr>
              <a:t>补充：</a:t>
            </a:r>
            <a:r>
              <a:rPr lang="zh-CN" altLang="en-US" sz="1400" b="1" dirty="0">
                <a:solidFill>
                  <a:schemeClr val="accent6"/>
                </a:solidFill>
                <a:latin typeface="微软雅黑" pitchFamily="34" charset="-122"/>
                <a:ea typeface="微软雅黑" pitchFamily="34" charset="-122"/>
              </a:rPr>
              <a:t>图片</a:t>
            </a:r>
            <a:r>
              <a:rPr lang="zh-CN" altLang="en-US" sz="1400" b="1" dirty="0" smtClean="0">
                <a:solidFill>
                  <a:schemeClr val="accent6"/>
                </a:solidFill>
                <a:latin typeface="微软雅黑" pitchFamily="34" charset="-122"/>
                <a:ea typeface="微软雅黑" pitchFamily="34" charset="-122"/>
              </a:rPr>
              <a:t>相似度测试</a:t>
            </a:r>
            <a:endParaRPr lang="en-US" altLang="zh-CN" sz="1600" b="1" dirty="0" smtClean="0">
              <a:solidFill>
                <a:schemeClr val="accent6"/>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1672149"/>
            <a:ext cx="4759424" cy="334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115936" y="2264358"/>
            <a:ext cx="1565854" cy="1077218"/>
          </a:xfrm>
          <a:prstGeom prst="rect">
            <a:avLst/>
          </a:prstGeom>
          <a:noFill/>
        </p:spPr>
        <p:txBody>
          <a:bodyPr wrap="square" lIns="0" tIns="0" rIns="0" bIns="0" rtlCol="0">
            <a:spAutoFit/>
          </a:bodyPr>
          <a:lstStyle/>
          <a:p>
            <a:r>
              <a:rPr lang="zh-CN" altLang="en-US" sz="1400" b="1" dirty="0" smtClean="0">
                <a:solidFill>
                  <a:schemeClr val="accent6"/>
                </a:solidFill>
                <a:latin typeface="微软雅黑" pitchFamily="34" charset="-122"/>
                <a:ea typeface="微软雅黑" pitchFamily="34" charset="-122"/>
              </a:rPr>
              <a:t>两张图片的直方图越吻合，图片的相似度越大。这是</a:t>
            </a:r>
            <a:r>
              <a:rPr lang="zh-CN" altLang="en-US" sz="1400" b="1" dirty="0">
                <a:solidFill>
                  <a:schemeClr val="accent6"/>
                </a:solidFill>
                <a:latin typeface="微软雅黑" pitchFamily="34" charset="-122"/>
                <a:ea typeface="微软雅黑" pitchFamily="34" charset="-122"/>
              </a:rPr>
              <a:t>灰度</a:t>
            </a:r>
            <a:r>
              <a:rPr lang="zh-CN" altLang="en-US" sz="1400" b="1" dirty="0" smtClean="0">
                <a:solidFill>
                  <a:schemeClr val="accent6"/>
                </a:solidFill>
                <a:latin typeface="微软雅黑" pitchFamily="34" charset="-122"/>
                <a:ea typeface="微软雅黑" pitchFamily="34" charset="-122"/>
              </a:rPr>
              <a:t>图像隐藏后的图像对比</a:t>
            </a:r>
          </a:p>
        </p:txBody>
      </p:sp>
    </p:spTree>
    <p:extLst>
      <p:ext uri="{BB962C8B-B14F-4D97-AF65-F5344CB8AC3E}">
        <p14:creationId xmlns:p14="http://schemas.microsoft.com/office/powerpoint/2010/main" val="1185942418"/>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xmlns="" id="{031D9CE8-17B0-4F8B-9B77-648F021BB6A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0"/>
            <a:ext cx="9144000" cy="2571750"/>
          </a:xfrm>
          <a:prstGeom prst="rect">
            <a:avLst/>
          </a:prstGeom>
        </p:spPr>
      </p:pic>
      <p:sp>
        <p:nvSpPr>
          <p:cNvPr id="12" name="矩形: 圆角 11">
            <a:extLst>
              <a:ext uri="{FF2B5EF4-FFF2-40B4-BE49-F238E27FC236}">
                <a16:creationId xmlns:a16="http://schemas.microsoft.com/office/drawing/2014/main" xmlns="" id="{1D5F35D6-1E72-4C4F-A492-0C10C53547F1}"/>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a:extLst>
              <a:ext uri="{FF2B5EF4-FFF2-40B4-BE49-F238E27FC236}">
                <a16:creationId xmlns:a16="http://schemas.microsoft.com/office/drawing/2014/main" xmlns="" id="{163816B0-01B2-4BD4-BCE1-123E15F266FA}"/>
              </a:ext>
            </a:extLst>
          </p:cNvPr>
          <p:cNvGrpSpPr/>
          <p:nvPr/>
        </p:nvGrpSpPr>
        <p:grpSpPr>
          <a:xfrm>
            <a:off x="7884368" y="627534"/>
            <a:ext cx="504056" cy="360040"/>
            <a:chOff x="7596336" y="740307"/>
            <a:chExt cx="504056" cy="360040"/>
          </a:xfrm>
        </p:grpSpPr>
        <p:cxnSp>
          <p:nvCxnSpPr>
            <p:cNvPr id="14" name="直接连接符 13">
              <a:extLst>
                <a:ext uri="{FF2B5EF4-FFF2-40B4-BE49-F238E27FC236}">
                  <a16:creationId xmlns:a16="http://schemas.microsoft.com/office/drawing/2014/main" xmlns="" id="{41187E59-9576-4D61-9C23-7079E8325C25}"/>
                </a:ext>
              </a:extLst>
            </p:cNvPr>
            <p:cNvCxnSpPr/>
            <p:nvPr/>
          </p:nvCxnSpPr>
          <p:spPr>
            <a:xfrm>
              <a:off x="7596336" y="915566"/>
              <a:ext cx="50405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4DD233BD-3DE3-4306-A347-6E1DA41C8334}"/>
                </a:ext>
              </a:extLst>
            </p:cNvPr>
            <p:cNvCxnSpPr/>
            <p:nvPr/>
          </p:nvCxnSpPr>
          <p:spPr>
            <a:xfrm flipV="1">
              <a:off x="7956376" y="740307"/>
              <a:ext cx="0" cy="36004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9" name="TextBox 7">
            <a:extLst>
              <a:ext uri="{FF2B5EF4-FFF2-40B4-BE49-F238E27FC236}">
                <a16:creationId xmlns:a16="http://schemas.microsoft.com/office/drawing/2014/main" xmlns="" id="{BE471C66-78B9-4A13-9735-88680083824A}"/>
              </a:ext>
            </a:extLst>
          </p:cNvPr>
          <p:cNvSpPr>
            <a:spLocks noChangeArrowheads="1"/>
          </p:cNvSpPr>
          <p:nvPr/>
        </p:nvSpPr>
        <p:spPr bwMode="auto">
          <a:xfrm>
            <a:off x="1295636" y="1890779"/>
            <a:ext cx="655272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3600" b="1" spc="300" dirty="0" smtClean="0">
                <a:solidFill>
                  <a:srgbClr val="000000"/>
                </a:solidFill>
                <a:latin typeface="微软雅黑" panose="020B0503020204020204" pitchFamily="34" charset="-122"/>
                <a:ea typeface="微软雅黑" panose="020B0503020204020204" pitchFamily="34" charset="-122"/>
                <a:cs typeface="+mn-ea"/>
                <a:sym typeface="+mn-lt"/>
              </a:rPr>
              <a:t>感谢</a:t>
            </a:r>
            <a:r>
              <a:rPr lang="zh-CN" altLang="en-US" sz="3600" b="1" spc="300" dirty="0">
                <a:solidFill>
                  <a:srgbClr val="000000"/>
                </a:solidFill>
                <a:latin typeface="微软雅黑" panose="020B0503020204020204" pitchFamily="34" charset="-122"/>
                <a:ea typeface="微软雅黑" panose="020B0503020204020204" pitchFamily="34" charset="-122"/>
                <a:cs typeface="+mn-ea"/>
                <a:sym typeface="+mn-lt"/>
              </a:rPr>
              <a:t>大家</a:t>
            </a:r>
          </a:p>
        </p:txBody>
      </p:sp>
    </p:spTree>
    <p:extLst>
      <p:ext uri="{BB962C8B-B14F-4D97-AF65-F5344CB8AC3E}">
        <p14:creationId xmlns:p14="http://schemas.microsoft.com/office/powerpoint/2010/main" val="611431487"/>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EB8BFF9A-92E2-494C-8910-C5C9154E642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571750"/>
            <a:ext cx="9144000" cy="2571750"/>
          </a:xfrm>
          <a:prstGeom prst="rect">
            <a:avLst/>
          </a:prstGeom>
        </p:spPr>
      </p:pic>
      <p:sp>
        <p:nvSpPr>
          <p:cNvPr id="3" name="矩形: 圆角 2">
            <a:extLst>
              <a:ext uri="{FF2B5EF4-FFF2-40B4-BE49-F238E27FC236}">
                <a16:creationId xmlns:a16="http://schemas.microsoft.com/office/drawing/2014/main" xmlns=""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xmlns="" id="{5A1C8C7D-5549-4319-962D-C7ED832D2642}"/>
              </a:ext>
            </a:extLst>
          </p:cNvPr>
          <p:cNvGrpSpPr/>
          <p:nvPr/>
        </p:nvGrpSpPr>
        <p:grpSpPr>
          <a:xfrm>
            <a:off x="1727686" y="1420780"/>
            <a:ext cx="1188135" cy="2123657"/>
            <a:chOff x="4499992" y="1114046"/>
            <a:chExt cx="519809" cy="521600"/>
          </a:xfrm>
        </p:grpSpPr>
        <p:sp>
          <p:nvSpPr>
            <p:cNvPr id="5" name="矩形: 圆角 4">
              <a:extLst>
                <a:ext uri="{FF2B5EF4-FFF2-40B4-BE49-F238E27FC236}">
                  <a16:creationId xmlns:a16="http://schemas.microsoft.com/office/drawing/2014/main" xmlns="" id="{3B592E88-3047-49E6-82A2-9B73D270B837}"/>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xmlns="" id="{6DF5622F-CF77-4901-914C-F1B464E26CE6}"/>
                </a:ext>
              </a:extLst>
            </p:cNvPr>
            <p:cNvSpPr txBox="1"/>
            <p:nvPr/>
          </p:nvSpPr>
          <p:spPr>
            <a:xfrm>
              <a:off x="4549499" y="1114046"/>
              <a:ext cx="470302" cy="521600"/>
            </a:xfrm>
            <a:prstGeom prst="rect">
              <a:avLst/>
            </a:prstGeom>
            <a:noFill/>
          </p:spPr>
          <p:txBody>
            <a:bodyPr wrap="square" lIns="0" tIns="0" rIns="0" bIns="0" rtlCol="0">
              <a:spAutoFit/>
            </a:bodyPr>
            <a:lstStyle/>
            <a:p>
              <a:r>
                <a:rPr lang="en-US" altLang="zh-CN" sz="13800">
                  <a:solidFill>
                    <a:schemeClr val="bg1"/>
                  </a:solidFill>
                  <a:ea typeface="微软雅黑" pitchFamily="34" charset="-122"/>
                  <a:cs typeface="Calibri" panose="020F0502020204030204" pitchFamily="34" charset="0"/>
                </a:rPr>
                <a:t>1</a:t>
              </a:r>
              <a:endParaRPr lang="zh-CN" altLang="en-US" sz="13800" dirty="0">
                <a:solidFill>
                  <a:schemeClr val="bg1"/>
                </a:solidFill>
                <a:ea typeface="微软雅黑" pitchFamily="34" charset="-122"/>
                <a:cs typeface="Calibri" panose="020F0502020204030204" pitchFamily="34" charset="0"/>
              </a:endParaRPr>
            </a:p>
          </p:txBody>
        </p:sp>
      </p:grpSp>
      <p:sp>
        <p:nvSpPr>
          <p:cNvPr id="7" name="文本框 6">
            <a:extLst>
              <a:ext uri="{FF2B5EF4-FFF2-40B4-BE49-F238E27FC236}">
                <a16:creationId xmlns:a16="http://schemas.microsoft.com/office/drawing/2014/main" xmlns="" id="{FE7FE15F-68A8-47E7-A726-FE68DA345626}"/>
              </a:ext>
            </a:extLst>
          </p:cNvPr>
          <p:cNvSpPr txBox="1"/>
          <p:nvPr/>
        </p:nvSpPr>
        <p:spPr>
          <a:xfrm>
            <a:off x="3388177" y="2179769"/>
            <a:ext cx="3564898" cy="677108"/>
          </a:xfrm>
          <a:prstGeom prst="rect">
            <a:avLst/>
          </a:prstGeom>
          <a:noFill/>
        </p:spPr>
        <p:txBody>
          <a:bodyPr wrap="square" lIns="0" tIns="0" rIns="0" bIns="0" rtlCol="0">
            <a:spAutoFit/>
          </a:bodyPr>
          <a:lstStyle/>
          <a:p>
            <a:pPr algn="dist"/>
            <a:r>
              <a:rPr lang="zh-CN" altLang="en-US" sz="4400" b="1" dirty="0" smtClean="0">
                <a:solidFill>
                  <a:schemeClr val="accent6"/>
                </a:solidFill>
                <a:latin typeface="微软雅黑" pitchFamily="34" charset="-122"/>
                <a:ea typeface="微软雅黑" pitchFamily="34" charset="-122"/>
              </a:rPr>
              <a:t>二值图像隐藏</a:t>
            </a:r>
            <a:endParaRPr lang="zh-CN" altLang="en-US" sz="4400" b="1" dirty="0">
              <a:solidFill>
                <a:schemeClr val="accent6"/>
              </a:solidFill>
              <a:latin typeface="微软雅黑" pitchFamily="34" charset="-122"/>
              <a:ea typeface="微软雅黑" pitchFamily="34" charset="-122"/>
            </a:endParaRPr>
          </a:p>
        </p:txBody>
      </p:sp>
    </p:spTree>
    <p:extLst>
      <p:ext uri="{BB962C8B-B14F-4D97-AF65-F5344CB8AC3E}">
        <p14:creationId xmlns:p14="http://schemas.microsoft.com/office/powerpoint/2010/main" val="1763035698"/>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8"/>
          <p:cNvSpPr txBox="1">
            <a:spLocks/>
          </p:cNvSpPr>
          <p:nvPr/>
        </p:nvSpPr>
        <p:spPr>
          <a:xfrm>
            <a:off x="906868" y="3188374"/>
            <a:ext cx="2331305" cy="859808"/>
          </a:xfrm>
          <a:prstGeom prst="rect">
            <a:avLst/>
          </a:prstGeom>
        </p:spPr>
        <p:txBody>
          <a:bodyPr vert="horz" wrap="square" lIns="0" tIns="0" rIns="0" bIns="0">
            <a:normAutofit/>
          </a:bodyPr>
          <a:lstStyle/>
          <a:p>
            <a:pPr algn="just">
              <a:lnSpc>
                <a:spcPct val="150000"/>
              </a:lnSpc>
            </a:pPr>
            <a:endParaRPr lang="zh-CN" altLang="en-US" sz="900" dirty="0">
              <a:latin typeface="+mn-lt"/>
              <a:ea typeface="+mn-ea"/>
              <a:cs typeface="+mn-ea"/>
              <a:sym typeface="+mn-lt"/>
            </a:endParaRPr>
          </a:p>
        </p:txBody>
      </p:sp>
      <p:grpSp>
        <p:nvGrpSpPr>
          <p:cNvPr id="29" name="组合 28"/>
          <p:cNvGrpSpPr/>
          <p:nvPr/>
        </p:nvGrpSpPr>
        <p:grpSpPr>
          <a:xfrm>
            <a:off x="5845918" y="1550905"/>
            <a:ext cx="2371126" cy="1167422"/>
            <a:chOff x="5845918" y="1550905"/>
            <a:chExt cx="2371126" cy="1167422"/>
          </a:xfrm>
        </p:grpSpPr>
        <p:sp>
          <p:nvSpPr>
            <p:cNvPr id="12" name="TextBox 10"/>
            <p:cNvSpPr txBox="1">
              <a:spLocks/>
            </p:cNvSpPr>
            <p:nvPr/>
          </p:nvSpPr>
          <p:spPr>
            <a:xfrm>
              <a:off x="5845918" y="1858519"/>
              <a:ext cx="2331305" cy="859808"/>
            </a:xfrm>
            <a:prstGeom prst="rect">
              <a:avLst/>
            </a:prstGeom>
          </p:spPr>
          <p:txBody>
            <a:bodyPr vert="horz" wrap="square" lIns="0" tIns="0" rIns="0" bIns="0">
              <a:normAutofit/>
            </a:bodyPr>
            <a:lstStyle/>
            <a:p>
              <a:pPr algn="r">
                <a:lnSpc>
                  <a:spcPct val="150000"/>
                </a:lnSpc>
              </a:pPr>
              <a:endParaRPr lang="zh-CN" altLang="en-US" sz="900" dirty="0">
                <a:latin typeface="+mn-lt"/>
                <a:ea typeface="+mn-ea"/>
                <a:cs typeface="+mn-ea"/>
                <a:sym typeface="+mn-lt"/>
              </a:endParaRPr>
            </a:p>
          </p:txBody>
        </p:sp>
        <p:sp>
          <p:nvSpPr>
            <p:cNvPr id="13" name="TextBox 11"/>
            <p:cNvSpPr txBox="1"/>
            <p:nvPr/>
          </p:nvSpPr>
          <p:spPr>
            <a:xfrm>
              <a:off x="7121454" y="1550905"/>
              <a:ext cx="1095590" cy="230833"/>
            </a:xfrm>
            <a:prstGeom prst="rect">
              <a:avLst/>
            </a:prstGeom>
            <a:noFill/>
          </p:spPr>
          <p:txBody>
            <a:bodyPr wrap="square" lIns="0" tIns="0" rIns="0" bIns="0">
              <a:normAutofit fontScale="85000" lnSpcReduction="20000"/>
            </a:bodyPr>
            <a:lstStyle/>
            <a:p>
              <a:pPr algn="r"/>
              <a:endParaRPr lang="id-ID" sz="2000" b="1" dirty="0">
                <a:latin typeface="+mn-lt"/>
                <a:ea typeface="+mn-ea"/>
                <a:cs typeface="+mn-ea"/>
                <a:sym typeface="+mn-lt"/>
              </a:endParaRPr>
            </a:p>
          </p:txBody>
        </p:sp>
      </p:grpSp>
      <p:grpSp>
        <p:nvGrpSpPr>
          <p:cNvPr id="30" name="组合 29">
            <a:extLst>
              <a:ext uri="{FF2B5EF4-FFF2-40B4-BE49-F238E27FC236}">
                <a16:creationId xmlns:a16="http://schemas.microsoft.com/office/drawing/2014/main" xmlns="" id="{A9FF0F39-6427-4967-970C-F34D2D7BC97A}"/>
              </a:ext>
            </a:extLst>
          </p:cNvPr>
          <p:cNvGrpSpPr/>
          <p:nvPr/>
        </p:nvGrpSpPr>
        <p:grpSpPr>
          <a:xfrm>
            <a:off x="323528" y="0"/>
            <a:ext cx="3240360" cy="578162"/>
            <a:chOff x="323528" y="0"/>
            <a:chExt cx="3240360" cy="578162"/>
          </a:xfrm>
        </p:grpSpPr>
        <p:sp>
          <p:nvSpPr>
            <p:cNvPr id="31" name="TextBox 86">
              <a:extLst>
                <a:ext uri="{FF2B5EF4-FFF2-40B4-BE49-F238E27FC236}">
                  <a16:creationId xmlns:a16="http://schemas.microsoft.com/office/drawing/2014/main" xmlns="" id="{7CF500C2-F56B-4223-8644-F6CE9E4DE784}"/>
                </a:ext>
              </a:extLst>
            </p:cNvPr>
            <p:cNvSpPr txBox="1"/>
            <p:nvPr/>
          </p:nvSpPr>
          <p:spPr>
            <a:xfrm>
              <a:off x="576196" y="58248"/>
              <a:ext cx="2987692" cy="461665"/>
            </a:xfrm>
            <a:prstGeom prst="rect">
              <a:avLst/>
            </a:prstGeom>
            <a:noFill/>
          </p:spPr>
          <p:txBody>
            <a:bodyPr wrap="square" rtlCol="0">
              <a:spAutoFit/>
            </a:bodyPr>
            <a:lstStyle/>
            <a:p>
              <a:r>
                <a:rPr lang="zh-CN" altLang="en-US" sz="2400" dirty="0">
                  <a:latin typeface="+mn-lt"/>
                  <a:ea typeface="+mn-ea"/>
                  <a:cs typeface="+mn-ea"/>
                  <a:sym typeface="+mn-lt"/>
                </a:rPr>
                <a:t>二值</a:t>
              </a:r>
              <a:r>
                <a:rPr lang="zh-CN" altLang="en-US" sz="2400" dirty="0" smtClean="0">
                  <a:latin typeface="+mn-lt"/>
                  <a:ea typeface="+mn-ea"/>
                  <a:cs typeface="+mn-ea"/>
                  <a:sym typeface="+mn-lt"/>
                </a:rPr>
                <a:t>图像隐藏</a:t>
              </a:r>
              <a:endParaRPr lang="en-US" altLang="zh-CN" sz="2400" dirty="0">
                <a:latin typeface="+mn-lt"/>
                <a:ea typeface="+mn-ea"/>
                <a:cs typeface="+mn-ea"/>
                <a:sym typeface="+mn-lt"/>
              </a:endParaRPr>
            </a:p>
          </p:txBody>
        </p:sp>
        <p:sp>
          <p:nvSpPr>
            <p:cNvPr id="32" name="矩形 31">
              <a:extLst>
                <a:ext uri="{FF2B5EF4-FFF2-40B4-BE49-F238E27FC236}">
                  <a16:creationId xmlns:a16="http://schemas.microsoft.com/office/drawing/2014/main" xmlns="" id="{9CCDF588-E3AB-43A8-A25B-0FAD697D48D1}"/>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539552" y="699542"/>
            <a:ext cx="3452964" cy="507831"/>
          </a:xfrm>
          <a:prstGeom prst="rect">
            <a:avLst/>
          </a:prstGeom>
        </p:spPr>
        <p:txBody>
          <a:bodyPr wrap="square">
            <a:spAutoFit/>
          </a:bodyPr>
          <a:lstStyle/>
          <a:p>
            <a:pPr defTabSz="1216660" fontAlgn="auto">
              <a:lnSpc>
                <a:spcPct val="150000"/>
              </a:lnSpc>
              <a:spcBef>
                <a:spcPts val="0"/>
              </a:spcBef>
              <a:defRPr/>
            </a:pPr>
            <a:r>
              <a:rPr lang="zh-CN" altLang="en-US" dirty="0">
                <a:latin typeface="微软雅黑" pitchFamily="34" charset="-122"/>
                <a:ea typeface="微软雅黑" pitchFamily="34" charset="-122"/>
                <a:sym typeface="Arial" panose="020B0604020202020204" pitchFamily="34" charset="0"/>
              </a:rPr>
              <a:t>关键词</a:t>
            </a:r>
            <a:r>
              <a:rPr lang="zh-CN" altLang="en-US" sz="1400" dirty="0">
                <a:latin typeface="微软雅黑" pitchFamily="34" charset="-122"/>
                <a:ea typeface="微软雅黑" pitchFamily="34" charset="-122"/>
                <a:sym typeface="Arial" panose="020B0604020202020204" pitchFamily="34" charset="0"/>
              </a:rPr>
              <a:t>：存储容量小，操作简单</a:t>
            </a:r>
            <a:endParaRPr lang="zh-CN" altLang="en-US" sz="1400" dirty="0">
              <a:solidFill>
                <a:srgbClr val="000000"/>
              </a:solidFill>
              <a:latin typeface="微软雅黑" pitchFamily="34" charset="-122"/>
              <a:ea typeface="微软雅黑" pitchFamily="34" charset="-122"/>
              <a:sym typeface="Arial" panose="020B0604020202020204" pitchFamily="34" charset="0"/>
            </a:endParaRPr>
          </a:p>
        </p:txBody>
      </p:sp>
      <p:sp>
        <p:nvSpPr>
          <p:cNvPr id="5" name="矩形 4"/>
          <p:cNvSpPr/>
          <p:nvPr/>
        </p:nvSpPr>
        <p:spPr>
          <a:xfrm>
            <a:off x="539552" y="1076953"/>
            <a:ext cx="8567804" cy="1154162"/>
          </a:xfrm>
          <a:prstGeom prst="rect">
            <a:avLst/>
          </a:prstGeom>
        </p:spPr>
        <p:txBody>
          <a:bodyPr wrap="square">
            <a:spAutoFit/>
          </a:bodyPr>
          <a:lstStyle/>
          <a:p>
            <a:pPr defTabSz="1216660" fontAlgn="auto">
              <a:lnSpc>
                <a:spcPct val="150000"/>
              </a:lnSpc>
              <a:spcBef>
                <a:spcPts val="0"/>
              </a:spcBef>
              <a:defRPr/>
            </a:pPr>
            <a:r>
              <a:rPr lang="zh-CN" altLang="en-US" dirty="0">
                <a:latin typeface="微软雅黑" pitchFamily="34" charset="-122"/>
                <a:ea typeface="微软雅黑" pitchFamily="34" charset="-122"/>
              </a:rPr>
              <a:t>二值图像</a:t>
            </a:r>
            <a:r>
              <a:rPr lang="zh-CN" altLang="en-US" dirty="0" smtClean="0">
                <a:latin typeface="微软雅黑" pitchFamily="34" charset="-122"/>
                <a:ea typeface="微软雅黑" pitchFamily="34" charset="-122"/>
              </a:rPr>
              <a:t>介绍：</a:t>
            </a:r>
            <a:endParaRPr lang="zh-CN" altLang="en-US" dirty="0">
              <a:latin typeface="微软雅黑" pitchFamily="34" charset="-122"/>
              <a:ea typeface="微软雅黑" pitchFamily="34" charset="-122"/>
            </a:endParaRPr>
          </a:p>
          <a:p>
            <a:pPr defTabSz="1216660" fontAlgn="auto">
              <a:lnSpc>
                <a:spcPct val="150000"/>
              </a:lnSpc>
              <a:spcBef>
                <a:spcPts val="0"/>
              </a:spcBef>
              <a:defRPr/>
            </a:pPr>
            <a:r>
              <a:rPr lang="zh-CN" altLang="en-US" sz="1400" dirty="0">
                <a:latin typeface="微软雅黑" pitchFamily="34" charset="-122"/>
                <a:ea typeface="微软雅黑" pitchFamily="34" charset="-122"/>
              </a:rPr>
              <a:t>       二值图像也叫单色图像，是将每个像素点存放在一个</a:t>
            </a:r>
            <a:r>
              <a:rPr lang="en-US" altLang="zh-CN" sz="1400" dirty="0">
                <a:latin typeface="微软雅黑" pitchFamily="34" charset="-122"/>
                <a:ea typeface="微软雅黑" pitchFamily="34" charset="-122"/>
              </a:rPr>
              <a:t>bit</a:t>
            </a:r>
            <a:r>
              <a:rPr lang="zh-CN" altLang="en-US" sz="1400" dirty="0">
                <a:latin typeface="微软雅黑" pitchFamily="34" charset="-122"/>
                <a:ea typeface="微软雅黑" pitchFamily="34" charset="-122"/>
              </a:rPr>
              <a:t>空间</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值为</a:t>
            </a:r>
            <a:r>
              <a:rPr lang="en-US" altLang="zh-CN" sz="1400" dirty="0">
                <a:latin typeface="微软雅黑" pitchFamily="34" charset="-122"/>
                <a:ea typeface="微软雅黑" pitchFamily="34" charset="-122"/>
              </a:rPr>
              <a:t>0</a:t>
            </a:r>
            <a:r>
              <a:rPr lang="zh-CN" altLang="en-US" sz="1400" dirty="0">
                <a:latin typeface="微软雅黑" pitchFamily="34" charset="-122"/>
                <a:ea typeface="微软雅黑" pitchFamily="34" charset="-122"/>
              </a:rPr>
              <a:t>或者</a:t>
            </a:r>
            <a:r>
              <a:rPr lang="en-US" altLang="zh-CN" sz="1400" dirty="0">
                <a:latin typeface="微软雅黑" pitchFamily="34" charset="-122"/>
                <a:ea typeface="微软雅黑" pitchFamily="34" charset="-122"/>
              </a:rPr>
              <a:t>1</a:t>
            </a:r>
            <a:r>
              <a:rPr lang="zh-CN" altLang="en-US" sz="1400" dirty="0">
                <a:latin typeface="微软雅黑" pitchFamily="34" charset="-122"/>
                <a:ea typeface="微软雅黑" pitchFamily="34" charset="-122"/>
              </a:rPr>
              <a:t>）的图像，也就是说每个像素“非黑即白”，主要用于图像形态学的研究。 </a:t>
            </a:r>
          </a:p>
        </p:txBody>
      </p:sp>
    </p:spTree>
    <p:extLst>
      <p:ext uri="{BB962C8B-B14F-4D97-AF65-F5344CB8AC3E}">
        <p14:creationId xmlns:p14="http://schemas.microsoft.com/office/powerpoint/2010/main" val="4160622477"/>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8"/>
          <p:cNvSpPr txBox="1">
            <a:spLocks/>
          </p:cNvSpPr>
          <p:nvPr/>
        </p:nvSpPr>
        <p:spPr>
          <a:xfrm>
            <a:off x="906868" y="3188374"/>
            <a:ext cx="2331305" cy="859808"/>
          </a:xfrm>
          <a:prstGeom prst="rect">
            <a:avLst/>
          </a:prstGeom>
        </p:spPr>
        <p:txBody>
          <a:bodyPr vert="horz" wrap="square" lIns="0" tIns="0" rIns="0" bIns="0">
            <a:normAutofit/>
          </a:bodyPr>
          <a:lstStyle/>
          <a:p>
            <a:pPr algn="just">
              <a:lnSpc>
                <a:spcPct val="150000"/>
              </a:lnSpc>
            </a:pPr>
            <a:endParaRPr lang="zh-CN" altLang="en-US" sz="900" dirty="0">
              <a:latin typeface="+mn-lt"/>
              <a:ea typeface="+mn-ea"/>
              <a:cs typeface="+mn-ea"/>
              <a:sym typeface="+mn-lt"/>
            </a:endParaRPr>
          </a:p>
        </p:txBody>
      </p:sp>
      <p:grpSp>
        <p:nvGrpSpPr>
          <p:cNvPr id="29" name="组合 28"/>
          <p:cNvGrpSpPr/>
          <p:nvPr/>
        </p:nvGrpSpPr>
        <p:grpSpPr>
          <a:xfrm>
            <a:off x="5845918" y="1550905"/>
            <a:ext cx="2371126" cy="1167422"/>
            <a:chOff x="5845918" y="1550905"/>
            <a:chExt cx="2371126" cy="1167422"/>
          </a:xfrm>
        </p:grpSpPr>
        <p:sp>
          <p:nvSpPr>
            <p:cNvPr id="12" name="TextBox 10"/>
            <p:cNvSpPr txBox="1">
              <a:spLocks/>
            </p:cNvSpPr>
            <p:nvPr/>
          </p:nvSpPr>
          <p:spPr>
            <a:xfrm>
              <a:off x="5845918" y="1858519"/>
              <a:ext cx="2331305" cy="859808"/>
            </a:xfrm>
            <a:prstGeom prst="rect">
              <a:avLst/>
            </a:prstGeom>
          </p:spPr>
          <p:txBody>
            <a:bodyPr vert="horz" wrap="square" lIns="0" tIns="0" rIns="0" bIns="0">
              <a:normAutofit/>
            </a:bodyPr>
            <a:lstStyle/>
            <a:p>
              <a:pPr algn="r">
                <a:lnSpc>
                  <a:spcPct val="150000"/>
                </a:lnSpc>
              </a:pPr>
              <a:endParaRPr lang="zh-CN" altLang="en-US" sz="900" dirty="0">
                <a:latin typeface="+mn-lt"/>
                <a:ea typeface="+mn-ea"/>
                <a:cs typeface="+mn-ea"/>
                <a:sym typeface="+mn-lt"/>
              </a:endParaRPr>
            </a:p>
          </p:txBody>
        </p:sp>
        <p:sp>
          <p:nvSpPr>
            <p:cNvPr id="13" name="TextBox 11"/>
            <p:cNvSpPr txBox="1"/>
            <p:nvPr/>
          </p:nvSpPr>
          <p:spPr>
            <a:xfrm>
              <a:off x="7121454" y="1550905"/>
              <a:ext cx="1095590" cy="230833"/>
            </a:xfrm>
            <a:prstGeom prst="rect">
              <a:avLst/>
            </a:prstGeom>
            <a:noFill/>
          </p:spPr>
          <p:txBody>
            <a:bodyPr wrap="square" lIns="0" tIns="0" rIns="0" bIns="0">
              <a:normAutofit fontScale="85000" lnSpcReduction="20000"/>
            </a:bodyPr>
            <a:lstStyle/>
            <a:p>
              <a:pPr algn="r"/>
              <a:endParaRPr lang="id-ID" sz="2000" b="1" dirty="0">
                <a:latin typeface="+mn-lt"/>
                <a:ea typeface="+mn-ea"/>
                <a:cs typeface="+mn-ea"/>
                <a:sym typeface="+mn-lt"/>
              </a:endParaRPr>
            </a:p>
          </p:txBody>
        </p:sp>
      </p:grpSp>
      <p:grpSp>
        <p:nvGrpSpPr>
          <p:cNvPr id="30" name="组合 29">
            <a:extLst>
              <a:ext uri="{FF2B5EF4-FFF2-40B4-BE49-F238E27FC236}">
                <a16:creationId xmlns:a16="http://schemas.microsoft.com/office/drawing/2014/main" xmlns="" id="{A9FF0F39-6427-4967-970C-F34D2D7BC97A}"/>
              </a:ext>
            </a:extLst>
          </p:cNvPr>
          <p:cNvGrpSpPr/>
          <p:nvPr/>
        </p:nvGrpSpPr>
        <p:grpSpPr>
          <a:xfrm>
            <a:off x="323528" y="0"/>
            <a:ext cx="3240360" cy="578162"/>
            <a:chOff x="323528" y="0"/>
            <a:chExt cx="3240360" cy="578162"/>
          </a:xfrm>
        </p:grpSpPr>
        <p:sp>
          <p:nvSpPr>
            <p:cNvPr id="31" name="TextBox 86">
              <a:extLst>
                <a:ext uri="{FF2B5EF4-FFF2-40B4-BE49-F238E27FC236}">
                  <a16:creationId xmlns:a16="http://schemas.microsoft.com/office/drawing/2014/main" xmlns="" id="{7CF500C2-F56B-4223-8644-F6CE9E4DE784}"/>
                </a:ext>
              </a:extLst>
            </p:cNvPr>
            <p:cNvSpPr txBox="1"/>
            <p:nvPr/>
          </p:nvSpPr>
          <p:spPr>
            <a:xfrm>
              <a:off x="576196" y="58248"/>
              <a:ext cx="2987692" cy="461665"/>
            </a:xfrm>
            <a:prstGeom prst="rect">
              <a:avLst/>
            </a:prstGeom>
            <a:noFill/>
          </p:spPr>
          <p:txBody>
            <a:bodyPr wrap="square" rtlCol="0">
              <a:spAutoFit/>
            </a:bodyPr>
            <a:lstStyle/>
            <a:p>
              <a:r>
                <a:rPr lang="zh-CN" altLang="en-US" sz="2400" dirty="0">
                  <a:latin typeface="+mn-lt"/>
                  <a:ea typeface="+mn-ea"/>
                  <a:cs typeface="+mn-ea"/>
                  <a:sym typeface="+mn-lt"/>
                </a:rPr>
                <a:t>二值</a:t>
              </a:r>
              <a:r>
                <a:rPr lang="zh-CN" altLang="en-US" sz="2400" dirty="0" smtClean="0">
                  <a:latin typeface="+mn-lt"/>
                  <a:ea typeface="+mn-ea"/>
                  <a:cs typeface="+mn-ea"/>
                  <a:sym typeface="+mn-lt"/>
                </a:rPr>
                <a:t>图像隐藏</a:t>
              </a:r>
              <a:r>
                <a:rPr lang="en-US" altLang="zh-CN" sz="2400" dirty="0" smtClean="0">
                  <a:latin typeface="+mn-lt"/>
                  <a:ea typeface="+mn-ea"/>
                  <a:cs typeface="+mn-ea"/>
                  <a:sym typeface="+mn-lt"/>
                </a:rPr>
                <a:t>:</a:t>
              </a:r>
              <a:r>
                <a:rPr lang="zh-CN" altLang="en-US" sz="2400" dirty="0" smtClean="0">
                  <a:latin typeface="+mn-lt"/>
                  <a:ea typeface="+mn-ea"/>
                  <a:cs typeface="+mn-ea"/>
                  <a:sym typeface="+mn-lt"/>
                </a:rPr>
                <a:t>原理</a:t>
              </a:r>
              <a:endParaRPr lang="en-US" altLang="zh-CN" sz="2400" dirty="0">
                <a:latin typeface="+mn-lt"/>
                <a:ea typeface="+mn-ea"/>
                <a:cs typeface="+mn-ea"/>
                <a:sym typeface="+mn-lt"/>
              </a:endParaRPr>
            </a:p>
          </p:txBody>
        </p:sp>
        <p:sp>
          <p:nvSpPr>
            <p:cNvPr id="32" name="矩形 31">
              <a:extLst>
                <a:ext uri="{FF2B5EF4-FFF2-40B4-BE49-F238E27FC236}">
                  <a16:creationId xmlns:a16="http://schemas.microsoft.com/office/drawing/2014/main" xmlns="" id="{9CCDF588-E3AB-43A8-A25B-0FAD697D48D1}"/>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576196" y="699542"/>
            <a:ext cx="8604448" cy="307777"/>
          </a:xfrm>
          <a:prstGeom prst="rect">
            <a:avLst/>
          </a:prstGeom>
        </p:spPr>
        <p:txBody>
          <a:bodyPr wrap="square">
            <a:spAutoFit/>
          </a:bodyPr>
          <a:lstStyle/>
          <a:p>
            <a:r>
              <a:rPr lang="zh-CN" altLang="en-US" sz="1400" b="1" dirty="0" smtClean="0">
                <a:latin typeface="微软雅黑" pitchFamily="34" charset="-122"/>
                <a:ea typeface="微软雅黑" pitchFamily="34" charset="-122"/>
              </a:rPr>
              <a:t>像素</a:t>
            </a:r>
            <a:r>
              <a:rPr lang="zh-CN" altLang="en-US" sz="1400" b="1" dirty="0">
                <a:latin typeface="微软雅黑" pitchFamily="34" charset="-122"/>
                <a:ea typeface="微软雅黑" pitchFamily="34" charset="-122"/>
              </a:rPr>
              <a:t>值的取值范围是【0，255】</a:t>
            </a:r>
            <a:r>
              <a:rPr lang="zh-CN" altLang="en-US" sz="1400" b="1" dirty="0" smtClean="0">
                <a:latin typeface="微软雅黑" pitchFamily="34" charset="-122"/>
                <a:ea typeface="微软雅黑" pitchFamily="34" charset="-122"/>
              </a:rPr>
              <a:t>，可以</a:t>
            </a:r>
            <a:r>
              <a:rPr lang="zh-CN" altLang="en-US" sz="1400" b="1" dirty="0">
                <a:latin typeface="微软雅黑" pitchFamily="34" charset="-122"/>
                <a:ea typeface="微软雅黑" pitchFamily="34" charset="-122"/>
              </a:rPr>
              <a:t>用八位二进制来表示</a:t>
            </a:r>
            <a:r>
              <a:rPr lang="zh-CN" altLang="en-US" sz="1400" b="1" dirty="0" smtClean="0">
                <a:latin typeface="微软雅黑" pitchFamily="34" charset="-122"/>
                <a:ea typeface="微软雅黑" pitchFamily="34" charset="-122"/>
              </a:rPr>
              <a:t>，每</a:t>
            </a:r>
            <a:r>
              <a:rPr lang="zh-CN" altLang="en-US" sz="1400" b="1" dirty="0">
                <a:latin typeface="微软雅黑" pitchFamily="34" charset="-122"/>
                <a:ea typeface="微软雅黑" pitchFamily="34" charset="-122"/>
              </a:rPr>
              <a:t>一位代表一张位平面图。</a:t>
            </a:r>
          </a:p>
        </p:txBody>
      </p:sp>
      <p:pic>
        <p:nvPicPr>
          <p:cNvPr id="33" name="图片 32"/>
          <p:cNvPicPr>
            <a:picLocks noChangeAspect="1"/>
          </p:cNvPicPr>
          <p:nvPr/>
        </p:nvPicPr>
        <p:blipFill>
          <a:blip r:embed="rId3"/>
          <a:stretch>
            <a:fillRect/>
          </a:stretch>
        </p:blipFill>
        <p:spPr>
          <a:xfrm>
            <a:off x="683568" y="1008410"/>
            <a:ext cx="4080257" cy="2413528"/>
          </a:xfrm>
          <a:prstGeom prst="rect">
            <a:avLst/>
          </a:prstGeom>
        </p:spPr>
      </p:pic>
      <p:sp>
        <p:nvSpPr>
          <p:cNvPr id="26" name="矩形 25"/>
          <p:cNvSpPr/>
          <p:nvPr/>
        </p:nvSpPr>
        <p:spPr>
          <a:xfrm>
            <a:off x="5148064" y="1140589"/>
            <a:ext cx="3851920" cy="2281349"/>
          </a:xfrm>
          <a:prstGeom prst="rect">
            <a:avLst/>
          </a:prstGeom>
        </p:spPr>
        <p:txBody>
          <a:bodyPr wrap="square">
            <a:spAutoFit/>
          </a:bodyPr>
          <a:lstStyle/>
          <a:p>
            <a:r>
              <a:rPr lang="zh-CN" altLang="en-US" sz="1400" b="1" dirty="0">
                <a:latin typeface="微软雅黑" pitchFamily="34" charset="-122"/>
                <a:ea typeface="微软雅黑" pitchFamily="34" charset="-122"/>
              </a:rPr>
              <a:t>比如一幅图像在坐标【15，33】像素值是233，那么其二进制表示为11101001，因此</a:t>
            </a:r>
          </a:p>
          <a:p>
            <a:r>
              <a:rPr lang="zh-CN" altLang="en-US" sz="1400" b="1" dirty="0">
                <a:latin typeface="微软雅黑" pitchFamily="34" charset="-122"/>
                <a:ea typeface="微软雅黑" pitchFamily="34" charset="-122"/>
              </a:rPr>
              <a:t>其第七位平面在坐标【15，33】的值为1，</a:t>
            </a:r>
          </a:p>
          <a:p>
            <a:r>
              <a:rPr lang="zh-CN" altLang="en-US" sz="1400" b="1" dirty="0">
                <a:latin typeface="微软雅黑" pitchFamily="34" charset="-122"/>
                <a:ea typeface="微软雅黑" pitchFamily="34" charset="-122"/>
              </a:rPr>
              <a:t>其第六位平面在坐标【15，33】的值为1，</a:t>
            </a:r>
          </a:p>
          <a:p>
            <a:r>
              <a:rPr lang="zh-CN" altLang="en-US" sz="1400" b="1" dirty="0">
                <a:latin typeface="微软雅黑" pitchFamily="34" charset="-122"/>
                <a:ea typeface="微软雅黑" pitchFamily="34" charset="-122"/>
              </a:rPr>
              <a:t>其第五位平面在坐标【15，33】的值为1，</a:t>
            </a:r>
          </a:p>
          <a:p>
            <a:r>
              <a:rPr lang="zh-CN" altLang="en-US" sz="1400" b="1" dirty="0">
                <a:latin typeface="微软雅黑" pitchFamily="34" charset="-122"/>
                <a:ea typeface="微软雅黑" pitchFamily="34" charset="-122"/>
              </a:rPr>
              <a:t>其第四位平面在坐标【15，33】的值为0，</a:t>
            </a:r>
          </a:p>
          <a:p>
            <a:r>
              <a:rPr lang="zh-CN" altLang="en-US" sz="1400" b="1" dirty="0">
                <a:latin typeface="微软雅黑" pitchFamily="34" charset="-122"/>
                <a:ea typeface="微软雅黑" pitchFamily="34" charset="-122"/>
              </a:rPr>
              <a:t>其第三位平面在坐标【15，33】的值为1，</a:t>
            </a:r>
          </a:p>
          <a:p>
            <a:r>
              <a:rPr lang="zh-CN" altLang="en-US" sz="1400" b="1" dirty="0">
                <a:latin typeface="微软雅黑" pitchFamily="34" charset="-122"/>
                <a:ea typeface="微软雅黑" pitchFamily="34" charset="-122"/>
              </a:rPr>
              <a:t>其第二位平面在坐标【15，33】的值为0，</a:t>
            </a:r>
          </a:p>
          <a:p>
            <a:r>
              <a:rPr lang="zh-CN" altLang="en-US" sz="1400" b="1" dirty="0">
                <a:latin typeface="微软雅黑" pitchFamily="34" charset="-122"/>
                <a:ea typeface="微软雅黑" pitchFamily="34" charset="-122"/>
              </a:rPr>
              <a:t>其第一位平面在坐标【15，33】的值为0，</a:t>
            </a:r>
          </a:p>
          <a:p>
            <a:r>
              <a:rPr lang="zh-CN" altLang="en-US" sz="1400" b="1" dirty="0">
                <a:latin typeface="微软雅黑" pitchFamily="34" charset="-122"/>
                <a:ea typeface="微软雅黑" pitchFamily="34" charset="-122"/>
              </a:rPr>
              <a:t>其第零位平面在坐标【15，33】的值为1，</a:t>
            </a:r>
          </a:p>
        </p:txBody>
      </p:sp>
      <p:sp>
        <p:nvSpPr>
          <p:cNvPr id="35" name="矩形 34"/>
          <p:cNvSpPr/>
          <p:nvPr/>
        </p:nvSpPr>
        <p:spPr>
          <a:xfrm>
            <a:off x="539552" y="3421938"/>
            <a:ext cx="8460432" cy="738664"/>
          </a:xfrm>
          <a:prstGeom prst="rect">
            <a:avLst/>
          </a:prstGeom>
        </p:spPr>
        <p:txBody>
          <a:bodyPr wrap="square">
            <a:spAutoFit/>
          </a:bodyPr>
          <a:lstStyle/>
          <a:p>
            <a:r>
              <a:rPr lang="zh-CN" altLang="en-US" sz="1400" b="1" dirty="0" smtClean="0">
                <a:latin typeface="微软雅黑" pitchFamily="34" charset="-122"/>
                <a:ea typeface="微软雅黑" pitchFamily="34" charset="-122"/>
              </a:rPr>
              <a:t>像素值为：</a:t>
            </a:r>
            <a:endParaRPr lang="en-US" altLang="zh-CN" sz="1400" b="1" dirty="0" smtClean="0">
              <a:latin typeface="微软雅黑" pitchFamily="34" charset="-122"/>
              <a:ea typeface="微软雅黑" pitchFamily="34" charset="-122"/>
            </a:endParaRPr>
          </a:p>
          <a:p>
            <a:r>
              <a:rPr lang="zh-CN" altLang="en-US" sz="1400" b="1" dirty="0" smtClean="0">
                <a:latin typeface="微软雅黑" pitchFamily="34" charset="-122"/>
                <a:ea typeface="微软雅黑" pitchFamily="34" charset="-122"/>
              </a:rPr>
              <a:t>1</a:t>
            </a:r>
            <a:r>
              <a:rPr lang="zh-CN" altLang="en-US" sz="1400" b="1" dirty="0">
                <a:latin typeface="微软雅黑" pitchFamily="34" charset="-122"/>
                <a:ea typeface="微软雅黑" pitchFamily="34" charset="-122"/>
              </a:rPr>
              <a:t>*2^7 + 1*2^6 + 1*2^5 + 0*2^4 + 1*2^3 + 0*2^2 + 0*2^1 + 1*2^0 = 233</a:t>
            </a:r>
          </a:p>
          <a:p>
            <a:r>
              <a:rPr lang="zh-CN" altLang="en-US" sz="1400" b="1" dirty="0" smtClean="0">
                <a:latin typeface="微软雅黑" pitchFamily="34" charset="-122"/>
                <a:ea typeface="微软雅黑" pitchFamily="34" charset="-122"/>
              </a:rPr>
              <a:t>可以明显地看出</a:t>
            </a:r>
            <a:r>
              <a:rPr lang="zh-CN" altLang="en-US" sz="1400" b="1" dirty="0" smtClean="0">
                <a:solidFill>
                  <a:srgbClr val="FF0000"/>
                </a:solidFill>
                <a:latin typeface="微软雅黑" pitchFamily="34" charset="-122"/>
                <a:ea typeface="微软雅黑" pitchFamily="34" charset="-122"/>
              </a:rPr>
              <a:t>第七位面</a:t>
            </a:r>
            <a:r>
              <a:rPr lang="zh-CN" altLang="en-US" sz="1400" b="1" dirty="0" smtClean="0">
                <a:latin typeface="微软雅黑" pitchFamily="34" charset="-122"/>
                <a:ea typeface="微软雅黑" pitchFamily="34" charset="-122"/>
              </a:rPr>
              <a:t>的数值对图像像素值</a:t>
            </a:r>
            <a:r>
              <a:rPr lang="zh-CN" altLang="en-US" sz="1400" b="1" dirty="0" smtClean="0">
                <a:solidFill>
                  <a:srgbClr val="FF0000"/>
                </a:solidFill>
                <a:latin typeface="微软雅黑" pitchFamily="34" charset="-122"/>
                <a:ea typeface="微软雅黑" pitchFamily="34" charset="-122"/>
              </a:rPr>
              <a:t>影响最大</a:t>
            </a:r>
            <a:r>
              <a:rPr lang="zh-CN" altLang="en-US" sz="1400" b="1" dirty="0" smtClean="0">
                <a:latin typeface="微软雅黑" pitchFamily="34" charset="-122"/>
                <a:ea typeface="微软雅黑" pitchFamily="34" charset="-122"/>
              </a:rPr>
              <a:t>，</a:t>
            </a:r>
            <a:r>
              <a:rPr lang="zh-CN" altLang="en-US" sz="1400" b="1" dirty="0" smtClean="0">
                <a:solidFill>
                  <a:srgbClr val="FF0000"/>
                </a:solidFill>
                <a:latin typeface="微软雅黑" pitchFamily="34" charset="-122"/>
                <a:ea typeface="微软雅黑" pitchFamily="34" charset="-122"/>
              </a:rPr>
              <a:t>第零位面影响最小</a:t>
            </a:r>
            <a:endParaRPr lang="zh-CN" altLang="en-US" sz="1400" b="1" dirty="0">
              <a:solidFill>
                <a:srgbClr val="FF0000"/>
              </a:solidFill>
              <a:latin typeface="微软雅黑" pitchFamily="34" charset="-122"/>
              <a:ea typeface="微软雅黑" pitchFamily="34" charset="-122"/>
            </a:endParaRPr>
          </a:p>
        </p:txBody>
      </p:sp>
      <p:sp>
        <p:nvSpPr>
          <p:cNvPr id="2" name="矩形 1"/>
          <p:cNvSpPr/>
          <p:nvPr/>
        </p:nvSpPr>
        <p:spPr>
          <a:xfrm>
            <a:off x="539552" y="4160602"/>
            <a:ext cx="8604448" cy="861774"/>
          </a:xfrm>
          <a:prstGeom prst="rect">
            <a:avLst/>
          </a:prstGeom>
        </p:spPr>
        <p:txBody>
          <a:bodyPr wrap="square">
            <a:spAutoFit/>
          </a:bodyPr>
          <a:lstStyle/>
          <a:p>
            <a:r>
              <a:rPr lang="zh-CN" altLang="en-US" sz="1400" b="1" dirty="0">
                <a:latin typeface="微软雅黑" pitchFamily="34" charset="-122"/>
                <a:ea typeface="微软雅黑" pitchFamily="34" charset="-122"/>
              </a:rPr>
              <a:t>像素高低</a:t>
            </a:r>
            <a:r>
              <a:rPr lang="zh-CN" altLang="en-US" sz="1400" b="1" dirty="0" smtClean="0">
                <a:latin typeface="微软雅黑" pitchFamily="34" charset="-122"/>
                <a:ea typeface="微软雅黑" pitchFamily="34" charset="-122"/>
              </a:rPr>
              <a:t>差</a:t>
            </a:r>
            <a:r>
              <a:rPr lang="en-US" altLang="zh-CN"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a:p>
            <a:r>
              <a:rPr lang="zh-CN" altLang="en-US" sz="1200" dirty="0">
                <a:latin typeface="微软雅黑" pitchFamily="34" charset="-122"/>
                <a:ea typeface="微软雅黑" pitchFamily="34" charset="-122"/>
              </a:rPr>
              <a:t>在第七位平面，原像素值中，所有灰度值最高位是0的还是0，最高位是1的还是1，即，</a:t>
            </a:r>
            <a:r>
              <a:rPr lang="zh-CN" altLang="en-US" sz="1200" dirty="0">
                <a:solidFill>
                  <a:srgbClr val="FF0000"/>
                </a:solidFill>
                <a:latin typeface="微软雅黑" pitchFamily="34" charset="-122"/>
                <a:ea typeface="微软雅黑" pitchFamily="34" charset="-122"/>
              </a:rPr>
              <a:t>所有大于等于128的像素值在第七位平面的值为1</a:t>
            </a:r>
            <a:r>
              <a:rPr lang="zh-CN" altLang="en-US" sz="1200" dirty="0">
                <a:latin typeface="微软雅黑" pitchFamily="34" charset="-122"/>
                <a:ea typeface="微软雅黑" pitchFamily="34" charset="-122"/>
              </a:rPr>
              <a:t>，而</a:t>
            </a:r>
            <a:r>
              <a:rPr lang="zh-CN" altLang="en-US" sz="1200" dirty="0">
                <a:solidFill>
                  <a:srgbClr val="FF0000"/>
                </a:solidFill>
                <a:latin typeface="微软雅黑" pitchFamily="34" charset="-122"/>
                <a:ea typeface="微软雅黑" pitchFamily="34" charset="-122"/>
              </a:rPr>
              <a:t>所有小于128的像素值在第七位平面的值为0</a:t>
            </a:r>
            <a:r>
              <a:rPr lang="zh-CN" altLang="en-US" sz="1200" dirty="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因此</a:t>
            </a:r>
            <a:r>
              <a:rPr lang="zh-CN" altLang="en-US" sz="1200" dirty="0">
                <a:latin typeface="微软雅黑" pitchFamily="34" charset="-122"/>
                <a:ea typeface="微软雅黑" pitchFamily="34" charset="-122"/>
              </a:rPr>
              <a:t>转换</a:t>
            </a:r>
            <a:r>
              <a:rPr lang="zh-CN" altLang="en-US" sz="1200" dirty="0" smtClean="0">
                <a:latin typeface="微软雅黑" pitchFamily="34" charset="-122"/>
                <a:ea typeface="微软雅黑" pitchFamily="34" charset="-122"/>
              </a:rPr>
              <a:t>为二值图像之后图像</a:t>
            </a:r>
            <a:r>
              <a:rPr lang="zh-CN" altLang="en-US" sz="1200" dirty="0">
                <a:latin typeface="微软雅黑" pitchFamily="34" charset="-122"/>
                <a:ea typeface="微软雅黑" pitchFamily="34" charset="-122"/>
              </a:rPr>
              <a:t>大范围的像素值高低差还保存着</a:t>
            </a:r>
            <a:r>
              <a:rPr lang="zh-CN" altLang="en-US" sz="1200" dirty="0" smtClean="0">
                <a:latin typeface="微软雅黑" pitchFamily="34" charset="-122"/>
                <a:ea typeface="微软雅黑" pitchFamily="34" charset="-122"/>
              </a:rPr>
              <a:t>，图像</a:t>
            </a:r>
            <a:r>
              <a:rPr lang="zh-CN" altLang="en-US" sz="1200" dirty="0">
                <a:latin typeface="微软雅黑" pitchFamily="34" charset="-122"/>
                <a:ea typeface="微软雅黑" pitchFamily="34" charset="-122"/>
              </a:rPr>
              <a:t>的信息就不会被破坏太多，所以图像轮廓也能得到保持。</a:t>
            </a:r>
          </a:p>
        </p:txBody>
      </p:sp>
    </p:spTree>
    <p:extLst>
      <p:ext uri="{BB962C8B-B14F-4D97-AF65-F5344CB8AC3E}">
        <p14:creationId xmlns:p14="http://schemas.microsoft.com/office/powerpoint/2010/main" val="24564952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xmlns="" id="{A9FF0F39-6427-4967-970C-F34D2D7BC97A}"/>
              </a:ext>
            </a:extLst>
          </p:cNvPr>
          <p:cNvGrpSpPr/>
          <p:nvPr/>
        </p:nvGrpSpPr>
        <p:grpSpPr>
          <a:xfrm>
            <a:off x="323528" y="0"/>
            <a:ext cx="3240360" cy="578162"/>
            <a:chOff x="323528" y="0"/>
            <a:chExt cx="3240360" cy="578162"/>
          </a:xfrm>
        </p:grpSpPr>
        <p:sp>
          <p:nvSpPr>
            <p:cNvPr id="31" name="TextBox 86">
              <a:extLst>
                <a:ext uri="{FF2B5EF4-FFF2-40B4-BE49-F238E27FC236}">
                  <a16:creationId xmlns:a16="http://schemas.microsoft.com/office/drawing/2014/main" xmlns="" id="{7CF500C2-F56B-4223-8644-F6CE9E4DE784}"/>
                </a:ext>
              </a:extLst>
            </p:cNvPr>
            <p:cNvSpPr txBox="1"/>
            <p:nvPr/>
          </p:nvSpPr>
          <p:spPr>
            <a:xfrm>
              <a:off x="576196" y="58248"/>
              <a:ext cx="2987692" cy="461665"/>
            </a:xfrm>
            <a:prstGeom prst="rect">
              <a:avLst/>
            </a:prstGeom>
            <a:noFill/>
          </p:spPr>
          <p:txBody>
            <a:bodyPr wrap="square" rtlCol="0">
              <a:spAutoFit/>
            </a:bodyPr>
            <a:lstStyle/>
            <a:p>
              <a:r>
                <a:rPr lang="zh-CN" altLang="en-US" sz="2400" dirty="0">
                  <a:latin typeface="+mn-lt"/>
                  <a:ea typeface="+mn-ea"/>
                  <a:cs typeface="+mn-ea"/>
                  <a:sym typeface="+mn-lt"/>
                </a:rPr>
                <a:t>二值</a:t>
              </a:r>
              <a:r>
                <a:rPr lang="zh-CN" altLang="en-US" sz="2400" dirty="0" smtClean="0">
                  <a:latin typeface="+mn-lt"/>
                  <a:ea typeface="+mn-ea"/>
                  <a:cs typeface="+mn-ea"/>
                  <a:sym typeface="+mn-lt"/>
                </a:rPr>
                <a:t>图像隐藏</a:t>
              </a:r>
              <a:r>
                <a:rPr lang="en-US" altLang="zh-CN" sz="2400" dirty="0" smtClean="0">
                  <a:latin typeface="+mn-lt"/>
                  <a:ea typeface="+mn-ea"/>
                  <a:cs typeface="+mn-ea"/>
                  <a:sym typeface="+mn-lt"/>
                </a:rPr>
                <a:t>:</a:t>
              </a:r>
              <a:r>
                <a:rPr lang="zh-CN" altLang="en-US" sz="2400" dirty="0">
                  <a:latin typeface="+mn-lt"/>
                  <a:ea typeface="+mn-ea"/>
                  <a:cs typeface="+mn-ea"/>
                  <a:sym typeface="+mn-lt"/>
                </a:rPr>
                <a:t>代码</a:t>
              </a:r>
              <a:endParaRPr lang="en-US" altLang="zh-CN" sz="2400" dirty="0">
                <a:latin typeface="+mn-lt"/>
                <a:ea typeface="+mn-ea"/>
                <a:cs typeface="+mn-ea"/>
                <a:sym typeface="+mn-lt"/>
              </a:endParaRPr>
            </a:p>
          </p:txBody>
        </p:sp>
        <p:sp>
          <p:nvSpPr>
            <p:cNvPr id="32" name="矩形 31">
              <a:extLst>
                <a:ext uri="{FF2B5EF4-FFF2-40B4-BE49-F238E27FC236}">
                  <a16:creationId xmlns:a16="http://schemas.microsoft.com/office/drawing/2014/main" xmlns="" id="{9CCDF588-E3AB-43A8-A25B-0FAD697D48D1}"/>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509857"/>
            <a:ext cx="6289558" cy="4587974"/>
          </a:xfrm>
          <a:prstGeom prst="rect">
            <a:avLst/>
          </a:prstGeom>
        </p:spPr>
      </p:pic>
      <p:sp>
        <p:nvSpPr>
          <p:cNvPr id="9" name="矩形 8"/>
          <p:cNvSpPr/>
          <p:nvPr/>
        </p:nvSpPr>
        <p:spPr>
          <a:xfrm>
            <a:off x="6958596" y="578162"/>
            <a:ext cx="2195736" cy="4401205"/>
          </a:xfrm>
          <a:prstGeom prst="rect">
            <a:avLst/>
          </a:prstGeom>
        </p:spPr>
        <p:txBody>
          <a:bodyPr wrap="square">
            <a:spAutoFit/>
          </a:bodyPr>
          <a:lstStyle/>
          <a:p>
            <a:r>
              <a:rPr lang="zh-CN" altLang="en-US" sz="1400" b="1" dirty="0" smtClean="0">
                <a:latin typeface="+mn-lt"/>
              </a:rPr>
              <a:t>第一部分：</a:t>
            </a:r>
            <a:endParaRPr lang="en-US" altLang="zh-CN" sz="1400" b="1" dirty="0" smtClean="0">
              <a:latin typeface="+mn-lt"/>
            </a:endParaRPr>
          </a:p>
          <a:p>
            <a:r>
              <a:rPr lang="zh-CN" altLang="en-US" sz="1400" b="1" dirty="0" smtClean="0">
                <a:latin typeface="+mn-lt"/>
              </a:rPr>
              <a:t>读取原图</a:t>
            </a:r>
            <a:endParaRPr lang="en-US" altLang="zh-CN" sz="1400" b="1" dirty="0" smtClean="0">
              <a:latin typeface="+mn-lt"/>
            </a:endParaRPr>
          </a:p>
          <a:p>
            <a:endParaRPr lang="en-US" altLang="zh-CN" sz="1400" b="1" dirty="0" smtClean="0">
              <a:latin typeface="+mn-lt"/>
            </a:endParaRPr>
          </a:p>
          <a:p>
            <a:endParaRPr lang="en-US" altLang="zh-CN" sz="1400" b="1" dirty="0">
              <a:latin typeface="+mn-lt"/>
            </a:endParaRPr>
          </a:p>
          <a:p>
            <a:endParaRPr lang="en-US" altLang="zh-CN" sz="1400" b="1" dirty="0" smtClean="0">
              <a:latin typeface="+mn-lt"/>
            </a:endParaRPr>
          </a:p>
          <a:p>
            <a:endParaRPr lang="en-US" altLang="zh-CN" sz="1400" b="1" dirty="0">
              <a:latin typeface="+mn-lt"/>
            </a:endParaRPr>
          </a:p>
          <a:p>
            <a:endParaRPr lang="en-US" altLang="zh-CN" sz="1400" b="1" dirty="0" smtClean="0">
              <a:latin typeface="+mn-lt"/>
            </a:endParaRPr>
          </a:p>
          <a:p>
            <a:endParaRPr lang="en-US" altLang="zh-CN" sz="1400" b="1" dirty="0">
              <a:latin typeface="+mn-lt"/>
            </a:endParaRPr>
          </a:p>
          <a:p>
            <a:endParaRPr lang="en-US" altLang="zh-CN" sz="1400" b="1" dirty="0" smtClean="0">
              <a:latin typeface="+mn-lt"/>
            </a:endParaRPr>
          </a:p>
          <a:p>
            <a:endParaRPr lang="en-US" altLang="zh-CN" sz="1400" b="1" dirty="0" smtClean="0">
              <a:latin typeface="+mn-lt"/>
            </a:endParaRPr>
          </a:p>
          <a:p>
            <a:r>
              <a:rPr lang="zh-CN" altLang="en-US" sz="1400" b="1" dirty="0" smtClean="0">
                <a:latin typeface="+mn-lt"/>
              </a:rPr>
              <a:t>提取待隐藏的图片</a:t>
            </a:r>
            <a:endParaRPr lang="en-US" altLang="zh-CN" sz="1400" b="1" dirty="0" smtClean="0">
              <a:latin typeface="+mn-lt"/>
            </a:endParaRPr>
          </a:p>
          <a:p>
            <a:endParaRPr lang="en-US" altLang="zh-CN" sz="1400" b="1" dirty="0" smtClean="0">
              <a:latin typeface="+mn-lt"/>
            </a:endParaRPr>
          </a:p>
          <a:p>
            <a:endParaRPr lang="en-US" altLang="zh-CN" sz="1400" b="1" dirty="0">
              <a:latin typeface="+mn-lt"/>
            </a:endParaRPr>
          </a:p>
          <a:p>
            <a:endParaRPr lang="en-US" altLang="zh-CN" sz="1400" b="1" dirty="0" smtClean="0">
              <a:latin typeface="+mn-lt"/>
            </a:endParaRPr>
          </a:p>
          <a:p>
            <a:endParaRPr lang="en-US" altLang="zh-CN" sz="1400" b="1" dirty="0">
              <a:latin typeface="+mn-lt"/>
            </a:endParaRPr>
          </a:p>
          <a:p>
            <a:endParaRPr lang="en-US" altLang="zh-CN" sz="1400" b="1" dirty="0" smtClean="0">
              <a:latin typeface="+mn-lt"/>
            </a:endParaRPr>
          </a:p>
          <a:p>
            <a:endParaRPr lang="en-US" altLang="zh-CN" sz="1400" b="1" dirty="0">
              <a:latin typeface="+mn-lt"/>
            </a:endParaRPr>
          </a:p>
          <a:p>
            <a:endParaRPr lang="en-US" altLang="zh-CN" sz="1400" b="1" dirty="0" smtClean="0">
              <a:latin typeface="+mn-lt"/>
            </a:endParaRPr>
          </a:p>
          <a:p>
            <a:endParaRPr lang="en-US" altLang="zh-CN" sz="1400" b="1" dirty="0">
              <a:latin typeface="+mn-lt"/>
            </a:endParaRPr>
          </a:p>
          <a:p>
            <a:r>
              <a:rPr lang="zh-CN" altLang="en-US" sz="1400" b="1" dirty="0" smtClean="0">
                <a:latin typeface="+mn-lt"/>
              </a:rPr>
              <a:t>对 待隐藏图片进行处理</a:t>
            </a:r>
            <a:endParaRPr lang="zh-CN" altLang="en-US" sz="1400" b="1" dirty="0">
              <a:latin typeface="+mn-lt"/>
            </a:endParaRPr>
          </a:p>
        </p:txBody>
      </p:sp>
      <p:cxnSp>
        <p:nvCxnSpPr>
          <p:cNvPr id="18" name="直接箭头连接符 17"/>
          <p:cNvCxnSpPr/>
          <p:nvPr/>
        </p:nvCxnSpPr>
        <p:spPr>
          <a:xfrm>
            <a:off x="7452320" y="1131590"/>
            <a:ext cx="0" cy="1512168"/>
          </a:xfrm>
          <a:prstGeom prst="straightConnector1">
            <a:avLst/>
          </a:prstGeom>
          <a:ln w="38100" cmpd="sng">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7452320" y="3075806"/>
            <a:ext cx="0" cy="1440160"/>
          </a:xfrm>
          <a:prstGeom prst="straightConnector1">
            <a:avLst/>
          </a:prstGeom>
          <a:ln w="38100" cmpd="sng">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034550"/>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xmlns="" id="{A9FF0F39-6427-4967-970C-F34D2D7BC97A}"/>
              </a:ext>
            </a:extLst>
          </p:cNvPr>
          <p:cNvGrpSpPr/>
          <p:nvPr/>
        </p:nvGrpSpPr>
        <p:grpSpPr>
          <a:xfrm>
            <a:off x="323528" y="0"/>
            <a:ext cx="3240360" cy="578162"/>
            <a:chOff x="323528" y="0"/>
            <a:chExt cx="3240360" cy="578162"/>
          </a:xfrm>
        </p:grpSpPr>
        <p:sp>
          <p:nvSpPr>
            <p:cNvPr id="31" name="TextBox 86">
              <a:extLst>
                <a:ext uri="{FF2B5EF4-FFF2-40B4-BE49-F238E27FC236}">
                  <a16:creationId xmlns:a16="http://schemas.microsoft.com/office/drawing/2014/main" xmlns="" id="{7CF500C2-F56B-4223-8644-F6CE9E4DE784}"/>
                </a:ext>
              </a:extLst>
            </p:cNvPr>
            <p:cNvSpPr txBox="1"/>
            <p:nvPr/>
          </p:nvSpPr>
          <p:spPr>
            <a:xfrm>
              <a:off x="576196" y="58248"/>
              <a:ext cx="2987692" cy="461665"/>
            </a:xfrm>
            <a:prstGeom prst="rect">
              <a:avLst/>
            </a:prstGeom>
            <a:noFill/>
          </p:spPr>
          <p:txBody>
            <a:bodyPr wrap="square" rtlCol="0">
              <a:spAutoFit/>
            </a:bodyPr>
            <a:lstStyle/>
            <a:p>
              <a:r>
                <a:rPr lang="zh-CN" altLang="en-US" sz="2400" dirty="0">
                  <a:latin typeface="+mn-lt"/>
                  <a:ea typeface="+mn-ea"/>
                  <a:cs typeface="+mn-ea"/>
                  <a:sym typeface="+mn-lt"/>
                </a:rPr>
                <a:t>二值</a:t>
              </a:r>
              <a:r>
                <a:rPr lang="zh-CN" altLang="en-US" sz="2400" dirty="0" smtClean="0">
                  <a:latin typeface="+mn-lt"/>
                  <a:ea typeface="+mn-ea"/>
                  <a:cs typeface="+mn-ea"/>
                  <a:sym typeface="+mn-lt"/>
                </a:rPr>
                <a:t>图像隐藏</a:t>
              </a:r>
              <a:r>
                <a:rPr lang="en-US" altLang="zh-CN" sz="2400" dirty="0" smtClean="0">
                  <a:latin typeface="+mn-lt"/>
                  <a:ea typeface="+mn-ea"/>
                  <a:cs typeface="+mn-ea"/>
                  <a:sym typeface="+mn-lt"/>
                </a:rPr>
                <a:t>:</a:t>
              </a:r>
              <a:r>
                <a:rPr lang="zh-CN" altLang="en-US" sz="2400" dirty="0">
                  <a:latin typeface="+mn-lt"/>
                  <a:ea typeface="+mn-ea"/>
                  <a:cs typeface="+mn-ea"/>
                  <a:sym typeface="+mn-lt"/>
                </a:rPr>
                <a:t>代码</a:t>
              </a:r>
              <a:endParaRPr lang="en-US" altLang="zh-CN" sz="2400" dirty="0">
                <a:latin typeface="+mn-lt"/>
                <a:ea typeface="+mn-ea"/>
                <a:cs typeface="+mn-ea"/>
                <a:sym typeface="+mn-lt"/>
              </a:endParaRPr>
            </a:p>
          </p:txBody>
        </p:sp>
        <p:sp>
          <p:nvSpPr>
            <p:cNvPr id="32" name="矩形 31">
              <a:extLst>
                <a:ext uri="{FF2B5EF4-FFF2-40B4-BE49-F238E27FC236}">
                  <a16:creationId xmlns:a16="http://schemas.microsoft.com/office/drawing/2014/main" xmlns="" id="{9CCDF588-E3AB-43A8-A25B-0FAD697D48D1}"/>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6660232" y="578163"/>
            <a:ext cx="2483768" cy="6432530"/>
          </a:xfrm>
          <a:prstGeom prst="rect">
            <a:avLst/>
          </a:prstGeom>
        </p:spPr>
        <p:txBody>
          <a:bodyPr wrap="square">
            <a:spAutoFit/>
          </a:bodyPr>
          <a:lstStyle/>
          <a:p>
            <a:r>
              <a:rPr lang="zh-CN" altLang="en-US" sz="1200" dirty="0">
                <a:latin typeface="+mn-lt"/>
                <a:ea typeface="+mn-ea"/>
                <a:cs typeface="+mn-ea"/>
              </a:rPr>
              <a:t>第二部分：</a:t>
            </a:r>
            <a:endParaRPr lang="en-US" altLang="zh-CN" sz="1200" dirty="0">
              <a:latin typeface="+mn-lt"/>
              <a:ea typeface="+mn-ea"/>
              <a:cs typeface="+mn-ea"/>
            </a:endParaRPr>
          </a:p>
          <a:p>
            <a:r>
              <a:rPr lang="zh-CN" altLang="en-US" sz="1200" dirty="0">
                <a:latin typeface="+mn-lt"/>
                <a:ea typeface="+mn-ea"/>
                <a:cs typeface="+mn-ea"/>
              </a:rPr>
              <a:t>清空原图第零位面的数值</a:t>
            </a:r>
            <a:endParaRPr lang="en-US" altLang="zh-CN" sz="1200" dirty="0">
              <a:latin typeface="+mn-lt"/>
              <a:ea typeface="+mn-ea"/>
              <a:cs typeface="+mn-ea"/>
            </a:endParaRPr>
          </a:p>
          <a:p>
            <a:r>
              <a:rPr lang="zh-CN" altLang="en-US" sz="1200" dirty="0">
                <a:latin typeface="+mn-lt"/>
                <a:ea typeface="+mn-ea"/>
                <a:cs typeface="+mn-ea"/>
              </a:rPr>
              <a:t>全部转化为</a:t>
            </a:r>
            <a:r>
              <a:rPr lang="en-US" altLang="zh-CN" sz="1200" dirty="0">
                <a:latin typeface="+mn-lt"/>
                <a:ea typeface="+mn-ea"/>
                <a:cs typeface="+mn-ea"/>
              </a:rPr>
              <a:t>0</a:t>
            </a:r>
          </a:p>
          <a:p>
            <a:r>
              <a:rPr lang="zh-CN" altLang="en-US" sz="1200" dirty="0">
                <a:latin typeface="+mn-lt"/>
                <a:ea typeface="+mn-ea"/>
                <a:cs typeface="+mn-ea"/>
              </a:rPr>
              <a:t>具体操作：</a:t>
            </a:r>
            <a:endParaRPr lang="en-US" altLang="zh-CN" sz="1200" dirty="0">
              <a:latin typeface="+mn-lt"/>
              <a:ea typeface="+mn-ea"/>
              <a:cs typeface="+mn-ea"/>
            </a:endParaRPr>
          </a:p>
          <a:p>
            <a:r>
              <a:rPr lang="en-US" altLang="zh-CN" sz="1200" dirty="0">
                <a:latin typeface="+mn-lt"/>
                <a:ea typeface="+mn-ea"/>
                <a:cs typeface="+mn-ea"/>
              </a:rPr>
              <a:t>mod() </a:t>
            </a:r>
            <a:r>
              <a:rPr lang="zh-CN" altLang="en-US" sz="1200" dirty="0">
                <a:latin typeface="+mn-lt"/>
                <a:ea typeface="+mn-ea"/>
                <a:cs typeface="+mn-ea"/>
              </a:rPr>
              <a:t>函数是取余函数，这个处理过程中，只考虑到第零位面。</a:t>
            </a:r>
            <a:endParaRPr lang="en-US" altLang="zh-CN" sz="1200" dirty="0">
              <a:latin typeface="+mn-lt"/>
              <a:ea typeface="+mn-ea"/>
              <a:cs typeface="+mn-ea"/>
            </a:endParaRPr>
          </a:p>
          <a:p>
            <a:endParaRPr lang="zh-CN" altLang="en-US" sz="1200" dirty="0">
              <a:latin typeface="+mn-lt"/>
              <a:ea typeface="+mn-ea"/>
              <a:cs typeface="+mn-ea"/>
            </a:endParaRPr>
          </a:p>
          <a:p>
            <a:r>
              <a:rPr lang="zh-CN" altLang="en-US" sz="1200" dirty="0">
                <a:latin typeface="+mn-lt"/>
                <a:ea typeface="+mn-ea"/>
                <a:cs typeface="+mn-ea"/>
              </a:rPr>
              <a:t>这样来理解，目标是将最低有效位置零，</a:t>
            </a:r>
            <a:r>
              <a:rPr lang="en-US" altLang="zh-CN" sz="1200" dirty="0">
                <a:latin typeface="+mn-lt"/>
                <a:ea typeface="+mn-ea"/>
                <a:cs typeface="+mn-ea"/>
              </a:rPr>
              <a:t>0-255 </a:t>
            </a:r>
            <a:r>
              <a:rPr lang="zh-CN" altLang="en-US" sz="1200" dirty="0">
                <a:latin typeface="+mn-lt"/>
                <a:ea typeface="+mn-ea"/>
                <a:cs typeface="+mn-ea"/>
              </a:rPr>
              <a:t>即为 </a:t>
            </a:r>
            <a:r>
              <a:rPr lang="en-US" altLang="zh-CN" sz="1200" dirty="0">
                <a:latin typeface="+mn-lt"/>
                <a:ea typeface="+mn-ea"/>
                <a:cs typeface="+mn-ea"/>
              </a:rPr>
              <a:t>00000000-11111111</a:t>
            </a:r>
            <a:r>
              <a:rPr lang="zh-CN" altLang="en-US" sz="1200" dirty="0">
                <a:latin typeface="+mn-lt"/>
                <a:ea typeface="+mn-ea"/>
                <a:cs typeface="+mn-ea"/>
              </a:rPr>
              <a:t>，最低位的变化对于图像的影响最小，</a:t>
            </a:r>
          </a:p>
          <a:p>
            <a:r>
              <a:rPr lang="zh-CN" altLang="en-US" sz="1200" dirty="0">
                <a:latin typeface="+mn-lt"/>
                <a:ea typeface="+mn-ea"/>
                <a:cs typeface="+mn-ea"/>
              </a:rPr>
              <a:t>（人眼几乎完全无法分辨）对像素值进行取余：如果第零位面值是</a:t>
            </a:r>
            <a:r>
              <a:rPr lang="en-US" altLang="zh-CN" sz="1200" dirty="0">
                <a:latin typeface="+mn-lt"/>
                <a:ea typeface="+mn-ea"/>
                <a:cs typeface="+mn-ea"/>
              </a:rPr>
              <a:t>1</a:t>
            </a:r>
            <a:r>
              <a:rPr lang="zh-CN" altLang="en-US" sz="1200" dirty="0">
                <a:latin typeface="+mn-lt"/>
                <a:ea typeface="+mn-ea"/>
                <a:cs typeface="+mn-ea"/>
              </a:rPr>
              <a:t>，例如是</a:t>
            </a:r>
            <a:r>
              <a:rPr lang="en-US" altLang="zh-CN" sz="1200" dirty="0">
                <a:latin typeface="+mn-lt"/>
                <a:ea typeface="+mn-ea"/>
                <a:cs typeface="+mn-ea"/>
              </a:rPr>
              <a:t>000000001</a:t>
            </a:r>
            <a:r>
              <a:rPr lang="zh-CN" altLang="en-US" sz="1200" dirty="0">
                <a:latin typeface="+mn-lt"/>
                <a:ea typeface="+mn-ea"/>
                <a:cs typeface="+mn-ea"/>
              </a:rPr>
              <a:t>（</a:t>
            </a:r>
            <a:r>
              <a:rPr lang="en-US" altLang="zh-CN" sz="1200" dirty="0">
                <a:latin typeface="+mn-lt"/>
                <a:ea typeface="+mn-ea"/>
                <a:cs typeface="+mn-ea"/>
              </a:rPr>
              <a:t>1</a:t>
            </a:r>
            <a:r>
              <a:rPr lang="zh-CN" altLang="en-US" sz="1200" dirty="0">
                <a:latin typeface="+mn-lt"/>
                <a:ea typeface="+mn-ea"/>
                <a:cs typeface="+mn-ea"/>
              </a:rPr>
              <a:t>），那么用</a:t>
            </a:r>
            <a:r>
              <a:rPr lang="en-US" altLang="zh-CN" sz="1200" dirty="0">
                <a:latin typeface="+mn-lt"/>
                <a:ea typeface="+mn-ea"/>
                <a:cs typeface="+mn-ea"/>
              </a:rPr>
              <a:t>2</a:t>
            </a:r>
            <a:r>
              <a:rPr lang="zh-CN" altLang="en-US" sz="1200" dirty="0">
                <a:latin typeface="+mn-lt"/>
                <a:ea typeface="+mn-ea"/>
                <a:cs typeface="+mn-ea"/>
              </a:rPr>
              <a:t>取余的结果是</a:t>
            </a:r>
            <a:r>
              <a:rPr lang="en-US" altLang="zh-CN" sz="1200" dirty="0">
                <a:latin typeface="+mn-lt"/>
                <a:ea typeface="+mn-ea"/>
                <a:cs typeface="+mn-ea"/>
              </a:rPr>
              <a:t>1</a:t>
            </a:r>
            <a:r>
              <a:rPr lang="zh-CN" altLang="en-US" sz="1200" dirty="0">
                <a:latin typeface="+mn-lt"/>
                <a:ea typeface="+mn-ea"/>
                <a:cs typeface="+mn-ea"/>
              </a:rPr>
              <a:t>。所以将这个数值零（也就是</a:t>
            </a:r>
            <a:r>
              <a:rPr lang="en-US" altLang="zh-CN" sz="1200" dirty="0">
                <a:latin typeface="+mn-lt"/>
                <a:ea typeface="+mn-ea"/>
                <a:cs typeface="+mn-ea"/>
              </a:rPr>
              <a:t>-1</a:t>
            </a:r>
            <a:r>
              <a:rPr lang="zh-CN" altLang="en-US" sz="1200" dirty="0">
                <a:latin typeface="+mn-lt"/>
                <a:ea typeface="+mn-ea"/>
                <a:cs typeface="+mn-ea"/>
              </a:rPr>
              <a:t>）。若为</a:t>
            </a:r>
            <a:r>
              <a:rPr lang="en-US" altLang="zh-CN" sz="1200" dirty="0">
                <a:latin typeface="+mn-lt"/>
                <a:ea typeface="+mn-ea"/>
                <a:cs typeface="+mn-ea"/>
              </a:rPr>
              <a:t>10111110</a:t>
            </a:r>
            <a:r>
              <a:rPr lang="zh-CN" altLang="en-US" sz="1200" dirty="0">
                <a:latin typeface="+mn-lt"/>
                <a:ea typeface="+mn-ea"/>
                <a:cs typeface="+mn-ea"/>
              </a:rPr>
              <a:t>（</a:t>
            </a:r>
            <a:r>
              <a:rPr lang="en-US" altLang="zh-CN" sz="1200" dirty="0">
                <a:latin typeface="+mn-lt"/>
                <a:ea typeface="+mn-ea"/>
                <a:cs typeface="+mn-ea"/>
              </a:rPr>
              <a:t>190</a:t>
            </a:r>
            <a:r>
              <a:rPr lang="zh-CN" altLang="en-US" sz="1200" dirty="0">
                <a:latin typeface="+mn-lt"/>
                <a:ea typeface="+mn-ea"/>
                <a:cs typeface="+mn-ea"/>
              </a:rPr>
              <a:t>），那么用 </a:t>
            </a:r>
            <a:r>
              <a:rPr lang="en-US" altLang="zh-CN" sz="1200" dirty="0">
                <a:latin typeface="+mn-lt"/>
                <a:ea typeface="+mn-ea"/>
                <a:cs typeface="+mn-ea"/>
              </a:rPr>
              <a:t>2 </a:t>
            </a:r>
            <a:r>
              <a:rPr lang="zh-CN" altLang="en-US" sz="1200" dirty="0">
                <a:latin typeface="+mn-lt"/>
                <a:ea typeface="+mn-ea"/>
                <a:cs typeface="+mn-ea"/>
              </a:rPr>
              <a:t>取余结果为</a:t>
            </a:r>
            <a:r>
              <a:rPr lang="en-US" altLang="zh-CN" sz="1200" dirty="0">
                <a:latin typeface="+mn-lt"/>
                <a:ea typeface="+mn-ea"/>
                <a:cs typeface="+mn-ea"/>
              </a:rPr>
              <a:t>0</a:t>
            </a:r>
            <a:r>
              <a:rPr lang="zh-CN" altLang="en-US" sz="1200" dirty="0">
                <a:latin typeface="+mn-lt"/>
                <a:ea typeface="+mn-ea"/>
                <a:cs typeface="+mn-ea"/>
              </a:rPr>
              <a:t>，不需要更多操作。</a:t>
            </a:r>
            <a:endParaRPr lang="en-US" altLang="zh-CN" sz="1200" dirty="0">
              <a:latin typeface="+mn-lt"/>
              <a:ea typeface="+mn-ea"/>
              <a:cs typeface="+mn-ea"/>
            </a:endParaRPr>
          </a:p>
          <a:p>
            <a:endParaRPr lang="en-US" altLang="zh-CN" sz="1400" b="1" dirty="0" smtClean="0">
              <a:latin typeface="+mn-lt"/>
            </a:endParaRPr>
          </a:p>
          <a:p>
            <a:endParaRPr lang="en-US" altLang="zh-CN" sz="1400" b="1" dirty="0">
              <a:latin typeface="+mn-lt"/>
            </a:endParaRPr>
          </a:p>
          <a:p>
            <a:endParaRPr lang="en-US" altLang="zh-CN" sz="1400" b="1" dirty="0" smtClean="0">
              <a:latin typeface="+mn-lt"/>
            </a:endParaRPr>
          </a:p>
          <a:p>
            <a:endParaRPr lang="en-US" altLang="zh-CN" sz="1400" b="1" dirty="0">
              <a:latin typeface="+mn-lt"/>
            </a:endParaRPr>
          </a:p>
          <a:p>
            <a:endParaRPr lang="en-US" altLang="zh-CN" sz="1400" b="1" dirty="0" smtClean="0">
              <a:latin typeface="+mn-lt"/>
            </a:endParaRPr>
          </a:p>
          <a:p>
            <a:endParaRPr lang="en-US" altLang="zh-CN" sz="1400" b="1" dirty="0" smtClean="0">
              <a:latin typeface="+mn-lt"/>
            </a:endParaRPr>
          </a:p>
          <a:p>
            <a:endParaRPr lang="en-US" altLang="zh-CN" sz="1400" b="1" dirty="0" smtClean="0">
              <a:latin typeface="+mn-lt"/>
            </a:endParaRPr>
          </a:p>
          <a:p>
            <a:endParaRPr lang="en-US" altLang="zh-CN" sz="1400" b="1" dirty="0">
              <a:latin typeface="+mn-lt"/>
            </a:endParaRPr>
          </a:p>
          <a:p>
            <a:endParaRPr lang="en-US" altLang="zh-CN" sz="1400" b="1" dirty="0" smtClean="0">
              <a:latin typeface="+mn-lt"/>
            </a:endParaRPr>
          </a:p>
          <a:p>
            <a:endParaRPr lang="en-US" altLang="zh-CN" sz="1400" b="1" dirty="0">
              <a:latin typeface="+mn-lt"/>
            </a:endParaRPr>
          </a:p>
          <a:p>
            <a:endParaRPr lang="en-US" altLang="zh-CN" sz="1400" b="1" dirty="0" smtClean="0">
              <a:latin typeface="+mn-lt"/>
            </a:endParaRPr>
          </a:p>
          <a:p>
            <a:endParaRPr lang="en-US" altLang="zh-CN" sz="1400" b="1" dirty="0">
              <a:latin typeface="+mn-lt"/>
            </a:endParaRPr>
          </a:p>
          <a:p>
            <a:endParaRPr lang="en-US" altLang="zh-CN" sz="1400" b="1" dirty="0" smtClean="0">
              <a:latin typeface="+mn-lt"/>
            </a:endParaRPr>
          </a:p>
          <a:p>
            <a:endParaRPr lang="en-US" altLang="zh-CN" sz="1400" b="1" dirty="0">
              <a:latin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3" y="505155"/>
            <a:ext cx="5904656" cy="4496007"/>
          </a:xfrm>
          <a:prstGeom prst="rect">
            <a:avLst/>
          </a:prstGeom>
        </p:spPr>
      </p:pic>
    </p:spTree>
    <p:extLst>
      <p:ext uri="{BB962C8B-B14F-4D97-AF65-F5344CB8AC3E}">
        <p14:creationId xmlns:p14="http://schemas.microsoft.com/office/powerpoint/2010/main" val="2637944460"/>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xmlns="" id="{A9FF0F39-6427-4967-970C-F34D2D7BC97A}"/>
              </a:ext>
            </a:extLst>
          </p:cNvPr>
          <p:cNvGrpSpPr/>
          <p:nvPr/>
        </p:nvGrpSpPr>
        <p:grpSpPr>
          <a:xfrm>
            <a:off x="323528" y="0"/>
            <a:ext cx="3240360" cy="578162"/>
            <a:chOff x="323528" y="0"/>
            <a:chExt cx="3240360" cy="578162"/>
          </a:xfrm>
        </p:grpSpPr>
        <p:sp>
          <p:nvSpPr>
            <p:cNvPr id="31" name="TextBox 86">
              <a:extLst>
                <a:ext uri="{FF2B5EF4-FFF2-40B4-BE49-F238E27FC236}">
                  <a16:creationId xmlns:a16="http://schemas.microsoft.com/office/drawing/2014/main" xmlns="" id="{7CF500C2-F56B-4223-8644-F6CE9E4DE784}"/>
                </a:ext>
              </a:extLst>
            </p:cNvPr>
            <p:cNvSpPr txBox="1"/>
            <p:nvPr/>
          </p:nvSpPr>
          <p:spPr>
            <a:xfrm>
              <a:off x="576196" y="58248"/>
              <a:ext cx="2987692" cy="461665"/>
            </a:xfrm>
            <a:prstGeom prst="rect">
              <a:avLst/>
            </a:prstGeom>
            <a:noFill/>
          </p:spPr>
          <p:txBody>
            <a:bodyPr wrap="square" rtlCol="0">
              <a:spAutoFit/>
            </a:bodyPr>
            <a:lstStyle/>
            <a:p>
              <a:r>
                <a:rPr lang="zh-CN" altLang="en-US" sz="2400" dirty="0">
                  <a:latin typeface="+mn-lt"/>
                  <a:ea typeface="+mn-ea"/>
                  <a:cs typeface="+mn-ea"/>
                  <a:sym typeface="+mn-lt"/>
                </a:rPr>
                <a:t>二值</a:t>
              </a:r>
              <a:r>
                <a:rPr lang="zh-CN" altLang="en-US" sz="2400" dirty="0" smtClean="0">
                  <a:latin typeface="+mn-lt"/>
                  <a:ea typeface="+mn-ea"/>
                  <a:cs typeface="+mn-ea"/>
                  <a:sym typeface="+mn-lt"/>
                </a:rPr>
                <a:t>图像隐藏</a:t>
              </a:r>
              <a:r>
                <a:rPr lang="en-US" altLang="zh-CN" sz="2400" dirty="0" smtClean="0">
                  <a:latin typeface="+mn-lt"/>
                  <a:ea typeface="+mn-ea"/>
                  <a:cs typeface="+mn-ea"/>
                  <a:sym typeface="+mn-lt"/>
                </a:rPr>
                <a:t>:</a:t>
              </a:r>
              <a:r>
                <a:rPr lang="zh-CN" altLang="en-US" sz="2400" dirty="0">
                  <a:latin typeface="+mn-lt"/>
                  <a:ea typeface="+mn-ea"/>
                  <a:cs typeface="+mn-ea"/>
                  <a:sym typeface="+mn-lt"/>
                </a:rPr>
                <a:t>代码</a:t>
              </a:r>
              <a:endParaRPr lang="en-US" altLang="zh-CN" sz="2400" dirty="0">
                <a:latin typeface="+mn-lt"/>
                <a:ea typeface="+mn-ea"/>
                <a:cs typeface="+mn-ea"/>
                <a:sym typeface="+mn-lt"/>
              </a:endParaRPr>
            </a:p>
          </p:txBody>
        </p:sp>
        <p:sp>
          <p:nvSpPr>
            <p:cNvPr id="32" name="矩形 31">
              <a:extLst>
                <a:ext uri="{FF2B5EF4-FFF2-40B4-BE49-F238E27FC236}">
                  <a16:creationId xmlns:a16="http://schemas.microsoft.com/office/drawing/2014/main" xmlns="" id="{9CCDF588-E3AB-43A8-A25B-0FAD697D48D1}"/>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588932"/>
            <a:ext cx="7876910" cy="3089226"/>
          </a:xfrm>
          <a:prstGeom prst="rect">
            <a:avLst/>
          </a:prstGeom>
        </p:spPr>
      </p:pic>
    </p:spTree>
    <p:extLst>
      <p:ext uri="{BB962C8B-B14F-4D97-AF65-F5344CB8AC3E}">
        <p14:creationId xmlns:p14="http://schemas.microsoft.com/office/powerpoint/2010/main" val="639671641"/>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xmlns="" id="{A9FF0F39-6427-4967-970C-F34D2D7BC97A}"/>
              </a:ext>
            </a:extLst>
          </p:cNvPr>
          <p:cNvGrpSpPr/>
          <p:nvPr/>
        </p:nvGrpSpPr>
        <p:grpSpPr>
          <a:xfrm>
            <a:off x="323528" y="0"/>
            <a:ext cx="3240360" cy="578162"/>
            <a:chOff x="323528" y="0"/>
            <a:chExt cx="3240360" cy="578162"/>
          </a:xfrm>
        </p:grpSpPr>
        <p:sp>
          <p:nvSpPr>
            <p:cNvPr id="31" name="TextBox 86">
              <a:extLst>
                <a:ext uri="{FF2B5EF4-FFF2-40B4-BE49-F238E27FC236}">
                  <a16:creationId xmlns:a16="http://schemas.microsoft.com/office/drawing/2014/main" xmlns="" id="{7CF500C2-F56B-4223-8644-F6CE9E4DE784}"/>
                </a:ext>
              </a:extLst>
            </p:cNvPr>
            <p:cNvSpPr txBox="1"/>
            <p:nvPr/>
          </p:nvSpPr>
          <p:spPr>
            <a:xfrm>
              <a:off x="576196" y="0"/>
              <a:ext cx="2987692" cy="461665"/>
            </a:xfrm>
            <a:prstGeom prst="rect">
              <a:avLst/>
            </a:prstGeom>
            <a:noFill/>
          </p:spPr>
          <p:txBody>
            <a:bodyPr wrap="square" rtlCol="0">
              <a:spAutoFit/>
            </a:bodyPr>
            <a:lstStyle/>
            <a:p>
              <a:r>
                <a:rPr lang="zh-CN" altLang="en-US" sz="2400" dirty="0">
                  <a:latin typeface="+mn-lt"/>
                  <a:ea typeface="+mn-ea"/>
                  <a:cs typeface="+mn-ea"/>
                  <a:sym typeface="+mn-lt"/>
                </a:rPr>
                <a:t>二值</a:t>
              </a:r>
              <a:r>
                <a:rPr lang="zh-CN" altLang="en-US" sz="2400" dirty="0" smtClean="0">
                  <a:latin typeface="+mn-lt"/>
                  <a:ea typeface="+mn-ea"/>
                  <a:cs typeface="+mn-ea"/>
                  <a:sym typeface="+mn-lt"/>
                </a:rPr>
                <a:t>图像隐藏</a:t>
              </a:r>
              <a:r>
                <a:rPr lang="en-US" altLang="zh-CN" sz="2400" dirty="0" smtClean="0">
                  <a:latin typeface="+mn-lt"/>
                  <a:ea typeface="+mn-ea"/>
                  <a:cs typeface="+mn-ea"/>
                  <a:sym typeface="+mn-lt"/>
                </a:rPr>
                <a:t>:</a:t>
              </a:r>
              <a:r>
                <a:rPr lang="zh-CN" altLang="en-US" sz="2400" dirty="0">
                  <a:latin typeface="+mn-lt"/>
                  <a:ea typeface="+mn-ea"/>
                  <a:cs typeface="+mn-ea"/>
                  <a:sym typeface="+mn-lt"/>
                </a:rPr>
                <a:t>代码</a:t>
              </a:r>
              <a:endParaRPr lang="en-US" altLang="zh-CN" sz="2400" dirty="0">
                <a:latin typeface="+mn-lt"/>
                <a:ea typeface="+mn-ea"/>
                <a:cs typeface="+mn-ea"/>
                <a:sym typeface="+mn-lt"/>
              </a:endParaRPr>
            </a:p>
          </p:txBody>
        </p:sp>
        <p:sp>
          <p:nvSpPr>
            <p:cNvPr id="32" name="矩形 31">
              <a:extLst>
                <a:ext uri="{FF2B5EF4-FFF2-40B4-BE49-F238E27FC236}">
                  <a16:creationId xmlns:a16="http://schemas.microsoft.com/office/drawing/2014/main" xmlns="" id="{9CCDF588-E3AB-43A8-A25B-0FAD697D48D1}"/>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3" y="461664"/>
            <a:ext cx="5040560" cy="4681835"/>
          </a:xfrm>
          <a:prstGeom prst="rect">
            <a:avLst/>
          </a:prstGeom>
        </p:spPr>
      </p:pic>
      <p:sp>
        <p:nvSpPr>
          <p:cNvPr id="6" name="TextBox 5"/>
          <p:cNvSpPr txBox="1"/>
          <p:nvPr/>
        </p:nvSpPr>
        <p:spPr>
          <a:xfrm>
            <a:off x="5868144" y="578162"/>
            <a:ext cx="2376264" cy="1723549"/>
          </a:xfrm>
          <a:prstGeom prst="rect">
            <a:avLst/>
          </a:prstGeom>
          <a:noFill/>
        </p:spPr>
        <p:txBody>
          <a:bodyPr wrap="square" lIns="0" tIns="0" rIns="0" bIns="0" rtlCol="0">
            <a:spAutoFit/>
          </a:bodyPr>
          <a:lstStyle/>
          <a:p>
            <a:r>
              <a:rPr lang="zh-CN" altLang="en-US" sz="1600" b="1" dirty="0" smtClean="0">
                <a:solidFill>
                  <a:schemeClr val="accent6"/>
                </a:solidFill>
                <a:latin typeface="微软雅黑" pitchFamily="34" charset="-122"/>
                <a:ea typeface="微软雅黑" pitchFamily="34" charset="-122"/>
              </a:rPr>
              <a:t>过程：合并后的图片的第</a:t>
            </a:r>
            <a:r>
              <a:rPr lang="zh-CN" altLang="en-US" sz="1600" b="1" dirty="0">
                <a:solidFill>
                  <a:schemeClr val="accent6"/>
                </a:solidFill>
                <a:latin typeface="微软雅黑" pitchFamily="34" charset="-122"/>
                <a:ea typeface="微软雅黑" pitchFamily="34" charset="-122"/>
              </a:rPr>
              <a:t>零</a:t>
            </a:r>
            <a:r>
              <a:rPr lang="zh-CN" altLang="en-US" sz="1600" b="1" dirty="0" smtClean="0">
                <a:solidFill>
                  <a:schemeClr val="accent6"/>
                </a:solidFill>
                <a:latin typeface="微软雅黑" pitchFamily="34" charset="-122"/>
                <a:ea typeface="微软雅黑" pitchFamily="34" charset="-122"/>
              </a:rPr>
              <a:t>位面的数值就是隐藏进去的图像的像素值。提取的时候，检测合并后的图片第零位面的值，就可以提取出隐藏进去的二值图像了。</a:t>
            </a:r>
          </a:p>
        </p:txBody>
      </p:sp>
    </p:spTree>
    <p:extLst>
      <p:ext uri="{BB962C8B-B14F-4D97-AF65-F5344CB8AC3E}">
        <p14:creationId xmlns:p14="http://schemas.microsoft.com/office/powerpoint/2010/main" val="1910033128"/>
      </p:ext>
    </p:extLst>
  </p:cSld>
  <p:clrMapOvr>
    <a:masterClrMapping/>
  </p:clrMapOvr>
  <p:transition spd="med">
    <p:pull/>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f32b21c57e606988ab10ec694d2e32676a8b"/>
  <p:tag name="ISPRING_PRESENTATION_TITLE" val="PowerPoint 演示文稿"/>
</p:tagLst>
</file>

<file path=ppt/theme/theme1.xml><?xml version="1.0" encoding="utf-8"?>
<a:theme xmlns:a="http://schemas.openxmlformats.org/drawingml/2006/main" name="Office 主题​​">
  <a:themeElements>
    <a:clrScheme name="自定义 4">
      <a:dk1>
        <a:srgbClr val="000000"/>
      </a:dk1>
      <a:lt1>
        <a:srgbClr val="FFFFFF"/>
      </a:lt1>
      <a:dk2>
        <a:srgbClr val="FFFFFF"/>
      </a:dk2>
      <a:lt2>
        <a:srgbClr val="FFFFFF"/>
      </a:lt2>
      <a:accent1>
        <a:srgbClr val="959595"/>
      </a:accent1>
      <a:accent2>
        <a:srgbClr val="272F42"/>
      </a:accent2>
      <a:accent3>
        <a:srgbClr val="959595"/>
      </a:accent3>
      <a:accent4>
        <a:srgbClr val="000000"/>
      </a:accent4>
      <a:accent5>
        <a:srgbClr val="959595"/>
      </a:accent5>
      <a:accent6>
        <a:srgbClr val="272F42"/>
      </a:accent6>
      <a:hlink>
        <a:srgbClr val="2B2B2B"/>
      </a:hlink>
      <a:folHlink>
        <a:srgbClr val="C00000"/>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a:stretch>
            <a:fillRect/>
          </a:stretch>
        </a:blip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600" b="1" dirty="0" smtClean="0">
            <a:solidFill>
              <a:schemeClr val="accent6"/>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8981</TotalTime>
  <Words>1492</Words>
  <Application>Microsoft Office PowerPoint</Application>
  <PresentationFormat>全屏显示(16:9)</PresentationFormat>
  <Paragraphs>142</Paragraphs>
  <Slides>27</Slides>
  <Notes>20</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keywords>http:/www.ypppt.com</cp:keywords>
  <dc:description>http://www.ypppt.com/</dc:description>
  <cp:lastModifiedBy>孙浩翔</cp:lastModifiedBy>
  <cp:revision>1003</cp:revision>
  <dcterms:created xsi:type="dcterms:W3CDTF">2015-04-24T01:01:13Z</dcterms:created>
  <dcterms:modified xsi:type="dcterms:W3CDTF">2019-05-28T12:54:50Z</dcterms:modified>
</cp:coreProperties>
</file>