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05" r:id="rId1"/>
  </p:sldMasterIdLst>
  <p:notesMasterIdLst>
    <p:notesMasterId r:id="rId18"/>
  </p:notesMasterIdLst>
  <p:sldIdLst>
    <p:sldId id="256" r:id="rId2"/>
    <p:sldId id="257" r:id="rId3"/>
    <p:sldId id="271" r:id="rId4"/>
    <p:sldId id="266" r:id="rId5"/>
    <p:sldId id="258" r:id="rId6"/>
    <p:sldId id="259" r:id="rId7"/>
    <p:sldId id="260" r:id="rId8"/>
    <p:sldId id="270" r:id="rId9"/>
    <p:sldId id="261" r:id="rId10"/>
    <p:sldId id="262" r:id="rId11"/>
    <p:sldId id="263" r:id="rId12"/>
    <p:sldId id="267" r:id="rId13"/>
    <p:sldId id="268" r:id="rId14"/>
    <p:sldId id="264" r:id="rId15"/>
    <p:sldId id="269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150" y="1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dy Aufrecht" userId="5c72ccf9-eff3-46c0-a756-81c48038dada" providerId="ADAL" clId="{C6FA6FE9-2E57-4794-8B70-0ADB013E53C2}"/>
    <pc:docChg chg="custSel addSld modSld">
      <pc:chgData name="Randy Aufrecht" userId="5c72ccf9-eff3-46c0-a756-81c48038dada" providerId="ADAL" clId="{C6FA6FE9-2E57-4794-8B70-0ADB013E53C2}" dt="2024-08-08T21:04:24.305" v="109" actId="20577"/>
      <pc:docMkLst>
        <pc:docMk/>
      </pc:docMkLst>
      <pc:sldChg chg="delSp modSp mod delAnim">
        <pc:chgData name="Randy Aufrecht" userId="5c72ccf9-eff3-46c0-a756-81c48038dada" providerId="ADAL" clId="{C6FA6FE9-2E57-4794-8B70-0ADB013E53C2}" dt="2024-08-08T20:52:51.504" v="100" actId="20577"/>
        <pc:sldMkLst>
          <pc:docMk/>
          <pc:sldMk cId="0" sldId="257"/>
        </pc:sldMkLst>
        <pc:spChg chg="mod">
          <ac:chgData name="Randy Aufrecht" userId="5c72ccf9-eff3-46c0-a756-81c48038dada" providerId="ADAL" clId="{C6FA6FE9-2E57-4794-8B70-0ADB013E53C2}" dt="2024-08-08T20:52:51.504" v="100" actId="20577"/>
          <ac:spMkLst>
            <pc:docMk/>
            <pc:sldMk cId="0" sldId="257"/>
            <ac:spMk id="3" creationId="{00000000-0000-0000-0000-000000000000}"/>
          </ac:spMkLst>
        </pc:spChg>
        <pc:picChg chg="del">
          <ac:chgData name="Randy Aufrecht" userId="5c72ccf9-eff3-46c0-a756-81c48038dada" providerId="ADAL" clId="{C6FA6FE9-2E57-4794-8B70-0ADB013E53C2}" dt="2024-08-06T12:09:41.383" v="85" actId="478"/>
          <ac:picMkLst>
            <pc:docMk/>
            <pc:sldMk cId="0" sldId="257"/>
            <ac:picMk id="21" creationId="{B67E39EA-8DFC-4956-BA9C-1C2FD45EAFCE}"/>
          </ac:picMkLst>
        </pc:picChg>
        <pc:picChg chg="del">
          <ac:chgData name="Randy Aufrecht" userId="5c72ccf9-eff3-46c0-a756-81c48038dada" providerId="ADAL" clId="{C6FA6FE9-2E57-4794-8B70-0ADB013E53C2}" dt="2024-08-06T12:09:34.890" v="83" actId="478"/>
          <ac:picMkLst>
            <pc:docMk/>
            <pc:sldMk cId="0" sldId="257"/>
            <ac:picMk id="25" creationId="{6CC6553D-E366-4E3F-8E1E-65143F31B2C3}"/>
          </ac:picMkLst>
        </pc:picChg>
        <pc:picChg chg="del">
          <ac:chgData name="Randy Aufrecht" userId="5c72ccf9-eff3-46c0-a756-81c48038dada" providerId="ADAL" clId="{C6FA6FE9-2E57-4794-8B70-0ADB013E53C2}" dt="2024-08-06T12:09:35.949" v="84" actId="478"/>
          <ac:picMkLst>
            <pc:docMk/>
            <pc:sldMk cId="0" sldId="257"/>
            <ac:picMk id="33" creationId="{56341985-FE15-43A3-A75B-8A68B70A9F0F}"/>
          </ac:picMkLst>
        </pc:picChg>
        <pc:picChg chg="del">
          <ac:chgData name="Randy Aufrecht" userId="5c72ccf9-eff3-46c0-a756-81c48038dada" providerId="ADAL" clId="{C6FA6FE9-2E57-4794-8B70-0ADB013E53C2}" dt="2024-08-06T12:09:33.383" v="82" actId="478"/>
          <ac:picMkLst>
            <pc:docMk/>
            <pc:sldMk cId="0" sldId="257"/>
            <ac:picMk id="35" creationId="{9F793B0F-F351-4A68-A0CD-9E911D45A18D}"/>
          </ac:picMkLst>
        </pc:picChg>
      </pc:sldChg>
      <pc:sldChg chg="modSp mod">
        <pc:chgData name="Randy Aufrecht" userId="5c72ccf9-eff3-46c0-a756-81c48038dada" providerId="ADAL" clId="{C6FA6FE9-2E57-4794-8B70-0ADB013E53C2}" dt="2024-08-08T20:54:04.271" v="102" actId="1076"/>
        <pc:sldMkLst>
          <pc:docMk/>
          <pc:sldMk cId="0" sldId="259"/>
        </pc:sldMkLst>
        <pc:spChg chg="mod">
          <ac:chgData name="Randy Aufrecht" userId="5c72ccf9-eff3-46c0-a756-81c48038dada" providerId="ADAL" clId="{C6FA6FE9-2E57-4794-8B70-0ADB013E53C2}" dt="2024-08-08T20:54:04.271" v="102" actId="1076"/>
          <ac:spMkLst>
            <pc:docMk/>
            <pc:sldMk cId="0" sldId="259"/>
            <ac:spMk id="3" creationId="{00000000-0000-0000-0000-000000000000}"/>
          </ac:spMkLst>
        </pc:spChg>
      </pc:sldChg>
      <pc:sldChg chg="delSp mod delAnim">
        <pc:chgData name="Randy Aufrecht" userId="5c72ccf9-eff3-46c0-a756-81c48038dada" providerId="ADAL" clId="{C6FA6FE9-2E57-4794-8B70-0ADB013E53C2}" dt="2024-08-06T12:08:47.581" v="78" actId="478"/>
        <pc:sldMkLst>
          <pc:docMk/>
          <pc:sldMk cId="0" sldId="260"/>
        </pc:sldMkLst>
        <pc:picChg chg="del">
          <ac:chgData name="Randy Aufrecht" userId="5c72ccf9-eff3-46c0-a756-81c48038dada" providerId="ADAL" clId="{C6FA6FE9-2E57-4794-8B70-0ADB013E53C2}" dt="2024-08-06T12:08:47.581" v="78" actId="478"/>
          <ac:picMkLst>
            <pc:docMk/>
            <pc:sldMk cId="0" sldId="260"/>
            <ac:picMk id="5" creationId="{E86BEC8B-451C-46DC-8374-8ADCB340EA28}"/>
          </ac:picMkLst>
        </pc:picChg>
      </pc:sldChg>
      <pc:sldChg chg="modSp mod">
        <pc:chgData name="Randy Aufrecht" userId="5c72ccf9-eff3-46c0-a756-81c48038dada" providerId="ADAL" clId="{C6FA6FE9-2E57-4794-8B70-0ADB013E53C2}" dt="2024-08-08T21:04:24.305" v="109" actId="20577"/>
        <pc:sldMkLst>
          <pc:docMk/>
          <pc:sldMk cId="0" sldId="264"/>
        </pc:sldMkLst>
        <pc:spChg chg="mod">
          <ac:chgData name="Randy Aufrecht" userId="5c72ccf9-eff3-46c0-a756-81c48038dada" providerId="ADAL" clId="{C6FA6FE9-2E57-4794-8B70-0ADB013E53C2}" dt="2024-08-08T21:04:24.305" v="109" actId="20577"/>
          <ac:spMkLst>
            <pc:docMk/>
            <pc:sldMk cId="0" sldId="264"/>
            <ac:spMk id="3" creationId="{00000000-0000-0000-0000-000000000000}"/>
          </ac:spMkLst>
        </pc:spChg>
      </pc:sldChg>
      <pc:sldChg chg="addSp delSp modSp mod">
        <pc:chgData name="Randy Aufrecht" userId="5c72ccf9-eff3-46c0-a756-81c48038dada" providerId="ADAL" clId="{C6FA6FE9-2E57-4794-8B70-0ADB013E53C2}" dt="2024-08-06T12:03:59.626" v="74" actId="20577"/>
        <pc:sldMkLst>
          <pc:docMk/>
          <pc:sldMk cId="0" sldId="265"/>
        </pc:sldMkLst>
        <pc:spChg chg="mod">
          <ac:chgData name="Randy Aufrecht" userId="5c72ccf9-eff3-46c0-a756-81c48038dada" providerId="ADAL" clId="{C6FA6FE9-2E57-4794-8B70-0ADB013E53C2}" dt="2024-08-06T12:02:02.213" v="2" actId="20577"/>
          <ac:spMkLst>
            <pc:docMk/>
            <pc:sldMk cId="0" sldId="265"/>
            <ac:spMk id="2" creationId="{00000000-0000-0000-0000-000000000000}"/>
          </ac:spMkLst>
        </pc:spChg>
        <pc:spChg chg="del">
          <ac:chgData name="Randy Aufrecht" userId="5c72ccf9-eff3-46c0-a756-81c48038dada" providerId="ADAL" clId="{C6FA6FE9-2E57-4794-8B70-0ADB013E53C2}" dt="2024-08-06T12:02:16.238" v="3" actId="478"/>
          <ac:spMkLst>
            <pc:docMk/>
            <pc:sldMk cId="0" sldId="265"/>
            <ac:spMk id="3" creationId="{00000000-0000-0000-0000-000000000000}"/>
          </ac:spMkLst>
        </pc:spChg>
        <pc:spChg chg="add mod">
          <ac:chgData name="Randy Aufrecht" userId="5c72ccf9-eff3-46c0-a756-81c48038dada" providerId="ADAL" clId="{C6FA6FE9-2E57-4794-8B70-0ADB013E53C2}" dt="2024-08-06T12:03:59.626" v="74" actId="20577"/>
          <ac:spMkLst>
            <pc:docMk/>
            <pc:sldMk cId="0" sldId="265"/>
            <ac:spMk id="5" creationId="{6093416B-604A-4806-9857-B9B4018064E6}"/>
          </ac:spMkLst>
        </pc:spChg>
        <pc:picChg chg="add mod">
          <ac:chgData name="Randy Aufrecht" userId="5c72ccf9-eff3-46c0-a756-81c48038dada" providerId="ADAL" clId="{C6FA6FE9-2E57-4794-8B70-0ADB013E53C2}" dt="2024-08-06T12:02:24.371" v="5" actId="1076"/>
          <ac:picMkLst>
            <pc:docMk/>
            <pc:sldMk cId="0" sldId="265"/>
            <ac:picMk id="6" creationId="{AC78A5AD-4882-4CE1-ABFD-5F2AD9207EB7}"/>
          </ac:picMkLst>
        </pc:picChg>
      </pc:sldChg>
      <pc:sldChg chg="addSp delSp modSp add mod modAnim">
        <pc:chgData name="Randy Aufrecht" userId="5c72ccf9-eff3-46c0-a756-81c48038dada" providerId="ADAL" clId="{C6FA6FE9-2E57-4794-8B70-0ADB013E53C2}" dt="2024-08-06T12:09:04.813" v="80" actId="1076"/>
        <pc:sldMkLst>
          <pc:docMk/>
          <pc:sldMk cId="3004404467" sldId="270"/>
        </pc:sldMkLst>
        <pc:spChg chg="del">
          <ac:chgData name="Randy Aufrecht" userId="5c72ccf9-eff3-46c0-a756-81c48038dada" providerId="ADAL" clId="{C6FA6FE9-2E57-4794-8B70-0ADB013E53C2}" dt="2024-08-06T12:08:43.241" v="77" actId="478"/>
          <ac:spMkLst>
            <pc:docMk/>
            <pc:sldMk cId="3004404467" sldId="270"/>
            <ac:spMk id="3" creationId="{00000000-0000-0000-0000-000000000000}"/>
          </ac:spMkLst>
        </pc:spChg>
        <pc:spChg chg="add mod">
          <ac:chgData name="Randy Aufrecht" userId="5c72ccf9-eff3-46c0-a756-81c48038dada" providerId="ADAL" clId="{C6FA6FE9-2E57-4794-8B70-0ADB013E53C2}" dt="2024-08-06T12:08:43.241" v="77" actId="478"/>
          <ac:spMkLst>
            <pc:docMk/>
            <pc:sldMk cId="3004404467" sldId="270"/>
            <ac:spMk id="6" creationId="{5CC7BECD-1557-460E-A170-6FA6BA32CE26}"/>
          </ac:spMkLst>
        </pc:spChg>
        <pc:picChg chg="mod">
          <ac:chgData name="Randy Aufrecht" userId="5c72ccf9-eff3-46c0-a756-81c48038dada" providerId="ADAL" clId="{C6FA6FE9-2E57-4794-8B70-0ADB013E53C2}" dt="2024-08-06T12:09:04.813" v="80" actId="1076"/>
          <ac:picMkLst>
            <pc:docMk/>
            <pc:sldMk cId="3004404467" sldId="270"/>
            <ac:picMk id="5" creationId="{E86BEC8B-451C-46DC-8374-8ADCB340EA28}"/>
          </ac:picMkLst>
        </pc:picChg>
      </pc:sldChg>
      <pc:sldChg chg="modSp add mod">
        <pc:chgData name="Randy Aufrecht" userId="5c72ccf9-eff3-46c0-a756-81c48038dada" providerId="ADAL" clId="{C6FA6FE9-2E57-4794-8B70-0ADB013E53C2}" dt="2024-08-08T20:53:08.050" v="101"/>
        <pc:sldMkLst>
          <pc:docMk/>
          <pc:sldMk cId="485347666" sldId="271"/>
        </pc:sldMkLst>
        <pc:spChg chg="mod">
          <ac:chgData name="Randy Aufrecht" userId="5c72ccf9-eff3-46c0-a756-81c48038dada" providerId="ADAL" clId="{C6FA6FE9-2E57-4794-8B70-0ADB013E53C2}" dt="2024-08-08T20:53:08.050" v="101"/>
          <ac:spMkLst>
            <pc:docMk/>
            <pc:sldMk cId="485347666" sldId="27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F8CB3-833E-4845-BD98-F3A9C6526695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B4487-5701-4695-8C61-659BCA8EB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81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recipe is in the community recipe page</a:t>
            </a:r>
          </a:p>
          <a:p>
            <a:r>
              <a:rPr lang="en-US" dirty="0"/>
              <a:t>We call this system “Volunteer Capacity Indicator” or VCI</a:t>
            </a:r>
          </a:p>
          <a:p>
            <a:r>
              <a:rPr lang="en-US" dirty="0"/>
              <a:t>Designed to enhance the safety and security of the church</a:t>
            </a:r>
          </a:p>
          <a:p>
            <a:r>
              <a:rPr lang="en-US" dirty="0"/>
              <a:t>Indicates their eligibility to serve in their various roles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B4487-5701-4695-8C61-659BCA8EB6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45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we create the VCI?</a:t>
            </a:r>
          </a:p>
          <a:p>
            <a:r>
              <a:rPr lang="en-US" dirty="0"/>
              <a:t>Too many ways a person might not be able to serve: Background Check, Safety Awareness Training, Signals</a:t>
            </a:r>
          </a:p>
          <a:p>
            <a:r>
              <a:rPr lang="en-US" dirty="0"/>
              <a:t>Hopefully, this framework will give you a single location to check on your volunteers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B4487-5701-4695-8C61-659BCA8EB6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42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These levels can be customized to your needs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B4487-5701-4695-8C61-659BCA8EB6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51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2 types of automations</a:t>
            </a:r>
          </a:p>
          <a:p>
            <a:pPr marL="228600" indent="-228600">
              <a:buAutoNum type="arabicPeriod"/>
            </a:pPr>
            <a:r>
              <a:rPr lang="en-US" dirty="0"/>
              <a:t>A Workflow Trigger starts Email </a:t>
            </a:r>
            <a:r>
              <a:rPr lang="en-US" dirty="0" err="1"/>
              <a:t>Notiofications</a:t>
            </a:r>
            <a:r>
              <a:rPr lang="en-US" dirty="0"/>
              <a:t> which are sent to Connectors and Serve Team Leaders</a:t>
            </a:r>
          </a:p>
          <a:p>
            <a:pPr marL="228600" indent="-228600">
              <a:buAutoNum type="arabicPeriod"/>
            </a:pPr>
            <a:r>
              <a:rPr lang="en-US" dirty="0"/>
              <a:t>The VCI Level can be automated based on dates 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B4487-5701-4695-8C61-659BCA8EB6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70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B4487-5701-4695-8C61-659BCA8EB6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4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6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5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89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56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74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94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47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23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9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2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3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0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0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4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5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4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08" r:id="rId3"/>
    <p:sldLayoutId id="2147484109" r:id="rId4"/>
    <p:sldLayoutId id="2147484110" r:id="rId5"/>
    <p:sldLayoutId id="2147484111" r:id="rId6"/>
    <p:sldLayoutId id="2147484112" r:id="rId7"/>
    <p:sldLayoutId id="2147484113" r:id="rId8"/>
    <p:sldLayoutId id="2147484114" r:id="rId9"/>
    <p:sldLayoutId id="2147484115" r:id="rId10"/>
    <p:sldLayoutId id="2147484116" r:id="rId11"/>
    <p:sldLayoutId id="2147484117" r:id="rId12"/>
    <p:sldLayoutId id="2147484118" r:id="rId13"/>
    <p:sldLayoutId id="2147484119" r:id="rId14"/>
    <p:sldLayoutId id="2147484120" r:id="rId15"/>
    <p:sldLayoutId id="2147484121" r:id="rId16"/>
    <p:sldLayoutId id="214748412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Track Your Volunteers’ Ability to Serve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Randy Aufrecht</a:t>
            </a:r>
            <a:endParaRPr lang="en-US" dirty="0"/>
          </a:p>
          <a:p>
            <a:r>
              <a:rPr dirty="0"/>
              <a:t>Community Bible Church-San Antonio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Evaluating Volunteer Capacity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VCI levels are evaluated based on:</a:t>
            </a:r>
          </a:p>
          <a:p>
            <a:r>
              <a:rPr dirty="0"/>
              <a:t>Background checks</a:t>
            </a:r>
            <a:r>
              <a:rPr lang="en-US" dirty="0"/>
              <a:t> – Every Year</a:t>
            </a:r>
            <a:endParaRPr dirty="0"/>
          </a:p>
          <a:p>
            <a:r>
              <a:rPr dirty="0"/>
              <a:t>Safety Awareness Training</a:t>
            </a:r>
            <a:r>
              <a:rPr lang="en-US" dirty="0"/>
              <a:t> – Every 2 Years</a:t>
            </a:r>
            <a:endParaRPr dirty="0"/>
          </a:p>
          <a:p>
            <a:r>
              <a:rPr dirty="0"/>
              <a:t>Age-specific requirements</a:t>
            </a:r>
            <a:r>
              <a:rPr lang="en-US" dirty="0"/>
              <a:t> – Must be 18+ for Background Checks</a:t>
            </a:r>
            <a:endParaRPr dirty="0"/>
          </a:p>
          <a:p>
            <a:r>
              <a:rPr dirty="0"/>
              <a:t>Automated workflows adjust VCI levels as necessary based on these evaluations.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Generating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Create dynamic reports to monitor VCI statuses:</a:t>
            </a:r>
          </a:p>
          <a:p>
            <a:r>
              <a:rPr dirty="0"/>
              <a:t>Use SQL queries to filter and sort VCI data.</a:t>
            </a:r>
          </a:p>
          <a:p>
            <a:r>
              <a:rPr dirty="0"/>
              <a:t>Generate reports on evaluation dates and automated changes.</a:t>
            </a:r>
          </a:p>
          <a:p>
            <a:r>
              <a:rPr dirty="0"/>
              <a:t>Customize reports to fit the needs of your ministry.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Generating Reports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761598-EB00-4545-876F-0833F41E7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457" y="2069270"/>
            <a:ext cx="6988629" cy="4459004"/>
          </a:xfrm>
        </p:spPr>
      </p:pic>
    </p:spTree>
    <p:extLst>
      <p:ext uri="{BB962C8B-B14F-4D97-AF65-F5344CB8AC3E}">
        <p14:creationId xmlns:p14="http://schemas.microsoft.com/office/powerpoint/2010/main" val="2707567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Generating Reports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8C83BF-8985-42C3-93F4-5DA049DEB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3" y="3004509"/>
            <a:ext cx="10018712" cy="2449182"/>
          </a:xfrm>
        </p:spPr>
      </p:pic>
    </p:spTree>
    <p:extLst>
      <p:ext uri="{BB962C8B-B14F-4D97-AF65-F5344CB8AC3E}">
        <p14:creationId xmlns:p14="http://schemas.microsoft.com/office/powerpoint/2010/main" val="3747004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Bonus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Additional automation options:</a:t>
            </a:r>
          </a:p>
          <a:p>
            <a:r>
              <a:rPr lang="en-US" dirty="0"/>
              <a:t>At the Evaluation Date, a workflow runs that automates changes</a:t>
            </a:r>
            <a:endParaRPr dirty="0"/>
          </a:p>
          <a:p>
            <a:r>
              <a:rPr lang="en-US" dirty="0"/>
              <a:t>The changes are based on the current level and values of critical attributes</a:t>
            </a:r>
          </a:p>
          <a:p>
            <a:r>
              <a:rPr lang="en-US" dirty="0"/>
              <a:t>An added report that shows the changes that occurred with the job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Bonus Content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3DC5B5-F780-4E92-AB8C-4931F3F91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457" y="2095693"/>
            <a:ext cx="8846232" cy="4478527"/>
          </a:xfrm>
        </p:spPr>
      </p:pic>
    </p:spTree>
    <p:extLst>
      <p:ext uri="{BB962C8B-B14F-4D97-AF65-F5344CB8AC3E}">
        <p14:creationId xmlns:p14="http://schemas.microsoft.com/office/powerpoint/2010/main" val="2402529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93416B-604A-4806-9857-B9B401806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Randy Aufrecht</a:t>
            </a:r>
            <a:br>
              <a:rPr lang="en-US" b="1" dirty="0"/>
            </a:br>
            <a:r>
              <a:rPr lang="en-US" dirty="0" err="1"/>
              <a:t>Rocketchat</a:t>
            </a:r>
            <a:r>
              <a:rPr lang="en-US" dirty="0"/>
              <a:t>: </a:t>
            </a:r>
            <a:r>
              <a:rPr lang="en-US"/>
              <a:t>@randya</a:t>
            </a:r>
            <a:br>
              <a:rPr lang="en-US"/>
            </a:br>
            <a:r>
              <a:rPr lang="en-US"/>
              <a:t>Randy</a:t>
            </a:r>
            <a:r>
              <a:rPr lang="en-US" dirty="0" err="1"/>
              <a:t>.Aufrecht@cbc.email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8A5AD-4882-4CE1-ABFD-5F2AD9207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407" y="2944585"/>
            <a:ext cx="3597728" cy="35977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Randy Aufrecht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1427" y="2666999"/>
            <a:ext cx="3741596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Rocketchat</a:t>
            </a:r>
            <a:r>
              <a:rPr lang="en-US" dirty="0"/>
              <a:t>: @randya</a:t>
            </a:r>
          </a:p>
          <a:p>
            <a:pPr marL="0" indent="0">
              <a:buNone/>
            </a:pPr>
            <a:r>
              <a:rPr lang="en-US" dirty="0" err="1"/>
              <a:t>Randy.Aufrecht@cbc.email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www.communitybible.com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Randy Aufrecht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1427" y="2666999"/>
            <a:ext cx="3741596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Rocketchat</a:t>
            </a:r>
            <a:r>
              <a:rPr lang="en-US" dirty="0"/>
              <a:t>: @randya</a:t>
            </a:r>
          </a:p>
          <a:p>
            <a:pPr marL="0" indent="0">
              <a:buNone/>
            </a:pPr>
            <a:r>
              <a:rPr lang="en-US" dirty="0" err="1"/>
              <a:t>Randy.Aufrecht@cbc.email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www.communitybible.com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67E39EA-8DFC-4956-BA9C-1C2FD45EA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2011680"/>
            <a:ext cx="6049670" cy="340293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C6553D-E366-4E3F-8E1E-65143F31B2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395" b="6173"/>
          <a:stretch/>
        </p:blipFill>
        <p:spPr>
          <a:xfrm>
            <a:off x="3676356" y="2011680"/>
            <a:ext cx="3857625" cy="448733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6341985-FE15-43A3-A75B-8A68B70A9F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769"/>
          <a:stretch/>
        </p:blipFill>
        <p:spPr>
          <a:xfrm>
            <a:off x="8771804" y="0"/>
            <a:ext cx="3420196" cy="6858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F793B0F-F351-4A68-A0CD-9E911D45A1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654" r="29200" b="10000"/>
          <a:stretch/>
        </p:blipFill>
        <p:spPr>
          <a:xfrm>
            <a:off x="0" y="0"/>
            <a:ext cx="3783435" cy="496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4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6418719" cy="3124201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The Volunteer Capacity Indicator (VCI) is a system designed to enhance the safety and security of church volunteers by clearly indicating their eligibility to serve in various roles.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4242B-BE9A-4C4C-90D7-1C39592B8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407" y="2430235"/>
            <a:ext cx="3597728" cy="359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Having too many badges indicating a person's completion of volunteer-related Eligibility/Safety tasks can make it difficult to assess a volunteer’s true eligibility and may introduce safety and security vulnerabilities. Each church evaluates the safety and security of their volunteers differently. The VCI framework helps to standardize this process.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VCI?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93847"/>
            <a:ext cx="10018713" cy="41063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sz="2600" dirty="0"/>
              <a:t>Beyond qualifications of age, skill-set, and background checks, the VCI system indicates a specific level of eligibility/safety for various volunteer opportunities:</a:t>
            </a:r>
          </a:p>
          <a:p>
            <a:pPr lvl="1"/>
            <a:r>
              <a:rPr dirty="0"/>
              <a:t>Black: </a:t>
            </a:r>
            <a:r>
              <a:rPr lang="en-US" dirty="0"/>
              <a:t>	</a:t>
            </a:r>
            <a:r>
              <a:rPr dirty="0"/>
              <a:t>Unauthorized to Volunteer</a:t>
            </a:r>
          </a:p>
          <a:p>
            <a:pPr lvl="1"/>
            <a:r>
              <a:rPr dirty="0">
                <a:solidFill>
                  <a:schemeClr val="accent4"/>
                </a:solidFill>
              </a:rPr>
              <a:t>Red:</a:t>
            </a:r>
            <a:r>
              <a:rPr dirty="0"/>
              <a:t> </a:t>
            </a:r>
            <a:r>
              <a:rPr lang="en-US" dirty="0"/>
              <a:t>		</a:t>
            </a:r>
            <a:r>
              <a:rPr dirty="0"/>
              <a:t>Unauthorized to Volunteer at this Time</a:t>
            </a:r>
          </a:p>
          <a:p>
            <a:pPr lvl="1"/>
            <a:r>
              <a:rPr dirty="0">
                <a:solidFill>
                  <a:schemeClr val="accent3"/>
                </a:solidFill>
              </a:rPr>
              <a:t>Orange:</a:t>
            </a:r>
            <a:r>
              <a:rPr dirty="0"/>
              <a:t> </a:t>
            </a:r>
            <a:r>
              <a:rPr lang="en-US" dirty="0"/>
              <a:t>	</a:t>
            </a:r>
            <a:r>
              <a:rPr dirty="0"/>
              <a:t>All Star Requires Updated Authorizations</a:t>
            </a:r>
          </a:p>
          <a:p>
            <a:pPr lvl="1"/>
            <a:r>
              <a:rPr dirty="0">
                <a:solidFill>
                  <a:schemeClr val="accent1"/>
                </a:solidFill>
              </a:rPr>
              <a:t>Blue:</a:t>
            </a:r>
            <a:r>
              <a:rPr dirty="0"/>
              <a:t> </a:t>
            </a:r>
            <a:r>
              <a:rPr lang="en-US" dirty="0"/>
              <a:t>		</a:t>
            </a:r>
            <a:r>
              <a:rPr dirty="0"/>
              <a:t>Authorized All Star for Adults Only</a:t>
            </a:r>
          </a:p>
          <a:p>
            <a:pPr lvl="1"/>
            <a:r>
              <a:rPr dirty="0">
                <a:solidFill>
                  <a:srgbClr val="FFFF00"/>
                </a:solidFill>
              </a:rPr>
              <a:t>Yellow:</a:t>
            </a:r>
            <a:r>
              <a:rPr dirty="0"/>
              <a:t> </a:t>
            </a:r>
            <a:r>
              <a:rPr lang="en-US" dirty="0"/>
              <a:t>	</a:t>
            </a:r>
            <a:r>
              <a:rPr dirty="0"/>
              <a:t>Authorized All Star Minor and Conditional</a:t>
            </a:r>
          </a:p>
          <a:p>
            <a:pPr lvl="1"/>
            <a:r>
              <a:rPr dirty="0">
                <a:solidFill>
                  <a:schemeClr val="accent2"/>
                </a:solidFill>
              </a:rPr>
              <a:t>Green:</a:t>
            </a:r>
            <a:r>
              <a:rPr dirty="0"/>
              <a:t> </a:t>
            </a:r>
            <a:r>
              <a:rPr lang="en-US" dirty="0"/>
              <a:t>	</a:t>
            </a:r>
            <a:r>
              <a:rPr dirty="0"/>
              <a:t>Authorized All Star for All</a:t>
            </a:r>
          </a:p>
          <a:p>
            <a:pPr lvl="1"/>
            <a:r>
              <a:rPr dirty="0"/>
              <a:t>Grey: </a:t>
            </a:r>
            <a:r>
              <a:rPr lang="en-US" dirty="0"/>
              <a:t>		</a:t>
            </a:r>
            <a:r>
              <a:rPr dirty="0"/>
              <a:t>All Star Status Under Evaluation</a:t>
            </a:r>
          </a:p>
          <a:p>
            <a:pPr lvl="1"/>
            <a:r>
              <a:rPr dirty="0">
                <a:solidFill>
                  <a:schemeClr val="accent6"/>
                </a:solidFill>
              </a:rPr>
              <a:t>Purple: </a:t>
            </a:r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dirty="0"/>
              <a:t>High Capacity All Star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Setting Up the VCI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To set up the VCI:</a:t>
            </a:r>
          </a:p>
          <a:p>
            <a:pPr lvl="1"/>
            <a:r>
              <a:rPr lang="en-US" dirty="0"/>
              <a:t>Create Attribute Matrix Template</a:t>
            </a:r>
          </a:p>
          <a:p>
            <a:pPr lvl="2"/>
            <a:r>
              <a:rPr dirty="0"/>
              <a:t>Create attributes for Level, Person Responsible, Added Date, Evaluation Date, and Notes.</a:t>
            </a:r>
          </a:p>
          <a:p>
            <a:pPr lvl="1"/>
            <a:r>
              <a:rPr dirty="0"/>
              <a:t>Define the Volunteer Capacity Indicator as a Person Attribute.</a:t>
            </a:r>
          </a:p>
          <a:p>
            <a:pPr lvl="1"/>
            <a:r>
              <a:rPr dirty="0"/>
              <a:t>Place the VCI Person Attribute on a secure block for editing by the safety/security team.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Setting Up the VCI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BEC8B-451C-46DC-8374-8ADCB340E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977" y="0"/>
            <a:ext cx="7048712" cy="68580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C7BECD-1557-460E-A170-6FA6BA32C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0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Automating the VCI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The VCI process can be automated using workflows and job triggers:</a:t>
            </a:r>
          </a:p>
          <a:p>
            <a:pPr marL="457200" indent="-457200">
              <a:buFont typeface="+mj-lt"/>
              <a:buAutoNum type="arabicPeriod"/>
            </a:pPr>
            <a:r>
              <a:rPr dirty="0"/>
              <a:t>Notifications are sent when a volunteer's VCI changes or expires.</a:t>
            </a:r>
          </a:p>
          <a:p>
            <a:pPr marL="457200" indent="-457200">
              <a:buFont typeface="+mj-lt"/>
              <a:buAutoNum type="arabicPeriod"/>
            </a:pPr>
            <a:r>
              <a:rPr dirty="0"/>
              <a:t>Automation updates the VCI level upon expiration and triggers necessary notifications.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2768</TotalTime>
  <Words>609</Words>
  <Application>Microsoft Office PowerPoint</Application>
  <PresentationFormat>Widescreen</PresentationFormat>
  <Paragraphs>74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Parallax</vt:lpstr>
      <vt:lpstr>Track Your Volunteers’ Ability to Serve</vt:lpstr>
      <vt:lpstr>Randy Aufrecht</vt:lpstr>
      <vt:lpstr>Randy Aufrecht</vt:lpstr>
      <vt:lpstr>Overview</vt:lpstr>
      <vt:lpstr>Problem</vt:lpstr>
      <vt:lpstr>What is a VCI?</vt:lpstr>
      <vt:lpstr>Setting Up the VCI</vt:lpstr>
      <vt:lpstr>Setting Up the VCI</vt:lpstr>
      <vt:lpstr>Automating the VCI Process</vt:lpstr>
      <vt:lpstr>Evaluating Volunteer Capacity</vt:lpstr>
      <vt:lpstr>Generating Reports</vt:lpstr>
      <vt:lpstr>Generating Reports</vt:lpstr>
      <vt:lpstr>Generating Reports</vt:lpstr>
      <vt:lpstr>Bonus Content</vt:lpstr>
      <vt:lpstr>Bonus Content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 Capacity Indicator (VCI)</dc:title>
  <dc:subject/>
  <dc:creator>Randy Aufrecht</dc:creator>
  <cp:keywords/>
  <dc:description>generated using python-pptx</dc:description>
  <cp:lastModifiedBy>Randy Aufrecht</cp:lastModifiedBy>
  <cp:revision>15</cp:revision>
  <dcterms:created xsi:type="dcterms:W3CDTF">2013-01-27T09:14:16Z</dcterms:created>
  <dcterms:modified xsi:type="dcterms:W3CDTF">2024-08-08T21:05:37Z</dcterms:modified>
  <cp:category/>
</cp:coreProperties>
</file>