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77" r:id="rId2"/>
    <p:sldId id="256" r:id="rId3"/>
    <p:sldId id="291" r:id="rId4"/>
    <p:sldId id="292" r:id="rId5"/>
    <p:sldId id="293" r:id="rId6"/>
    <p:sldId id="295" r:id="rId7"/>
    <p:sldId id="296" r:id="rId8"/>
    <p:sldId id="276" r:id="rId9"/>
    <p:sldId id="257" r:id="rId10"/>
    <p:sldId id="272" r:id="rId11"/>
    <p:sldId id="273" r:id="rId12"/>
    <p:sldId id="274" r:id="rId13"/>
    <p:sldId id="275" r:id="rId14"/>
    <p:sldId id="297" r:id="rId15"/>
    <p:sldId id="262" r:id="rId16"/>
    <p:sldId id="263" r:id="rId17"/>
    <p:sldId id="264" r:id="rId18"/>
    <p:sldId id="298" r:id="rId19"/>
    <p:sldId id="265" r:id="rId20"/>
    <p:sldId id="266" r:id="rId21"/>
    <p:sldId id="267" r:id="rId22"/>
    <p:sldId id="268" r:id="rId23"/>
    <p:sldId id="269" r:id="rId24"/>
    <p:sldId id="270" r:id="rId25"/>
    <p:sldId id="271"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9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94660"/>
  </p:normalViewPr>
  <p:slideViewPr>
    <p:cSldViewPr snapToGrid="0">
      <p:cViewPr varScale="1">
        <p:scale>
          <a:sx n="68" d="100"/>
          <a:sy n="68" d="100"/>
        </p:scale>
        <p:origin x="5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AA0214-0948-492B-B260-8B8E4D024378}" type="datetimeFigureOut">
              <a:rPr lang="zh-CN" altLang="en-US" smtClean="0"/>
              <a:t>2021/3/28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343B5B-266C-4CA0-92BD-EEC77D2429E1}" type="slidenum">
              <a:rPr lang="zh-CN" altLang="en-US" smtClean="0"/>
              <a:t>‹#›</a:t>
            </a:fld>
            <a:endParaRPr lang="zh-CN" altLang="en-US"/>
          </a:p>
        </p:txBody>
      </p:sp>
    </p:spTree>
    <p:extLst>
      <p:ext uri="{BB962C8B-B14F-4D97-AF65-F5344CB8AC3E}">
        <p14:creationId xmlns:p14="http://schemas.microsoft.com/office/powerpoint/2010/main" val="528973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78B7D-B937-460A-87F6-99F71A3FD42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5CF0474-230E-485C-8A73-8959CA7EB0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61A84C2-44B8-46D8-8D2F-B360949A8ACB}"/>
              </a:ext>
            </a:extLst>
          </p:cNvPr>
          <p:cNvSpPr>
            <a:spLocks noGrp="1"/>
          </p:cNvSpPr>
          <p:nvPr>
            <p:ph type="dt" sz="half" idx="10"/>
          </p:nvPr>
        </p:nvSpPr>
        <p:spPr/>
        <p:txBody>
          <a:bodyPr/>
          <a:lstStyle/>
          <a:p>
            <a:fld id="{A0E9138C-94D4-434D-A224-C3A19254E99F}" type="datetimeFigureOut">
              <a:rPr lang="zh-CN" altLang="en-US" smtClean="0"/>
              <a:t>2021/3/28</a:t>
            </a:fld>
            <a:endParaRPr lang="zh-CN" altLang="en-US"/>
          </a:p>
        </p:txBody>
      </p:sp>
      <p:sp>
        <p:nvSpPr>
          <p:cNvPr id="5" name="页脚占位符 4">
            <a:extLst>
              <a:ext uri="{FF2B5EF4-FFF2-40B4-BE49-F238E27FC236}">
                <a16:creationId xmlns:a16="http://schemas.microsoft.com/office/drawing/2014/main" id="{C99D61C7-B73C-4EBA-BF20-4D42087A85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E9250F-E765-4DDC-BF4D-736DB3331242}"/>
              </a:ext>
            </a:extLst>
          </p:cNvPr>
          <p:cNvSpPr>
            <a:spLocks noGrp="1"/>
          </p:cNvSpPr>
          <p:nvPr>
            <p:ph type="sldNum" sz="quarter" idx="12"/>
          </p:nvPr>
        </p:nvSpPr>
        <p:spPr/>
        <p:txBody>
          <a:bodyPr/>
          <a:lstStyle/>
          <a:p>
            <a:fld id="{83C5113C-0556-4BAB-A27F-51DA9A92AD8E}" type="slidenum">
              <a:rPr lang="zh-CN" altLang="en-US" smtClean="0"/>
              <a:t>‹#›</a:t>
            </a:fld>
            <a:endParaRPr lang="zh-CN" altLang="en-US"/>
          </a:p>
        </p:txBody>
      </p:sp>
    </p:spTree>
    <p:extLst>
      <p:ext uri="{BB962C8B-B14F-4D97-AF65-F5344CB8AC3E}">
        <p14:creationId xmlns:p14="http://schemas.microsoft.com/office/powerpoint/2010/main" val="3734313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55174-B7A3-4230-86B1-996A2AA2457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DA92055-BC57-45BC-824B-CBA45F6EB3A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65A461-5CDF-4D2E-85F9-94829D3961EE}"/>
              </a:ext>
            </a:extLst>
          </p:cNvPr>
          <p:cNvSpPr>
            <a:spLocks noGrp="1"/>
          </p:cNvSpPr>
          <p:nvPr>
            <p:ph type="dt" sz="half" idx="10"/>
          </p:nvPr>
        </p:nvSpPr>
        <p:spPr/>
        <p:txBody>
          <a:bodyPr/>
          <a:lstStyle/>
          <a:p>
            <a:fld id="{A0E9138C-94D4-434D-A224-C3A19254E99F}" type="datetimeFigureOut">
              <a:rPr lang="zh-CN" altLang="en-US" smtClean="0"/>
              <a:t>2021/3/28</a:t>
            </a:fld>
            <a:endParaRPr lang="zh-CN" altLang="en-US"/>
          </a:p>
        </p:txBody>
      </p:sp>
      <p:sp>
        <p:nvSpPr>
          <p:cNvPr id="5" name="页脚占位符 4">
            <a:extLst>
              <a:ext uri="{FF2B5EF4-FFF2-40B4-BE49-F238E27FC236}">
                <a16:creationId xmlns:a16="http://schemas.microsoft.com/office/drawing/2014/main" id="{7DE15772-982C-41C0-8260-7B52B41CFE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382DE1-8A20-4B02-BE4E-9F5AA7EC2575}"/>
              </a:ext>
            </a:extLst>
          </p:cNvPr>
          <p:cNvSpPr>
            <a:spLocks noGrp="1"/>
          </p:cNvSpPr>
          <p:nvPr>
            <p:ph type="sldNum" sz="quarter" idx="12"/>
          </p:nvPr>
        </p:nvSpPr>
        <p:spPr/>
        <p:txBody>
          <a:bodyPr/>
          <a:lstStyle/>
          <a:p>
            <a:fld id="{83C5113C-0556-4BAB-A27F-51DA9A92AD8E}" type="slidenum">
              <a:rPr lang="zh-CN" altLang="en-US" smtClean="0"/>
              <a:t>‹#›</a:t>
            </a:fld>
            <a:endParaRPr lang="zh-CN" altLang="en-US"/>
          </a:p>
        </p:txBody>
      </p:sp>
    </p:spTree>
    <p:extLst>
      <p:ext uri="{BB962C8B-B14F-4D97-AF65-F5344CB8AC3E}">
        <p14:creationId xmlns:p14="http://schemas.microsoft.com/office/powerpoint/2010/main" val="37009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77CE741-5162-4D14-98A5-BB4FC3F0B34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061632F-01C2-4FFA-A692-69471C7C0CF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E90C7A-A508-4672-AC5B-52C13EF37CAD}"/>
              </a:ext>
            </a:extLst>
          </p:cNvPr>
          <p:cNvSpPr>
            <a:spLocks noGrp="1"/>
          </p:cNvSpPr>
          <p:nvPr>
            <p:ph type="dt" sz="half" idx="10"/>
          </p:nvPr>
        </p:nvSpPr>
        <p:spPr/>
        <p:txBody>
          <a:bodyPr/>
          <a:lstStyle/>
          <a:p>
            <a:fld id="{A0E9138C-94D4-434D-A224-C3A19254E99F}" type="datetimeFigureOut">
              <a:rPr lang="zh-CN" altLang="en-US" smtClean="0"/>
              <a:t>2021/3/28</a:t>
            </a:fld>
            <a:endParaRPr lang="zh-CN" altLang="en-US"/>
          </a:p>
        </p:txBody>
      </p:sp>
      <p:sp>
        <p:nvSpPr>
          <p:cNvPr id="5" name="页脚占位符 4">
            <a:extLst>
              <a:ext uri="{FF2B5EF4-FFF2-40B4-BE49-F238E27FC236}">
                <a16:creationId xmlns:a16="http://schemas.microsoft.com/office/drawing/2014/main" id="{53F1C185-515D-4FEB-ADA1-99E95CD2B6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B2605B-856A-4091-8DE5-8F368DA0073A}"/>
              </a:ext>
            </a:extLst>
          </p:cNvPr>
          <p:cNvSpPr>
            <a:spLocks noGrp="1"/>
          </p:cNvSpPr>
          <p:nvPr>
            <p:ph type="sldNum" sz="quarter" idx="12"/>
          </p:nvPr>
        </p:nvSpPr>
        <p:spPr/>
        <p:txBody>
          <a:bodyPr/>
          <a:lstStyle/>
          <a:p>
            <a:fld id="{83C5113C-0556-4BAB-A27F-51DA9A92AD8E}" type="slidenum">
              <a:rPr lang="zh-CN" altLang="en-US" smtClean="0"/>
              <a:t>‹#›</a:t>
            </a:fld>
            <a:endParaRPr lang="zh-CN" altLang="en-US"/>
          </a:p>
        </p:txBody>
      </p:sp>
    </p:spTree>
    <p:extLst>
      <p:ext uri="{BB962C8B-B14F-4D97-AF65-F5344CB8AC3E}">
        <p14:creationId xmlns:p14="http://schemas.microsoft.com/office/powerpoint/2010/main" val="1186386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11" name="流程图: 文档 10"/>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 name="矩形 9"/>
          <p:cNvSpPr/>
          <p:nvPr userDrawn="1"/>
        </p:nvSpPr>
        <p:spPr>
          <a:xfrm>
            <a:off x="595086" y="562428"/>
            <a:ext cx="10943771" cy="5733144"/>
          </a:xfrm>
          <a:prstGeom prst="rect">
            <a:avLst/>
          </a:prstGeom>
          <a:solidFill>
            <a:srgbClr val="E2AC00"/>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7" name="流程图: 文档 6"/>
          <p:cNvSpPr/>
          <p:nvPr userDrawn="1"/>
        </p:nvSpPr>
        <p:spPr>
          <a:xfrm rot="16200000">
            <a:off x="1486703" y="-331215"/>
            <a:ext cx="5733143" cy="7520427"/>
          </a:xfrm>
          <a:prstGeom prst="flowChartDocumen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5" name="任意多边形: 形状 14"/>
          <p:cNvSpPr/>
          <p:nvPr userDrawn="1"/>
        </p:nvSpPr>
        <p:spPr>
          <a:xfrm rot="16200000">
            <a:off x="1214187" y="-58698"/>
            <a:ext cx="5733143" cy="6975396"/>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19" name="组合 18"/>
          <p:cNvGrpSpPr/>
          <p:nvPr userDrawn="1"/>
        </p:nvGrpSpPr>
        <p:grpSpPr>
          <a:xfrm>
            <a:off x="10483516" y="852525"/>
            <a:ext cx="611974" cy="129836"/>
            <a:chOff x="6705601" y="1045030"/>
            <a:chExt cx="611974" cy="129836"/>
          </a:xfrm>
        </p:grpSpPr>
        <p:sp>
          <p:nvSpPr>
            <p:cNvPr id="20" name="椭圆 19"/>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1" name="椭圆 20"/>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2" name="椭圆 21"/>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23" name="组合 22"/>
          <p:cNvGrpSpPr/>
          <p:nvPr userDrawn="1"/>
        </p:nvGrpSpPr>
        <p:grpSpPr>
          <a:xfrm>
            <a:off x="1230320" y="5925841"/>
            <a:ext cx="611974" cy="129836"/>
            <a:chOff x="6705601" y="1045030"/>
            <a:chExt cx="611974" cy="129836"/>
          </a:xfrm>
          <a:solidFill>
            <a:srgbClr val="2C3998"/>
          </a:solidFill>
        </p:grpSpPr>
        <p:sp>
          <p:nvSpPr>
            <p:cNvPr id="24" name="椭圆 23"/>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5" name="椭圆 24"/>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6" name="椭圆 25"/>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7" name="图片 26" descr="图片包含 游戏机&#10;&#10;描述已自动生成"/>
          <p:cNvPicPr>
            <a:picLocks noChangeAspect="1"/>
          </p:cNvPicPr>
          <p:nvPr userDrawn="1"/>
        </p:nvPicPr>
        <p:blipFill rotWithShape="1">
          <a:blip r:embed="rId2" cstate="screen"/>
          <a:srcRect/>
          <a:stretch>
            <a:fillRect/>
          </a:stretch>
        </p:blipFill>
        <p:spPr>
          <a:xfrm>
            <a:off x="5553565" y="1383631"/>
            <a:ext cx="6508599" cy="5474367"/>
          </a:xfrm>
          <a:prstGeom prst="rect">
            <a:avLst/>
          </a:prstGeom>
        </p:spPr>
      </p:pic>
      <p:sp>
        <p:nvSpPr>
          <p:cNvPr id="16" name="不完整圆 15"/>
          <p:cNvSpPr/>
          <p:nvPr userDrawn="1"/>
        </p:nvSpPr>
        <p:spPr>
          <a:xfrm>
            <a:off x="-374021" y="-404654"/>
            <a:ext cx="1934162" cy="1934162"/>
          </a:xfrm>
          <a:prstGeom prst="pie">
            <a:avLst>
              <a:gd name="adj1" fmla="val 0"/>
              <a:gd name="adj2" fmla="val 5402442"/>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92178652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7" grpId="0" animBg="1"/>
      <p:bldP spid="15" grpId="0" animBg="1"/>
      <p:bldP spid="16"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226E1-E113-4708-BDFB-40B5C6DAD5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19AF714-AFC9-44C9-9633-D5A68118A6C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C4952C-8D60-4DE3-ACF4-A24C9CA18649}"/>
              </a:ext>
            </a:extLst>
          </p:cNvPr>
          <p:cNvSpPr>
            <a:spLocks noGrp="1"/>
          </p:cNvSpPr>
          <p:nvPr>
            <p:ph type="dt" sz="half" idx="10"/>
          </p:nvPr>
        </p:nvSpPr>
        <p:spPr/>
        <p:txBody>
          <a:bodyPr/>
          <a:lstStyle/>
          <a:p>
            <a:fld id="{A0E9138C-94D4-434D-A224-C3A19254E99F}" type="datetimeFigureOut">
              <a:rPr lang="zh-CN" altLang="en-US" smtClean="0"/>
              <a:t>2021/3/28</a:t>
            </a:fld>
            <a:endParaRPr lang="zh-CN" altLang="en-US"/>
          </a:p>
        </p:txBody>
      </p:sp>
      <p:sp>
        <p:nvSpPr>
          <p:cNvPr id="5" name="页脚占位符 4">
            <a:extLst>
              <a:ext uri="{FF2B5EF4-FFF2-40B4-BE49-F238E27FC236}">
                <a16:creationId xmlns:a16="http://schemas.microsoft.com/office/drawing/2014/main" id="{052BA2F6-C10A-4C35-AA3E-FC3EE4E640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116B31-EA52-4995-B73D-356FEE48DAE2}"/>
              </a:ext>
            </a:extLst>
          </p:cNvPr>
          <p:cNvSpPr>
            <a:spLocks noGrp="1"/>
          </p:cNvSpPr>
          <p:nvPr>
            <p:ph type="sldNum" sz="quarter" idx="12"/>
          </p:nvPr>
        </p:nvSpPr>
        <p:spPr/>
        <p:txBody>
          <a:bodyPr/>
          <a:lstStyle/>
          <a:p>
            <a:fld id="{83C5113C-0556-4BAB-A27F-51DA9A92AD8E}" type="slidenum">
              <a:rPr lang="zh-CN" altLang="en-US" smtClean="0"/>
              <a:t>‹#›</a:t>
            </a:fld>
            <a:endParaRPr lang="zh-CN" altLang="en-US"/>
          </a:p>
        </p:txBody>
      </p:sp>
    </p:spTree>
    <p:extLst>
      <p:ext uri="{BB962C8B-B14F-4D97-AF65-F5344CB8AC3E}">
        <p14:creationId xmlns:p14="http://schemas.microsoft.com/office/powerpoint/2010/main" val="2065530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B35AC-2AFA-4870-805D-E756EFBECB0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E238973-852D-48F9-801A-39925888B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F0F499C-2779-4073-970F-736E15C57132}"/>
              </a:ext>
            </a:extLst>
          </p:cNvPr>
          <p:cNvSpPr>
            <a:spLocks noGrp="1"/>
          </p:cNvSpPr>
          <p:nvPr>
            <p:ph type="dt" sz="half" idx="10"/>
          </p:nvPr>
        </p:nvSpPr>
        <p:spPr/>
        <p:txBody>
          <a:bodyPr/>
          <a:lstStyle/>
          <a:p>
            <a:fld id="{A0E9138C-94D4-434D-A224-C3A19254E99F}" type="datetimeFigureOut">
              <a:rPr lang="zh-CN" altLang="en-US" smtClean="0"/>
              <a:t>2021/3/28</a:t>
            </a:fld>
            <a:endParaRPr lang="zh-CN" altLang="en-US"/>
          </a:p>
        </p:txBody>
      </p:sp>
      <p:sp>
        <p:nvSpPr>
          <p:cNvPr id="5" name="页脚占位符 4">
            <a:extLst>
              <a:ext uri="{FF2B5EF4-FFF2-40B4-BE49-F238E27FC236}">
                <a16:creationId xmlns:a16="http://schemas.microsoft.com/office/drawing/2014/main" id="{C8DE2918-998F-4FC9-ABD1-28C899D563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B79435-9918-4FC2-B5B0-A3A3C4D32A9C}"/>
              </a:ext>
            </a:extLst>
          </p:cNvPr>
          <p:cNvSpPr>
            <a:spLocks noGrp="1"/>
          </p:cNvSpPr>
          <p:nvPr>
            <p:ph type="sldNum" sz="quarter" idx="12"/>
          </p:nvPr>
        </p:nvSpPr>
        <p:spPr/>
        <p:txBody>
          <a:bodyPr/>
          <a:lstStyle/>
          <a:p>
            <a:fld id="{83C5113C-0556-4BAB-A27F-51DA9A92AD8E}" type="slidenum">
              <a:rPr lang="zh-CN" altLang="en-US" smtClean="0"/>
              <a:t>‹#›</a:t>
            </a:fld>
            <a:endParaRPr lang="zh-CN" altLang="en-US"/>
          </a:p>
        </p:txBody>
      </p:sp>
    </p:spTree>
    <p:extLst>
      <p:ext uri="{BB962C8B-B14F-4D97-AF65-F5344CB8AC3E}">
        <p14:creationId xmlns:p14="http://schemas.microsoft.com/office/powerpoint/2010/main" val="3128004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DBA679-1C72-4924-844A-607D2E5925B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BA6FFD2-156C-4750-A5CF-78C9CD6D925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429B5DE-C0AA-4810-B05F-5943AF50D3A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20C07E7-CCD6-45EA-9AEE-89776E0224DF}"/>
              </a:ext>
            </a:extLst>
          </p:cNvPr>
          <p:cNvSpPr>
            <a:spLocks noGrp="1"/>
          </p:cNvSpPr>
          <p:nvPr>
            <p:ph type="dt" sz="half" idx="10"/>
          </p:nvPr>
        </p:nvSpPr>
        <p:spPr/>
        <p:txBody>
          <a:bodyPr/>
          <a:lstStyle/>
          <a:p>
            <a:fld id="{A0E9138C-94D4-434D-A224-C3A19254E99F}" type="datetimeFigureOut">
              <a:rPr lang="zh-CN" altLang="en-US" smtClean="0"/>
              <a:t>2021/3/28</a:t>
            </a:fld>
            <a:endParaRPr lang="zh-CN" altLang="en-US"/>
          </a:p>
        </p:txBody>
      </p:sp>
      <p:sp>
        <p:nvSpPr>
          <p:cNvPr id="6" name="页脚占位符 5">
            <a:extLst>
              <a:ext uri="{FF2B5EF4-FFF2-40B4-BE49-F238E27FC236}">
                <a16:creationId xmlns:a16="http://schemas.microsoft.com/office/drawing/2014/main" id="{EFAEBD57-07CE-4720-949B-C8A1F5AE2E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4FCE6CC-DCEF-4D99-ACBB-801A0DDED7D9}"/>
              </a:ext>
            </a:extLst>
          </p:cNvPr>
          <p:cNvSpPr>
            <a:spLocks noGrp="1"/>
          </p:cNvSpPr>
          <p:nvPr>
            <p:ph type="sldNum" sz="quarter" idx="12"/>
          </p:nvPr>
        </p:nvSpPr>
        <p:spPr/>
        <p:txBody>
          <a:bodyPr/>
          <a:lstStyle/>
          <a:p>
            <a:fld id="{83C5113C-0556-4BAB-A27F-51DA9A92AD8E}" type="slidenum">
              <a:rPr lang="zh-CN" altLang="en-US" smtClean="0"/>
              <a:t>‹#›</a:t>
            </a:fld>
            <a:endParaRPr lang="zh-CN" altLang="en-US"/>
          </a:p>
        </p:txBody>
      </p:sp>
    </p:spTree>
    <p:extLst>
      <p:ext uri="{BB962C8B-B14F-4D97-AF65-F5344CB8AC3E}">
        <p14:creationId xmlns:p14="http://schemas.microsoft.com/office/powerpoint/2010/main" val="3600103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9A13D4-8B15-40C6-AEB9-9102AFC0BC3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4D869BD-A139-436C-990B-9C43F99C82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722C045-7D6C-44C8-8E39-C25F985B2B9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C1DFF48-BAF8-48F6-9D0D-477F569F9A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F036F8E-8118-4B33-BEC1-C924F0863CB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09F38BE-6F8C-44FC-8FE5-BC37D90EBEBC}"/>
              </a:ext>
            </a:extLst>
          </p:cNvPr>
          <p:cNvSpPr>
            <a:spLocks noGrp="1"/>
          </p:cNvSpPr>
          <p:nvPr>
            <p:ph type="dt" sz="half" idx="10"/>
          </p:nvPr>
        </p:nvSpPr>
        <p:spPr/>
        <p:txBody>
          <a:bodyPr/>
          <a:lstStyle/>
          <a:p>
            <a:fld id="{A0E9138C-94D4-434D-A224-C3A19254E99F}" type="datetimeFigureOut">
              <a:rPr lang="zh-CN" altLang="en-US" smtClean="0"/>
              <a:t>2021/3/28</a:t>
            </a:fld>
            <a:endParaRPr lang="zh-CN" altLang="en-US"/>
          </a:p>
        </p:txBody>
      </p:sp>
      <p:sp>
        <p:nvSpPr>
          <p:cNvPr id="8" name="页脚占位符 7">
            <a:extLst>
              <a:ext uri="{FF2B5EF4-FFF2-40B4-BE49-F238E27FC236}">
                <a16:creationId xmlns:a16="http://schemas.microsoft.com/office/drawing/2014/main" id="{C390B9C5-2599-4713-90D5-27CFC33843E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DCB3744-0182-426C-829A-2415EBF394F3}"/>
              </a:ext>
            </a:extLst>
          </p:cNvPr>
          <p:cNvSpPr>
            <a:spLocks noGrp="1"/>
          </p:cNvSpPr>
          <p:nvPr>
            <p:ph type="sldNum" sz="quarter" idx="12"/>
          </p:nvPr>
        </p:nvSpPr>
        <p:spPr/>
        <p:txBody>
          <a:bodyPr/>
          <a:lstStyle/>
          <a:p>
            <a:fld id="{83C5113C-0556-4BAB-A27F-51DA9A92AD8E}" type="slidenum">
              <a:rPr lang="zh-CN" altLang="en-US" smtClean="0"/>
              <a:t>‹#›</a:t>
            </a:fld>
            <a:endParaRPr lang="zh-CN" altLang="en-US"/>
          </a:p>
        </p:txBody>
      </p:sp>
    </p:spTree>
    <p:extLst>
      <p:ext uri="{BB962C8B-B14F-4D97-AF65-F5344CB8AC3E}">
        <p14:creationId xmlns:p14="http://schemas.microsoft.com/office/powerpoint/2010/main" val="147757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6A32E9-9E80-4CF7-85F1-9E8D6065DA4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8F8EBD8-8597-488F-8293-FFEDA0190808}"/>
              </a:ext>
            </a:extLst>
          </p:cNvPr>
          <p:cNvSpPr>
            <a:spLocks noGrp="1"/>
          </p:cNvSpPr>
          <p:nvPr>
            <p:ph type="dt" sz="half" idx="10"/>
          </p:nvPr>
        </p:nvSpPr>
        <p:spPr/>
        <p:txBody>
          <a:bodyPr/>
          <a:lstStyle/>
          <a:p>
            <a:fld id="{A0E9138C-94D4-434D-A224-C3A19254E99F}" type="datetimeFigureOut">
              <a:rPr lang="zh-CN" altLang="en-US" smtClean="0"/>
              <a:t>2021/3/28</a:t>
            </a:fld>
            <a:endParaRPr lang="zh-CN" altLang="en-US"/>
          </a:p>
        </p:txBody>
      </p:sp>
      <p:sp>
        <p:nvSpPr>
          <p:cNvPr id="4" name="页脚占位符 3">
            <a:extLst>
              <a:ext uri="{FF2B5EF4-FFF2-40B4-BE49-F238E27FC236}">
                <a16:creationId xmlns:a16="http://schemas.microsoft.com/office/drawing/2014/main" id="{A48E7DC7-C47A-47E1-8C5B-2BE4D6722ED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43FEEC5-6D09-41FF-BD71-EAA3171BD4A2}"/>
              </a:ext>
            </a:extLst>
          </p:cNvPr>
          <p:cNvSpPr>
            <a:spLocks noGrp="1"/>
          </p:cNvSpPr>
          <p:nvPr>
            <p:ph type="sldNum" sz="quarter" idx="12"/>
          </p:nvPr>
        </p:nvSpPr>
        <p:spPr/>
        <p:txBody>
          <a:bodyPr/>
          <a:lstStyle/>
          <a:p>
            <a:fld id="{83C5113C-0556-4BAB-A27F-51DA9A92AD8E}" type="slidenum">
              <a:rPr lang="zh-CN" altLang="en-US" smtClean="0"/>
              <a:t>‹#›</a:t>
            </a:fld>
            <a:endParaRPr lang="zh-CN" altLang="en-US"/>
          </a:p>
        </p:txBody>
      </p:sp>
    </p:spTree>
    <p:extLst>
      <p:ext uri="{BB962C8B-B14F-4D97-AF65-F5344CB8AC3E}">
        <p14:creationId xmlns:p14="http://schemas.microsoft.com/office/powerpoint/2010/main" val="2012774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1B313C1-9310-446A-82A2-3764BC409F44}"/>
              </a:ext>
            </a:extLst>
          </p:cNvPr>
          <p:cNvSpPr>
            <a:spLocks noGrp="1"/>
          </p:cNvSpPr>
          <p:nvPr>
            <p:ph type="dt" sz="half" idx="10"/>
          </p:nvPr>
        </p:nvSpPr>
        <p:spPr/>
        <p:txBody>
          <a:bodyPr/>
          <a:lstStyle/>
          <a:p>
            <a:fld id="{A0E9138C-94D4-434D-A224-C3A19254E99F}" type="datetimeFigureOut">
              <a:rPr lang="zh-CN" altLang="en-US" smtClean="0"/>
              <a:t>2021/3/28</a:t>
            </a:fld>
            <a:endParaRPr lang="zh-CN" altLang="en-US"/>
          </a:p>
        </p:txBody>
      </p:sp>
      <p:sp>
        <p:nvSpPr>
          <p:cNvPr id="3" name="页脚占位符 2">
            <a:extLst>
              <a:ext uri="{FF2B5EF4-FFF2-40B4-BE49-F238E27FC236}">
                <a16:creationId xmlns:a16="http://schemas.microsoft.com/office/drawing/2014/main" id="{1EA8DABD-915E-422F-B946-F227D0F63F4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493EA5D-1BAB-4DA9-AC6D-0AAAC393B3D5}"/>
              </a:ext>
            </a:extLst>
          </p:cNvPr>
          <p:cNvSpPr>
            <a:spLocks noGrp="1"/>
          </p:cNvSpPr>
          <p:nvPr>
            <p:ph type="sldNum" sz="quarter" idx="12"/>
          </p:nvPr>
        </p:nvSpPr>
        <p:spPr/>
        <p:txBody>
          <a:bodyPr/>
          <a:lstStyle/>
          <a:p>
            <a:fld id="{83C5113C-0556-4BAB-A27F-51DA9A92AD8E}" type="slidenum">
              <a:rPr lang="zh-CN" altLang="en-US" smtClean="0"/>
              <a:t>‹#›</a:t>
            </a:fld>
            <a:endParaRPr lang="zh-CN" altLang="en-US"/>
          </a:p>
        </p:txBody>
      </p:sp>
    </p:spTree>
    <p:extLst>
      <p:ext uri="{BB962C8B-B14F-4D97-AF65-F5344CB8AC3E}">
        <p14:creationId xmlns:p14="http://schemas.microsoft.com/office/powerpoint/2010/main" val="577930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588A9D-0A8B-4D86-A49D-BED717BFE4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D1D5CD7-62B2-4826-931C-133A4DA229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6FD3347-38BD-4383-8C06-BD2A38878D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80DA2A6-79EE-491D-9A66-AD5F5ABFF0EE}"/>
              </a:ext>
            </a:extLst>
          </p:cNvPr>
          <p:cNvSpPr>
            <a:spLocks noGrp="1"/>
          </p:cNvSpPr>
          <p:nvPr>
            <p:ph type="dt" sz="half" idx="10"/>
          </p:nvPr>
        </p:nvSpPr>
        <p:spPr/>
        <p:txBody>
          <a:bodyPr/>
          <a:lstStyle/>
          <a:p>
            <a:fld id="{A0E9138C-94D4-434D-A224-C3A19254E99F}" type="datetimeFigureOut">
              <a:rPr lang="zh-CN" altLang="en-US" smtClean="0"/>
              <a:t>2021/3/28</a:t>
            </a:fld>
            <a:endParaRPr lang="zh-CN" altLang="en-US"/>
          </a:p>
        </p:txBody>
      </p:sp>
      <p:sp>
        <p:nvSpPr>
          <p:cNvPr id="6" name="页脚占位符 5">
            <a:extLst>
              <a:ext uri="{FF2B5EF4-FFF2-40B4-BE49-F238E27FC236}">
                <a16:creationId xmlns:a16="http://schemas.microsoft.com/office/drawing/2014/main" id="{DB213D1B-5D6B-4A76-8A7D-5950974AAD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D1A8F1-EA0C-43D3-9CC5-3B60A631DDD0}"/>
              </a:ext>
            </a:extLst>
          </p:cNvPr>
          <p:cNvSpPr>
            <a:spLocks noGrp="1"/>
          </p:cNvSpPr>
          <p:nvPr>
            <p:ph type="sldNum" sz="quarter" idx="12"/>
          </p:nvPr>
        </p:nvSpPr>
        <p:spPr/>
        <p:txBody>
          <a:bodyPr/>
          <a:lstStyle/>
          <a:p>
            <a:fld id="{83C5113C-0556-4BAB-A27F-51DA9A92AD8E}" type="slidenum">
              <a:rPr lang="zh-CN" altLang="en-US" smtClean="0"/>
              <a:t>‹#›</a:t>
            </a:fld>
            <a:endParaRPr lang="zh-CN" altLang="en-US"/>
          </a:p>
        </p:txBody>
      </p:sp>
    </p:spTree>
    <p:extLst>
      <p:ext uri="{BB962C8B-B14F-4D97-AF65-F5344CB8AC3E}">
        <p14:creationId xmlns:p14="http://schemas.microsoft.com/office/powerpoint/2010/main" val="371028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FE0D3B-4DF7-4D49-8757-C2956699F81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27F9070-E18A-4CB5-B041-3A152E6E37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B549805-E3DB-4B02-80A7-2A831BFB1A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E1E18F0-91DC-4FD6-8FD7-F6B158C614CC}"/>
              </a:ext>
            </a:extLst>
          </p:cNvPr>
          <p:cNvSpPr>
            <a:spLocks noGrp="1"/>
          </p:cNvSpPr>
          <p:nvPr>
            <p:ph type="dt" sz="half" idx="10"/>
          </p:nvPr>
        </p:nvSpPr>
        <p:spPr/>
        <p:txBody>
          <a:bodyPr/>
          <a:lstStyle/>
          <a:p>
            <a:fld id="{A0E9138C-94D4-434D-A224-C3A19254E99F}" type="datetimeFigureOut">
              <a:rPr lang="zh-CN" altLang="en-US" smtClean="0"/>
              <a:t>2021/3/28</a:t>
            </a:fld>
            <a:endParaRPr lang="zh-CN" altLang="en-US"/>
          </a:p>
        </p:txBody>
      </p:sp>
      <p:sp>
        <p:nvSpPr>
          <p:cNvPr id="6" name="页脚占位符 5">
            <a:extLst>
              <a:ext uri="{FF2B5EF4-FFF2-40B4-BE49-F238E27FC236}">
                <a16:creationId xmlns:a16="http://schemas.microsoft.com/office/drawing/2014/main" id="{4D094B97-DE8D-41D0-8F2A-D97213E7CA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CC974A5-8618-4FA2-9755-8C6E0D150502}"/>
              </a:ext>
            </a:extLst>
          </p:cNvPr>
          <p:cNvSpPr>
            <a:spLocks noGrp="1"/>
          </p:cNvSpPr>
          <p:nvPr>
            <p:ph type="sldNum" sz="quarter" idx="12"/>
          </p:nvPr>
        </p:nvSpPr>
        <p:spPr/>
        <p:txBody>
          <a:bodyPr/>
          <a:lstStyle/>
          <a:p>
            <a:fld id="{83C5113C-0556-4BAB-A27F-51DA9A92AD8E}" type="slidenum">
              <a:rPr lang="zh-CN" altLang="en-US" smtClean="0"/>
              <a:t>‹#›</a:t>
            </a:fld>
            <a:endParaRPr lang="zh-CN" altLang="en-US"/>
          </a:p>
        </p:txBody>
      </p:sp>
    </p:spTree>
    <p:extLst>
      <p:ext uri="{BB962C8B-B14F-4D97-AF65-F5344CB8AC3E}">
        <p14:creationId xmlns:p14="http://schemas.microsoft.com/office/powerpoint/2010/main" val="1349554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32D26A7-D9E1-4298-A457-A5E9FDDAFA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9E7E285-B7D3-4FEE-9C1B-A55E7263A7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751840-4DAD-439D-9352-D008650AFE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9138C-94D4-434D-A224-C3A19254E99F}" type="datetimeFigureOut">
              <a:rPr lang="zh-CN" altLang="en-US" smtClean="0"/>
              <a:t>2021/3/28</a:t>
            </a:fld>
            <a:endParaRPr lang="zh-CN" altLang="en-US"/>
          </a:p>
        </p:txBody>
      </p:sp>
      <p:sp>
        <p:nvSpPr>
          <p:cNvPr id="5" name="页脚占位符 4">
            <a:extLst>
              <a:ext uri="{FF2B5EF4-FFF2-40B4-BE49-F238E27FC236}">
                <a16:creationId xmlns:a16="http://schemas.microsoft.com/office/drawing/2014/main" id="{80E300D8-EF7F-4E86-A5D5-4E3D4D3E61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3141BE3-4440-461A-86F4-DA04307324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5113C-0556-4BAB-A27F-51DA9A92AD8E}" type="slidenum">
              <a:rPr lang="zh-CN" altLang="en-US" smtClean="0"/>
              <a:t>‹#›</a:t>
            </a:fld>
            <a:endParaRPr lang="zh-CN" altLang="en-US"/>
          </a:p>
        </p:txBody>
      </p:sp>
    </p:spTree>
    <p:extLst>
      <p:ext uri="{BB962C8B-B14F-4D97-AF65-F5344CB8AC3E}">
        <p14:creationId xmlns:p14="http://schemas.microsoft.com/office/powerpoint/2010/main" val="2360267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23970" y="2508021"/>
            <a:ext cx="5585903" cy="1015663"/>
          </a:xfrm>
          <a:prstGeom prst="rect">
            <a:avLst/>
          </a:prstGeom>
          <a:noFill/>
          <a:ln w="38100">
            <a:solidFill>
              <a:srgbClr val="2C3998"/>
            </a:solidFill>
          </a:ln>
        </p:spPr>
        <p:txBody>
          <a:bodyPr wrap="square" rtlCol="0">
            <a:spAutoFit/>
          </a:bodyPr>
          <a:lstStyle/>
          <a:p>
            <a:r>
              <a:rPr lang="en-US" altLang="zh-CN" sz="6000" spc="600" dirty="0">
                <a:solidFill>
                  <a:srgbClr val="2C3998"/>
                </a:solidFill>
                <a:latin typeface="字魂5号-无外润黑体" panose="00000500000000000000" pitchFamily="2" charset="-122"/>
                <a:ea typeface="字魂5号-无外润黑体" panose="00000500000000000000" pitchFamily="2" charset="-122"/>
              </a:rPr>
              <a:t>UML</a:t>
            </a:r>
            <a:r>
              <a:rPr lang="zh-CN" altLang="en-US" sz="6000" spc="600" dirty="0">
                <a:solidFill>
                  <a:srgbClr val="2C3998"/>
                </a:solidFill>
                <a:latin typeface="字魂5号-无外润黑体" panose="00000500000000000000" pitchFamily="2" charset="-122"/>
                <a:ea typeface="字魂5号-无外润黑体" panose="00000500000000000000" pitchFamily="2" charset="-122"/>
              </a:rPr>
              <a:t>翻转课堂</a:t>
            </a:r>
          </a:p>
        </p:txBody>
      </p:sp>
      <p:sp>
        <p:nvSpPr>
          <p:cNvPr id="5" name="矩形 4"/>
          <p:cNvSpPr/>
          <p:nvPr/>
        </p:nvSpPr>
        <p:spPr>
          <a:xfrm>
            <a:off x="1223970" y="3711492"/>
            <a:ext cx="4742691" cy="276999"/>
          </a:xfrm>
          <a:prstGeom prst="rect">
            <a:avLst/>
          </a:prstGeom>
        </p:spPr>
        <p:txBody>
          <a:bodyPr wrap="square">
            <a:spAutoFit/>
          </a:bodyPr>
          <a:lstStyle/>
          <a:p>
            <a:pPr algn="dist"/>
            <a:r>
              <a:rPr lang="en-US" altLang="zh-CN" sz="1200" dirty="0">
                <a:solidFill>
                  <a:srgbClr val="2C3998"/>
                </a:solidFill>
                <a:latin typeface="字魂5号-无外润黑体" panose="00000500000000000000" pitchFamily="2" charset="-122"/>
                <a:ea typeface="字魂5号-无外润黑体" panose="00000500000000000000" pitchFamily="2" charset="-122"/>
              </a:rPr>
              <a:t>《UML2</a:t>
            </a:r>
            <a:r>
              <a:rPr lang="zh-CN" altLang="en-US" sz="1200" dirty="0">
                <a:solidFill>
                  <a:srgbClr val="2C3998"/>
                </a:solidFill>
                <a:latin typeface="字魂5号-无外润黑体" panose="00000500000000000000" pitchFamily="2" charset="-122"/>
                <a:ea typeface="字魂5号-无外润黑体" panose="00000500000000000000" pitchFamily="2" charset="-122"/>
              </a:rPr>
              <a:t>基础、建模与设计教程</a:t>
            </a:r>
            <a:r>
              <a:rPr lang="en-US" altLang="zh-CN" sz="1200" dirty="0">
                <a:solidFill>
                  <a:srgbClr val="2C3998"/>
                </a:solidFill>
                <a:latin typeface="字魂5号-无外润黑体" panose="00000500000000000000" pitchFamily="2" charset="-122"/>
                <a:ea typeface="字魂5号-无外润黑体" panose="00000500000000000000" pitchFamily="2" charset="-122"/>
              </a:rPr>
              <a:t>》</a:t>
            </a:r>
            <a:r>
              <a:rPr lang="zh-CN" altLang="en-US" sz="1200" dirty="0">
                <a:solidFill>
                  <a:srgbClr val="2C3998"/>
                </a:solidFill>
                <a:latin typeface="字魂5号-无外润黑体" panose="00000500000000000000" pitchFamily="2" charset="-122"/>
                <a:ea typeface="字魂5号-无外润黑体" panose="00000500000000000000" pitchFamily="2" charset="-122"/>
              </a:rPr>
              <a:t>清华大学出版社</a:t>
            </a:r>
          </a:p>
        </p:txBody>
      </p:sp>
      <p:sp>
        <p:nvSpPr>
          <p:cNvPr id="6" name="矩形 5"/>
          <p:cNvSpPr/>
          <p:nvPr/>
        </p:nvSpPr>
        <p:spPr>
          <a:xfrm>
            <a:off x="1223970" y="4089416"/>
            <a:ext cx="4477039" cy="787523"/>
          </a:xfrm>
          <a:prstGeom prst="rect">
            <a:avLst/>
          </a:prstGeom>
        </p:spPr>
        <p:txBody>
          <a:bodyPr wrap="square">
            <a:spAutoFit/>
          </a:bodyPr>
          <a:lstStyle/>
          <a:p>
            <a:pPr>
              <a:lnSpc>
                <a:spcPct val="150000"/>
              </a:lnSpc>
            </a:pPr>
            <a:r>
              <a:rPr lang="zh-CN" altLang="en-US" sz="1600" dirty="0">
                <a:solidFill>
                  <a:schemeClr val="tx1">
                    <a:lumMod val="50000"/>
                    <a:lumOff val="50000"/>
                  </a:schemeClr>
                </a:solidFill>
                <a:latin typeface="字魂59号-创粗黑" panose="00000500000000000000" pitchFamily="2" charset="-122"/>
                <a:ea typeface="字魂59号-创粗黑" panose="00000500000000000000" pitchFamily="2" charset="-122"/>
              </a:rPr>
              <a:t>组长</a:t>
            </a:r>
            <a:r>
              <a:rPr lang="en-US" altLang="zh-CN" sz="1600" dirty="0">
                <a:solidFill>
                  <a:schemeClr val="tx1">
                    <a:lumMod val="50000"/>
                    <a:lumOff val="50000"/>
                  </a:schemeClr>
                </a:solidFill>
                <a:latin typeface="字魂59号-创粗黑" panose="00000500000000000000" pitchFamily="2" charset="-122"/>
                <a:ea typeface="字魂59号-创粗黑" panose="00000500000000000000" pitchFamily="2" charset="-122"/>
              </a:rPr>
              <a:t>: </a:t>
            </a:r>
            <a:r>
              <a:rPr lang="zh-CN" altLang="en-US" sz="1600" dirty="0">
                <a:solidFill>
                  <a:schemeClr val="tx1">
                    <a:lumMod val="50000"/>
                    <a:lumOff val="50000"/>
                  </a:schemeClr>
                </a:solidFill>
                <a:latin typeface="字魂59号-创粗黑" panose="00000500000000000000" pitchFamily="2" charset="-122"/>
                <a:ea typeface="字魂59号-创粗黑" panose="00000500000000000000" pitchFamily="2" charset="-122"/>
              </a:rPr>
              <a:t>刘书宇</a:t>
            </a:r>
            <a:endParaRPr lang="en-US" altLang="zh-CN" sz="1600" dirty="0">
              <a:solidFill>
                <a:schemeClr val="tx1">
                  <a:lumMod val="50000"/>
                  <a:lumOff val="50000"/>
                </a:schemeClr>
              </a:solidFill>
              <a:latin typeface="字魂59号-创粗黑" panose="00000500000000000000" pitchFamily="2" charset="-122"/>
              <a:ea typeface="字魂59号-创粗黑" panose="00000500000000000000" pitchFamily="2" charset="-122"/>
            </a:endParaRPr>
          </a:p>
          <a:p>
            <a:pPr>
              <a:lnSpc>
                <a:spcPct val="150000"/>
              </a:lnSpc>
            </a:pPr>
            <a:r>
              <a:rPr lang="zh-CN" altLang="en-US" sz="1600" dirty="0">
                <a:solidFill>
                  <a:schemeClr val="tx1">
                    <a:lumMod val="50000"/>
                    <a:lumOff val="50000"/>
                  </a:schemeClr>
                </a:solidFill>
                <a:latin typeface="字魂59号-创粗黑" panose="00000500000000000000" pitchFamily="2" charset="-122"/>
                <a:ea typeface="字魂59号-创粗黑" panose="00000500000000000000" pitchFamily="2" charset="-122"/>
              </a:rPr>
              <a:t>组员</a:t>
            </a:r>
            <a:r>
              <a:rPr lang="en-US" altLang="zh-CN" sz="1600" dirty="0">
                <a:solidFill>
                  <a:schemeClr val="tx1">
                    <a:lumMod val="50000"/>
                    <a:lumOff val="50000"/>
                  </a:schemeClr>
                </a:solidFill>
                <a:latin typeface="字魂59号-创粗黑" panose="00000500000000000000" pitchFamily="2" charset="-122"/>
                <a:ea typeface="字魂59号-创粗黑" panose="00000500000000000000" pitchFamily="2" charset="-122"/>
              </a:rPr>
              <a:t>: </a:t>
            </a:r>
            <a:r>
              <a:rPr lang="zh-CN" altLang="en-US" sz="1600" dirty="0">
                <a:solidFill>
                  <a:schemeClr val="tx1">
                    <a:lumMod val="50000"/>
                    <a:lumOff val="50000"/>
                  </a:schemeClr>
                </a:solidFill>
                <a:latin typeface="字魂59号-创粗黑" panose="00000500000000000000" pitchFamily="2" charset="-122"/>
                <a:ea typeface="字魂59号-创粗黑" panose="00000500000000000000" pitchFamily="2" charset="-122"/>
              </a:rPr>
              <a:t>梁泽生 彭昕怡 张安硕 谢子文</a:t>
            </a:r>
            <a:endParaRPr lang="zh-CN" altLang="zh-CN" sz="1600" dirty="0">
              <a:solidFill>
                <a:schemeClr val="tx1">
                  <a:lumMod val="50000"/>
                  <a:lumOff val="50000"/>
                </a:schemeClr>
              </a:solidFill>
              <a:latin typeface="字魂59号-创粗黑" panose="00000500000000000000" pitchFamily="2" charset="-122"/>
              <a:ea typeface="字魂59号-创粗黑" panose="00000500000000000000" pitchFamily="2" charset="-122"/>
            </a:endParaRPr>
          </a:p>
        </p:txBody>
      </p:sp>
      <p:grpSp>
        <p:nvGrpSpPr>
          <p:cNvPr id="7" name="组合 6"/>
          <p:cNvGrpSpPr/>
          <p:nvPr/>
        </p:nvGrpSpPr>
        <p:grpSpPr>
          <a:xfrm>
            <a:off x="1325571" y="5064747"/>
            <a:ext cx="3532058" cy="353468"/>
            <a:chOff x="3477719" y="4586989"/>
            <a:chExt cx="4194132" cy="419725"/>
          </a:xfrm>
        </p:grpSpPr>
        <p:sp>
          <p:nvSpPr>
            <p:cNvPr id="8" name="矩形: 圆角 7"/>
            <p:cNvSpPr/>
            <p:nvPr/>
          </p:nvSpPr>
          <p:spPr>
            <a:xfrm>
              <a:off x="3477719" y="4586989"/>
              <a:ext cx="1114106" cy="419725"/>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solidFill>
                    <a:srgbClr val="2C3998"/>
                  </a:solidFill>
                  <a:latin typeface="字魂5号-无外润黑体" panose="00000500000000000000" pitchFamily="2" charset="-122"/>
                  <a:ea typeface="字魂5号-无外润黑体" panose="00000500000000000000" pitchFamily="2" charset="-122"/>
                </a:rPr>
                <a:t>G14</a:t>
              </a:r>
            </a:p>
          </p:txBody>
        </p:sp>
        <p:sp>
          <p:nvSpPr>
            <p:cNvPr id="9" name="矩形: 圆角 8"/>
            <p:cNvSpPr/>
            <p:nvPr/>
          </p:nvSpPr>
          <p:spPr>
            <a:xfrm>
              <a:off x="4832203" y="4586989"/>
              <a:ext cx="2839648" cy="419725"/>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solidFill>
                    <a:srgbClr val="2C3998"/>
                  </a:solidFill>
                  <a:latin typeface="字魂5号-无外润黑体" panose="00000500000000000000" pitchFamily="2" charset="-122"/>
                  <a:ea typeface="字魂5号-无外润黑体" panose="00000500000000000000" pitchFamily="2" charset="-122"/>
                </a:rPr>
                <a:t>2021</a:t>
              </a:r>
              <a:r>
                <a:rPr lang="zh-CN" altLang="en-US" spc="300" dirty="0">
                  <a:solidFill>
                    <a:srgbClr val="2C3998"/>
                  </a:solidFill>
                  <a:latin typeface="字魂5号-无外润黑体" panose="00000500000000000000" pitchFamily="2" charset="-122"/>
                  <a:ea typeface="字魂5号-无外润黑体" panose="00000500000000000000" pitchFamily="2" charset="-122"/>
                </a:rPr>
                <a:t>年</a:t>
              </a:r>
              <a:r>
                <a:rPr lang="en-US" altLang="zh-CN" spc="300" dirty="0">
                  <a:solidFill>
                    <a:srgbClr val="2C3998"/>
                  </a:solidFill>
                  <a:latin typeface="字魂5号-无外润黑体" panose="00000500000000000000" pitchFamily="2" charset="-122"/>
                  <a:ea typeface="字魂5号-无外润黑体" panose="00000500000000000000" pitchFamily="2" charset="-122"/>
                </a:rPr>
                <a:t>3</a:t>
              </a:r>
              <a:r>
                <a:rPr lang="zh-CN" altLang="en-US" spc="300" dirty="0">
                  <a:solidFill>
                    <a:srgbClr val="2C3998"/>
                  </a:solidFill>
                  <a:latin typeface="字魂5号-无外润黑体" panose="00000500000000000000" pitchFamily="2" charset="-122"/>
                  <a:ea typeface="字魂5号-无外润黑体" panose="00000500000000000000" pitchFamily="2" charset="-122"/>
                </a:rPr>
                <a:t>月</a:t>
              </a:r>
              <a:r>
                <a:rPr lang="en-US" altLang="zh-CN" spc="300" dirty="0">
                  <a:solidFill>
                    <a:srgbClr val="2C3998"/>
                  </a:solidFill>
                  <a:latin typeface="字魂5号-无外润黑体" panose="00000500000000000000" pitchFamily="2" charset="-122"/>
                  <a:ea typeface="字魂5号-无外润黑体" panose="00000500000000000000" pitchFamily="2" charset="-122"/>
                </a:rPr>
                <a:t>28</a:t>
              </a:r>
              <a:r>
                <a:rPr lang="zh-CN" altLang="en-US" spc="300" dirty="0">
                  <a:solidFill>
                    <a:srgbClr val="2C3998"/>
                  </a:solidFill>
                  <a:latin typeface="字魂5号-无外润黑体" panose="00000500000000000000" pitchFamily="2" charset="-122"/>
                  <a:ea typeface="字魂5号-无外润黑体" panose="00000500000000000000" pitchFamily="2" charset="-122"/>
                </a:rPr>
                <a:t>日</a:t>
              </a:r>
            </a:p>
          </p:txBody>
        </p:sp>
      </p:grpSp>
      <p:grpSp>
        <p:nvGrpSpPr>
          <p:cNvPr id="10" name="组合 9"/>
          <p:cNvGrpSpPr/>
          <p:nvPr/>
        </p:nvGrpSpPr>
        <p:grpSpPr>
          <a:xfrm>
            <a:off x="1325570" y="1550672"/>
            <a:ext cx="611974" cy="129836"/>
            <a:chOff x="6705601" y="1045030"/>
            <a:chExt cx="611974" cy="129836"/>
          </a:xfrm>
          <a:solidFill>
            <a:srgbClr val="2C3998">
              <a:alpha val="50000"/>
            </a:srgbClr>
          </a:solidFill>
        </p:grpSpPr>
        <p:sp>
          <p:nvSpPr>
            <p:cNvPr id="11" name="椭圆 10"/>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2" name="椭圆 11"/>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3" name="椭圆 12"/>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BEB33F-373E-49DE-B5E5-A56B3BDA34AB}"/>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1.5.2 </a:t>
            </a:r>
            <a:r>
              <a:rPr lang="zh-CN" altLang="en-US" sz="4000" b="1" dirty="0"/>
              <a:t>逻辑视图</a:t>
            </a:r>
          </a:p>
        </p:txBody>
      </p:sp>
      <p:sp>
        <p:nvSpPr>
          <p:cNvPr id="3" name="文本框 2">
            <a:extLst>
              <a:ext uri="{FF2B5EF4-FFF2-40B4-BE49-F238E27FC236}">
                <a16:creationId xmlns:a16="http://schemas.microsoft.com/office/drawing/2014/main" id="{F0DE37BA-5B4E-4002-9898-0EF95A81C1B2}"/>
              </a:ext>
            </a:extLst>
          </p:cNvPr>
          <p:cNvSpPr txBox="1"/>
          <p:nvPr/>
        </p:nvSpPr>
        <p:spPr>
          <a:xfrm>
            <a:off x="4579620" y="1098530"/>
            <a:ext cx="3185487" cy="369332"/>
          </a:xfrm>
          <a:prstGeom prst="rect">
            <a:avLst/>
          </a:prstGeom>
          <a:noFill/>
        </p:spPr>
        <p:txBody>
          <a:bodyPr wrap="none" rtlCol="0">
            <a:spAutoFit/>
          </a:bodyPr>
          <a:lstStyle/>
          <a:p>
            <a:r>
              <a:rPr lang="zh-CN" altLang="en-US" dirty="0"/>
              <a:t>（静态视图、结构模型视图）</a:t>
            </a:r>
          </a:p>
        </p:txBody>
      </p:sp>
      <p:sp>
        <p:nvSpPr>
          <p:cNvPr id="2" name="文本框 1">
            <a:extLst>
              <a:ext uri="{FF2B5EF4-FFF2-40B4-BE49-F238E27FC236}">
                <a16:creationId xmlns:a16="http://schemas.microsoft.com/office/drawing/2014/main" id="{B7F19FF8-DE87-49CE-9E6A-140A4759BF31}"/>
              </a:ext>
            </a:extLst>
          </p:cNvPr>
          <p:cNvSpPr txBox="1"/>
          <p:nvPr/>
        </p:nvSpPr>
        <p:spPr>
          <a:xfrm>
            <a:off x="1188720" y="2716264"/>
            <a:ext cx="5171440" cy="2308324"/>
          </a:xfrm>
          <a:prstGeom prst="rect">
            <a:avLst/>
          </a:prstGeom>
          <a:noFill/>
        </p:spPr>
        <p:txBody>
          <a:bodyPr wrap="square" rtlCol="0">
            <a:spAutoFit/>
          </a:bodyPr>
          <a:lstStyle/>
          <a:p>
            <a:r>
              <a:rPr lang="zh-CN" altLang="en-US" dirty="0"/>
              <a:t>主要用于描述在用例视图甲提出的系统功能的实现。与用例视图相比，逻辑视图主要关注系统的丙部，它既描述系统的静态结构（系统中的类、对象及它们之间的关系），也描述系统的动态协作关系。系统的静态结构在类图和对象图中进行描述，而动态模型是在状态机图、时序图、通信图及活动图中进行描述。逻辑视图的使用者主要是系统的设计人员和开发人员。</a:t>
            </a:r>
          </a:p>
        </p:txBody>
      </p:sp>
    </p:spTree>
    <p:extLst>
      <p:ext uri="{BB962C8B-B14F-4D97-AF65-F5344CB8AC3E}">
        <p14:creationId xmlns:p14="http://schemas.microsoft.com/office/powerpoint/2010/main" val="4055419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BEB33F-373E-49DE-B5E5-A56B3BDA34AB}"/>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1.5.3 </a:t>
            </a:r>
            <a:r>
              <a:rPr lang="zh-CN" altLang="en-US" sz="4000" b="1" dirty="0"/>
              <a:t>并发视图</a:t>
            </a:r>
          </a:p>
        </p:txBody>
      </p:sp>
      <p:sp>
        <p:nvSpPr>
          <p:cNvPr id="2" name="文本框 1">
            <a:extLst>
              <a:ext uri="{FF2B5EF4-FFF2-40B4-BE49-F238E27FC236}">
                <a16:creationId xmlns:a16="http://schemas.microsoft.com/office/drawing/2014/main" id="{194EE35C-553F-4F61-AC71-D91CA455B09D}"/>
              </a:ext>
            </a:extLst>
          </p:cNvPr>
          <p:cNvSpPr txBox="1"/>
          <p:nvPr/>
        </p:nvSpPr>
        <p:spPr>
          <a:xfrm>
            <a:off x="1137920" y="3092678"/>
            <a:ext cx="8326947" cy="1200329"/>
          </a:xfrm>
          <a:prstGeom prst="rect">
            <a:avLst/>
          </a:prstGeom>
          <a:noFill/>
        </p:spPr>
        <p:txBody>
          <a:bodyPr wrap="square" rtlCol="0">
            <a:spAutoFit/>
          </a:bodyPr>
          <a:lstStyle/>
          <a:p>
            <a:r>
              <a:rPr lang="zh-CN" altLang="en-US" dirty="0"/>
              <a:t>主要是从资源的有效利用、代码的并行执行以及系统环境中异步事件的处理等方面来考虑。将系统划分为并发执行的控制，此外，并发视图还需要处理线程之间的通信和同步。并发视图主要由状态机图、通信图和活动图组成。并发视图的使用者是开发人员和系统集成人员。</a:t>
            </a:r>
          </a:p>
        </p:txBody>
      </p:sp>
    </p:spTree>
    <p:extLst>
      <p:ext uri="{BB962C8B-B14F-4D97-AF65-F5344CB8AC3E}">
        <p14:creationId xmlns:p14="http://schemas.microsoft.com/office/powerpoint/2010/main" val="2112321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BEB33F-373E-49DE-B5E5-A56B3BDA34AB}"/>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1.5.4 </a:t>
            </a:r>
            <a:r>
              <a:rPr lang="zh-CN" altLang="en-US" sz="4000" b="1" dirty="0"/>
              <a:t>组件视图</a:t>
            </a:r>
          </a:p>
        </p:txBody>
      </p:sp>
      <p:sp>
        <p:nvSpPr>
          <p:cNvPr id="2" name="文本框 1">
            <a:extLst>
              <a:ext uri="{FF2B5EF4-FFF2-40B4-BE49-F238E27FC236}">
                <a16:creationId xmlns:a16="http://schemas.microsoft.com/office/drawing/2014/main" id="{75D6A777-8303-4DF8-8485-6164AFD11D73}"/>
              </a:ext>
            </a:extLst>
          </p:cNvPr>
          <p:cNvSpPr txBox="1"/>
          <p:nvPr/>
        </p:nvSpPr>
        <p:spPr>
          <a:xfrm>
            <a:off x="1656080" y="3429000"/>
            <a:ext cx="5940056" cy="1200329"/>
          </a:xfrm>
          <a:prstGeom prst="rect">
            <a:avLst/>
          </a:prstGeom>
          <a:noFill/>
        </p:spPr>
        <p:txBody>
          <a:bodyPr wrap="square" rtlCol="0">
            <a:spAutoFit/>
          </a:bodyPr>
          <a:lstStyle/>
          <a:p>
            <a:r>
              <a:rPr lang="zh-CN" altLang="en-US" dirty="0"/>
              <a:t>描述系统的实现模块及它们之间的依赖关系。其中，组件指的是不同类型的代码模块，它是构造应用的软件单元。组件视图中也可以添加组件的其他附加信息，例如，资源分配或者其他管理信息。组件视图的使用者是开发人员。</a:t>
            </a:r>
          </a:p>
        </p:txBody>
      </p:sp>
    </p:spTree>
    <p:extLst>
      <p:ext uri="{BB962C8B-B14F-4D97-AF65-F5344CB8AC3E}">
        <p14:creationId xmlns:p14="http://schemas.microsoft.com/office/powerpoint/2010/main" val="4206994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BEB33F-373E-49DE-B5E5-A56B3BDA34AB}"/>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1.5.5 </a:t>
            </a:r>
            <a:r>
              <a:rPr lang="zh-CN" altLang="en-US" sz="4000" b="1" dirty="0"/>
              <a:t>配置视图</a:t>
            </a:r>
          </a:p>
        </p:txBody>
      </p:sp>
      <p:sp>
        <p:nvSpPr>
          <p:cNvPr id="2" name="文本框 1">
            <a:extLst>
              <a:ext uri="{FF2B5EF4-FFF2-40B4-BE49-F238E27FC236}">
                <a16:creationId xmlns:a16="http://schemas.microsoft.com/office/drawing/2014/main" id="{9FA1FC57-62E3-4FC7-B741-09479B32B133}"/>
              </a:ext>
            </a:extLst>
          </p:cNvPr>
          <p:cNvSpPr txBox="1"/>
          <p:nvPr/>
        </p:nvSpPr>
        <p:spPr>
          <a:xfrm>
            <a:off x="1310640" y="3205480"/>
            <a:ext cx="7457440" cy="923330"/>
          </a:xfrm>
          <a:prstGeom prst="rect">
            <a:avLst/>
          </a:prstGeom>
          <a:noFill/>
        </p:spPr>
        <p:txBody>
          <a:bodyPr wrap="square" rtlCol="0">
            <a:spAutoFit/>
          </a:bodyPr>
          <a:lstStyle/>
          <a:p>
            <a:r>
              <a:rPr lang="zh-CN" altLang="en-US" dirty="0"/>
              <a:t>配置视图主要显示系统的物理部署，它描述位于节点上的运行实例的部署情况。配置视图还允许评估分配结果和资源分配。配置视图的使用者是开发人员、系统集成人员和测试人员。</a:t>
            </a:r>
          </a:p>
        </p:txBody>
      </p:sp>
    </p:spTree>
    <p:extLst>
      <p:ext uri="{BB962C8B-B14F-4D97-AF65-F5344CB8AC3E}">
        <p14:creationId xmlns:p14="http://schemas.microsoft.com/office/powerpoint/2010/main" val="389843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62C91DD-9110-4F4A-B196-F1EB0E2EABE8}"/>
              </a:ext>
            </a:extLst>
          </p:cNvPr>
          <p:cNvSpPr txBox="1"/>
          <p:nvPr/>
        </p:nvSpPr>
        <p:spPr>
          <a:xfrm>
            <a:off x="3648396" y="2413337"/>
            <a:ext cx="4653543" cy="1015663"/>
          </a:xfrm>
          <a:prstGeom prst="rect">
            <a:avLst/>
          </a:prstGeom>
          <a:noFill/>
        </p:spPr>
        <p:txBody>
          <a:bodyPr wrap="square" rtlCol="0">
            <a:spAutoFit/>
          </a:bodyPr>
          <a:lstStyle/>
          <a:p>
            <a:r>
              <a:rPr lang="en-US" altLang="zh-CN" sz="6000" b="1" dirty="0"/>
              <a:t>1.6 UML</a:t>
            </a:r>
            <a:r>
              <a:rPr lang="zh-CN" altLang="en-US" sz="6000" b="1" dirty="0"/>
              <a:t>的</a:t>
            </a:r>
            <a:r>
              <a:rPr lang="zh-CN" altLang="en-US" sz="6000" b="1" dirty="0">
                <a:solidFill>
                  <a:schemeClr val="accent1"/>
                </a:solidFill>
              </a:rPr>
              <a:t>图</a:t>
            </a:r>
          </a:p>
        </p:txBody>
      </p:sp>
      <p:sp>
        <p:nvSpPr>
          <p:cNvPr id="5" name="文本框 4">
            <a:extLst>
              <a:ext uri="{FF2B5EF4-FFF2-40B4-BE49-F238E27FC236}">
                <a16:creationId xmlns:a16="http://schemas.microsoft.com/office/drawing/2014/main" id="{99639B68-39F3-4264-9FF2-5013DEC52606}"/>
              </a:ext>
            </a:extLst>
          </p:cNvPr>
          <p:cNvSpPr txBox="1"/>
          <p:nvPr/>
        </p:nvSpPr>
        <p:spPr>
          <a:xfrm>
            <a:off x="2356924" y="3645816"/>
            <a:ext cx="7478151" cy="646331"/>
          </a:xfrm>
          <a:prstGeom prst="rect">
            <a:avLst/>
          </a:prstGeom>
          <a:noFill/>
        </p:spPr>
        <p:txBody>
          <a:bodyPr wrap="square" rtlCol="0">
            <a:spAutoFit/>
          </a:bodyPr>
          <a:lstStyle/>
          <a:p>
            <a:pPr algn="ctr"/>
            <a:r>
              <a:rPr lang="en-US" altLang="zh-CN" dirty="0"/>
              <a:t>UML </a:t>
            </a:r>
            <a:r>
              <a:rPr lang="zh-CN" altLang="en-US" dirty="0"/>
              <a:t>图是描述</a:t>
            </a:r>
            <a:r>
              <a:rPr lang="en-US" altLang="zh-CN" dirty="0"/>
              <a:t>UML</a:t>
            </a:r>
            <a:r>
              <a:rPr lang="zh-CN" altLang="en-US" dirty="0"/>
              <a:t>视图内容的图形。</a:t>
            </a:r>
            <a:r>
              <a:rPr lang="en-US" altLang="zh-CN" dirty="0"/>
              <a:t>UML</a:t>
            </a:r>
            <a:r>
              <a:rPr lang="zh-CN" altLang="en-US" dirty="0"/>
              <a:t>有</a:t>
            </a:r>
            <a:r>
              <a:rPr lang="en-US" altLang="zh-CN" dirty="0"/>
              <a:t>13</a:t>
            </a:r>
            <a:r>
              <a:rPr lang="zh-CN" altLang="en-US" dirty="0"/>
              <a:t>种不同的图，通过它们的相互组合提供被建模系统的所有视图。</a:t>
            </a:r>
          </a:p>
        </p:txBody>
      </p:sp>
    </p:spTree>
    <p:extLst>
      <p:ext uri="{BB962C8B-B14F-4D97-AF65-F5344CB8AC3E}">
        <p14:creationId xmlns:p14="http://schemas.microsoft.com/office/powerpoint/2010/main" val="3192004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BEB33F-373E-49DE-B5E5-A56B3BDA34AB}"/>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1.6.1 </a:t>
            </a:r>
            <a:r>
              <a:rPr lang="zh-CN" altLang="en-US" sz="4000" b="1" dirty="0"/>
              <a:t>用例图</a:t>
            </a:r>
          </a:p>
        </p:txBody>
      </p:sp>
      <p:pic>
        <p:nvPicPr>
          <p:cNvPr id="5" name="图片 4">
            <a:extLst>
              <a:ext uri="{FF2B5EF4-FFF2-40B4-BE49-F238E27FC236}">
                <a16:creationId xmlns:a16="http://schemas.microsoft.com/office/drawing/2014/main" id="{1BE3824C-BB3A-452B-91EE-B5AB0EC46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041" y="690562"/>
            <a:ext cx="5791200" cy="5476875"/>
          </a:xfrm>
          <a:prstGeom prst="rect">
            <a:avLst/>
          </a:prstGeom>
        </p:spPr>
      </p:pic>
      <p:sp>
        <p:nvSpPr>
          <p:cNvPr id="6" name="文本框 5">
            <a:extLst>
              <a:ext uri="{FF2B5EF4-FFF2-40B4-BE49-F238E27FC236}">
                <a16:creationId xmlns:a16="http://schemas.microsoft.com/office/drawing/2014/main" id="{6F8F0768-61DC-4C8B-8972-1296DEFA66EF}"/>
              </a:ext>
            </a:extLst>
          </p:cNvPr>
          <p:cNvSpPr txBox="1"/>
          <p:nvPr/>
        </p:nvSpPr>
        <p:spPr>
          <a:xfrm>
            <a:off x="2722880" y="6167437"/>
            <a:ext cx="2492990" cy="369332"/>
          </a:xfrm>
          <a:prstGeom prst="rect">
            <a:avLst/>
          </a:prstGeom>
          <a:noFill/>
        </p:spPr>
        <p:txBody>
          <a:bodyPr wrap="none" rtlCol="0">
            <a:spAutoFit/>
          </a:bodyPr>
          <a:lstStyle/>
          <a:p>
            <a:r>
              <a:rPr lang="zh-CN" altLang="en-US" dirty="0"/>
              <a:t>社区团购大致的用例图</a:t>
            </a:r>
          </a:p>
        </p:txBody>
      </p:sp>
      <p:sp>
        <p:nvSpPr>
          <p:cNvPr id="2" name="文本框 1">
            <a:extLst>
              <a:ext uri="{FF2B5EF4-FFF2-40B4-BE49-F238E27FC236}">
                <a16:creationId xmlns:a16="http://schemas.microsoft.com/office/drawing/2014/main" id="{AB3C1A0C-CB64-4CF8-92A4-E4F97260BFCF}"/>
              </a:ext>
            </a:extLst>
          </p:cNvPr>
          <p:cNvSpPr txBox="1"/>
          <p:nvPr/>
        </p:nvSpPr>
        <p:spPr>
          <a:xfrm>
            <a:off x="7457441" y="2092960"/>
            <a:ext cx="4131812" cy="2585323"/>
          </a:xfrm>
          <a:prstGeom prst="rect">
            <a:avLst/>
          </a:prstGeom>
          <a:noFill/>
        </p:spPr>
        <p:txBody>
          <a:bodyPr wrap="square" rtlCol="0">
            <a:spAutoFit/>
          </a:bodyPr>
          <a:lstStyle/>
          <a:p>
            <a:r>
              <a:rPr lang="zh-CN" altLang="en-US" dirty="0"/>
              <a:t>用例图是从用户角度描述系统功能，并指出各功能的操作者。用例图是</a:t>
            </a:r>
            <a:r>
              <a:rPr lang="en-US" altLang="zh-CN" dirty="0"/>
              <a:t>UML</a:t>
            </a:r>
            <a:r>
              <a:rPr lang="zh-CN" altLang="en-US" dirty="0"/>
              <a:t>中最简单也是最复杂的一种图。说它简单是因为它柔用了面向对象的思想，基于用户角度来描述系统，绘制非常容易，图形表示直观并且容易理解。说它复杂是因为用例图往往不容易控制，要么过于复杂，要么过于简单。用例图展示了一组用例、参与者以及它们之间的关系。</a:t>
            </a:r>
          </a:p>
        </p:txBody>
      </p:sp>
    </p:spTree>
    <p:extLst>
      <p:ext uri="{BB962C8B-B14F-4D97-AF65-F5344CB8AC3E}">
        <p14:creationId xmlns:p14="http://schemas.microsoft.com/office/powerpoint/2010/main" val="1365303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BEB33F-373E-49DE-B5E5-A56B3BDA34AB}"/>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1.6.2 </a:t>
            </a:r>
            <a:r>
              <a:rPr lang="zh-CN" altLang="en-US" sz="4000" b="1" dirty="0"/>
              <a:t>类图</a:t>
            </a:r>
          </a:p>
        </p:txBody>
      </p:sp>
      <p:pic>
        <p:nvPicPr>
          <p:cNvPr id="3" name="图片 2">
            <a:extLst>
              <a:ext uri="{FF2B5EF4-FFF2-40B4-BE49-F238E27FC236}">
                <a16:creationId xmlns:a16="http://schemas.microsoft.com/office/drawing/2014/main" id="{82523018-11DB-43AF-95F3-FA3B68935A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317" y="1471672"/>
            <a:ext cx="4439278" cy="4177288"/>
          </a:xfrm>
          <a:prstGeom prst="rect">
            <a:avLst/>
          </a:prstGeom>
        </p:spPr>
      </p:pic>
      <p:sp>
        <p:nvSpPr>
          <p:cNvPr id="5" name="文本框 4">
            <a:extLst>
              <a:ext uri="{FF2B5EF4-FFF2-40B4-BE49-F238E27FC236}">
                <a16:creationId xmlns:a16="http://schemas.microsoft.com/office/drawing/2014/main" id="{2DC8F4E3-DEC1-4EAB-B653-9AD12CE31391}"/>
              </a:ext>
            </a:extLst>
          </p:cNvPr>
          <p:cNvSpPr txBox="1"/>
          <p:nvPr/>
        </p:nvSpPr>
        <p:spPr>
          <a:xfrm>
            <a:off x="2745850" y="5730240"/>
            <a:ext cx="2723823" cy="369332"/>
          </a:xfrm>
          <a:prstGeom prst="rect">
            <a:avLst/>
          </a:prstGeom>
          <a:noFill/>
        </p:spPr>
        <p:txBody>
          <a:bodyPr wrap="none" rtlCol="0">
            <a:spAutoFit/>
          </a:bodyPr>
          <a:lstStyle/>
          <a:p>
            <a:r>
              <a:rPr lang="zh-CN" altLang="en-US" dirty="0"/>
              <a:t>社区团购部分大致的类图</a:t>
            </a:r>
          </a:p>
        </p:txBody>
      </p:sp>
      <p:sp>
        <p:nvSpPr>
          <p:cNvPr id="2" name="文本框 1">
            <a:extLst>
              <a:ext uri="{FF2B5EF4-FFF2-40B4-BE49-F238E27FC236}">
                <a16:creationId xmlns:a16="http://schemas.microsoft.com/office/drawing/2014/main" id="{0E71DB19-D890-4D41-9B64-C8737943F9DC}"/>
              </a:ext>
            </a:extLst>
          </p:cNvPr>
          <p:cNvSpPr txBox="1"/>
          <p:nvPr/>
        </p:nvSpPr>
        <p:spPr>
          <a:xfrm>
            <a:off x="8341360" y="2468879"/>
            <a:ext cx="3078480" cy="1754326"/>
          </a:xfrm>
          <a:prstGeom prst="rect">
            <a:avLst/>
          </a:prstGeom>
          <a:noFill/>
        </p:spPr>
        <p:txBody>
          <a:bodyPr wrap="square" rtlCol="0">
            <a:spAutoFit/>
          </a:bodyPr>
          <a:lstStyle/>
          <a:p>
            <a:r>
              <a:rPr lang="zh-CN" altLang="en-US" dirty="0"/>
              <a:t>类图是</a:t>
            </a:r>
            <a:r>
              <a:rPr lang="en-US" altLang="zh-CN" dirty="0"/>
              <a:t>UML</a:t>
            </a:r>
            <a:r>
              <a:rPr lang="zh-CN" altLang="en-US" dirty="0"/>
              <a:t>面向对象中最常用的一种图，类图可以帮助人们更直观地了解一个系统的体系结构。通过关系和类表示的类图，可以图形化地描述一个系统的设计部分。</a:t>
            </a:r>
          </a:p>
        </p:txBody>
      </p:sp>
    </p:spTree>
    <p:extLst>
      <p:ext uri="{BB962C8B-B14F-4D97-AF65-F5344CB8AC3E}">
        <p14:creationId xmlns:p14="http://schemas.microsoft.com/office/powerpoint/2010/main" val="3201651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BEB33F-373E-49DE-B5E5-A56B3BDA34AB}"/>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1.6.3 </a:t>
            </a:r>
            <a:r>
              <a:rPr lang="zh-CN" altLang="en-US" sz="4000" b="1" dirty="0"/>
              <a:t>对象图</a:t>
            </a:r>
          </a:p>
        </p:txBody>
      </p:sp>
      <p:sp>
        <p:nvSpPr>
          <p:cNvPr id="2" name="文本框 1">
            <a:extLst>
              <a:ext uri="{FF2B5EF4-FFF2-40B4-BE49-F238E27FC236}">
                <a16:creationId xmlns:a16="http://schemas.microsoft.com/office/drawing/2014/main" id="{37E5F11F-4E5A-4C4C-A735-D7D1CDFDBB1B}"/>
              </a:ext>
            </a:extLst>
          </p:cNvPr>
          <p:cNvSpPr txBox="1"/>
          <p:nvPr/>
        </p:nvSpPr>
        <p:spPr>
          <a:xfrm>
            <a:off x="4374037" y="2139885"/>
            <a:ext cx="7493912" cy="1200329"/>
          </a:xfrm>
          <a:prstGeom prst="rect">
            <a:avLst/>
          </a:prstGeom>
          <a:noFill/>
        </p:spPr>
        <p:txBody>
          <a:bodyPr wrap="square" rtlCol="0">
            <a:spAutoFit/>
          </a:bodyPr>
          <a:lstStyle/>
          <a:p>
            <a:r>
              <a:rPr lang="en-US" altLang="zh-CN" dirty="0"/>
              <a:t>UML</a:t>
            </a:r>
            <a:r>
              <a:rPr lang="zh-CN" altLang="en-US" dirty="0"/>
              <a:t>面向对象中对象图是类图的实例，几乎使用与类图完全相同的标识。它们的不同点在于对象图显示类的多个对象实例，而不是实例的类。一个对象图是类图的一个实例。由于对象存在生命周期，因此对象图只能在系统某一时间段存在。</a:t>
            </a:r>
          </a:p>
        </p:txBody>
      </p:sp>
    </p:spTree>
    <p:extLst>
      <p:ext uri="{BB962C8B-B14F-4D97-AF65-F5344CB8AC3E}">
        <p14:creationId xmlns:p14="http://schemas.microsoft.com/office/powerpoint/2010/main" val="946372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705E1C1-9CB2-4C4F-B9A8-89E352E61EFB}"/>
              </a:ext>
            </a:extLst>
          </p:cNvPr>
          <p:cNvSpPr txBox="1"/>
          <p:nvPr/>
        </p:nvSpPr>
        <p:spPr>
          <a:xfrm>
            <a:off x="4978400" y="1981200"/>
            <a:ext cx="1415772" cy="584775"/>
          </a:xfrm>
          <a:prstGeom prst="rect">
            <a:avLst/>
          </a:prstGeom>
          <a:noFill/>
        </p:spPr>
        <p:txBody>
          <a:bodyPr wrap="none" rtlCol="0">
            <a:spAutoFit/>
          </a:bodyPr>
          <a:lstStyle/>
          <a:p>
            <a:r>
              <a:rPr lang="zh-CN" altLang="en-US" sz="3200" dirty="0"/>
              <a:t>请问：</a:t>
            </a:r>
          </a:p>
        </p:txBody>
      </p:sp>
      <p:sp>
        <p:nvSpPr>
          <p:cNvPr id="5" name="文本框 4">
            <a:extLst>
              <a:ext uri="{FF2B5EF4-FFF2-40B4-BE49-F238E27FC236}">
                <a16:creationId xmlns:a16="http://schemas.microsoft.com/office/drawing/2014/main" id="{EF9578B7-ED96-4EEE-92AC-EEB968CB767B}"/>
              </a:ext>
            </a:extLst>
          </p:cNvPr>
          <p:cNvSpPr txBox="1"/>
          <p:nvPr/>
        </p:nvSpPr>
        <p:spPr>
          <a:xfrm>
            <a:off x="4439920" y="2936240"/>
            <a:ext cx="4108817" cy="369332"/>
          </a:xfrm>
          <a:prstGeom prst="rect">
            <a:avLst/>
          </a:prstGeom>
          <a:noFill/>
        </p:spPr>
        <p:txBody>
          <a:bodyPr wrap="none" rtlCol="0">
            <a:spAutoFit/>
          </a:bodyPr>
          <a:lstStyle/>
          <a:p>
            <a:r>
              <a:rPr lang="en-US" altLang="zh-CN" dirty="0"/>
              <a:t>UML</a:t>
            </a:r>
            <a:r>
              <a:rPr lang="zh-CN" altLang="en-US" dirty="0"/>
              <a:t>的类图和对象图有什么区别和联系</a:t>
            </a:r>
          </a:p>
        </p:txBody>
      </p:sp>
    </p:spTree>
    <p:extLst>
      <p:ext uri="{BB962C8B-B14F-4D97-AF65-F5344CB8AC3E}">
        <p14:creationId xmlns:p14="http://schemas.microsoft.com/office/powerpoint/2010/main" val="2844090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BEB33F-373E-49DE-B5E5-A56B3BDA34AB}"/>
              </a:ext>
            </a:extLst>
          </p:cNvPr>
          <p:cNvSpPr txBox="1"/>
          <p:nvPr/>
        </p:nvSpPr>
        <p:spPr>
          <a:xfrm>
            <a:off x="7729979" y="763786"/>
            <a:ext cx="3689861" cy="707886"/>
          </a:xfrm>
          <a:prstGeom prst="rect">
            <a:avLst/>
          </a:prstGeom>
          <a:noFill/>
        </p:spPr>
        <p:txBody>
          <a:bodyPr wrap="square" rtlCol="0">
            <a:spAutoFit/>
          </a:bodyPr>
          <a:lstStyle/>
          <a:p>
            <a:r>
              <a:rPr lang="en-US" altLang="zh-CN" sz="4000" b="1" dirty="0"/>
              <a:t>1.6.4 </a:t>
            </a:r>
            <a:r>
              <a:rPr lang="zh-CN" altLang="en-US" sz="4000" b="1" dirty="0"/>
              <a:t>状态机图</a:t>
            </a:r>
          </a:p>
        </p:txBody>
      </p:sp>
      <p:pic>
        <p:nvPicPr>
          <p:cNvPr id="3" name="图片 2">
            <a:extLst>
              <a:ext uri="{FF2B5EF4-FFF2-40B4-BE49-F238E27FC236}">
                <a16:creationId xmlns:a16="http://schemas.microsoft.com/office/drawing/2014/main" id="{DDEA1625-D846-4A70-8DF3-6E490905F3CB}"/>
              </a:ext>
            </a:extLst>
          </p:cNvPr>
          <p:cNvPicPr>
            <a:picLocks noChangeAspect="1"/>
          </p:cNvPicPr>
          <p:nvPr/>
        </p:nvPicPr>
        <p:blipFill rotWithShape="1">
          <a:blip r:embed="rId2">
            <a:extLst>
              <a:ext uri="{28A0092B-C50C-407E-A947-70E740481C1C}">
                <a14:useLocalDpi xmlns:a14="http://schemas.microsoft.com/office/drawing/2010/main" val="0"/>
              </a:ext>
            </a:extLst>
          </a:blip>
          <a:srcRect b="32817"/>
          <a:stretch/>
        </p:blipFill>
        <p:spPr>
          <a:xfrm>
            <a:off x="747375" y="4193955"/>
            <a:ext cx="8827534" cy="1678944"/>
          </a:xfrm>
          <a:prstGeom prst="rect">
            <a:avLst/>
          </a:prstGeom>
        </p:spPr>
      </p:pic>
      <p:sp>
        <p:nvSpPr>
          <p:cNvPr id="5" name="文本框 4">
            <a:extLst>
              <a:ext uri="{FF2B5EF4-FFF2-40B4-BE49-F238E27FC236}">
                <a16:creationId xmlns:a16="http://schemas.microsoft.com/office/drawing/2014/main" id="{98CA3949-E822-46E8-81E0-92F9FD733C0F}"/>
              </a:ext>
            </a:extLst>
          </p:cNvPr>
          <p:cNvSpPr txBox="1"/>
          <p:nvPr/>
        </p:nvSpPr>
        <p:spPr>
          <a:xfrm>
            <a:off x="3073138" y="2064469"/>
            <a:ext cx="5377843" cy="923330"/>
          </a:xfrm>
          <a:prstGeom prst="rect">
            <a:avLst/>
          </a:prstGeom>
          <a:noFill/>
        </p:spPr>
        <p:txBody>
          <a:bodyPr wrap="square" rtlCol="0">
            <a:spAutoFit/>
          </a:bodyPr>
          <a:lstStyle/>
          <a:p>
            <a:r>
              <a:rPr lang="zh-CN" altLang="en-US" dirty="0"/>
              <a:t>描述一个实体基于事件反应的动态行为，显示了该实体是如何根据当前所处的状态对不同的事件做出反应的，如图</a:t>
            </a:r>
            <a:r>
              <a:rPr lang="en-US" altLang="zh-CN" dirty="0"/>
              <a:t>1.7</a:t>
            </a:r>
            <a:r>
              <a:rPr lang="zh-CN" altLang="en-US" dirty="0"/>
              <a:t>所示。</a:t>
            </a:r>
          </a:p>
        </p:txBody>
      </p:sp>
    </p:spTree>
    <p:extLst>
      <p:ext uri="{BB962C8B-B14F-4D97-AF65-F5344CB8AC3E}">
        <p14:creationId xmlns:p14="http://schemas.microsoft.com/office/powerpoint/2010/main" val="1346433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EC1CD79-7C9E-46B9-8E00-818E79BAB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23" y="1493166"/>
            <a:ext cx="2772077" cy="3871667"/>
          </a:xfrm>
          <a:prstGeom prst="rect">
            <a:avLst/>
          </a:prstGeom>
          <a:effectLst>
            <a:outerShdw blurRad="127000" dist="38100" dir="5400000" algn="t" rotWithShape="0">
              <a:prstClr val="black">
                <a:alpha val="40000"/>
              </a:prstClr>
            </a:outerShdw>
          </a:effectLst>
        </p:spPr>
      </p:pic>
      <p:sp>
        <p:nvSpPr>
          <p:cNvPr id="6" name="文本框 5">
            <a:extLst>
              <a:ext uri="{FF2B5EF4-FFF2-40B4-BE49-F238E27FC236}">
                <a16:creationId xmlns:a16="http://schemas.microsoft.com/office/drawing/2014/main" id="{269A313F-52E9-4134-A5A2-39DB43701B81}"/>
              </a:ext>
            </a:extLst>
          </p:cNvPr>
          <p:cNvSpPr txBox="1"/>
          <p:nvPr/>
        </p:nvSpPr>
        <p:spPr>
          <a:xfrm>
            <a:off x="1635244" y="2783840"/>
            <a:ext cx="5321667" cy="369332"/>
          </a:xfrm>
          <a:prstGeom prst="rect">
            <a:avLst/>
          </a:prstGeom>
          <a:noFill/>
        </p:spPr>
        <p:txBody>
          <a:bodyPr wrap="square">
            <a:spAutoFit/>
          </a:bodyPr>
          <a:lstStyle/>
          <a:p>
            <a:r>
              <a:rPr lang="en-US" altLang="zh-CN" dirty="0"/>
              <a:t>《UML2</a:t>
            </a:r>
            <a:r>
              <a:rPr lang="zh-CN" altLang="en-US" dirty="0"/>
              <a:t>基础、建模与设计教程</a:t>
            </a:r>
            <a:r>
              <a:rPr lang="en-US" altLang="zh-CN" dirty="0"/>
              <a:t>》</a:t>
            </a:r>
            <a:r>
              <a:rPr lang="zh-CN" altLang="en-US" dirty="0"/>
              <a:t>清华大学出版社</a:t>
            </a:r>
            <a:endParaRPr lang="en-US" altLang="zh-CN" dirty="0"/>
          </a:p>
        </p:txBody>
      </p:sp>
      <p:sp>
        <p:nvSpPr>
          <p:cNvPr id="9" name="文本框 8">
            <a:extLst>
              <a:ext uri="{FF2B5EF4-FFF2-40B4-BE49-F238E27FC236}">
                <a16:creationId xmlns:a16="http://schemas.microsoft.com/office/drawing/2014/main" id="{8AD35259-DE4F-4CC7-B553-BC9EE05D3C10}"/>
              </a:ext>
            </a:extLst>
          </p:cNvPr>
          <p:cNvSpPr txBox="1"/>
          <p:nvPr/>
        </p:nvSpPr>
        <p:spPr>
          <a:xfrm>
            <a:off x="1810593" y="4202669"/>
            <a:ext cx="1320800" cy="369332"/>
          </a:xfrm>
          <a:prstGeom prst="rect">
            <a:avLst/>
          </a:prstGeom>
          <a:noFill/>
        </p:spPr>
        <p:txBody>
          <a:bodyPr wrap="square">
            <a:spAutoFit/>
          </a:bodyPr>
          <a:lstStyle/>
          <a:p>
            <a:r>
              <a:rPr lang="en-US" altLang="zh-CN" dirty="0"/>
              <a:t>1.5~1.8</a:t>
            </a:r>
            <a:endParaRPr lang="zh-CN" altLang="en-US" dirty="0"/>
          </a:p>
        </p:txBody>
      </p:sp>
      <p:sp>
        <p:nvSpPr>
          <p:cNvPr id="13" name="文本框 12">
            <a:extLst>
              <a:ext uri="{FF2B5EF4-FFF2-40B4-BE49-F238E27FC236}">
                <a16:creationId xmlns:a16="http://schemas.microsoft.com/office/drawing/2014/main" id="{FCB09384-3771-4ADB-848B-4956478D057A}"/>
              </a:ext>
            </a:extLst>
          </p:cNvPr>
          <p:cNvSpPr txBox="1"/>
          <p:nvPr/>
        </p:nvSpPr>
        <p:spPr>
          <a:xfrm>
            <a:off x="1810593" y="2274948"/>
            <a:ext cx="1107996" cy="369332"/>
          </a:xfrm>
          <a:prstGeom prst="rect">
            <a:avLst/>
          </a:prstGeom>
          <a:ln w="38100">
            <a:solidFill>
              <a:srgbClr val="2C3998"/>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a:t>使用教材</a:t>
            </a:r>
          </a:p>
        </p:txBody>
      </p:sp>
      <p:sp>
        <p:nvSpPr>
          <p:cNvPr id="16" name="文本框 15">
            <a:extLst>
              <a:ext uri="{FF2B5EF4-FFF2-40B4-BE49-F238E27FC236}">
                <a16:creationId xmlns:a16="http://schemas.microsoft.com/office/drawing/2014/main" id="{4189FD60-56FF-4CB1-BA7C-EDFE557632DF}"/>
              </a:ext>
            </a:extLst>
          </p:cNvPr>
          <p:cNvSpPr txBox="1"/>
          <p:nvPr/>
        </p:nvSpPr>
        <p:spPr>
          <a:xfrm>
            <a:off x="1810593" y="3704829"/>
            <a:ext cx="1569660" cy="369332"/>
          </a:xfrm>
          <a:prstGeom prst="rect">
            <a:avLst/>
          </a:prstGeom>
          <a:ln w="38100">
            <a:solidFill>
              <a:srgbClr val="2C3998"/>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1800" dirty="0"/>
              <a:t>重点讲解章节</a:t>
            </a:r>
          </a:p>
        </p:txBody>
      </p:sp>
    </p:spTree>
    <p:extLst>
      <p:ext uri="{BB962C8B-B14F-4D97-AF65-F5344CB8AC3E}">
        <p14:creationId xmlns:p14="http://schemas.microsoft.com/office/powerpoint/2010/main" val="4111939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BEB33F-373E-49DE-B5E5-A56B3BDA34AB}"/>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1.6.5 </a:t>
            </a:r>
            <a:r>
              <a:rPr lang="zh-CN" altLang="en-US" sz="4000" b="1" dirty="0"/>
              <a:t>活动图</a:t>
            </a:r>
          </a:p>
        </p:txBody>
      </p:sp>
      <p:pic>
        <p:nvPicPr>
          <p:cNvPr id="3" name="图片 2">
            <a:extLst>
              <a:ext uri="{FF2B5EF4-FFF2-40B4-BE49-F238E27FC236}">
                <a16:creationId xmlns:a16="http://schemas.microsoft.com/office/drawing/2014/main" id="{BA3D7DA7-8A9B-404E-A585-C45FA0A6E2CB}"/>
              </a:ext>
            </a:extLst>
          </p:cNvPr>
          <p:cNvPicPr>
            <a:picLocks noChangeAspect="1"/>
          </p:cNvPicPr>
          <p:nvPr/>
        </p:nvPicPr>
        <p:blipFill rotWithShape="1">
          <a:blip r:embed="rId2">
            <a:extLst>
              <a:ext uri="{28A0092B-C50C-407E-A947-70E740481C1C}">
                <a14:useLocalDpi xmlns:a14="http://schemas.microsoft.com/office/drawing/2010/main" val="0"/>
              </a:ext>
            </a:extLst>
          </a:blip>
          <a:srcRect l="22437"/>
          <a:stretch/>
        </p:blipFill>
        <p:spPr>
          <a:xfrm>
            <a:off x="1732892" y="0"/>
            <a:ext cx="4235497" cy="6858000"/>
          </a:xfrm>
          <a:prstGeom prst="rect">
            <a:avLst/>
          </a:prstGeom>
        </p:spPr>
      </p:pic>
      <p:sp>
        <p:nvSpPr>
          <p:cNvPr id="5" name="文本框 4">
            <a:extLst>
              <a:ext uri="{FF2B5EF4-FFF2-40B4-BE49-F238E27FC236}">
                <a16:creationId xmlns:a16="http://schemas.microsoft.com/office/drawing/2014/main" id="{E2E633B5-7454-47E4-A932-2D9CA6FDA663}"/>
              </a:ext>
            </a:extLst>
          </p:cNvPr>
          <p:cNvSpPr txBox="1"/>
          <p:nvPr/>
        </p:nvSpPr>
        <p:spPr>
          <a:xfrm>
            <a:off x="7072794" y="1998482"/>
            <a:ext cx="4347046" cy="3139321"/>
          </a:xfrm>
          <a:prstGeom prst="rect">
            <a:avLst/>
          </a:prstGeom>
          <a:noFill/>
        </p:spPr>
        <p:txBody>
          <a:bodyPr wrap="square" rtlCol="0">
            <a:spAutoFit/>
          </a:bodyPr>
          <a:lstStyle/>
          <a:p>
            <a:r>
              <a:rPr lang="en-US" altLang="zh-CN" dirty="0"/>
              <a:t>UML</a:t>
            </a:r>
            <a:r>
              <a:rPr lang="zh-CN" altLang="en-US" dirty="0"/>
              <a:t>面向对象中活动图记录了单个操作或方法的逻辑，或者单个业务流程的逻辑。描述系统中各种活动的执行顺序，通常用于描述一个操作中所要进行的各项活动的执行流程。同时，它也常被用来描述一个用例的处理流程，或者某种交互流程。</a:t>
            </a:r>
            <a:endParaRPr lang="en-US" altLang="zh-CN" dirty="0"/>
          </a:p>
          <a:p>
            <a:r>
              <a:rPr lang="zh-CN" altLang="en-US" dirty="0"/>
              <a:t>活动图由一些活动组成，图中同时包括对这些活动的说明。当一个活动执行完毕之后，将沿着控制转移箭头转向下一个活动。活动图中还可以方便地描述控制转移的条件及并行执行等要求，如图</a:t>
            </a:r>
            <a:r>
              <a:rPr lang="en-US" altLang="zh-CN" dirty="0"/>
              <a:t>1.8</a:t>
            </a:r>
            <a:r>
              <a:rPr lang="zh-CN" altLang="en-US" dirty="0"/>
              <a:t>所示。</a:t>
            </a:r>
          </a:p>
        </p:txBody>
      </p:sp>
    </p:spTree>
    <p:extLst>
      <p:ext uri="{BB962C8B-B14F-4D97-AF65-F5344CB8AC3E}">
        <p14:creationId xmlns:p14="http://schemas.microsoft.com/office/powerpoint/2010/main" val="1794252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BEB33F-373E-49DE-B5E5-A56B3BDA34AB}"/>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1.6.6 </a:t>
            </a:r>
            <a:r>
              <a:rPr lang="zh-CN" altLang="en-US" sz="4000" b="1" dirty="0"/>
              <a:t>顺序图</a:t>
            </a:r>
          </a:p>
        </p:txBody>
      </p:sp>
      <p:pic>
        <p:nvPicPr>
          <p:cNvPr id="3" name="图片 2">
            <a:extLst>
              <a:ext uri="{FF2B5EF4-FFF2-40B4-BE49-F238E27FC236}">
                <a16:creationId xmlns:a16="http://schemas.microsoft.com/office/drawing/2014/main" id="{23A2DB3F-9E71-4278-A79B-B84E34254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820" y="1001341"/>
            <a:ext cx="5057066" cy="4840660"/>
          </a:xfrm>
          <a:prstGeom prst="rect">
            <a:avLst/>
          </a:prstGeom>
        </p:spPr>
      </p:pic>
      <p:sp>
        <p:nvSpPr>
          <p:cNvPr id="5" name="文本框 4">
            <a:extLst>
              <a:ext uri="{FF2B5EF4-FFF2-40B4-BE49-F238E27FC236}">
                <a16:creationId xmlns:a16="http://schemas.microsoft.com/office/drawing/2014/main" id="{8B826735-84A6-424E-A9C2-EF2D7AA484DF}"/>
              </a:ext>
            </a:extLst>
          </p:cNvPr>
          <p:cNvSpPr txBox="1"/>
          <p:nvPr/>
        </p:nvSpPr>
        <p:spPr>
          <a:xfrm>
            <a:off x="2532025" y="5856659"/>
            <a:ext cx="2954655" cy="369332"/>
          </a:xfrm>
          <a:prstGeom prst="rect">
            <a:avLst/>
          </a:prstGeom>
          <a:noFill/>
        </p:spPr>
        <p:txBody>
          <a:bodyPr wrap="none" rtlCol="0">
            <a:spAutoFit/>
          </a:bodyPr>
          <a:lstStyle/>
          <a:p>
            <a:r>
              <a:rPr lang="zh-CN" altLang="en-US" dirty="0"/>
              <a:t>社区团购部分大致的顺序图</a:t>
            </a:r>
          </a:p>
        </p:txBody>
      </p:sp>
      <p:sp>
        <p:nvSpPr>
          <p:cNvPr id="6" name="文本框 5">
            <a:extLst>
              <a:ext uri="{FF2B5EF4-FFF2-40B4-BE49-F238E27FC236}">
                <a16:creationId xmlns:a16="http://schemas.microsoft.com/office/drawing/2014/main" id="{467EB4B4-8958-4111-8B23-7BC23535560D}"/>
              </a:ext>
            </a:extLst>
          </p:cNvPr>
          <p:cNvSpPr txBox="1"/>
          <p:nvPr/>
        </p:nvSpPr>
        <p:spPr>
          <a:xfrm>
            <a:off x="7447281" y="2153920"/>
            <a:ext cx="4365492" cy="2862322"/>
          </a:xfrm>
          <a:prstGeom prst="rect">
            <a:avLst/>
          </a:prstGeom>
          <a:noFill/>
        </p:spPr>
        <p:txBody>
          <a:bodyPr wrap="square" rtlCol="0">
            <a:spAutoFit/>
          </a:bodyPr>
          <a:lstStyle/>
          <a:p>
            <a:r>
              <a:rPr lang="zh-CN" altLang="en-US" dirty="0"/>
              <a:t>顺序图描述了对象之间动态的交互关系，主要体现对象之间进行消息传递的时间顺序。顺序图由一组对象构成，每个对象分别带有一条竖线，称作对象的生命线，它代表时间轴，时间沿竖线向下延伸。</a:t>
            </a:r>
            <a:r>
              <a:rPr lang="en-US" altLang="zh-CN" dirty="0"/>
              <a:t>UML</a:t>
            </a:r>
            <a:r>
              <a:rPr lang="zh-CN" altLang="en-US" dirty="0"/>
              <a:t>面向对象中顺序图描述了这些对象随着时间的推移相互之间交换消息的过程。消息用从一个对象的生命线指向另一个对象的生命线的水平箭头表示。图中还可以根据需要增加有关时间的说明和其他注释。</a:t>
            </a:r>
          </a:p>
        </p:txBody>
      </p:sp>
    </p:spTree>
    <p:extLst>
      <p:ext uri="{BB962C8B-B14F-4D97-AF65-F5344CB8AC3E}">
        <p14:creationId xmlns:p14="http://schemas.microsoft.com/office/powerpoint/2010/main" val="4141236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BEB33F-373E-49DE-B5E5-A56B3BDA34AB}"/>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1.6.7 </a:t>
            </a:r>
            <a:r>
              <a:rPr lang="zh-CN" altLang="en-US" sz="4000" b="1" dirty="0"/>
              <a:t>通信图</a:t>
            </a:r>
          </a:p>
        </p:txBody>
      </p:sp>
      <p:pic>
        <p:nvPicPr>
          <p:cNvPr id="3" name="图片 2">
            <a:extLst>
              <a:ext uri="{FF2B5EF4-FFF2-40B4-BE49-F238E27FC236}">
                <a16:creationId xmlns:a16="http://schemas.microsoft.com/office/drawing/2014/main" id="{C96627A4-ACD1-4095-9F1D-B2A6804DF77E}"/>
              </a:ext>
            </a:extLst>
          </p:cNvPr>
          <p:cNvPicPr>
            <a:picLocks noChangeAspect="1"/>
          </p:cNvPicPr>
          <p:nvPr/>
        </p:nvPicPr>
        <p:blipFill rotWithShape="1">
          <a:blip r:embed="rId2">
            <a:extLst>
              <a:ext uri="{28A0092B-C50C-407E-A947-70E740481C1C}">
                <a14:useLocalDpi xmlns:a14="http://schemas.microsoft.com/office/drawing/2010/main" val="0"/>
              </a:ext>
            </a:extLst>
          </a:blip>
          <a:srcRect l="5961" t="5466" r="8425" b="4256"/>
          <a:stretch/>
        </p:blipFill>
        <p:spPr>
          <a:xfrm>
            <a:off x="772160" y="1336249"/>
            <a:ext cx="6674178" cy="4185501"/>
          </a:xfrm>
          <a:prstGeom prst="rect">
            <a:avLst/>
          </a:prstGeom>
        </p:spPr>
      </p:pic>
      <p:sp>
        <p:nvSpPr>
          <p:cNvPr id="5" name="文本框 4">
            <a:extLst>
              <a:ext uri="{FF2B5EF4-FFF2-40B4-BE49-F238E27FC236}">
                <a16:creationId xmlns:a16="http://schemas.microsoft.com/office/drawing/2014/main" id="{C7683ED1-4147-46AE-B7FB-63ED6B560936}"/>
              </a:ext>
            </a:extLst>
          </p:cNvPr>
          <p:cNvSpPr txBox="1"/>
          <p:nvPr/>
        </p:nvSpPr>
        <p:spPr>
          <a:xfrm>
            <a:off x="7956224" y="2045616"/>
            <a:ext cx="3912123" cy="4247317"/>
          </a:xfrm>
          <a:prstGeom prst="rect">
            <a:avLst/>
          </a:prstGeom>
          <a:noFill/>
        </p:spPr>
        <p:txBody>
          <a:bodyPr wrap="square" rtlCol="0">
            <a:spAutoFit/>
          </a:bodyPr>
          <a:lstStyle/>
          <a:p>
            <a:r>
              <a:rPr lang="en-US" altLang="zh-CN" dirty="0"/>
              <a:t>UML</a:t>
            </a:r>
            <a:r>
              <a:rPr lang="zh-CN" altLang="en-US" dirty="0"/>
              <a:t>面向对象中通信图用于显示组件及其交互关系的空间组织结构，它并不侧重于交互的顺序。通信图显示了交互中各个对象之间的组织交互关系以及对象彼此之间的链接。与顺序图不同，通信图显示的是对象之间的关系。另外，通信图没有将时间作为一个单独的维度，因此序列号就决定了消息及并发线程的顺序。它用带有编号的箭头来描述特定的方案，以显示在整个方案过程中消息的移动情况。通信图主要用于描绘对象之间消息的移动情况来反映具体的方案，显示对象及其交互关系的空间组织结构，而非交互的顺序，如图</a:t>
            </a:r>
            <a:r>
              <a:rPr lang="en-US" altLang="zh-CN" dirty="0"/>
              <a:t>1.10</a:t>
            </a:r>
            <a:r>
              <a:rPr lang="zh-CN" altLang="en-US" dirty="0"/>
              <a:t>所示。</a:t>
            </a:r>
          </a:p>
        </p:txBody>
      </p:sp>
    </p:spTree>
    <p:extLst>
      <p:ext uri="{BB962C8B-B14F-4D97-AF65-F5344CB8AC3E}">
        <p14:creationId xmlns:p14="http://schemas.microsoft.com/office/powerpoint/2010/main" val="2886334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BEB33F-373E-49DE-B5E5-A56B3BDA34AB}"/>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1.6.8 </a:t>
            </a:r>
            <a:r>
              <a:rPr lang="zh-CN" altLang="en-US" sz="4000" b="1" dirty="0"/>
              <a:t>构件图</a:t>
            </a:r>
          </a:p>
        </p:txBody>
      </p:sp>
      <p:pic>
        <p:nvPicPr>
          <p:cNvPr id="3" name="图片 2">
            <a:extLst>
              <a:ext uri="{FF2B5EF4-FFF2-40B4-BE49-F238E27FC236}">
                <a16:creationId xmlns:a16="http://schemas.microsoft.com/office/drawing/2014/main" id="{B9FB2D51-9210-4127-BDCD-51EEDAE71274}"/>
              </a:ext>
            </a:extLst>
          </p:cNvPr>
          <p:cNvPicPr>
            <a:picLocks noChangeAspect="1"/>
          </p:cNvPicPr>
          <p:nvPr/>
        </p:nvPicPr>
        <p:blipFill rotWithShape="1">
          <a:blip r:embed="rId2">
            <a:extLst>
              <a:ext uri="{28A0092B-C50C-407E-A947-70E740481C1C}">
                <a14:useLocalDpi xmlns:a14="http://schemas.microsoft.com/office/drawing/2010/main" val="0"/>
              </a:ext>
            </a:extLst>
          </a:blip>
          <a:srcRect l="20600" t="12646"/>
          <a:stretch/>
        </p:blipFill>
        <p:spPr>
          <a:xfrm>
            <a:off x="1253765" y="433633"/>
            <a:ext cx="5974305" cy="5990734"/>
          </a:xfrm>
          <a:prstGeom prst="rect">
            <a:avLst/>
          </a:prstGeom>
        </p:spPr>
      </p:pic>
      <p:sp>
        <p:nvSpPr>
          <p:cNvPr id="5" name="文本框 4">
            <a:extLst>
              <a:ext uri="{FF2B5EF4-FFF2-40B4-BE49-F238E27FC236}">
                <a16:creationId xmlns:a16="http://schemas.microsoft.com/office/drawing/2014/main" id="{BD2CC2BF-DCCC-4A2C-A501-424898917197}"/>
              </a:ext>
            </a:extLst>
          </p:cNvPr>
          <p:cNvSpPr txBox="1"/>
          <p:nvPr/>
        </p:nvSpPr>
        <p:spPr>
          <a:xfrm>
            <a:off x="8097625" y="2413261"/>
            <a:ext cx="3414587" cy="2862322"/>
          </a:xfrm>
          <a:prstGeom prst="rect">
            <a:avLst/>
          </a:prstGeom>
          <a:noFill/>
        </p:spPr>
        <p:txBody>
          <a:bodyPr wrap="square" rtlCol="0">
            <a:spAutoFit/>
          </a:bodyPr>
          <a:lstStyle/>
          <a:p>
            <a:r>
              <a:rPr lang="zh-CN" altLang="en-US" dirty="0"/>
              <a:t>构件图，也称为组件图。构件图描述代码部件的物理结构及各部件之间的依赖关系，构件图有助于分析和理解部之间的相互影响程度。从构件图中，可以了解各软件组件（如源代码文件或动态链接库）之间的编译器和运行时依赖关系。使用构件图可以将系统划分为内聚组件并显示代码自身的结构，如图</a:t>
            </a:r>
            <a:r>
              <a:rPr lang="en-US" altLang="zh-CN" dirty="0"/>
              <a:t>1.11</a:t>
            </a:r>
            <a:r>
              <a:rPr lang="zh-CN" altLang="en-US" dirty="0"/>
              <a:t>所示。</a:t>
            </a:r>
          </a:p>
        </p:txBody>
      </p:sp>
    </p:spTree>
    <p:extLst>
      <p:ext uri="{BB962C8B-B14F-4D97-AF65-F5344CB8AC3E}">
        <p14:creationId xmlns:p14="http://schemas.microsoft.com/office/powerpoint/2010/main" val="2826601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BEB33F-373E-49DE-B5E5-A56B3BDA34AB}"/>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1.6.9 </a:t>
            </a:r>
            <a:r>
              <a:rPr lang="zh-CN" altLang="en-US" sz="4000" b="1" dirty="0"/>
              <a:t>部署图</a:t>
            </a:r>
          </a:p>
        </p:txBody>
      </p:sp>
      <p:pic>
        <p:nvPicPr>
          <p:cNvPr id="3" name="图片 2">
            <a:extLst>
              <a:ext uri="{FF2B5EF4-FFF2-40B4-BE49-F238E27FC236}">
                <a16:creationId xmlns:a16="http://schemas.microsoft.com/office/drawing/2014/main" id="{33C81DCC-F233-4D95-B3A8-3EC53C2B411A}"/>
              </a:ext>
            </a:extLst>
          </p:cNvPr>
          <p:cNvPicPr>
            <a:picLocks noChangeAspect="1"/>
          </p:cNvPicPr>
          <p:nvPr/>
        </p:nvPicPr>
        <p:blipFill rotWithShape="1">
          <a:blip r:embed="rId2">
            <a:extLst>
              <a:ext uri="{28A0092B-C50C-407E-A947-70E740481C1C}">
                <a14:useLocalDpi xmlns:a14="http://schemas.microsoft.com/office/drawing/2010/main" val="0"/>
              </a:ext>
            </a:extLst>
          </a:blip>
          <a:srcRect l="3010" r="1396" b="3918"/>
          <a:stretch/>
        </p:blipFill>
        <p:spPr>
          <a:xfrm>
            <a:off x="556182" y="641022"/>
            <a:ext cx="6748392" cy="5809268"/>
          </a:xfrm>
          <a:prstGeom prst="rect">
            <a:avLst/>
          </a:prstGeom>
        </p:spPr>
      </p:pic>
      <p:sp>
        <p:nvSpPr>
          <p:cNvPr id="5" name="文本框 4">
            <a:extLst>
              <a:ext uri="{FF2B5EF4-FFF2-40B4-BE49-F238E27FC236}">
                <a16:creationId xmlns:a16="http://schemas.microsoft.com/office/drawing/2014/main" id="{9C30D94D-E567-4C2C-AFD5-BE3F3E5AA82B}"/>
              </a:ext>
            </a:extLst>
          </p:cNvPr>
          <p:cNvSpPr txBox="1"/>
          <p:nvPr/>
        </p:nvSpPr>
        <p:spPr>
          <a:xfrm>
            <a:off x="8177072" y="2092751"/>
            <a:ext cx="3407056" cy="3693319"/>
          </a:xfrm>
          <a:prstGeom prst="rect">
            <a:avLst/>
          </a:prstGeom>
          <a:noFill/>
        </p:spPr>
        <p:txBody>
          <a:bodyPr wrap="square" rtlCol="0">
            <a:spAutoFit/>
          </a:bodyPr>
          <a:lstStyle/>
          <a:p>
            <a:r>
              <a:rPr lang="zh-CN" altLang="en-US" dirty="0"/>
              <a:t>部署图，也称为配置图。</a:t>
            </a:r>
            <a:r>
              <a:rPr lang="en-US" altLang="zh-CN" dirty="0"/>
              <a:t>UML</a:t>
            </a:r>
            <a:r>
              <a:rPr lang="zh-CN" altLang="en-US" dirty="0"/>
              <a:t>面向对象中配置图描述系统中硬件和软件的物理配置情况和系统体系结构。</a:t>
            </a:r>
            <a:endParaRPr lang="en-US" altLang="zh-CN" dirty="0"/>
          </a:p>
          <a:p>
            <a:r>
              <a:rPr lang="zh-CN" altLang="en-US" dirty="0"/>
              <a:t>在配置图中，用结点表示实际的物理设备，如计算机和各种外部设备等，并根据它们之间的连接关系，将相应的结点连接起来，并说明其连接方式。在结点里面，说明分配给该结点上运行的可执行构件或对象，从而说明哪些软件单元被分配在哪些结点上运行，如图</a:t>
            </a:r>
            <a:r>
              <a:rPr lang="en-US" altLang="zh-CN" dirty="0"/>
              <a:t>1.12</a:t>
            </a:r>
            <a:r>
              <a:rPr lang="zh-CN" altLang="en-US" dirty="0"/>
              <a:t>所示。</a:t>
            </a:r>
          </a:p>
        </p:txBody>
      </p:sp>
    </p:spTree>
    <p:extLst>
      <p:ext uri="{BB962C8B-B14F-4D97-AF65-F5344CB8AC3E}">
        <p14:creationId xmlns:p14="http://schemas.microsoft.com/office/powerpoint/2010/main" val="3602951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705E1C1-9CB2-4C4F-B9A8-89E352E61EFB}"/>
              </a:ext>
            </a:extLst>
          </p:cNvPr>
          <p:cNvSpPr txBox="1"/>
          <p:nvPr/>
        </p:nvSpPr>
        <p:spPr>
          <a:xfrm>
            <a:off x="4978400" y="1981200"/>
            <a:ext cx="1415772" cy="584775"/>
          </a:xfrm>
          <a:prstGeom prst="rect">
            <a:avLst/>
          </a:prstGeom>
          <a:noFill/>
        </p:spPr>
        <p:txBody>
          <a:bodyPr wrap="none" rtlCol="0">
            <a:spAutoFit/>
          </a:bodyPr>
          <a:lstStyle/>
          <a:p>
            <a:r>
              <a:rPr lang="zh-CN" altLang="en-US" sz="3200" dirty="0"/>
              <a:t>请问：</a:t>
            </a:r>
          </a:p>
        </p:txBody>
      </p:sp>
      <p:sp>
        <p:nvSpPr>
          <p:cNvPr id="5" name="文本框 4">
            <a:extLst>
              <a:ext uri="{FF2B5EF4-FFF2-40B4-BE49-F238E27FC236}">
                <a16:creationId xmlns:a16="http://schemas.microsoft.com/office/drawing/2014/main" id="{EF9578B7-ED96-4EEE-92AC-EEB968CB767B}"/>
              </a:ext>
            </a:extLst>
          </p:cNvPr>
          <p:cNvSpPr txBox="1"/>
          <p:nvPr/>
        </p:nvSpPr>
        <p:spPr>
          <a:xfrm>
            <a:off x="4439920" y="2936240"/>
            <a:ext cx="3733714" cy="369332"/>
          </a:xfrm>
          <a:prstGeom prst="rect">
            <a:avLst/>
          </a:prstGeom>
          <a:noFill/>
        </p:spPr>
        <p:txBody>
          <a:bodyPr wrap="none" rtlCol="0">
            <a:spAutoFit/>
          </a:bodyPr>
          <a:lstStyle/>
          <a:p>
            <a:r>
              <a:rPr lang="en-US" altLang="zh-CN" dirty="0"/>
              <a:t>UML</a:t>
            </a:r>
            <a:r>
              <a:rPr lang="zh-CN" altLang="en-US" dirty="0"/>
              <a:t>的视图和图有什么区别和联系</a:t>
            </a:r>
          </a:p>
        </p:txBody>
      </p:sp>
    </p:spTree>
    <p:extLst>
      <p:ext uri="{BB962C8B-B14F-4D97-AF65-F5344CB8AC3E}">
        <p14:creationId xmlns:p14="http://schemas.microsoft.com/office/powerpoint/2010/main" val="382176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62C91DD-9110-4F4A-B196-F1EB0E2EABE8}"/>
              </a:ext>
            </a:extLst>
          </p:cNvPr>
          <p:cNvSpPr txBox="1"/>
          <p:nvPr/>
        </p:nvSpPr>
        <p:spPr>
          <a:xfrm>
            <a:off x="2869047" y="2413337"/>
            <a:ext cx="6453905" cy="1015663"/>
          </a:xfrm>
          <a:prstGeom prst="rect">
            <a:avLst/>
          </a:prstGeom>
          <a:noFill/>
        </p:spPr>
        <p:txBody>
          <a:bodyPr wrap="square" rtlCol="0">
            <a:spAutoFit/>
          </a:bodyPr>
          <a:lstStyle/>
          <a:p>
            <a:r>
              <a:rPr lang="en-US" altLang="zh-CN" sz="6000" b="1" dirty="0"/>
              <a:t>1.7 UML2.0</a:t>
            </a:r>
            <a:r>
              <a:rPr lang="zh-CN" altLang="en-US" sz="6000" b="1" dirty="0">
                <a:solidFill>
                  <a:schemeClr val="accent1"/>
                </a:solidFill>
              </a:rPr>
              <a:t>新</a:t>
            </a:r>
            <a:r>
              <a:rPr lang="zh-CN" altLang="en-US" sz="6000" b="1" dirty="0"/>
              <a:t>特性</a:t>
            </a:r>
          </a:p>
        </p:txBody>
      </p:sp>
      <p:sp>
        <p:nvSpPr>
          <p:cNvPr id="5" name="文本框 4">
            <a:extLst>
              <a:ext uri="{FF2B5EF4-FFF2-40B4-BE49-F238E27FC236}">
                <a16:creationId xmlns:a16="http://schemas.microsoft.com/office/drawing/2014/main" id="{99639B68-39F3-4264-9FF2-5013DEC52606}"/>
              </a:ext>
            </a:extLst>
          </p:cNvPr>
          <p:cNvSpPr txBox="1"/>
          <p:nvPr/>
        </p:nvSpPr>
        <p:spPr>
          <a:xfrm>
            <a:off x="2410725" y="3626962"/>
            <a:ext cx="7128886" cy="646331"/>
          </a:xfrm>
          <a:prstGeom prst="rect">
            <a:avLst/>
          </a:prstGeom>
          <a:noFill/>
        </p:spPr>
        <p:txBody>
          <a:bodyPr wrap="square" rtlCol="0">
            <a:spAutoFit/>
          </a:bodyPr>
          <a:lstStyle/>
          <a:p>
            <a:pPr algn="ctr"/>
            <a:r>
              <a:rPr lang="en-US" altLang="zh-CN" dirty="0"/>
              <a:t>UML2.0</a:t>
            </a:r>
            <a:r>
              <a:rPr lang="zh-CN" altLang="en-US" dirty="0"/>
              <a:t>解决了用户在使用</a:t>
            </a:r>
            <a:r>
              <a:rPr lang="en-US" altLang="zh-CN" dirty="0"/>
              <a:t>UML1.x</a:t>
            </a:r>
            <a:r>
              <a:rPr lang="zh-CN" altLang="en-US" dirty="0"/>
              <a:t>过程中所遇到的一些问题。下面主要针对</a:t>
            </a:r>
            <a:r>
              <a:rPr lang="en-US" altLang="zh-CN" dirty="0"/>
              <a:t>UML2.0</a:t>
            </a:r>
            <a:r>
              <a:rPr lang="zh-CN" altLang="en-US" dirty="0"/>
              <a:t>上层的变化进行简要说明。</a:t>
            </a:r>
          </a:p>
        </p:txBody>
      </p:sp>
    </p:spTree>
    <p:extLst>
      <p:ext uri="{BB962C8B-B14F-4D97-AF65-F5344CB8AC3E}">
        <p14:creationId xmlns:p14="http://schemas.microsoft.com/office/powerpoint/2010/main" val="403490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B124DED-C9AC-4E33-B5F2-1360448ADB8C}"/>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1.7.1 </a:t>
            </a:r>
            <a:r>
              <a:rPr lang="zh-CN" altLang="en-US" sz="4000" b="1" dirty="0"/>
              <a:t>用例图</a:t>
            </a:r>
          </a:p>
        </p:txBody>
      </p:sp>
      <p:sp>
        <p:nvSpPr>
          <p:cNvPr id="4" name="文本框 3">
            <a:extLst>
              <a:ext uri="{FF2B5EF4-FFF2-40B4-BE49-F238E27FC236}">
                <a16:creationId xmlns:a16="http://schemas.microsoft.com/office/drawing/2014/main" id="{5F65B9EC-50CA-44E6-AE4E-32DC1CF97EBE}"/>
              </a:ext>
            </a:extLst>
          </p:cNvPr>
          <p:cNvSpPr txBox="1"/>
          <p:nvPr/>
        </p:nvSpPr>
        <p:spPr>
          <a:xfrm>
            <a:off x="1442301" y="2243577"/>
            <a:ext cx="7456601" cy="1754326"/>
          </a:xfrm>
          <a:prstGeom prst="rect">
            <a:avLst/>
          </a:prstGeom>
          <a:noFill/>
        </p:spPr>
        <p:txBody>
          <a:bodyPr wrap="square" rtlCol="0">
            <a:spAutoFit/>
          </a:bodyPr>
          <a:lstStyle/>
          <a:p>
            <a:r>
              <a:rPr lang="zh-CN" altLang="en-US" dirty="0"/>
              <a:t>用例图中的主体内容用例、参与者、通信关联并没有变化。如果用</a:t>
            </a:r>
            <a:r>
              <a:rPr lang="en-US" altLang="zh-CN" dirty="0"/>
              <a:t>UML1.x</a:t>
            </a:r>
            <a:r>
              <a:rPr lang="zh-CN" altLang="en-US" dirty="0"/>
              <a:t>，只能用用例图所归属的包来表达一组用例的逻辑组织关系，即用用例在模型中所处的物理位置表达逻辑组织关系。</a:t>
            </a:r>
            <a:r>
              <a:rPr lang="zh-CN" altLang="en-US" dirty="0">
                <a:solidFill>
                  <a:srgbClr val="FF0000"/>
                </a:solidFill>
              </a:rPr>
              <a:t>在</a:t>
            </a:r>
            <a:r>
              <a:rPr lang="en-US" altLang="zh-CN" dirty="0">
                <a:solidFill>
                  <a:srgbClr val="FF0000"/>
                </a:solidFill>
              </a:rPr>
              <a:t>UML2.0</a:t>
            </a:r>
            <a:r>
              <a:rPr lang="zh-CN" altLang="en-US" dirty="0">
                <a:solidFill>
                  <a:srgbClr val="FF0000"/>
                </a:solidFill>
              </a:rPr>
              <a:t>中，为每个用例增加了一个称为</a:t>
            </a:r>
            <a:r>
              <a:rPr lang="en-US" altLang="zh-CN" dirty="0">
                <a:solidFill>
                  <a:srgbClr val="FF0000"/>
                </a:solidFill>
              </a:rPr>
              <a:t>Subject</a:t>
            </a:r>
            <a:r>
              <a:rPr lang="zh-CN" altLang="en-US" dirty="0">
                <a:solidFill>
                  <a:srgbClr val="FF0000"/>
                </a:solidFill>
              </a:rPr>
              <a:t>的特征</a:t>
            </a:r>
            <a:r>
              <a:rPr lang="zh-CN" altLang="en-US" dirty="0"/>
              <a:t>，这项特征的取值可以作为在逻辑层面划分一组用例的一项依据。用例所属的“系统边界”就是</a:t>
            </a:r>
            <a:r>
              <a:rPr lang="en-US" altLang="zh-CN" dirty="0"/>
              <a:t>Subject</a:t>
            </a:r>
            <a:r>
              <a:rPr lang="zh-CN" altLang="en-US" dirty="0"/>
              <a:t>的、一种典型例子。</a:t>
            </a:r>
          </a:p>
        </p:txBody>
      </p:sp>
    </p:spTree>
    <p:extLst>
      <p:ext uri="{BB962C8B-B14F-4D97-AF65-F5344CB8AC3E}">
        <p14:creationId xmlns:p14="http://schemas.microsoft.com/office/powerpoint/2010/main" val="2789492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61E548F-71AE-4341-BB3C-7594B195B8BB}"/>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1.7.2 </a:t>
            </a:r>
            <a:r>
              <a:rPr lang="zh-CN" altLang="en-US" sz="4000" b="1" dirty="0"/>
              <a:t>顺序图</a:t>
            </a:r>
          </a:p>
        </p:txBody>
      </p:sp>
      <p:sp>
        <p:nvSpPr>
          <p:cNvPr id="3" name="文本框 2">
            <a:extLst>
              <a:ext uri="{FF2B5EF4-FFF2-40B4-BE49-F238E27FC236}">
                <a16:creationId xmlns:a16="http://schemas.microsoft.com/office/drawing/2014/main" id="{69E28133-DF30-4DC7-910C-3A6077FEE595}"/>
              </a:ext>
            </a:extLst>
          </p:cNvPr>
          <p:cNvSpPr txBox="1"/>
          <p:nvPr/>
        </p:nvSpPr>
        <p:spPr>
          <a:xfrm>
            <a:off x="1225485" y="1979628"/>
            <a:ext cx="5297863" cy="4247317"/>
          </a:xfrm>
          <a:prstGeom prst="rect">
            <a:avLst/>
          </a:prstGeom>
          <a:noFill/>
        </p:spPr>
        <p:txBody>
          <a:bodyPr wrap="square" rtlCol="0">
            <a:spAutoFit/>
          </a:bodyPr>
          <a:lstStyle/>
          <a:p>
            <a:r>
              <a:rPr lang="zh-CN" altLang="en-US" dirty="0"/>
              <a:t>顺序图是最常用的一种图。主要用它来描述对象间的交互关系，着重体现交互的时间顺序。对于顺序图，</a:t>
            </a:r>
            <a:r>
              <a:rPr lang="en-US" altLang="zh-CN" dirty="0"/>
              <a:t>UML2.0</a:t>
            </a:r>
            <a:r>
              <a:rPr lang="zh-CN" altLang="en-US" dirty="0"/>
              <a:t>主要做了以下三方面的改进。</a:t>
            </a:r>
            <a:endParaRPr lang="en-US" altLang="zh-CN" dirty="0"/>
          </a:p>
          <a:p>
            <a:r>
              <a:rPr lang="zh-CN" altLang="en-US" dirty="0"/>
              <a:t>（</a:t>
            </a:r>
            <a:r>
              <a:rPr lang="en-US" altLang="zh-CN" dirty="0"/>
              <a:t>1</a:t>
            </a:r>
            <a:r>
              <a:rPr lang="zh-CN" altLang="en-US" dirty="0"/>
              <a:t>）允许顺序图中明确地表达分支判断逻辑。这样能够将以前要通过两张图才能表达的意思通过一个图就表达出来，但这并不意味着顺序图擅长表达这种逻辑，所以并不需要在顺序图中展现所有的分支判断逻辑。</a:t>
            </a:r>
            <a:endParaRPr lang="en-US" altLang="zh-CN" dirty="0"/>
          </a:p>
          <a:p>
            <a:r>
              <a:rPr lang="zh-CN" altLang="en-US" dirty="0"/>
              <a:t>（</a:t>
            </a:r>
            <a:r>
              <a:rPr lang="en-US" altLang="zh-CN" dirty="0"/>
              <a:t>2</a:t>
            </a:r>
            <a:r>
              <a:rPr lang="zh-CN" altLang="en-US" dirty="0"/>
              <a:t>）允许“纵向”与“横向”地对顺序图进行拆分与引用。这样就解决了以前一张图由于流程过多造成幅面过大，浏览不方便的困难。</a:t>
            </a:r>
            <a:endParaRPr lang="en-US" altLang="zh-CN" dirty="0"/>
          </a:p>
          <a:p>
            <a:r>
              <a:rPr lang="zh-CN" altLang="en-US" dirty="0"/>
              <a:t>（</a:t>
            </a:r>
            <a:r>
              <a:rPr lang="en-US" altLang="zh-CN" dirty="0"/>
              <a:t>3</a:t>
            </a:r>
            <a:r>
              <a:rPr lang="zh-CN" altLang="en-US" dirty="0"/>
              <a:t>）提供了一种新图，称为“交互概况图”（</a:t>
            </a:r>
            <a:r>
              <a:rPr lang="en-US" altLang="zh-CN" dirty="0"/>
              <a:t>Interaction Overview Diagram</a:t>
            </a:r>
            <a:r>
              <a:rPr lang="zh-CN" altLang="en-US" dirty="0"/>
              <a:t>），可以直观地表达一组相关顺序图之间的转向逻辑。</a:t>
            </a:r>
            <a:r>
              <a:rPr lang="en-US" altLang="zh-CN" dirty="0"/>
              <a:t>UML1.x</a:t>
            </a:r>
            <a:r>
              <a:rPr lang="zh-CN" altLang="en-US" dirty="0"/>
              <a:t>中通常是通过活动图进行间接表达的，如图</a:t>
            </a:r>
            <a:r>
              <a:rPr lang="en-US" altLang="zh-CN" dirty="0"/>
              <a:t>1.13</a:t>
            </a:r>
            <a:r>
              <a:rPr lang="zh-CN" altLang="en-US" dirty="0"/>
              <a:t>所示。</a:t>
            </a:r>
          </a:p>
        </p:txBody>
      </p:sp>
    </p:spTree>
    <p:extLst>
      <p:ext uri="{BB962C8B-B14F-4D97-AF65-F5344CB8AC3E}">
        <p14:creationId xmlns:p14="http://schemas.microsoft.com/office/powerpoint/2010/main" val="656070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CACCD50-570B-4773-885B-19BCAC7A21BC}"/>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1.7.3 </a:t>
            </a:r>
            <a:r>
              <a:rPr lang="zh-CN" altLang="en-US" sz="4000" b="1" dirty="0"/>
              <a:t>活动图</a:t>
            </a:r>
          </a:p>
        </p:txBody>
      </p:sp>
      <p:sp>
        <p:nvSpPr>
          <p:cNvPr id="3" name="文本框 2">
            <a:extLst>
              <a:ext uri="{FF2B5EF4-FFF2-40B4-BE49-F238E27FC236}">
                <a16:creationId xmlns:a16="http://schemas.microsoft.com/office/drawing/2014/main" id="{933CA3B9-8293-4D8E-A1D3-DD868293EA89}"/>
              </a:ext>
            </a:extLst>
          </p:cNvPr>
          <p:cNvSpPr txBox="1"/>
          <p:nvPr/>
        </p:nvSpPr>
        <p:spPr>
          <a:xfrm>
            <a:off x="1225485" y="1932494"/>
            <a:ext cx="5637228" cy="1200329"/>
          </a:xfrm>
          <a:prstGeom prst="rect">
            <a:avLst/>
          </a:prstGeom>
          <a:noFill/>
        </p:spPr>
        <p:txBody>
          <a:bodyPr wrap="square" rtlCol="0">
            <a:spAutoFit/>
          </a:bodyPr>
          <a:lstStyle/>
          <a:p>
            <a:r>
              <a:rPr lang="zh-CN" altLang="en-US" dirty="0"/>
              <a:t>适动图是比较常用的一种图，接近于流程图。在</a:t>
            </a:r>
            <a:r>
              <a:rPr lang="en-US" altLang="zh-CN" dirty="0"/>
              <a:t>UML2.0</a:t>
            </a:r>
            <a:r>
              <a:rPr lang="zh-CN" altLang="en-US" dirty="0"/>
              <a:t>中，活动图增加了许多新特性。例如，泳道可以划分成层次，增加丰富的同步表达能力，在活动图中引入对象等特性。</a:t>
            </a:r>
          </a:p>
        </p:txBody>
      </p:sp>
    </p:spTree>
    <p:extLst>
      <p:ext uri="{BB962C8B-B14F-4D97-AF65-F5344CB8AC3E}">
        <p14:creationId xmlns:p14="http://schemas.microsoft.com/office/powerpoint/2010/main" val="2144906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46B83B2-B314-4BCC-ADBD-5872D7C138FA}"/>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1.1 </a:t>
            </a:r>
            <a:r>
              <a:rPr lang="zh-CN" altLang="en-US" sz="4000" b="1" dirty="0"/>
              <a:t>什么是</a:t>
            </a:r>
            <a:r>
              <a:rPr lang="en-US" altLang="zh-CN" sz="4000" b="1" dirty="0"/>
              <a:t>UML</a:t>
            </a:r>
            <a:endParaRPr lang="zh-CN" altLang="en-US" sz="4000" b="1" dirty="0"/>
          </a:p>
        </p:txBody>
      </p:sp>
      <p:sp>
        <p:nvSpPr>
          <p:cNvPr id="3" name="文本框 2">
            <a:extLst>
              <a:ext uri="{FF2B5EF4-FFF2-40B4-BE49-F238E27FC236}">
                <a16:creationId xmlns:a16="http://schemas.microsoft.com/office/drawing/2014/main" id="{831992AA-0AFD-496C-AE31-7C5E36A3CB7A}"/>
              </a:ext>
            </a:extLst>
          </p:cNvPr>
          <p:cNvSpPr txBox="1"/>
          <p:nvPr/>
        </p:nvSpPr>
        <p:spPr>
          <a:xfrm>
            <a:off x="1220507" y="2253005"/>
            <a:ext cx="9750986" cy="2031325"/>
          </a:xfrm>
          <a:prstGeom prst="rect">
            <a:avLst/>
          </a:prstGeom>
          <a:noFill/>
        </p:spPr>
        <p:txBody>
          <a:bodyPr wrap="square" rtlCol="0">
            <a:spAutoFit/>
          </a:bodyPr>
          <a:lstStyle/>
          <a:p>
            <a:r>
              <a:rPr lang="en-US" altLang="zh-CN" dirty="0"/>
              <a:t>UML</a:t>
            </a:r>
            <a:r>
              <a:rPr lang="zh-CN" altLang="en-US" dirty="0"/>
              <a:t>（</a:t>
            </a:r>
            <a:r>
              <a:rPr lang="en-US" altLang="zh-CN" dirty="0"/>
              <a:t>Unified Modeling Language</a:t>
            </a:r>
            <a:r>
              <a:rPr lang="zh-CN" altLang="en-US" dirty="0"/>
              <a:t>，统一建模语言）是一种能够描述问题、描述解决方案、起到沟通作用的语言。通俗地说，它是一种用文本、图形和符号的集合来描述现实生活中各类事物、活动及其之间关系的语言。</a:t>
            </a:r>
            <a:endParaRPr lang="en-US" altLang="zh-CN" dirty="0"/>
          </a:p>
          <a:p>
            <a:r>
              <a:rPr lang="en-US" altLang="zh-CN" dirty="0"/>
              <a:t>UML</a:t>
            </a:r>
            <a:r>
              <a:rPr lang="zh-CN" altLang="en-US" dirty="0"/>
              <a:t>是一和很好的工具，可以贯穿软件开发周期中的每一个阶段，它最适于数据建模、业务建模、对象建模和组件建模。</a:t>
            </a:r>
            <a:r>
              <a:rPr lang="en-US" altLang="zh-CN" dirty="0"/>
              <a:t>UML</a:t>
            </a:r>
            <a:r>
              <a:rPr lang="zh-CN" altLang="en-US" dirty="0"/>
              <a:t>作为一种模型语言，它使开发人员专注于建立产品的模型和结构，而不是选用什么程序语言和算法实现。当模型建立之后，模型可以被</a:t>
            </a:r>
            <a:r>
              <a:rPr lang="en-US" altLang="zh-CN" dirty="0"/>
              <a:t>UML</a:t>
            </a:r>
            <a:r>
              <a:rPr lang="zh-CN" altLang="en-US" dirty="0"/>
              <a:t>工具转化成指定的程序语言代码。</a:t>
            </a:r>
          </a:p>
        </p:txBody>
      </p:sp>
    </p:spTree>
    <p:extLst>
      <p:ext uri="{BB962C8B-B14F-4D97-AF65-F5344CB8AC3E}">
        <p14:creationId xmlns:p14="http://schemas.microsoft.com/office/powerpoint/2010/main" val="1576710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3DC107C-7B3A-4121-8CA3-29CB10A7D451}"/>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1.7.4 </a:t>
            </a:r>
            <a:r>
              <a:rPr lang="zh-CN" altLang="en-US" sz="4000" b="1" dirty="0"/>
              <a:t>构件图</a:t>
            </a:r>
          </a:p>
        </p:txBody>
      </p:sp>
      <p:sp>
        <p:nvSpPr>
          <p:cNvPr id="3" name="文本框 2">
            <a:extLst>
              <a:ext uri="{FF2B5EF4-FFF2-40B4-BE49-F238E27FC236}">
                <a16:creationId xmlns:a16="http://schemas.microsoft.com/office/drawing/2014/main" id="{6EB586D0-956E-42B5-848B-A35B1FD86BF8}"/>
              </a:ext>
            </a:extLst>
          </p:cNvPr>
          <p:cNvSpPr txBox="1"/>
          <p:nvPr/>
        </p:nvSpPr>
        <p:spPr>
          <a:xfrm>
            <a:off x="1564850" y="2196445"/>
            <a:ext cx="7126764" cy="1477328"/>
          </a:xfrm>
          <a:prstGeom prst="rect">
            <a:avLst/>
          </a:prstGeom>
          <a:noFill/>
        </p:spPr>
        <p:txBody>
          <a:bodyPr wrap="square" rtlCol="0">
            <a:spAutoFit/>
          </a:bodyPr>
          <a:lstStyle/>
          <a:p>
            <a:r>
              <a:rPr lang="zh-CN" altLang="en-US" dirty="0"/>
              <a:t>构件图是在物理层面对系统结构及内容的直观描述，最接近于通常意义上的模块结构图。在</a:t>
            </a:r>
            <a:r>
              <a:rPr lang="en-US" altLang="zh-CN" dirty="0"/>
              <a:t>UML2.0</a:t>
            </a:r>
            <a:r>
              <a:rPr lang="zh-CN" altLang="en-US" dirty="0"/>
              <a:t>中，构件图有比较明显的改进。组件本身内容的表述更清晰，包括组件所提供的接口、所要求的接口、组件之间的依赖关系通过“组装连接器”（</a:t>
            </a:r>
            <a:r>
              <a:rPr lang="en-US" altLang="zh-CN" dirty="0"/>
              <a:t>Assembling Connector</a:t>
            </a:r>
            <a:r>
              <a:rPr lang="zh-CN" altLang="en-US" dirty="0"/>
              <a:t>）更加明确地表达等。</a:t>
            </a:r>
          </a:p>
        </p:txBody>
      </p:sp>
    </p:spTree>
    <p:extLst>
      <p:ext uri="{BB962C8B-B14F-4D97-AF65-F5344CB8AC3E}">
        <p14:creationId xmlns:p14="http://schemas.microsoft.com/office/powerpoint/2010/main" val="3457600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1CAE2EB-EB64-4FC1-9FDD-E75DE46E9153}"/>
              </a:ext>
            </a:extLst>
          </p:cNvPr>
          <p:cNvSpPr txBox="1"/>
          <p:nvPr/>
        </p:nvSpPr>
        <p:spPr>
          <a:xfrm>
            <a:off x="1097280" y="804426"/>
            <a:ext cx="4530522" cy="707886"/>
          </a:xfrm>
          <a:prstGeom prst="rect">
            <a:avLst/>
          </a:prstGeom>
          <a:noFill/>
        </p:spPr>
        <p:txBody>
          <a:bodyPr wrap="square" rtlCol="0">
            <a:spAutoFit/>
          </a:bodyPr>
          <a:lstStyle/>
          <a:p>
            <a:r>
              <a:rPr lang="en-US" altLang="zh-CN" sz="4000" b="1" dirty="0"/>
              <a:t>1.7.5 </a:t>
            </a:r>
            <a:r>
              <a:rPr lang="zh-CN" altLang="en-US" sz="4000" b="1" dirty="0"/>
              <a:t>新增加的图</a:t>
            </a:r>
          </a:p>
        </p:txBody>
      </p:sp>
      <p:sp>
        <p:nvSpPr>
          <p:cNvPr id="3" name="文本框 2">
            <a:extLst>
              <a:ext uri="{FF2B5EF4-FFF2-40B4-BE49-F238E27FC236}">
                <a16:creationId xmlns:a16="http://schemas.microsoft.com/office/drawing/2014/main" id="{DCB3BAE1-AD14-495D-B200-A19BED6D0BC8}"/>
              </a:ext>
            </a:extLst>
          </p:cNvPr>
          <p:cNvSpPr txBox="1"/>
          <p:nvPr/>
        </p:nvSpPr>
        <p:spPr>
          <a:xfrm>
            <a:off x="923826" y="1847653"/>
            <a:ext cx="7758259" cy="646331"/>
          </a:xfrm>
          <a:prstGeom prst="rect">
            <a:avLst/>
          </a:prstGeom>
          <a:noFill/>
        </p:spPr>
        <p:txBody>
          <a:bodyPr wrap="square" rtlCol="0">
            <a:spAutoFit/>
          </a:bodyPr>
          <a:lstStyle/>
          <a:p>
            <a:r>
              <a:rPr lang="zh-CN" altLang="en-US" dirty="0"/>
              <a:t>增加了“包图”、“组合结构图”、“交互概览图”和“时间图”。</a:t>
            </a:r>
            <a:endParaRPr lang="en-US" altLang="zh-CN" dirty="0"/>
          </a:p>
          <a:p>
            <a:endParaRPr lang="en-US" altLang="zh-CN" dirty="0"/>
          </a:p>
        </p:txBody>
      </p:sp>
    </p:spTree>
    <p:extLst>
      <p:ext uri="{BB962C8B-B14F-4D97-AF65-F5344CB8AC3E}">
        <p14:creationId xmlns:p14="http://schemas.microsoft.com/office/powerpoint/2010/main" val="1234027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1E7A532-11C1-4A64-BAB2-4576D43BFA9D}"/>
              </a:ext>
            </a:extLst>
          </p:cNvPr>
          <p:cNvSpPr txBox="1"/>
          <p:nvPr/>
        </p:nvSpPr>
        <p:spPr>
          <a:xfrm>
            <a:off x="1097279" y="804426"/>
            <a:ext cx="4398547" cy="707886"/>
          </a:xfrm>
          <a:prstGeom prst="rect">
            <a:avLst/>
          </a:prstGeom>
          <a:noFill/>
        </p:spPr>
        <p:txBody>
          <a:bodyPr wrap="square" rtlCol="0">
            <a:spAutoFit/>
          </a:bodyPr>
          <a:lstStyle/>
          <a:p>
            <a:r>
              <a:rPr lang="zh-CN" altLang="en-US" sz="4000" dirty="0"/>
              <a:t>包图</a:t>
            </a:r>
          </a:p>
        </p:txBody>
      </p:sp>
      <p:sp>
        <p:nvSpPr>
          <p:cNvPr id="4" name="文本框 3">
            <a:extLst>
              <a:ext uri="{FF2B5EF4-FFF2-40B4-BE49-F238E27FC236}">
                <a16:creationId xmlns:a16="http://schemas.microsoft.com/office/drawing/2014/main" id="{B56781B3-7F54-46A5-BF5F-183A88322B49}"/>
              </a:ext>
            </a:extLst>
          </p:cNvPr>
          <p:cNvSpPr txBox="1"/>
          <p:nvPr/>
        </p:nvSpPr>
        <p:spPr>
          <a:xfrm>
            <a:off x="1190135" y="2124182"/>
            <a:ext cx="6094428" cy="1200329"/>
          </a:xfrm>
          <a:prstGeom prst="rect">
            <a:avLst/>
          </a:prstGeom>
          <a:noFill/>
        </p:spPr>
        <p:txBody>
          <a:bodyPr wrap="square">
            <a:spAutoFit/>
          </a:bodyPr>
          <a:lstStyle/>
          <a:p>
            <a:r>
              <a:rPr lang="zh-CN" altLang="en-US" dirty="0"/>
              <a:t>“包图”展现模型要素的基本组织单元，以及这些组织单元之间的依赖关系，包括引用关系（</a:t>
            </a:r>
            <a:r>
              <a:rPr lang="en-US" altLang="zh-CN" dirty="0" err="1"/>
              <a:t>Packagelmport</a:t>
            </a:r>
            <a:r>
              <a:rPr lang="zh-CN" altLang="en-US" dirty="0"/>
              <a:t>）和扩展关系（</a:t>
            </a:r>
            <a:r>
              <a:rPr lang="en-US" altLang="zh-CN" dirty="0" err="1"/>
              <a:t>PackageMerge</a:t>
            </a:r>
            <a:r>
              <a:rPr lang="zh-CN" altLang="en-US" dirty="0"/>
              <a:t>）。在通用的建模工具中，一般可以用类图描述包图中的逻辑内容，如图</a:t>
            </a:r>
            <a:r>
              <a:rPr lang="en-US" altLang="zh-CN" dirty="0"/>
              <a:t>1.14</a:t>
            </a:r>
            <a:r>
              <a:rPr lang="zh-CN" altLang="en-US" dirty="0"/>
              <a:t>所示。</a:t>
            </a:r>
          </a:p>
        </p:txBody>
      </p:sp>
    </p:spTree>
    <p:extLst>
      <p:ext uri="{BB962C8B-B14F-4D97-AF65-F5344CB8AC3E}">
        <p14:creationId xmlns:p14="http://schemas.microsoft.com/office/powerpoint/2010/main" val="1214704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D29FE1-7E3A-4D75-9C59-D63B02ACB038}"/>
              </a:ext>
            </a:extLst>
          </p:cNvPr>
          <p:cNvSpPr txBox="1"/>
          <p:nvPr/>
        </p:nvSpPr>
        <p:spPr>
          <a:xfrm>
            <a:off x="1097279" y="804426"/>
            <a:ext cx="4398547" cy="707886"/>
          </a:xfrm>
          <a:prstGeom prst="rect">
            <a:avLst/>
          </a:prstGeom>
          <a:noFill/>
        </p:spPr>
        <p:txBody>
          <a:bodyPr wrap="square" rtlCol="0">
            <a:spAutoFit/>
          </a:bodyPr>
          <a:lstStyle/>
          <a:p>
            <a:r>
              <a:rPr lang="zh-CN" altLang="en-US" sz="4000" dirty="0"/>
              <a:t>组合结构图</a:t>
            </a:r>
          </a:p>
        </p:txBody>
      </p:sp>
      <p:sp>
        <p:nvSpPr>
          <p:cNvPr id="4" name="文本框 3">
            <a:extLst>
              <a:ext uri="{FF2B5EF4-FFF2-40B4-BE49-F238E27FC236}">
                <a16:creationId xmlns:a16="http://schemas.microsoft.com/office/drawing/2014/main" id="{8050E9ED-95E6-47BE-A1E3-06CCD425A495}"/>
              </a:ext>
            </a:extLst>
          </p:cNvPr>
          <p:cNvSpPr txBox="1"/>
          <p:nvPr/>
        </p:nvSpPr>
        <p:spPr>
          <a:xfrm>
            <a:off x="1303256" y="2121279"/>
            <a:ext cx="6094428" cy="3693319"/>
          </a:xfrm>
          <a:prstGeom prst="rect">
            <a:avLst/>
          </a:prstGeom>
          <a:noFill/>
        </p:spPr>
        <p:txBody>
          <a:bodyPr wrap="square">
            <a:spAutoFit/>
          </a:bodyPr>
          <a:lstStyle/>
          <a:p>
            <a:r>
              <a:rPr lang="zh-CN" altLang="en-US" dirty="0"/>
              <a:t>“组合结构图”描述系统中的某一部分（即“组合结构”）的内部内容，包括该部分与系统其他部分的交互点，这种图能够展示该部分内容“内部”参与者的配置情况。</a:t>
            </a:r>
            <a:endParaRPr lang="en-US" altLang="zh-CN" dirty="0"/>
          </a:p>
          <a:p>
            <a:endParaRPr lang="en-US" altLang="zh-CN" dirty="0"/>
          </a:p>
          <a:p>
            <a:r>
              <a:rPr lang="zh-CN" altLang="en-US" dirty="0"/>
              <a:t>“组合结构图”中引入了一些重要的概念。例如，“端口”（</a:t>
            </a:r>
            <a:r>
              <a:rPr lang="en-US" altLang="zh-CN" dirty="0"/>
              <a:t>Port</a:t>
            </a:r>
            <a:r>
              <a:rPr lang="zh-CN" altLang="en-US" dirty="0"/>
              <a:t>），“端口”将组合结构与外部环境隔离，实现了双向的封装，既涵盖了该组合结构所提供的行为（</a:t>
            </a:r>
            <a:r>
              <a:rPr lang="en-US" altLang="zh-CN" dirty="0" err="1"/>
              <a:t>ProvidedInterface</a:t>
            </a:r>
            <a:r>
              <a:rPr lang="zh-CN" altLang="en-US" dirty="0"/>
              <a:t>），同时也指出了该组合结构所需要的服务（</a:t>
            </a:r>
            <a:r>
              <a:rPr lang="en-US" altLang="zh-CN" dirty="0" err="1"/>
              <a:t>RequiredInterface</a:t>
            </a:r>
            <a:r>
              <a:rPr lang="zh-CN" altLang="en-US" dirty="0"/>
              <a:t>）；又如“协议”（</a:t>
            </a:r>
            <a:r>
              <a:rPr lang="en-US" altLang="zh-CN" dirty="0"/>
              <a:t>Protocol</a:t>
            </a:r>
            <a:r>
              <a:rPr lang="zh-CN" altLang="en-US" dirty="0"/>
              <a:t>），基于</a:t>
            </a:r>
            <a:r>
              <a:rPr lang="en-US" altLang="zh-CN" dirty="0"/>
              <a:t>UML</a:t>
            </a:r>
            <a:r>
              <a:rPr lang="zh-CN" altLang="en-US" dirty="0"/>
              <a:t>中的“协作”（</a:t>
            </a:r>
            <a:r>
              <a:rPr lang="en-US" altLang="zh-CN" dirty="0"/>
              <a:t>Collaboration</a:t>
            </a:r>
            <a:r>
              <a:rPr lang="zh-CN" altLang="en-US" dirty="0"/>
              <a:t>）的概念，展示那些可复用的交互序列，其实质目的是描述那些可以在不同上下文环境中复用的协作模式。“协议”中所反映的任务由具体的“端口”承担。组合结构图如图</a:t>
            </a:r>
            <a:r>
              <a:rPr lang="en-US" altLang="zh-CN" dirty="0"/>
              <a:t>1.15</a:t>
            </a:r>
            <a:r>
              <a:rPr lang="zh-CN" altLang="en-US" dirty="0"/>
              <a:t>所示。</a:t>
            </a:r>
            <a:endParaRPr lang="en-US" altLang="zh-CN" dirty="0"/>
          </a:p>
        </p:txBody>
      </p:sp>
    </p:spTree>
    <p:extLst>
      <p:ext uri="{BB962C8B-B14F-4D97-AF65-F5344CB8AC3E}">
        <p14:creationId xmlns:p14="http://schemas.microsoft.com/office/powerpoint/2010/main" val="1620162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6FC2DA8-8EEB-4175-8579-CA19C22394A0}"/>
              </a:ext>
            </a:extLst>
          </p:cNvPr>
          <p:cNvSpPr txBox="1"/>
          <p:nvPr/>
        </p:nvSpPr>
        <p:spPr>
          <a:xfrm>
            <a:off x="1097279" y="804426"/>
            <a:ext cx="4398547" cy="707886"/>
          </a:xfrm>
          <a:prstGeom prst="rect">
            <a:avLst/>
          </a:prstGeom>
          <a:noFill/>
        </p:spPr>
        <p:txBody>
          <a:bodyPr wrap="square" rtlCol="0">
            <a:spAutoFit/>
          </a:bodyPr>
          <a:lstStyle/>
          <a:p>
            <a:r>
              <a:rPr lang="zh-CN" altLang="en-US" sz="4000" dirty="0"/>
              <a:t>交互概览图</a:t>
            </a:r>
          </a:p>
        </p:txBody>
      </p:sp>
      <p:sp>
        <p:nvSpPr>
          <p:cNvPr id="3" name="文本框 2">
            <a:extLst>
              <a:ext uri="{FF2B5EF4-FFF2-40B4-BE49-F238E27FC236}">
                <a16:creationId xmlns:a16="http://schemas.microsoft.com/office/drawing/2014/main" id="{4E61237B-A97F-4F37-862F-372E1E8C6A97}"/>
              </a:ext>
            </a:extLst>
          </p:cNvPr>
          <p:cNvSpPr txBox="1"/>
          <p:nvPr/>
        </p:nvSpPr>
        <p:spPr>
          <a:xfrm>
            <a:off x="4374037" y="1142980"/>
            <a:ext cx="877163" cy="369332"/>
          </a:xfrm>
          <a:prstGeom prst="rect">
            <a:avLst/>
          </a:prstGeom>
          <a:noFill/>
        </p:spPr>
        <p:txBody>
          <a:bodyPr wrap="none" rtlCol="0">
            <a:spAutoFit/>
          </a:bodyPr>
          <a:lstStyle/>
          <a:p>
            <a:r>
              <a:rPr lang="zh-CN" altLang="en-US" dirty="0"/>
              <a:t>顺序图</a:t>
            </a:r>
          </a:p>
        </p:txBody>
      </p:sp>
      <p:sp>
        <p:nvSpPr>
          <p:cNvPr id="5" name="文本框 4">
            <a:extLst>
              <a:ext uri="{FF2B5EF4-FFF2-40B4-BE49-F238E27FC236}">
                <a16:creationId xmlns:a16="http://schemas.microsoft.com/office/drawing/2014/main" id="{B10A7A8E-D4A2-40AF-AFB7-939D39DA727C}"/>
              </a:ext>
            </a:extLst>
          </p:cNvPr>
          <p:cNvSpPr txBox="1"/>
          <p:nvPr/>
        </p:nvSpPr>
        <p:spPr>
          <a:xfrm>
            <a:off x="1567207" y="2406986"/>
            <a:ext cx="6094428" cy="1200329"/>
          </a:xfrm>
          <a:prstGeom prst="rect">
            <a:avLst/>
          </a:prstGeom>
          <a:noFill/>
        </p:spPr>
        <p:txBody>
          <a:bodyPr wrap="square">
            <a:spAutoFit/>
          </a:bodyPr>
          <a:lstStyle/>
          <a:p>
            <a:r>
              <a:rPr lang="zh-CN" altLang="en-US" dirty="0"/>
              <a:t>提供了一种新图，称为“交互概况图”（</a:t>
            </a:r>
            <a:r>
              <a:rPr lang="en-US" altLang="zh-CN" dirty="0"/>
              <a:t>Interaction Overview Diagram</a:t>
            </a:r>
            <a:r>
              <a:rPr lang="zh-CN" altLang="en-US" dirty="0"/>
              <a:t>），可以直观地表达一组相关顺序图之间的转向逻辑。</a:t>
            </a:r>
            <a:r>
              <a:rPr lang="en-US" altLang="zh-CN" dirty="0"/>
              <a:t>UML1.x</a:t>
            </a:r>
            <a:r>
              <a:rPr lang="zh-CN" altLang="en-US" dirty="0"/>
              <a:t>中通常是通过活动图进行间接表达的，如图</a:t>
            </a:r>
            <a:r>
              <a:rPr lang="en-US" altLang="zh-CN" dirty="0"/>
              <a:t>1.13</a:t>
            </a:r>
            <a:r>
              <a:rPr lang="zh-CN" altLang="en-US" dirty="0"/>
              <a:t>所示。</a:t>
            </a:r>
          </a:p>
        </p:txBody>
      </p:sp>
    </p:spTree>
    <p:extLst>
      <p:ext uri="{BB962C8B-B14F-4D97-AF65-F5344CB8AC3E}">
        <p14:creationId xmlns:p14="http://schemas.microsoft.com/office/powerpoint/2010/main" val="10426776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704DEB4-912C-4292-B0D9-4C23582D053F}"/>
              </a:ext>
            </a:extLst>
          </p:cNvPr>
          <p:cNvSpPr txBox="1"/>
          <p:nvPr/>
        </p:nvSpPr>
        <p:spPr>
          <a:xfrm>
            <a:off x="1097279" y="804426"/>
            <a:ext cx="4398547" cy="707886"/>
          </a:xfrm>
          <a:prstGeom prst="rect">
            <a:avLst/>
          </a:prstGeom>
          <a:noFill/>
        </p:spPr>
        <p:txBody>
          <a:bodyPr wrap="square" rtlCol="0">
            <a:spAutoFit/>
          </a:bodyPr>
          <a:lstStyle/>
          <a:p>
            <a:r>
              <a:rPr lang="zh-CN" altLang="en-US" sz="4000" dirty="0"/>
              <a:t>时间图</a:t>
            </a:r>
          </a:p>
        </p:txBody>
      </p:sp>
      <p:sp>
        <p:nvSpPr>
          <p:cNvPr id="4" name="文本框 3">
            <a:extLst>
              <a:ext uri="{FF2B5EF4-FFF2-40B4-BE49-F238E27FC236}">
                <a16:creationId xmlns:a16="http://schemas.microsoft.com/office/drawing/2014/main" id="{6AD96733-5954-4CB4-BB0F-3A93D387B6DA}"/>
              </a:ext>
            </a:extLst>
          </p:cNvPr>
          <p:cNvSpPr txBox="1"/>
          <p:nvPr/>
        </p:nvSpPr>
        <p:spPr>
          <a:xfrm>
            <a:off x="3047215" y="2969691"/>
            <a:ext cx="6094428" cy="923330"/>
          </a:xfrm>
          <a:prstGeom prst="rect">
            <a:avLst/>
          </a:prstGeom>
          <a:noFill/>
        </p:spPr>
        <p:txBody>
          <a:bodyPr wrap="square">
            <a:spAutoFit/>
          </a:bodyPr>
          <a:lstStyle/>
          <a:p>
            <a:r>
              <a:rPr lang="zh-CN" altLang="en-US" dirty="0"/>
              <a:t>“时间图”是一种可选的交互图，展示交互过程中的真实时间信息，具体描述对象状态变化的时间点以及维持特定状态的时间段，如图</a:t>
            </a:r>
            <a:r>
              <a:rPr lang="en-US" altLang="zh-CN" dirty="0"/>
              <a:t>1.16</a:t>
            </a:r>
            <a:r>
              <a:rPr lang="zh-CN" altLang="en-US" dirty="0"/>
              <a:t>所示。</a:t>
            </a:r>
          </a:p>
        </p:txBody>
      </p:sp>
    </p:spTree>
    <p:extLst>
      <p:ext uri="{BB962C8B-B14F-4D97-AF65-F5344CB8AC3E}">
        <p14:creationId xmlns:p14="http://schemas.microsoft.com/office/powerpoint/2010/main" val="255733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70A1EBD-F33D-4174-A145-1DC7ED29FAFE}"/>
              </a:ext>
            </a:extLst>
          </p:cNvPr>
          <p:cNvSpPr txBox="1"/>
          <p:nvPr/>
        </p:nvSpPr>
        <p:spPr>
          <a:xfrm>
            <a:off x="1097280" y="804426"/>
            <a:ext cx="4530522" cy="707886"/>
          </a:xfrm>
          <a:prstGeom prst="rect">
            <a:avLst/>
          </a:prstGeom>
          <a:noFill/>
        </p:spPr>
        <p:txBody>
          <a:bodyPr wrap="square" rtlCol="0">
            <a:spAutoFit/>
          </a:bodyPr>
          <a:lstStyle/>
          <a:p>
            <a:r>
              <a:rPr lang="en-US" altLang="zh-CN" sz="4000" b="1" dirty="0"/>
              <a:t>1.8 </a:t>
            </a:r>
            <a:r>
              <a:rPr lang="zh-CN" altLang="en-US" sz="4000" b="1" dirty="0"/>
              <a:t>系统开发阶段</a:t>
            </a:r>
          </a:p>
        </p:txBody>
      </p:sp>
    </p:spTree>
    <p:extLst>
      <p:ext uri="{BB962C8B-B14F-4D97-AF65-F5344CB8AC3E}">
        <p14:creationId xmlns:p14="http://schemas.microsoft.com/office/powerpoint/2010/main" val="145001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9659D55-BCAF-438D-8051-C7295C1CD961}"/>
              </a:ext>
            </a:extLst>
          </p:cNvPr>
          <p:cNvSpPr txBox="1"/>
          <p:nvPr/>
        </p:nvSpPr>
        <p:spPr>
          <a:xfrm>
            <a:off x="1003575" y="792344"/>
            <a:ext cx="2530283" cy="707886"/>
          </a:xfrm>
          <a:prstGeom prst="rect">
            <a:avLst/>
          </a:prstGeom>
          <a:noFill/>
          <a:ln w="38100">
            <a:solidFill>
              <a:srgbClr val="2C3998"/>
            </a:solidFill>
          </a:ln>
        </p:spPr>
        <p:txBody>
          <a:bodyPr wrap="square" rtlCol="0">
            <a:spAutoFit/>
          </a:bodyPr>
          <a:lstStyle/>
          <a:p>
            <a:r>
              <a:rPr lang="zh-CN" altLang="en-US" sz="4000" spc="600" dirty="0">
                <a:solidFill>
                  <a:srgbClr val="2C3998"/>
                </a:solidFill>
                <a:latin typeface="字魂5号-无外润黑体" panose="00000500000000000000" pitchFamily="2" charset="-122"/>
                <a:ea typeface="字魂5号-无外润黑体" panose="00000500000000000000" pitchFamily="2" charset="-122"/>
              </a:rPr>
              <a:t>参考资料</a:t>
            </a:r>
          </a:p>
        </p:txBody>
      </p:sp>
      <p:sp>
        <p:nvSpPr>
          <p:cNvPr id="3" name="文本框 2">
            <a:extLst>
              <a:ext uri="{FF2B5EF4-FFF2-40B4-BE49-F238E27FC236}">
                <a16:creationId xmlns:a16="http://schemas.microsoft.com/office/drawing/2014/main" id="{72C40EC8-0B61-40FA-ABB4-8DF2DA3C6F31}"/>
              </a:ext>
            </a:extLst>
          </p:cNvPr>
          <p:cNvSpPr txBox="1"/>
          <p:nvPr/>
        </p:nvSpPr>
        <p:spPr>
          <a:xfrm>
            <a:off x="1131216" y="1866507"/>
            <a:ext cx="7285969" cy="4801314"/>
          </a:xfrm>
          <a:prstGeom prst="rect">
            <a:avLst/>
          </a:prstGeom>
          <a:noFill/>
        </p:spPr>
        <p:txBody>
          <a:bodyPr wrap="none" rtlCol="0">
            <a:spAutoFit/>
          </a:bodyPr>
          <a:lstStyle/>
          <a:p>
            <a:r>
              <a:rPr lang="en-US" altLang="zh-CN"/>
              <a:t>[1] </a:t>
            </a:r>
            <a:r>
              <a:rPr lang="zh-CN" altLang="en-US"/>
              <a:t>状态机图教程 </a:t>
            </a:r>
            <a:r>
              <a:rPr lang="en-US" altLang="zh-CN"/>
              <a:t>(UML State Diagram) </a:t>
            </a:r>
          </a:p>
          <a:p>
            <a:r>
              <a:rPr lang="en-US" altLang="zh-CN"/>
              <a:t>https://www.jianshu.com/p/d16084323a56</a:t>
            </a:r>
          </a:p>
          <a:p>
            <a:endParaRPr lang="en-US" altLang="zh-CN"/>
          </a:p>
          <a:p>
            <a:r>
              <a:rPr lang="en-US" altLang="zh-CN"/>
              <a:t>[2]UML</a:t>
            </a:r>
            <a:r>
              <a:rPr lang="zh-CN" altLang="en-US"/>
              <a:t>建模之活动图介绍（</a:t>
            </a:r>
            <a:r>
              <a:rPr lang="en-US" altLang="zh-CN"/>
              <a:t>Activity Diagram</a:t>
            </a:r>
            <a:r>
              <a:rPr lang="zh-CN" altLang="en-US"/>
              <a:t>）</a:t>
            </a:r>
          </a:p>
          <a:p>
            <a:r>
              <a:rPr lang="en-US" altLang="zh-CN"/>
              <a:t>https://www.cnblogs.com/ywqu/archive/2009/12/14/1624082.html</a:t>
            </a:r>
          </a:p>
          <a:p>
            <a:endParaRPr lang="en-US" altLang="zh-CN"/>
          </a:p>
          <a:p>
            <a:r>
              <a:rPr lang="en-US" altLang="zh-CN"/>
              <a:t>[3] [UML]UML</a:t>
            </a:r>
            <a:r>
              <a:rPr lang="zh-CN" altLang="en-US"/>
              <a:t>系列</a:t>
            </a:r>
            <a:r>
              <a:rPr lang="en-US" altLang="zh-CN"/>
              <a:t>——</a:t>
            </a:r>
            <a:r>
              <a:rPr lang="zh-CN" altLang="en-US"/>
              <a:t>协作图（通信图）</a:t>
            </a:r>
            <a:r>
              <a:rPr lang="en-US" altLang="zh-CN"/>
              <a:t>collaboration diagram</a:t>
            </a:r>
          </a:p>
          <a:p>
            <a:r>
              <a:rPr lang="en-US" altLang="zh-CN"/>
              <a:t>https://www.cnblogs.com/wolf-sun/p/UML-collaboration-diagram.html</a:t>
            </a:r>
          </a:p>
          <a:p>
            <a:endParaRPr lang="en-US" altLang="zh-CN"/>
          </a:p>
          <a:p>
            <a:r>
              <a:rPr lang="en-US" altLang="zh-CN"/>
              <a:t>[4] UML </a:t>
            </a:r>
            <a:r>
              <a:rPr lang="zh-CN" altLang="en-US"/>
              <a:t>构件图（组件图）</a:t>
            </a:r>
          </a:p>
          <a:p>
            <a:r>
              <a:rPr lang="en-US" altLang="zh-CN"/>
              <a:t>https://www.cnblogs.com/finehappy/archive/2009/11/24/1609352.html</a:t>
            </a:r>
          </a:p>
          <a:p>
            <a:endParaRPr lang="en-US" altLang="zh-CN"/>
          </a:p>
          <a:p>
            <a:r>
              <a:rPr lang="en-US" altLang="zh-CN"/>
              <a:t>[5] UML</a:t>
            </a:r>
            <a:r>
              <a:rPr lang="zh-CN" altLang="en-US"/>
              <a:t>建模之部署图（</a:t>
            </a:r>
            <a:r>
              <a:rPr lang="en-US" altLang="zh-CN"/>
              <a:t>Deployment Diagram</a:t>
            </a:r>
            <a:r>
              <a:rPr lang="zh-CN" altLang="en-US"/>
              <a:t>）</a:t>
            </a:r>
          </a:p>
          <a:p>
            <a:r>
              <a:rPr lang="en-US" altLang="zh-CN"/>
              <a:t>https://www.cnblogs.com/ywqu/archive/2009/12/21/1628545.html</a:t>
            </a:r>
          </a:p>
          <a:p>
            <a:endParaRPr lang="en-US" altLang="zh-CN"/>
          </a:p>
          <a:p>
            <a:r>
              <a:rPr lang="en-US" altLang="zh-CN"/>
              <a:t>[6]UML2 </a:t>
            </a:r>
            <a:r>
              <a:rPr lang="zh-CN" altLang="en-US"/>
              <a:t>基础、建模与设计实战（清华大学出版社 李波等著）</a:t>
            </a:r>
          </a:p>
          <a:p>
            <a:endParaRPr lang="zh-CN" altLang="en-US" dirty="0"/>
          </a:p>
        </p:txBody>
      </p:sp>
    </p:spTree>
    <p:extLst>
      <p:ext uri="{BB962C8B-B14F-4D97-AF65-F5344CB8AC3E}">
        <p14:creationId xmlns:p14="http://schemas.microsoft.com/office/powerpoint/2010/main" val="373420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770C4A8-5EB1-4B7D-BB44-A8DC40EABDDE}"/>
              </a:ext>
            </a:extLst>
          </p:cNvPr>
          <p:cNvSpPr txBox="1"/>
          <p:nvPr/>
        </p:nvSpPr>
        <p:spPr>
          <a:xfrm>
            <a:off x="1003575" y="792344"/>
            <a:ext cx="2530283" cy="707886"/>
          </a:xfrm>
          <a:prstGeom prst="rect">
            <a:avLst/>
          </a:prstGeom>
          <a:noFill/>
          <a:ln w="38100">
            <a:solidFill>
              <a:srgbClr val="2C3998"/>
            </a:solidFill>
          </a:ln>
        </p:spPr>
        <p:txBody>
          <a:bodyPr wrap="square" rtlCol="0">
            <a:spAutoFit/>
          </a:bodyPr>
          <a:lstStyle/>
          <a:p>
            <a:r>
              <a:rPr lang="zh-CN" altLang="en-US" sz="4000" spc="600" dirty="0">
                <a:solidFill>
                  <a:srgbClr val="2C3998"/>
                </a:solidFill>
                <a:latin typeface="字魂5号-无外润黑体" panose="00000500000000000000" pitchFamily="2" charset="-122"/>
                <a:ea typeface="字魂5号-无外润黑体" panose="00000500000000000000" pitchFamily="2" charset="-122"/>
              </a:rPr>
              <a:t>人员分工</a:t>
            </a:r>
          </a:p>
        </p:txBody>
      </p:sp>
    </p:spTree>
    <p:extLst>
      <p:ext uri="{BB962C8B-B14F-4D97-AF65-F5344CB8AC3E}">
        <p14:creationId xmlns:p14="http://schemas.microsoft.com/office/powerpoint/2010/main" val="32913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2023B34-4BD2-451B-8521-B5451B04CB8D}"/>
              </a:ext>
            </a:extLst>
          </p:cNvPr>
          <p:cNvSpPr txBox="1"/>
          <p:nvPr/>
        </p:nvSpPr>
        <p:spPr>
          <a:xfrm>
            <a:off x="1097279" y="804426"/>
            <a:ext cx="5190399" cy="707886"/>
          </a:xfrm>
          <a:prstGeom prst="rect">
            <a:avLst/>
          </a:prstGeom>
          <a:noFill/>
        </p:spPr>
        <p:txBody>
          <a:bodyPr wrap="square" rtlCol="0">
            <a:spAutoFit/>
          </a:bodyPr>
          <a:lstStyle/>
          <a:p>
            <a:r>
              <a:rPr lang="en-US" altLang="zh-CN" sz="4000" b="1" dirty="0"/>
              <a:t>1.2 UML</a:t>
            </a:r>
            <a:r>
              <a:rPr lang="zh-CN" altLang="en-US" sz="4000" b="1" dirty="0"/>
              <a:t>的发展历程</a:t>
            </a:r>
          </a:p>
        </p:txBody>
      </p:sp>
    </p:spTree>
    <p:extLst>
      <p:ext uri="{BB962C8B-B14F-4D97-AF65-F5344CB8AC3E}">
        <p14:creationId xmlns:p14="http://schemas.microsoft.com/office/powerpoint/2010/main" val="1262308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2023B34-4BD2-451B-8521-B5451B04CB8D}"/>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1.3 UML</a:t>
            </a:r>
            <a:r>
              <a:rPr lang="zh-CN" altLang="en-US" sz="4000" b="1" dirty="0"/>
              <a:t>的特点</a:t>
            </a:r>
          </a:p>
        </p:txBody>
      </p:sp>
      <p:sp>
        <p:nvSpPr>
          <p:cNvPr id="3" name="文本框 2">
            <a:extLst>
              <a:ext uri="{FF2B5EF4-FFF2-40B4-BE49-F238E27FC236}">
                <a16:creationId xmlns:a16="http://schemas.microsoft.com/office/drawing/2014/main" id="{628F7D95-395B-4DF3-94FD-6488DD84C5ED}"/>
              </a:ext>
            </a:extLst>
          </p:cNvPr>
          <p:cNvSpPr txBox="1"/>
          <p:nvPr/>
        </p:nvSpPr>
        <p:spPr>
          <a:xfrm>
            <a:off x="1649691" y="2318994"/>
            <a:ext cx="8504251" cy="923330"/>
          </a:xfrm>
          <a:prstGeom prst="rect">
            <a:avLst/>
          </a:prstGeom>
          <a:noFill/>
        </p:spPr>
        <p:txBody>
          <a:bodyPr wrap="none" rtlCol="0">
            <a:spAutoFit/>
          </a:bodyPr>
          <a:lstStyle/>
          <a:p>
            <a:r>
              <a:rPr lang="zh-CN" altLang="en-US" dirty="0"/>
              <a:t>（</a:t>
            </a:r>
            <a:r>
              <a:rPr lang="en-US" altLang="zh-CN" dirty="0"/>
              <a:t>1</a:t>
            </a:r>
            <a:r>
              <a:rPr lang="zh-CN" altLang="en-US" dirty="0"/>
              <a:t>）</a:t>
            </a:r>
            <a:r>
              <a:rPr lang="en-US" altLang="zh-CN" dirty="0"/>
              <a:t>UML</a:t>
            </a:r>
            <a:r>
              <a:rPr lang="zh-CN" altLang="en-US" dirty="0"/>
              <a:t>统一了</a:t>
            </a:r>
            <a:r>
              <a:rPr lang="en-US" altLang="zh-CN" dirty="0" err="1"/>
              <a:t>Booch</a:t>
            </a:r>
            <a:r>
              <a:rPr lang="zh-CN" altLang="en-US" dirty="0"/>
              <a:t>、</a:t>
            </a:r>
            <a:r>
              <a:rPr lang="en-US" altLang="zh-CN" dirty="0"/>
              <a:t>OMT</a:t>
            </a:r>
            <a:r>
              <a:rPr lang="zh-CN" altLang="en-US" dirty="0"/>
              <a:t>和</a:t>
            </a:r>
            <a:r>
              <a:rPr lang="en-US" altLang="zh-CN" dirty="0"/>
              <a:t>OOSE</a:t>
            </a:r>
            <a:r>
              <a:rPr lang="zh-CN" altLang="en-US" dirty="0"/>
              <a:t>等方法中的基本概念和符号。</a:t>
            </a:r>
            <a:endParaRPr lang="en-US" altLang="zh-CN" dirty="0"/>
          </a:p>
          <a:p>
            <a:r>
              <a:rPr lang="zh-CN" altLang="en-US" dirty="0"/>
              <a:t>（</a:t>
            </a:r>
            <a:r>
              <a:rPr lang="en-US" altLang="zh-CN" dirty="0"/>
              <a:t>2</a:t>
            </a:r>
            <a:r>
              <a:rPr lang="zh-CN" altLang="en-US" dirty="0"/>
              <a:t>）</a:t>
            </a:r>
            <a:r>
              <a:rPr lang="en-US" altLang="zh-CN" dirty="0"/>
              <a:t>UML</a:t>
            </a:r>
            <a:r>
              <a:rPr lang="zh-CN" altLang="en-US" dirty="0"/>
              <a:t>吸收了面向对象领域中各种优秀的思想，其中也包括非</a:t>
            </a:r>
            <a:r>
              <a:rPr lang="en-US" altLang="zh-CN" dirty="0"/>
              <a:t>OO</a:t>
            </a:r>
            <a:r>
              <a:rPr lang="zh-CN" altLang="en-US" dirty="0"/>
              <a:t>方法的影响。</a:t>
            </a:r>
            <a:endParaRPr lang="en-US" altLang="zh-CN" dirty="0"/>
          </a:p>
          <a:p>
            <a:r>
              <a:rPr lang="zh-CN" altLang="en-US" dirty="0"/>
              <a:t>（</a:t>
            </a:r>
            <a:r>
              <a:rPr lang="en-US" altLang="zh-CN" dirty="0"/>
              <a:t>3</a:t>
            </a:r>
            <a:r>
              <a:rPr lang="zh-CN" altLang="en-US" dirty="0"/>
              <a:t>）</a:t>
            </a:r>
            <a:r>
              <a:rPr lang="en-US" altLang="zh-CN" dirty="0"/>
              <a:t>UML</a:t>
            </a:r>
            <a:r>
              <a:rPr lang="zh-CN" altLang="en-US" dirty="0"/>
              <a:t>在演变过程中还提出了一些的概念。</a:t>
            </a:r>
          </a:p>
        </p:txBody>
      </p:sp>
    </p:spTree>
    <p:extLst>
      <p:ext uri="{BB962C8B-B14F-4D97-AF65-F5344CB8AC3E}">
        <p14:creationId xmlns:p14="http://schemas.microsoft.com/office/powerpoint/2010/main" val="109396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16FC118-5F27-422C-97D9-19D49F779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4399" y="0"/>
            <a:ext cx="8523201" cy="6858000"/>
          </a:xfrm>
          <a:prstGeom prst="rect">
            <a:avLst/>
          </a:prstGeom>
        </p:spPr>
      </p:pic>
      <p:sp>
        <p:nvSpPr>
          <p:cNvPr id="2" name="文本框 1">
            <a:extLst>
              <a:ext uri="{FF2B5EF4-FFF2-40B4-BE49-F238E27FC236}">
                <a16:creationId xmlns:a16="http://schemas.microsoft.com/office/drawing/2014/main" id="{52023B34-4BD2-451B-8521-B5451B04CB8D}"/>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1.4 UML</a:t>
            </a:r>
            <a:r>
              <a:rPr lang="zh-CN" altLang="en-US" sz="4000" b="1" dirty="0"/>
              <a:t>的结构</a:t>
            </a:r>
          </a:p>
        </p:txBody>
      </p:sp>
    </p:spTree>
    <p:extLst>
      <p:ext uri="{BB962C8B-B14F-4D97-AF65-F5344CB8AC3E}">
        <p14:creationId xmlns:p14="http://schemas.microsoft.com/office/powerpoint/2010/main" val="4129907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62C91DD-9110-4F4A-B196-F1EB0E2EABE8}"/>
              </a:ext>
            </a:extLst>
          </p:cNvPr>
          <p:cNvSpPr txBox="1"/>
          <p:nvPr/>
        </p:nvSpPr>
        <p:spPr>
          <a:xfrm>
            <a:off x="3286924" y="2413337"/>
            <a:ext cx="5618152" cy="1015663"/>
          </a:xfrm>
          <a:prstGeom prst="rect">
            <a:avLst/>
          </a:prstGeom>
          <a:noFill/>
        </p:spPr>
        <p:txBody>
          <a:bodyPr wrap="square" rtlCol="0">
            <a:spAutoFit/>
          </a:bodyPr>
          <a:lstStyle/>
          <a:p>
            <a:r>
              <a:rPr lang="en-US" altLang="zh-CN" sz="6000" b="1" dirty="0"/>
              <a:t>1.5 UML</a:t>
            </a:r>
            <a:r>
              <a:rPr lang="zh-CN" altLang="en-US" sz="6000" b="1" dirty="0"/>
              <a:t>的</a:t>
            </a:r>
            <a:r>
              <a:rPr lang="zh-CN" altLang="en-US" sz="6000" b="1" dirty="0">
                <a:solidFill>
                  <a:schemeClr val="accent1"/>
                </a:solidFill>
              </a:rPr>
              <a:t>视图</a:t>
            </a:r>
          </a:p>
        </p:txBody>
      </p:sp>
      <p:sp>
        <p:nvSpPr>
          <p:cNvPr id="5" name="文本框 4">
            <a:extLst>
              <a:ext uri="{FF2B5EF4-FFF2-40B4-BE49-F238E27FC236}">
                <a16:creationId xmlns:a16="http://schemas.microsoft.com/office/drawing/2014/main" id="{99639B68-39F3-4264-9FF2-5013DEC52606}"/>
              </a:ext>
            </a:extLst>
          </p:cNvPr>
          <p:cNvSpPr txBox="1"/>
          <p:nvPr/>
        </p:nvSpPr>
        <p:spPr>
          <a:xfrm>
            <a:off x="2080628" y="3626962"/>
            <a:ext cx="7789077" cy="646331"/>
          </a:xfrm>
          <a:prstGeom prst="rect">
            <a:avLst/>
          </a:prstGeom>
          <a:noFill/>
        </p:spPr>
        <p:txBody>
          <a:bodyPr wrap="square" rtlCol="0">
            <a:spAutoFit/>
          </a:bodyPr>
          <a:lstStyle/>
          <a:p>
            <a:pPr algn="ctr"/>
            <a:r>
              <a:rPr lang="en-US" altLang="zh-CN" dirty="0"/>
              <a:t>UML</a:t>
            </a:r>
            <a:r>
              <a:rPr lang="zh-CN" altLang="en-US" dirty="0"/>
              <a:t>中的视图一般分为以下</a:t>
            </a:r>
            <a:r>
              <a:rPr lang="en-US" altLang="zh-CN" dirty="0"/>
              <a:t>5</a:t>
            </a:r>
            <a:r>
              <a:rPr lang="zh-CN" altLang="en-US" dirty="0"/>
              <a:t>种。</a:t>
            </a:r>
            <a:endParaRPr lang="en-US" altLang="zh-CN" dirty="0"/>
          </a:p>
          <a:p>
            <a:pPr algn="ctr"/>
            <a:r>
              <a:rPr lang="zh-CN" altLang="en-US" dirty="0"/>
              <a:t>（</a:t>
            </a:r>
            <a:r>
              <a:rPr lang="en-US" altLang="zh-CN" dirty="0"/>
              <a:t>1</a:t>
            </a:r>
            <a:r>
              <a:rPr lang="zh-CN" altLang="en-US" dirty="0"/>
              <a:t>）用例视图（</a:t>
            </a:r>
            <a:r>
              <a:rPr lang="en-US" altLang="zh-CN" dirty="0"/>
              <a:t>2</a:t>
            </a:r>
            <a:r>
              <a:rPr lang="zh-CN" altLang="en-US" dirty="0"/>
              <a:t>）逻辑视图（</a:t>
            </a:r>
            <a:r>
              <a:rPr lang="en-US" altLang="zh-CN" dirty="0"/>
              <a:t>3</a:t>
            </a:r>
            <a:r>
              <a:rPr lang="zh-CN" altLang="en-US" dirty="0"/>
              <a:t>）并发视图（</a:t>
            </a:r>
            <a:r>
              <a:rPr lang="en-US" altLang="zh-CN" dirty="0"/>
              <a:t>4</a:t>
            </a:r>
            <a:r>
              <a:rPr lang="zh-CN" altLang="en-US" dirty="0"/>
              <a:t>）组件视图（</a:t>
            </a:r>
            <a:r>
              <a:rPr lang="en-US" altLang="zh-CN" dirty="0"/>
              <a:t>5</a:t>
            </a:r>
            <a:r>
              <a:rPr lang="zh-CN" altLang="en-US" dirty="0"/>
              <a:t>）配置视图</a:t>
            </a:r>
          </a:p>
        </p:txBody>
      </p:sp>
    </p:spTree>
    <p:extLst>
      <p:ext uri="{BB962C8B-B14F-4D97-AF65-F5344CB8AC3E}">
        <p14:creationId xmlns:p14="http://schemas.microsoft.com/office/powerpoint/2010/main" val="120967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78660E32-842E-4D8E-B699-89628ECE52A7}"/>
              </a:ext>
            </a:extLst>
          </p:cNvPr>
          <p:cNvPicPr>
            <a:picLocks noChangeAspect="1"/>
          </p:cNvPicPr>
          <p:nvPr/>
        </p:nvPicPr>
        <p:blipFill rotWithShape="1">
          <a:blip r:embed="rId2">
            <a:extLst>
              <a:ext uri="{28A0092B-C50C-407E-A947-70E740481C1C}">
                <a14:useLocalDpi xmlns:a14="http://schemas.microsoft.com/office/drawing/2010/main" val="0"/>
              </a:ext>
            </a:extLst>
          </a:blip>
          <a:srcRect b="4148"/>
          <a:stretch/>
        </p:blipFill>
        <p:spPr>
          <a:xfrm>
            <a:off x="1035255" y="142240"/>
            <a:ext cx="10121489" cy="6573520"/>
          </a:xfrm>
          <a:prstGeom prst="rect">
            <a:avLst/>
          </a:prstGeom>
        </p:spPr>
      </p:pic>
    </p:spTree>
    <p:extLst>
      <p:ext uri="{BB962C8B-B14F-4D97-AF65-F5344CB8AC3E}">
        <p14:creationId xmlns:p14="http://schemas.microsoft.com/office/powerpoint/2010/main" val="2740205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BEB33F-373E-49DE-B5E5-A56B3BDA34AB}"/>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1.5.1 </a:t>
            </a:r>
            <a:r>
              <a:rPr lang="zh-CN" altLang="en-US" sz="4000" b="1" dirty="0"/>
              <a:t>用例视图</a:t>
            </a:r>
          </a:p>
        </p:txBody>
      </p:sp>
      <p:sp>
        <p:nvSpPr>
          <p:cNvPr id="2" name="文本框 1">
            <a:extLst>
              <a:ext uri="{FF2B5EF4-FFF2-40B4-BE49-F238E27FC236}">
                <a16:creationId xmlns:a16="http://schemas.microsoft.com/office/drawing/2014/main" id="{4698F885-ED5D-4574-807C-1EF79785C389}"/>
              </a:ext>
            </a:extLst>
          </p:cNvPr>
          <p:cNvSpPr txBox="1"/>
          <p:nvPr/>
        </p:nvSpPr>
        <p:spPr>
          <a:xfrm>
            <a:off x="4579620" y="1098530"/>
            <a:ext cx="3877985" cy="369332"/>
          </a:xfrm>
          <a:prstGeom prst="rect">
            <a:avLst/>
          </a:prstGeom>
          <a:noFill/>
        </p:spPr>
        <p:txBody>
          <a:bodyPr wrap="none" rtlCol="0">
            <a:spAutoFit/>
          </a:bodyPr>
          <a:lstStyle/>
          <a:p>
            <a:r>
              <a:rPr lang="zh-CN" altLang="en-US" dirty="0"/>
              <a:t>（外部视图、功能视图、用户视图）</a:t>
            </a:r>
          </a:p>
        </p:txBody>
      </p:sp>
      <p:sp>
        <p:nvSpPr>
          <p:cNvPr id="3" name="文本框 2">
            <a:extLst>
              <a:ext uri="{FF2B5EF4-FFF2-40B4-BE49-F238E27FC236}">
                <a16:creationId xmlns:a16="http://schemas.microsoft.com/office/drawing/2014/main" id="{E60BDC44-288D-43EF-A5C9-E307F4D29D2F}"/>
              </a:ext>
            </a:extLst>
          </p:cNvPr>
          <p:cNvSpPr txBox="1"/>
          <p:nvPr/>
        </p:nvSpPr>
        <p:spPr>
          <a:xfrm>
            <a:off x="3078480" y="4022249"/>
            <a:ext cx="8104844" cy="2031325"/>
          </a:xfrm>
          <a:prstGeom prst="rect">
            <a:avLst/>
          </a:prstGeom>
          <a:noFill/>
        </p:spPr>
        <p:txBody>
          <a:bodyPr wrap="square" rtlCol="0">
            <a:spAutoFit/>
          </a:bodyPr>
          <a:lstStyle/>
          <a:p>
            <a:r>
              <a:rPr lang="zh-CN" altLang="en-US" dirty="0"/>
              <a:t>主要描述一个系统应该具备的功能，指的是从系统的外部参与者所能看到的系统功能。用例表示的是系统的一个功能单元，可以被描述为参与者与系统之间的一次交互作用。系统的参与者可以是一个用户或者另外一个系统。客户要求系统提供的功能被当作多个用例在用例视图中进行描述，一个用例就是对系统的一个用法的通用描述。用例模型的用途主要是列举出系统中的用例和参与者，并指出哪个参与者参与了哪个用例的执行。用例视图是其他</a:t>
            </a:r>
            <a:r>
              <a:rPr lang="en-US" altLang="zh-CN" dirty="0"/>
              <a:t>4</a:t>
            </a:r>
            <a:r>
              <a:rPr lang="zh-CN" altLang="en-US" dirty="0"/>
              <a:t>种视图的核心，它的内容直接驱动其他视图的开发。</a:t>
            </a:r>
          </a:p>
        </p:txBody>
      </p:sp>
    </p:spTree>
    <p:extLst>
      <p:ext uri="{BB962C8B-B14F-4D97-AF65-F5344CB8AC3E}">
        <p14:creationId xmlns:p14="http://schemas.microsoft.com/office/powerpoint/2010/main" val="30973714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2621</Words>
  <Application>Microsoft Office PowerPoint</Application>
  <PresentationFormat>宽屏</PresentationFormat>
  <Paragraphs>109</Paragraphs>
  <Slides>38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38</vt:i4>
      </vt:variant>
    </vt:vector>
  </HeadingPairs>
  <TitlesOfParts>
    <vt:vector size="44" baseType="lpstr">
      <vt:lpstr>等线</vt:lpstr>
      <vt:lpstr>等线 Light</vt:lpstr>
      <vt:lpstr>字魂59号-创粗黑</vt:lpstr>
      <vt:lpstr>字魂5号-无外润黑体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 子文</dc:creator>
  <cp:lastModifiedBy>谢 子文</cp:lastModifiedBy>
  <cp:revision>34</cp:revision>
  <dcterms:created xsi:type="dcterms:W3CDTF">2021-03-26T11:11:35Z</dcterms:created>
  <dcterms:modified xsi:type="dcterms:W3CDTF">2021-03-28T12:54:49Z</dcterms:modified>
</cp:coreProperties>
</file>