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77" r:id="rId2"/>
    <p:sldId id="278" r:id="rId3"/>
    <p:sldId id="1100" r:id="rId4"/>
    <p:sldId id="283" r:id="rId5"/>
    <p:sldId id="1101" r:id="rId6"/>
    <p:sldId id="1102" r:id="rId7"/>
    <p:sldId id="1103" r:id="rId8"/>
    <p:sldId id="1153" r:id="rId9"/>
    <p:sldId id="1104" r:id="rId10"/>
    <p:sldId id="1105" r:id="rId11"/>
    <p:sldId id="1106" r:id="rId12"/>
    <p:sldId id="1107" r:id="rId13"/>
    <p:sldId id="1108" r:id="rId14"/>
    <p:sldId id="1109" r:id="rId15"/>
    <p:sldId id="1151" r:id="rId16"/>
    <p:sldId id="1110" r:id="rId17"/>
    <p:sldId id="1160" r:id="rId18"/>
    <p:sldId id="1164" r:id="rId19"/>
    <p:sldId id="1162" r:id="rId20"/>
    <p:sldId id="1163" r:id="rId21"/>
    <p:sldId id="1165" r:id="rId22"/>
    <p:sldId id="1166" r:id="rId23"/>
    <p:sldId id="1161" r:id="rId24"/>
    <p:sldId id="1111" r:id="rId25"/>
    <p:sldId id="1172" r:id="rId26"/>
    <p:sldId id="298" r:id="rId27"/>
    <p:sldId id="1112" r:id="rId28"/>
    <p:sldId id="1113" r:id="rId29"/>
    <p:sldId id="1114" r:id="rId30"/>
    <p:sldId id="1115" r:id="rId31"/>
    <p:sldId id="1167" r:id="rId32"/>
    <p:sldId id="1168" r:id="rId33"/>
    <p:sldId id="1169" r:id="rId34"/>
    <p:sldId id="1170" r:id="rId35"/>
    <p:sldId id="1171" r:id="rId36"/>
    <p:sldId id="1116" r:id="rId37"/>
    <p:sldId id="1117" r:id="rId38"/>
    <p:sldId id="1118" r:id="rId39"/>
    <p:sldId id="271" r:id="rId40"/>
    <p:sldId id="1154" r:id="rId41"/>
    <p:sldId id="1119" r:id="rId42"/>
    <p:sldId id="1120" r:id="rId43"/>
    <p:sldId id="1121" r:id="rId44"/>
    <p:sldId id="1122" r:id="rId45"/>
    <p:sldId id="1123" r:id="rId46"/>
    <p:sldId id="1124" r:id="rId47"/>
    <p:sldId id="1125" r:id="rId48"/>
    <p:sldId id="1126" r:id="rId49"/>
    <p:sldId id="1127" r:id="rId50"/>
    <p:sldId id="1128" r:id="rId51"/>
    <p:sldId id="1130" r:id="rId52"/>
    <p:sldId id="1155" r:id="rId53"/>
    <p:sldId id="1156" r:id="rId54"/>
    <p:sldId id="1157" r:id="rId55"/>
    <p:sldId id="1158" r:id="rId56"/>
    <p:sldId id="1159" r:id="rId57"/>
    <p:sldId id="1129" r:id="rId58"/>
    <p:sldId id="1131"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子文" initials="谢" lastIdx="1" clrIdx="0">
    <p:extLst>
      <p:ext uri="{19B8F6BF-5375-455C-9EA6-DF929625EA0E}">
        <p15:presenceInfo xmlns:p15="http://schemas.microsoft.com/office/powerpoint/2012/main" userId="c901e050441d6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48E11-41E4-4FC1-818B-791854529F51}"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F20D5-DA25-41C6-A9A6-7E7B35101807}" type="slidenum">
              <a:rPr lang="zh-CN" altLang="en-US" smtClean="0"/>
              <a:t>‹#›</a:t>
            </a:fld>
            <a:endParaRPr lang="zh-CN" altLang="en-US"/>
          </a:p>
        </p:txBody>
      </p:sp>
    </p:spTree>
    <p:extLst>
      <p:ext uri="{BB962C8B-B14F-4D97-AF65-F5344CB8AC3E}">
        <p14:creationId xmlns:p14="http://schemas.microsoft.com/office/powerpoint/2010/main" val="41831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58434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4187219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74043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156790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274377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16</a:t>
            </a:fld>
            <a:endParaRPr lang="zh-CN" altLang="en-US"/>
          </a:p>
        </p:txBody>
      </p:sp>
    </p:spTree>
    <p:extLst>
      <p:ext uri="{BB962C8B-B14F-4D97-AF65-F5344CB8AC3E}">
        <p14:creationId xmlns:p14="http://schemas.microsoft.com/office/powerpoint/2010/main" val="95615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24</a:t>
            </a:fld>
            <a:endParaRPr lang="zh-CN" altLang="en-US"/>
          </a:p>
        </p:txBody>
      </p:sp>
    </p:spTree>
    <p:extLst>
      <p:ext uri="{BB962C8B-B14F-4D97-AF65-F5344CB8AC3E}">
        <p14:creationId xmlns:p14="http://schemas.microsoft.com/office/powerpoint/2010/main" val="99156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25</a:t>
            </a:fld>
            <a:endParaRPr lang="zh-CN" altLang="en-US"/>
          </a:p>
        </p:txBody>
      </p:sp>
    </p:spTree>
    <p:extLst>
      <p:ext uri="{BB962C8B-B14F-4D97-AF65-F5344CB8AC3E}">
        <p14:creationId xmlns:p14="http://schemas.microsoft.com/office/powerpoint/2010/main" val="180819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27</a:t>
            </a:fld>
            <a:endParaRPr lang="zh-CN" altLang="en-US"/>
          </a:p>
        </p:txBody>
      </p:sp>
    </p:spTree>
    <p:extLst>
      <p:ext uri="{BB962C8B-B14F-4D97-AF65-F5344CB8AC3E}">
        <p14:creationId xmlns:p14="http://schemas.microsoft.com/office/powerpoint/2010/main" val="113963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28</a:t>
            </a:fld>
            <a:endParaRPr lang="zh-CN" altLang="en-US"/>
          </a:p>
        </p:txBody>
      </p:sp>
    </p:spTree>
    <p:extLst>
      <p:ext uri="{BB962C8B-B14F-4D97-AF65-F5344CB8AC3E}">
        <p14:creationId xmlns:p14="http://schemas.microsoft.com/office/powerpoint/2010/main" val="136640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377152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3378661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30</a:t>
            </a:fld>
            <a:endParaRPr lang="zh-CN" altLang="en-US"/>
          </a:p>
        </p:txBody>
      </p:sp>
    </p:spTree>
    <p:extLst>
      <p:ext uri="{BB962C8B-B14F-4D97-AF65-F5344CB8AC3E}">
        <p14:creationId xmlns:p14="http://schemas.microsoft.com/office/powerpoint/2010/main" val="3609693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36</a:t>
            </a:fld>
            <a:endParaRPr lang="zh-CN" altLang="en-US"/>
          </a:p>
        </p:txBody>
      </p:sp>
    </p:spTree>
    <p:extLst>
      <p:ext uri="{BB962C8B-B14F-4D97-AF65-F5344CB8AC3E}">
        <p14:creationId xmlns:p14="http://schemas.microsoft.com/office/powerpoint/2010/main" val="21934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37</a:t>
            </a:fld>
            <a:endParaRPr lang="zh-CN" altLang="en-US"/>
          </a:p>
        </p:txBody>
      </p:sp>
    </p:spTree>
    <p:extLst>
      <p:ext uri="{BB962C8B-B14F-4D97-AF65-F5344CB8AC3E}">
        <p14:creationId xmlns:p14="http://schemas.microsoft.com/office/powerpoint/2010/main" val="174863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38</a:t>
            </a:fld>
            <a:endParaRPr lang="zh-CN" altLang="en-US"/>
          </a:p>
        </p:txBody>
      </p:sp>
    </p:spTree>
    <p:extLst>
      <p:ext uri="{BB962C8B-B14F-4D97-AF65-F5344CB8AC3E}">
        <p14:creationId xmlns:p14="http://schemas.microsoft.com/office/powerpoint/2010/main" val="3949946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extLst>
      <p:ext uri="{BB962C8B-B14F-4D97-AF65-F5344CB8AC3E}">
        <p14:creationId xmlns:p14="http://schemas.microsoft.com/office/powerpoint/2010/main" val="92151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2851233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4290357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43</a:t>
            </a:fld>
            <a:endParaRPr lang="zh-CN" altLang="en-US"/>
          </a:p>
        </p:txBody>
      </p:sp>
    </p:spTree>
    <p:extLst>
      <p:ext uri="{BB962C8B-B14F-4D97-AF65-F5344CB8AC3E}">
        <p14:creationId xmlns:p14="http://schemas.microsoft.com/office/powerpoint/2010/main" val="972988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138458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651921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extLst>
      <p:ext uri="{BB962C8B-B14F-4D97-AF65-F5344CB8AC3E}">
        <p14:creationId xmlns:p14="http://schemas.microsoft.com/office/powerpoint/2010/main" val="2175668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47</a:t>
            </a:fld>
            <a:endParaRPr lang="zh-CN" altLang="en-US"/>
          </a:p>
        </p:txBody>
      </p:sp>
    </p:spTree>
    <p:extLst>
      <p:ext uri="{BB962C8B-B14F-4D97-AF65-F5344CB8AC3E}">
        <p14:creationId xmlns:p14="http://schemas.microsoft.com/office/powerpoint/2010/main" val="2684505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186854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49</a:t>
            </a:fld>
            <a:endParaRPr lang="zh-CN" altLang="en-US"/>
          </a:p>
        </p:txBody>
      </p:sp>
    </p:spTree>
    <p:extLst>
      <p:ext uri="{BB962C8B-B14F-4D97-AF65-F5344CB8AC3E}">
        <p14:creationId xmlns:p14="http://schemas.microsoft.com/office/powerpoint/2010/main" val="3846298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19497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2633740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57</a:t>
            </a:fld>
            <a:endParaRPr lang="zh-CN" altLang="en-US"/>
          </a:p>
        </p:txBody>
      </p:sp>
    </p:spTree>
    <p:extLst>
      <p:ext uri="{BB962C8B-B14F-4D97-AF65-F5344CB8AC3E}">
        <p14:creationId xmlns:p14="http://schemas.microsoft.com/office/powerpoint/2010/main" val="397628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58</a:t>
            </a:fld>
            <a:endParaRPr lang="zh-CN" altLang="en-US"/>
          </a:p>
        </p:txBody>
      </p:sp>
    </p:spTree>
    <p:extLst>
      <p:ext uri="{BB962C8B-B14F-4D97-AF65-F5344CB8AC3E}">
        <p14:creationId xmlns:p14="http://schemas.microsoft.com/office/powerpoint/2010/main" val="180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69492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297509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8353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68839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380407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30307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33EE3-95E5-42A9-A62B-4B0EC330C9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1A5F-1B28-49A1-B181-8757003B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4F2112-0517-4FF7-AD5A-C2BD9216F83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ECDA266-E90A-4482-9198-0532F5906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A4DA2-FEAF-43CD-80DF-740CE75E4101}"/>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900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3DF-197C-4A26-ACBD-D8186B2DC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462259-5677-478F-BB57-7FAD4D73A6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F9DE4-DF5B-49C4-A03E-4651399F8343}"/>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9F16BAA-68D9-4E4D-A181-61B7558AC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69C8-8D12-477A-BB63-B853F367CA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0815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233FA-EC14-41C3-B112-867F280D7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9022E-2DCD-4423-A2F6-3CB37F722F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8B513-F4C0-4A61-AE96-C148A92E52C8}"/>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90E7A59C-DA20-4BE1-8489-A6EC03BE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A0EE1-E6E7-4829-9282-7B8BCB9B29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15524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53610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7199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5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5"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1" name="组合 40"/>
          <p:cNvGrpSpPr/>
          <p:nvPr userDrawn="1"/>
        </p:nvGrpSpPr>
        <p:grpSpPr>
          <a:xfrm rot="16200000">
            <a:off x="5495108" y="161108"/>
            <a:ext cx="1201783" cy="12192000"/>
            <a:chOff x="-27865" y="-117"/>
            <a:chExt cx="3282044" cy="6858118"/>
          </a:xfrm>
        </p:grpSpPr>
        <p:sp>
          <p:nvSpPr>
            <p:cNvPr id="21"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2" name="组合 41"/>
          <p:cNvGrpSpPr/>
          <p:nvPr userDrawn="1"/>
        </p:nvGrpSpPr>
        <p:grpSpPr>
          <a:xfrm>
            <a:off x="10825283" y="6225645"/>
            <a:ext cx="611974" cy="129836"/>
            <a:chOff x="6705601" y="1045030"/>
            <a:chExt cx="611974" cy="129836"/>
          </a:xfrm>
        </p:grpSpPr>
        <p:sp>
          <p:nvSpPr>
            <p:cNvPr id="43"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7" name="组合 46"/>
          <p:cNvGrpSpPr/>
          <p:nvPr userDrawn="1"/>
        </p:nvGrpSpPr>
        <p:grpSpPr>
          <a:xfrm rot="5400000">
            <a:off x="43372" y="1913890"/>
            <a:ext cx="611974" cy="129836"/>
            <a:chOff x="6705601" y="1045030"/>
            <a:chExt cx="611974" cy="129836"/>
          </a:xfrm>
        </p:grpSpPr>
        <p:sp>
          <p:nvSpPr>
            <p:cNvPr id="48"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9"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0"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53" name="组合 52"/>
          <p:cNvGrpSpPr/>
          <p:nvPr userDrawn="1"/>
        </p:nvGrpSpPr>
        <p:grpSpPr>
          <a:xfrm>
            <a:off x="334276" y="769171"/>
            <a:ext cx="845866" cy="728349"/>
            <a:chOff x="466567" y="822960"/>
            <a:chExt cx="622926" cy="536382"/>
          </a:xfrm>
        </p:grpSpPr>
        <p:sp>
          <p:nvSpPr>
            <p:cNvPr id="52"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1"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54"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0005472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3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32"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8" name="组合 17"/>
          <p:cNvGrpSpPr/>
          <p:nvPr userDrawn="1"/>
        </p:nvGrpSpPr>
        <p:grpSpPr>
          <a:xfrm>
            <a:off x="10804068" y="589053"/>
            <a:ext cx="611974" cy="129836"/>
            <a:chOff x="6705601" y="1045030"/>
            <a:chExt cx="611974" cy="129836"/>
          </a:xfrm>
        </p:grpSpPr>
        <p:sp>
          <p:nvSpPr>
            <p:cNvPr id="1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28"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桌子, 橙子, 乐高, 游戏机&#10;&#10;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22" name="组合 21"/>
          <p:cNvGrpSpPr/>
          <p:nvPr userDrawn="1"/>
        </p:nvGrpSpPr>
        <p:grpSpPr>
          <a:xfrm>
            <a:off x="775958" y="6189312"/>
            <a:ext cx="611974" cy="129836"/>
            <a:chOff x="6705601" y="1045030"/>
            <a:chExt cx="611974" cy="129836"/>
          </a:xfrm>
          <a:solidFill>
            <a:schemeClr val="bg1"/>
          </a:solidFill>
        </p:grpSpPr>
        <p:sp>
          <p:nvSpPr>
            <p:cNvPr id="2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9747224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15" grpId="0" animBg="1"/>
      <p:bldP spid="17" grpId="0" animBg="1"/>
      <p:bldP spid="2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D947-877E-40E8-BEDA-100F80A7E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0EF078-1BA9-4C61-BDA9-8ED609CEE5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68CAE-0CDD-4EEB-BF91-66964FEEA64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B9A875F-E0D6-4429-85D0-006897CC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41713-6578-422F-8270-1BB16D20FE77}"/>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2388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D4D4-69D3-4DE2-AC97-57F98E56A0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5AC672-41FC-4CF0-9135-725799BF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68379D-3637-4301-98AD-8EC6F590757B}"/>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BBD799A6-4C9C-48E8-A875-B004F66DC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2CFF-47A0-4ED8-8B63-D1485F97326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0829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E9E-65D5-4227-BDA4-0B59C02FA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9CA37-CE3F-41B7-BE3E-736D88B074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AE535-F6D6-4DAF-8EEC-EB45B2590B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85446-B7DC-4C9D-A02C-CBD1920E59E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82422608-11BE-4200-A047-D928AD4F8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6EE6-7895-45B8-B76B-883B692ACAD2}"/>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1779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6EF5-3198-40F1-9F4A-A66F12BA0C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9E65D-3998-4881-B1BC-BCCCF11CE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74E179-8C98-4A8F-B7F1-90EFEEAAE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74BE78-6B15-4DDD-AEA1-26F291BE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C1A072-DBD0-4A7C-8C38-F8762CD728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074E5-5A13-4332-984B-00644D581E69}"/>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3BF56B5-1E36-4FDD-A292-7CDC89155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7F232A-34BC-4CCC-9733-8AC1C02D7DF6}"/>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8698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1BFD-134D-4133-AE3C-29649ABFD1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420638-C44F-4D04-BF03-130F1B7B53B7}"/>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86DF30F4-C65D-4AE2-8E0C-35A75FD88A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D7C728-5709-4341-BA13-FA121A51BDD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255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1AF00-5356-4A84-ABB4-F794F2F85A4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E61F4F69-5355-45E0-88A1-4E047E4DEC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228DA6-0501-4F2A-972D-316AB1FAECEB}"/>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9362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6A6-F3C7-4858-87FC-B9C740A441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421FCD-95B9-45B4-B18F-E9C7792E0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65900B-4C53-4265-BC7B-1516764A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971C08-1CB6-4FFA-B82E-EF4EA0AA38A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E8945A7B-CE47-4D07-A5A8-D814F4EF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02B68-A2B5-46D4-AD50-C855A6CC6943}"/>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492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444-C424-402E-A87E-945C937C97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1C2DF9-4556-41A0-8EF0-8C18484FC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B5B3D2-9A6C-43FC-834E-80332B12C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F491C-1808-4C15-9792-DEDC2488CE0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DFE44C1E-73C9-4DD7-A4F2-8552BCB62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DA79F-E0BE-47F5-8E9E-1A7CE20F032F}"/>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6219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5A9B43-4A79-44CE-9A64-3FA6CD2F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119D-6AC3-43C6-8C48-32B911FD8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27CF8-44FB-4EAA-B87D-968A248B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53648E7-55A3-457F-B1CD-72E95D11A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FD465A-BF54-4CE1-B27F-98B326F3D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3529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381247-1FD1-438B-8CB7-93810D66404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3" name="文本框 2">
            <a:extLst>
              <a:ext uri="{FF2B5EF4-FFF2-40B4-BE49-F238E27FC236}">
                <a16:creationId xmlns:a16="http://schemas.microsoft.com/office/drawing/2014/main" id="{26460EAF-1DE4-4357-B1D5-3A69FD35870A}"/>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4" name="文本框 3">
            <a:extLst>
              <a:ext uri="{FF2B5EF4-FFF2-40B4-BE49-F238E27FC236}">
                <a16:creationId xmlns:a16="http://schemas.microsoft.com/office/drawing/2014/main" id="{D5AEFCDB-2F34-4DFD-88DB-C987BC98F93E}"/>
              </a:ext>
            </a:extLst>
          </p:cNvPr>
          <p:cNvSpPr txBox="1"/>
          <p:nvPr/>
        </p:nvSpPr>
        <p:spPr>
          <a:xfrm>
            <a:off x="2910840" y="3334351"/>
            <a:ext cx="8104844" cy="2031325"/>
          </a:xfrm>
          <a:prstGeom prst="rect">
            <a:avLst/>
          </a:prstGeom>
          <a:noFill/>
        </p:spPr>
        <p:txBody>
          <a:bodyPr wrap="square" rtlCol="0">
            <a:spAutoFit/>
          </a:bodyPr>
          <a:lstStyle/>
          <a:p>
            <a:r>
              <a:rPr lang="zh-CN" altLang="en-US" dirty="0"/>
              <a:t>主要描述一个系统应该具备的功能，指的是从系统的外部用例所能看到的系统功能。用例表示的是系统的一个功能单元，可以被描述为用例与系统之间的一次交互作用。系统的用例可以是一个用户或者另外一个系统。客户要求系统提供的功能被当作多个用例在用例视图中进行描述，一个用例就是对系统的一个用法的通用描述。用例模型的用途主要是列举出系统中的用例和用例，并指出哪个用例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27940105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4DC33-F09D-44C9-BE8D-867721036DEE}"/>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5AC4B9D2-EAA6-4953-9535-F4F11C4D4ED9}"/>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4" name="文本框 3">
            <a:extLst>
              <a:ext uri="{FF2B5EF4-FFF2-40B4-BE49-F238E27FC236}">
                <a16:creationId xmlns:a16="http://schemas.microsoft.com/office/drawing/2014/main" id="{779F847A-9FBB-495C-94D5-C233455BD98D}"/>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2177870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E7B8D-0C9B-4BEB-B3F6-919769766A0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3" name="文本框 2">
            <a:extLst>
              <a:ext uri="{FF2B5EF4-FFF2-40B4-BE49-F238E27FC236}">
                <a16:creationId xmlns:a16="http://schemas.microsoft.com/office/drawing/2014/main" id="{72BB8AD3-D29C-40BA-AC29-4FD0C608A5E6}"/>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Tree>
    <p:extLst>
      <p:ext uri="{BB962C8B-B14F-4D97-AF65-F5344CB8AC3E}">
        <p14:creationId xmlns:p14="http://schemas.microsoft.com/office/powerpoint/2010/main" val="2139088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51FD9-7B15-47BB-AA4C-64D214DE06E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3" name="文本框 2">
            <a:extLst>
              <a:ext uri="{FF2B5EF4-FFF2-40B4-BE49-F238E27FC236}">
                <a16:creationId xmlns:a16="http://schemas.microsoft.com/office/drawing/2014/main" id="{27F49BC1-74E6-4C04-A2CB-8DC6B5F21307}"/>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Tree>
    <p:extLst>
      <p:ext uri="{BB962C8B-B14F-4D97-AF65-F5344CB8AC3E}">
        <p14:creationId xmlns:p14="http://schemas.microsoft.com/office/powerpoint/2010/main" val="10457762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E14E07-1B6E-4AF2-9C09-F3131A1F09C3}"/>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3" name="文本框 2">
            <a:extLst>
              <a:ext uri="{FF2B5EF4-FFF2-40B4-BE49-F238E27FC236}">
                <a16:creationId xmlns:a16="http://schemas.microsoft.com/office/drawing/2014/main" id="{1ECC7896-7EE4-42CC-970B-5699437653E4}"/>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Tree>
    <p:extLst>
      <p:ext uri="{BB962C8B-B14F-4D97-AF65-F5344CB8AC3E}">
        <p14:creationId xmlns:p14="http://schemas.microsoft.com/office/powerpoint/2010/main" val="32355856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513744-7D1A-43BB-ABAB-3B2C5FF68AAE}"/>
              </a:ext>
            </a:extLst>
          </p:cNvPr>
          <p:cNvGrpSpPr/>
          <p:nvPr/>
        </p:nvGrpSpPr>
        <p:grpSpPr>
          <a:xfrm>
            <a:off x="5514742" y="2202929"/>
            <a:ext cx="5450531" cy="1959708"/>
            <a:chOff x="5514742" y="2202929"/>
            <a:chExt cx="5450531" cy="1959708"/>
          </a:xfrm>
        </p:grpSpPr>
        <p:sp>
          <p:nvSpPr>
            <p:cNvPr id="2" name="文本框 1"/>
            <p:cNvSpPr txBox="1"/>
            <p:nvPr/>
          </p:nvSpPr>
          <p:spPr>
            <a:xfrm>
              <a:off x="5514742" y="2202929"/>
              <a:ext cx="5450531"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1.6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的图</a:t>
              </a:r>
            </a:p>
          </p:txBody>
        </p:sp>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diagram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620624" y="3548943"/>
              <a:ext cx="5136080"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图是描述</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视图内容的图形。</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有</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种不同的图，通过它们的相互组合提供被建模系统的所有视图。</a:t>
              </a:r>
            </a:p>
          </p:txBody>
        </p:sp>
      </p:grpSp>
      <p:sp>
        <p:nvSpPr>
          <p:cNvPr id="5" name="矩形: 圆角 4"/>
          <p:cNvSpPr/>
          <p:nvPr/>
        </p:nvSpPr>
        <p:spPr>
          <a:xfrm>
            <a:off x="8897572" y="4503995"/>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13003076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1387D-046A-4313-9AC3-3F486D2D5C00}"/>
              </a:ext>
            </a:extLst>
          </p:cNvPr>
          <p:cNvSpPr txBox="1"/>
          <p:nvPr/>
        </p:nvSpPr>
        <p:spPr>
          <a:xfrm>
            <a:off x="7569573" y="1032234"/>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sp>
        <p:nvSpPr>
          <p:cNvPr id="5" name="文本框 4">
            <a:extLst>
              <a:ext uri="{FF2B5EF4-FFF2-40B4-BE49-F238E27FC236}">
                <a16:creationId xmlns:a16="http://schemas.microsoft.com/office/drawing/2014/main" id="{E8631376-52C6-45FF-8AF7-F5B25D952533}"/>
              </a:ext>
            </a:extLst>
          </p:cNvPr>
          <p:cNvSpPr txBox="1"/>
          <p:nvPr/>
        </p:nvSpPr>
        <p:spPr>
          <a:xfrm>
            <a:off x="1593580" y="2539010"/>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用例以及它们之间的关系。</a:t>
            </a:r>
          </a:p>
        </p:txBody>
      </p:sp>
      <p:sp>
        <p:nvSpPr>
          <p:cNvPr id="6" name="文本框 5">
            <a:extLst>
              <a:ext uri="{FF2B5EF4-FFF2-40B4-BE49-F238E27FC236}">
                <a16:creationId xmlns:a16="http://schemas.microsoft.com/office/drawing/2014/main" id="{0429B013-C16D-483A-A091-165654BEDC23}"/>
              </a:ext>
            </a:extLst>
          </p:cNvPr>
          <p:cNvSpPr txBox="1"/>
          <p:nvPr/>
        </p:nvSpPr>
        <p:spPr>
          <a:xfrm>
            <a:off x="1593580" y="2022011"/>
            <a:ext cx="4131812" cy="369332"/>
          </a:xfrm>
          <a:prstGeom prst="rect">
            <a:avLst/>
          </a:prstGeom>
          <a:noFill/>
        </p:spPr>
        <p:txBody>
          <a:bodyPr wrap="square" rtlCol="0">
            <a:spAutoFit/>
          </a:bodyPr>
          <a:lstStyle/>
          <a:p>
            <a:r>
              <a:rPr lang="zh-CN" altLang="en-US" b="1" dirty="0"/>
              <a:t>什么叫用例图</a:t>
            </a:r>
          </a:p>
        </p:txBody>
      </p:sp>
    </p:spTree>
    <p:extLst>
      <p:ext uri="{BB962C8B-B14F-4D97-AF65-F5344CB8AC3E}">
        <p14:creationId xmlns:p14="http://schemas.microsoft.com/office/powerpoint/2010/main" val="15217823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F45030-30E7-4BEB-900E-AE163194AB65}"/>
              </a:ext>
            </a:extLst>
          </p:cNvPr>
          <p:cNvSpPr txBox="1"/>
          <p:nvPr/>
        </p:nvSpPr>
        <p:spPr>
          <a:xfrm>
            <a:off x="1445376" y="2447591"/>
            <a:ext cx="5727211" cy="1754326"/>
          </a:xfrm>
          <a:prstGeom prst="rect">
            <a:avLst/>
          </a:prstGeom>
          <a:noFill/>
        </p:spPr>
        <p:txBody>
          <a:bodyPr wrap="square" rtlCol="0">
            <a:spAutoFit/>
          </a:bodyPr>
          <a:lstStyle/>
          <a:p>
            <a:r>
              <a:rPr lang="en-US" altLang="zh-CN"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dirty="0">
                <a:solidFill>
                  <a:schemeClr val="tx1">
                    <a:lumMod val="95000"/>
                    <a:lumOff val="5000"/>
                  </a:schemeClr>
                </a:solidFill>
                <a:latin typeface="黑体" panose="02010609060101010101" pitchFamily="49" charset="-122"/>
                <a:ea typeface="黑体" panose="02010609060101010101" pitchFamily="49" charset="-122"/>
              </a:rPr>
              <a:t>用例（</a:t>
            </a:r>
            <a:r>
              <a:rPr lang="en-US" altLang="zh-CN" dirty="0">
                <a:solidFill>
                  <a:schemeClr val="tx1">
                    <a:lumMod val="95000"/>
                    <a:lumOff val="5000"/>
                  </a:schemeClr>
                </a:solidFill>
                <a:latin typeface="黑体" panose="02010609060101010101" pitchFamily="49" charset="-122"/>
                <a:ea typeface="黑体" panose="02010609060101010101" pitchFamily="49" charset="-122"/>
              </a:rPr>
              <a:t>Actor</a:t>
            </a:r>
            <a:r>
              <a:rPr lang="zh-CN" altLang="en-US" dirty="0">
                <a:solidFill>
                  <a:schemeClr val="tx1">
                    <a:lumMod val="95000"/>
                    <a:lumOff val="5000"/>
                  </a:schemeClr>
                </a:solidFill>
                <a:latin typeface="黑体" panose="02010609060101010101" pitchFamily="49" charset="-122"/>
                <a:ea typeface="黑体" panose="02010609060101010101" pitchFamily="49" charset="-122"/>
              </a:rPr>
              <a:t>）是指存在于系统外部并直接与系统进行交互的人、系统、子系统或类的外部实体的抽象。</a:t>
            </a:r>
          </a:p>
          <a:p>
            <a:r>
              <a:rPr lang="zh-CN" altLang="en-US" dirty="0">
                <a:solidFill>
                  <a:schemeClr val="tx1">
                    <a:lumMod val="95000"/>
                    <a:lumOff val="5000"/>
                  </a:schemeClr>
                </a:solidFill>
                <a:latin typeface="黑体" panose="02010609060101010101" pitchFamily="49" charset="-122"/>
                <a:ea typeface="黑体" panose="02010609060101010101" pitchFamily="49" charset="-122"/>
              </a:rPr>
              <a:t>    每个用例可以参与一个或多个用例，每个用例也可以有一个或多个用例。</a:t>
            </a:r>
          </a:p>
          <a:p>
            <a:r>
              <a:rPr lang="zh-CN" altLang="en-US" dirty="0">
                <a:solidFill>
                  <a:schemeClr val="tx1">
                    <a:lumMod val="95000"/>
                    <a:lumOff val="5000"/>
                  </a:schemeClr>
                </a:solidFill>
                <a:latin typeface="黑体" panose="02010609060101010101" pitchFamily="49" charset="-122"/>
                <a:ea typeface="黑体" panose="02010609060101010101" pitchFamily="49" charset="-122"/>
              </a:rPr>
              <a:t>    在用例图中使用一个人形图标来表示用例，用例的名字写在人形图标下面。</a:t>
            </a:r>
            <a:endParaRPr lang="zh-CN" altLang="en-US" dirty="0">
              <a:solidFill>
                <a:schemeClr val="tx1">
                  <a:lumMod val="95000"/>
                  <a:lumOff val="5000"/>
                </a:schemeClr>
              </a:solidFill>
            </a:endParaRPr>
          </a:p>
        </p:txBody>
      </p:sp>
      <p:sp>
        <p:nvSpPr>
          <p:cNvPr id="3" name="文本框 2">
            <a:extLst>
              <a:ext uri="{FF2B5EF4-FFF2-40B4-BE49-F238E27FC236}">
                <a16:creationId xmlns:a16="http://schemas.microsoft.com/office/drawing/2014/main" id="{18B6BBEE-2E76-43AD-8A28-B98D6AD7B3C1}"/>
              </a:ext>
            </a:extLst>
          </p:cNvPr>
          <p:cNvSpPr txBox="1"/>
          <p:nvPr/>
        </p:nvSpPr>
        <p:spPr>
          <a:xfrm>
            <a:off x="1445376" y="1496301"/>
            <a:ext cx="4131812" cy="369332"/>
          </a:xfrm>
          <a:prstGeom prst="rect">
            <a:avLst/>
          </a:prstGeom>
          <a:noFill/>
        </p:spPr>
        <p:txBody>
          <a:bodyPr wrap="square" rtlCol="0">
            <a:spAutoFit/>
          </a:bodyPr>
          <a:lstStyle/>
          <a:p>
            <a:r>
              <a:rPr lang="zh-CN" altLang="en-US" b="1" dirty="0"/>
              <a:t>用例</a:t>
            </a:r>
          </a:p>
        </p:txBody>
      </p:sp>
      <p:pic>
        <p:nvPicPr>
          <p:cNvPr id="4" name="Picture 5">
            <a:extLst>
              <a:ext uri="{FF2B5EF4-FFF2-40B4-BE49-F238E27FC236}">
                <a16:creationId xmlns:a16="http://schemas.microsoft.com/office/drawing/2014/main" id="{F6F6BF87-DE95-4904-BC62-C1891F3C8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885" y="1680967"/>
            <a:ext cx="1719263" cy="252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537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72DCA4-5ED5-42FB-BF67-487B37BC5EF5}"/>
              </a:ext>
            </a:extLst>
          </p:cNvPr>
          <p:cNvSpPr txBox="1"/>
          <p:nvPr/>
        </p:nvSpPr>
        <p:spPr>
          <a:xfrm>
            <a:off x="3555907" y="2791058"/>
            <a:ext cx="5856540" cy="369332"/>
          </a:xfrm>
          <a:prstGeom prst="rect">
            <a:avLst/>
          </a:prstGeom>
          <a:noFill/>
        </p:spPr>
        <p:txBody>
          <a:bodyPr wrap="square" rtlCol="0">
            <a:spAutoFit/>
          </a:bodyPr>
          <a:lstStyle/>
          <a:p>
            <a:r>
              <a:rPr lang="zh-CN" altLang="en-US" b="1" dirty="0"/>
              <a:t>提问 ： 用例图之间的各种重要关系有哪几种？</a:t>
            </a:r>
          </a:p>
        </p:txBody>
      </p:sp>
    </p:spTree>
    <p:extLst>
      <p:ext uri="{BB962C8B-B14F-4D97-AF65-F5344CB8AC3E}">
        <p14:creationId xmlns:p14="http://schemas.microsoft.com/office/powerpoint/2010/main" val="189403409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DD82F3F-826E-438C-B37C-9773D40350F3}"/>
              </a:ext>
            </a:extLst>
          </p:cNvPr>
          <p:cNvSpPr>
            <a:spLocks noChangeArrowheads="1"/>
          </p:cNvSpPr>
          <p:nvPr/>
        </p:nvSpPr>
        <p:spPr bwMode="auto">
          <a:xfrm>
            <a:off x="1435522" y="1878231"/>
            <a:ext cx="83534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由于用例实质上也是类，所以它拥有与类相同的关系描述，即用例与用例之间主要是泛化关系（或称为</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继承</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关系）。</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泛化关系的含义是把某些用例的共同行为提取出来表示成通用行为，并描述成超类。泛化关系表示的是用例之间的一般</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特殊关系，在</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UML</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图中，使用带空心三角箭头的实线表示泛化关系。</a:t>
            </a:r>
          </a:p>
        </p:txBody>
      </p:sp>
      <p:pic>
        <p:nvPicPr>
          <p:cNvPr id="5" name="Picture 6">
            <a:extLst>
              <a:ext uri="{FF2B5EF4-FFF2-40B4-BE49-F238E27FC236}">
                <a16:creationId xmlns:a16="http://schemas.microsoft.com/office/drawing/2014/main" id="{C31DEE8D-ADDD-46A9-B5AD-727982D30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874" y="3494306"/>
            <a:ext cx="5256213" cy="21304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76EB768-66BA-4E3A-823B-2E06E6C372E0}"/>
              </a:ext>
            </a:extLst>
          </p:cNvPr>
          <p:cNvSpPr txBox="1"/>
          <p:nvPr/>
        </p:nvSpPr>
        <p:spPr>
          <a:xfrm>
            <a:off x="1435522" y="1324749"/>
            <a:ext cx="4131812" cy="369332"/>
          </a:xfrm>
          <a:prstGeom prst="rect">
            <a:avLst/>
          </a:prstGeom>
          <a:noFill/>
        </p:spPr>
        <p:txBody>
          <a:bodyPr wrap="square" rtlCol="0">
            <a:spAutoFit/>
          </a:bodyPr>
          <a:lstStyle/>
          <a:p>
            <a:pPr>
              <a:spcBef>
                <a:spcPct val="50000"/>
              </a:spcBef>
            </a:pPr>
            <a:r>
              <a:rPr lang="zh-CN" altLang="en-US" b="1" dirty="0">
                <a:latin typeface="宋体" panose="02010600030101010101" pitchFamily="2" charset="-122"/>
              </a:rPr>
              <a:t>用例间的关系</a:t>
            </a:r>
          </a:p>
        </p:txBody>
      </p:sp>
    </p:spTree>
    <p:extLst>
      <p:ext uri="{BB962C8B-B14F-4D97-AF65-F5344CB8AC3E}">
        <p14:creationId xmlns:p14="http://schemas.microsoft.com/office/powerpoint/2010/main" val="33527073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3C7BC4-1ABE-451A-AB94-7618A6F276CA}"/>
              </a:ext>
            </a:extLst>
          </p:cNvPr>
          <p:cNvSpPr txBox="1"/>
          <p:nvPr/>
        </p:nvSpPr>
        <p:spPr>
          <a:xfrm>
            <a:off x="1351632" y="1444109"/>
            <a:ext cx="4131812" cy="369332"/>
          </a:xfrm>
          <a:prstGeom prst="rect">
            <a:avLst/>
          </a:prstGeom>
          <a:noFill/>
        </p:spPr>
        <p:txBody>
          <a:bodyPr wrap="square" rtlCol="0">
            <a:spAutoFit/>
          </a:bodyPr>
          <a:lstStyle/>
          <a:p>
            <a:pPr>
              <a:spcBef>
                <a:spcPct val="50000"/>
              </a:spcBef>
            </a:pPr>
            <a:r>
              <a:rPr lang="en-US" altLang="zh-CN" b="1" dirty="0">
                <a:latin typeface="宋体" panose="02010600030101010101" pitchFamily="2" charset="-122"/>
              </a:rPr>
              <a:t>1.</a:t>
            </a:r>
            <a:r>
              <a:rPr lang="zh-CN" altLang="en-US" b="1" dirty="0">
                <a:latin typeface="宋体" panose="02010600030101010101" pitchFamily="2" charset="-122"/>
              </a:rPr>
              <a:t>包含</a:t>
            </a:r>
          </a:p>
        </p:txBody>
      </p:sp>
      <p:sp>
        <p:nvSpPr>
          <p:cNvPr id="3" name="Rectangle 3">
            <a:extLst>
              <a:ext uri="{FF2B5EF4-FFF2-40B4-BE49-F238E27FC236}">
                <a16:creationId xmlns:a16="http://schemas.microsoft.com/office/drawing/2014/main" id="{2F7DD238-786F-4107-983E-1EDBFEE1CFB0}"/>
              </a:ext>
            </a:extLst>
          </p:cNvPr>
          <p:cNvSpPr>
            <a:spLocks noChangeArrowheads="1"/>
          </p:cNvSpPr>
          <p:nvPr/>
        </p:nvSpPr>
        <p:spPr bwMode="auto">
          <a:xfrm>
            <a:off x="1351632" y="2006280"/>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包含关系指用例可以简单地包含其他用例具有的行为，并把它所包含的用例行为作为自身行为的一部分。在</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UML</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中，包含关系是通过带箭头的虚线段加</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&lt;&lt;include&gt;&gt;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字样来表示，箭头由基础用例</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(Base)</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指向被包含用例</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(Inclusion)</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p>
        </p:txBody>
      </p:sp>
      <p:pic>
        <p:nvPicPr>
          <p:cNvPr id="4" name="Picture 5">
            <a:extLst>
              <a:ext uri="{FF2B5EF4-FFF2-40B4-BE49-F238E27FC236}">
                <a16:creationId xmlns:a16="http://schemas.microsoft.com/office/drawing/2014/main" id="{5A4C4BB9-C9EC-4718-981B-78A1721E3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051" y="3510394"/>
            <a:ext cx="7561263"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4488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F5F77A-AEC8-42BD-BC12-82738FF8BBA4}"/>
              </a:ext>
            </a:extLst>
          </p:cNvPr>
          <p:cNvSpPr txBox="1"/>
          <p:nvPr/>
        </p:nvSpPr>
        <p:spPr>
          <a:xfrm>
            <a:off x="1511022" y="1259443"/>
            <a:ext cx="4131812" cy="369332"/>
          </a:xfrm>
          <a:prstGeom prst="rect">
            <a:avLst/>
          </a:prstGeom>
          <a:noFill/>
        </p:spPr>
        <p:txBody>
          <a:bodyPr wrap="square" rtlCol="0">
            <a:spAutoFit/>
          </a:bodyPr>
          <a:lstStyle/>
          <a:p>
            <a:pPr>
              <a:spcBef>
                <a:spcPct val="50000"/>
              </a:spcBef>
            </a:pPr>
            <a:r>
              <a:rPr lang="en-US" altLang="zh-CN" b="1" dirty="0">
                <a:latin typeface="宋体" panose="02010600030101010101" pitchFamily="2" charset="-122"/>
              </a:rPr>
              <a:t>2.</a:t>
            </a:r>
            <a:r>
              <a:rPr lang="zh-CN" altLang="en-US" b="1" dirty="0">
                <a:latin typeface="宋体" panose="02010600030101010101" pitchFamily="2" charset="-122"/>
              </a:rPr>
              <a:t>扩展</a:t>
            </a:r>
          </a:p>
        </p:txBody>
      </p:sp>
      <p:sp>
        <p:nvSpPr>
          <p:cNvPr id="3" name="Rectangle 3">
            <a:extLst>
              <a:ext uri="{FF2B5EF4-FFF2-40B4-BE49-F238E27FC236}">
                <a16:creationId xmlns:a16="http://schemas.microsoft.com/office/drawing/2014/main" id="{C9F355CB-0A93-40C4-AB65-B2170E280EEE}"/>
              </a:ext>
            </a:extLst>
          </p:cNvPr>
          <p:cNvSpPr>
            <a:spLocks noChangeArrowheads="1"/>
          </p:cNvSpPr>
          <p:nvPr/>
        </p:nvSpPr>
        <p:spPr bwMode="auto">
          <a:xfrm>
            <a:off x="1511022" y="1729443"/>
            <a:ext cx="835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在一定条件下，把新的行为加入到已有的用例中，获得的新用例叫做扩展用例</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(Extension)</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，原有的用例叫做基础用例</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(Base)</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，从扩展用例到基础用例的关系就是扩展关系。</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一个基础用例可以拥有一个或者多个扩展用例，这些扩展用例可以一起使用。</a:t>
            </a:r>
          </a:p>
          <a:p>
            <a:r>
              <a:rPr lang="zh-CN" altLang="en-US" sz="2000" dirty="0">
                <a:solidFill>
                  <a:srgbClr val="FFCCFF"/>
                </a:solidFill>
                <a:latin typeface="黑体" panose="02010609060101010101" pitchFamily="49" charset="-122"/>
                <a:ea typeface="黑体" panose="02010609060101010101" pitchFamily="49" charset="-122"/>
              </a:rPr>
              <a:t>    </a:t>
            </a:r>
          </a:p>
        </p:txBody>
      </p:sp>
      <p:pic>
        <p:nvPicPr>
          <p:cNvPr id="4" name="Picture 5">
            <a:extLst>
              <a:ext uri="{FF2B5EF4-FFF2-40B4-BE49-F238E27FC236}">
                <a16:creationId xmlns:a16="http://schemas.microsoft.com/office/drawing/2014/main" id="{75EF6C54-CD07-4123-AFDB-AFE032402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615" y="3750986"/>
            <a:ext cx="7488237" cy="162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99106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8F9E52-DC0C-46E6-8C61-23A97AC9C760}"/>
              </a:ext>
            </a:extLst>
          </p:cNvPr>
          <p:cNvSpPr txBox="1"/>
          <p:nvPr/>
        </p:nvSpPr>
        <p:spPr>
          <a:xfrm>
            <a:off x="1511022" y="1259443"/>
            <a:ext cx="4131812" cy="369332"/>
          </a:xfrm>
          <a:prstGeom prst="rect">
            <a:avLst/>
          </a:prstGeom>
          <a:noFill/>
        </p:spPr>
        <p:txBody>
          <a:bodyPr wrap="square" rtlCol="0">
            <a:spAutoFit/>
          </a:bodyPr>
          <a:lstStyle/>
          <a:p>
            <a:pPr>
              <a:spcBef>
                <a:spcPct val="50000"/>
              </a:spcBef>
            </a:pPr>
            <a:r>
              <a:rPr lang="en-US" altLang="zh-CN" b="1" dirty="0">
                <a:latin typeface="宋体" panose="02010600030101010101" pitchFamily="2" charset="-122"/>
              </a:rPr>
              <a:t>3.</a:t>
            </a:r>
            <a:r>
              <a:rPr lang="zh-CN" altLang="en-US" b="1" dirty="0">
                <a:latin typeface="宋体" panose="02010600030101010101" pitchFamily="2" charset="-122"/>
              </a:rPr>
              <a:t>泛化</a:t>
            </a:r>
          </a:p>
        </p:txBody>
      </p:sp>
      <p:sp>
        <p:nvSpPr>
          <p:cNvPr id="3" name="Rectangle 3">
            <a:extLst>
              <a:ext uri="{FF2B5EF4-FFF2-40B4-BE49-F238E27FC236}">
                <a16:creationId xmlns:a16="http://schemas.microsoft.com/office/drawing/2014/main" id="{167D8DA7-BF36-43F0-A5E9-88C6BEB21D27}"/>
              </a:ext>
            </a:extLst>
          </p:cNvPr>
          <p:cNvSpPr>
            <a:spLocks noChangeArrowheads="1"/>
          </p:cNvSpPr>
          <p:nvPr/>
        </p:nvSpPr>
        <p:spPr bwMode="auto">
          <a:xfrm>
            <a:off x="1511022" y="1771388"/>
            <a:ext cx="8353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用例的泛化指的是一个父用例可以被特化形成多个子用例，而父用例和子用例之间的关系就是泛化关系。</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在用例的泛化关系中，子用例继承了父用例所有的结构、行为和关系，子用例是父用例的一种特殊形式。</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子用例还可以添加、覆盖、改变继承的行为。在</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UML</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中，用例的泛化关系通过一个三角箭头从子用例指向父用例来表示。</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p>
        </p:txBody>
      </p:sp>
      <p:pic>
        <p:nvPicPr>
          <p:cNvPr id="4" name="Picture 6">
            <a:extLst>
              <a:ext uri="{FF2B5EF4-FFF2-40B4-BE49-F238E27FC236}">
                <a16:creationId xmlns:a16="http://schemas.microsoft.com/office/drawing/2014/main" id="{AFB2B5AC-3F19-40C2-8294-5AAF08C10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534" y="3884118"/>
            <a:ext cx="78486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3738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1CC1BA-5A5F-4A94-B03E-2BF852FDE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71" y="690562"/>
            <a:ext cx="5791200" cy="5476875"/>
          </a:xfrm>
          <a:prstGeom prst="rect">
            <a:avLst/>
          </a:prstGeom>
        </p:spPr>
      </p:pic>
      <p:sp>
        <p:nvSpPr>
          <p:cNvPr id="3" name="文本框 2">
            <a:extLst>
              <a:ext uri="{FF2B5EF4-FFF2-40B4-BE49-F238E27FC236}">
                <a16:creationId xmlns:a16="http://schemas.microsoft.com/office/drawing/2014/main" id="{F679C2D4-5233-4FF7-9B87-3F4D558336EF}"/>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5" name="文本框 4">
            <a:extLst>
              <a:ext uri="{FF2B5EF4-FFF2-40B4-BE49-F238E27FC236}">
                <a16:creationId xmlns:a16="http://schemas.microsoft.com/office/drawing/2014/main" id="{6267D2DC-77BC-493E-A62F-56BDAFE3141A}"/>
              </a:ext>
            </a:extLst>
          </p:cNvPr>
          <p:cNvSpPr txBox="1"/>
          <p:nvPr/>
        </p:nvSpPr>
        <p:spPr>
          <a:xfrm>
            <a:off x="6585029" y="1096103"/>
            <a:ext cx="4131812" cy="646331"/>
          </a:xfrm>
          <a:prstGeom prst="rect">
            <a:avLst/>
          </a:prstGeom>
          <a:noFill/>
        </p:spPr>
        <p:txBody>
          <a:bodyPr wrap="square" rtlCol="0">
            <a:spAutoFit/>
          </a:bodyPr>
          <a:lstStyle/>
          <a:p>
            <a:r>
              <a:rPr lang="zh-CN" altLang="en-US" dirty="0"/>
              <a:t>根据文档中所初步分析需求所分析得的需求功能模块制作的用例图。</a:t>
            </a:r>
          </a:p>
        </p:txBody>
      </p:sp>
    </p:spTree>
    <p:extLst>
      <p:ext uri="{BB962C8B-B14F-4D97-AF65-F5344CB8AC3E}">
        <p14:creationId xmlns:p14="http://schemas.microsoft.com/office/powerpoint/2010/main" val="39508427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4F763-1878-4660-AB9D-EF1DFAE7A24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C2C8D797-9C91-4BF2-BD88-0C749FDF4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763" y="1537660"/>
            <a:ext cx="4169996" cy="3923898"/>
          </a:xfrm>
          <a:prstGeom prst="rect">
            <a:avLst/>
          </a:prstGeom>
        </p:spPr>
      </p:pic>
      <p:sp>
        <p:nvSpPr>
          <p:cNvPr id="4" name="文本框 3">
            <a:extLst>
              <a:ext uri="{FF2B5EF4-FFF2-40B4-BE49-F238E27FC236}">
                <a16:creationId xmlns:a16="http://schemas.microsoft.com/office/drawing/2014/main" id="{A4C8A08D-3DBD-48DE-86FD-41E3CE229BE0}"/>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5" name="文本框 4">
            <a:extLst>
              <a:ext uri="{FF2B5EF4-FFF2-40B4-BE49-F238E27FC236}">
                <a16:creationId xmlns:a16="http://schemas.microsoft.com/office/drawing/2014/main" id="{026D302E-03D8-4AF7-8B01-73ACE45DA666}"/>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24585972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26D302E-03D8-4AF7-8B01-73ACE45DA666}"/>
              </a:ext>
            </a:extLst>
          </p:cNvPr>
          <p:cNvSpPr txBox="1"/>
          <p:nvPr/>
        </p:nvSpPr>
        <p:spPr>
          <a:xfrm>
            <a:off x="8198747" y="2527602"/>
            <a:ext cx="3078480" cy="2031325"/>
          </a:xfrm>
          <a:prstGeom prst="rect">
            <a:avLst/>
          </a:prstGeom>
          <a:noFill/>
        </p:spPr>
        <p:txBody>
          <a:bodyPr wrap="square" rtlCol="0">
            <a:spAutoFit/>
          </a:bodyPr>
          <a:lstStyle/>
          <a:p>
            <a:r>
              <a:rPr lang="en-US" altLang="zh-CN" dirty="0">
                <a:solidFill>
                  <a:srgbClr val="FFCCFF"/>
                </a:solidFill>
                <a:latin typeface="黑体" panose="02010609060101010101" pitchFamily="49" charset="-122"/>
                <a:ea typeface="黑体" panose="02010609060101010101" pitchFamily="49" charset="-122"/>
              </a:rPr>
              <a:t> </a:t>
            </a:r>
            <a:r>
              <a:rPr lang="zh-CN" altLang="en-US" dirty="0">
                <a:solidFill>
                  <a:schemeClr val="tx1">
                    <a:lumMod val="95000"/>
                    <a:lumOff val="5000"/>
                  </a:schemeClr>
                </a:solidFill>
                <a:latin typeface="黑体" panose="02010609060101010101" pitchFamily="49" charset="-122"/>
                <a:ea typeface="黑体" panose="02010609060101010101" pitchFamily="49" charset="-122"/>
              </a:rPr>
              <a:t>在类图中，具体来讲它一共包含了以下几种模型元素，分别是：类、接口、依赖关系、泛化关系、关联关系以及实现关系。</a:t>
            </a:r>
          </a:p>
          <a:p>
            <a:r>
              <a:rPr lang="zh-CN" altLang="en-US" dirty="0">
                <a:solidFill>
                  <a:schemeClr val="tx1">
                    <a:lumMod val="95000"/>
                    <a:lumOff val="5000"/>
                  </a:schemeClr>
                </a:solidFill>
                <a:latin typeface="黑体" panose="02010609060101010101" pitchFamily="49" charset="-122"/>
                <a:ea typeface="黑体" panose="02010609060101010101" pitchFamily="49" charset="-122"/>
              </a:rPr>
              <a:t>    类图可以创建约束、注释和包等。</a:t>
            </a:r>
            <a:endParaRPr lang="zh-CN" altLang="en-US" dirty="0">
              <a:solidFill>
                <a:schemeClr val="tx1">
                  <a:lumMod val="95000"/>
                  <a:lumOff val="5000"/>
                </a:schemeClr>
              </a:solidFill>
            </a:endParaRPr>
          </a:p>
        </p:txBody>
      </p:sp>
      <p:pic>
        <p:nvPicPr>
          <p:cNvPr id="6" name="Picture 5">
            <a:extLst>
              <a:ext uri="{FF2B5EF4-FFF2-40B4-BE49-F238E27FC236}">
                <a16:creationId xmlns:a16="http://schemas.microsoft.com/office/drawing/2014/main" id="{881C002F-DD78-4BA1-9C7D-4929F7B1C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920" y="1556094"/>
            <a:ext cx="5651500" cy="38544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2914052-13B1-4173-BBEA-8E0DF1200E2E}"/>
              </a:ext>
            </a:extLst>
          </p:cNvPr>
          <p:cNvSpPr txBox="1"/>
          <p:nvPr/>
        </p:nvSpPr>
        <p:spPr>
          <a:xfrm>
            <a:off x="8198747" y="1186762"/>
            <a:ext cx="3078480" cy="369332"/>
          </a:xfrm>
          <a:prstGeom prst="rect">
            <a:avLst/>
          </a:prstGeom>
          <a:noFill/>
        </p:spPr>
        <p:txBody>
          <a:bodyPr wrap="square" rtlCol="0">
            <a:spAutoFit/>
          </a:bodyPr>
          <a:lstStyle/>
          <a:p>
            <a:r>
              <a:rPr lang="zh-CN" altLang="en-US" b="1" dirty="0">
                <a:solidFill>
                  <a:schemeClr val="tx1">
                    <a:lumMod val="95000"/>
                    <a:lumOff val="5000"/>
                  </a:schemeClr>
                </a:solidFill>
              </a:rPr>
              <a:t>类图的含义</a:t>
            </a:r>
          </a:p>
        </p:txBody>
      </p:sp>
    </p:spTree>
    <p:extLst>
      <p:ext uri="{BB962C8B-B14F-4D97-AF65-F5344CB8AC3E}">
        <p14:creationId xmlns:p14="http://schemas.microsoft.com/office/powerpoint/2010/main" val="4995587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4439920" y="2936240"/>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spTree>
    <p:extLst>
      <p:ext uri="{BB962C8B-B14F-4D97-AF65-F5344CB8AC3E}">
        <p14:creationId xmlns:p14="http://schemas.microsoft.com/office/powerpoint/2010/main" val="284409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5C8F00-5CA0-49BF-8382-5089228B8EEA}"/>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3" name="文本框 2">
            <a:extLst>
              <a:ext uri="{FF2B5EF4-FFF2-40B4-BE49-F238E27FC236}">
                <a16:creationId xmlns:a16="http://schemas.microsoft.com/office/drawing/2014/main" id="{6C86C0D7-AC44-4522-AE21-D8987A4BE2FB}"/>
              </a:ext>
            </a:extLst>
          </p:cNvPr>
          <p:cNvSpPr txBox="1"/>
          <p:nvPr/>
        </p:nvSpPr>
        <p:spPr>
          <a:xfrm>
            <a:off x="7540854" y="2198608"/>
            <a:ext cx="3802636" cy="2031325"/>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4" name="图片 3">
            <a:extLst>
              <a:ext uri="{FF2B5EF4-FFF2-40B4-BE49-F238E27FC236}">
                <a16:creationId xmlns:a16="http://schemas.microsoft.com/office/drawing/2014/main" id="{5750BDAB-637B-4F6C-92AC-3D892EFD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26627755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DA694E-029E-4551-8C5B-B22F5DE66AC6}"/>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00012F63-0B52-4BAF-9133-8B821BFC4A23}"/>
              </a:ext>
            </a:extLst>
          </p:cNvPr>
          <p:cNvPicPr>
            <a:picLocks noChangeAspect="1"/>
          </p:cNvPicPr>
          <p:nvPr/>
        </p:nvPicPr>
        <p:blipFill rotWithShape="1">
          <a:blip r:embed="rId3">
            <a:extLst>
              <a:ext uri="{28A0092B-C50C-407E-A947-70E740481C1C}">
                <a14:useLocalDpi xmlns:a14="http://schemas.microsoft.com/office/drawing/2010/main" val="0"/>
              </a:ext>
            </a:extLst>
          </a:blip>
          <a:srcRect b="32817"/>
          <a:stretch/>
        </p:blipFill>
        <p:spPr>
          <a:xfrm>
            <a:off x="1275882" y="3870202"/>
            <a:ext cx="8827534" cy="1678944"/>
          </a:xfrm>
          <a:prstGeom prst="rect">
            <a:avLst/>
          </a:prstGeom>
        </p:spPr>
      </p:pic>
      <p:sp>
        <p:nvSpPr>
          <p:cNvPr id="4" name="文本框 3">
            <a:extLst>
              <a:ext uri="{FF2B5EF4-FFF2-40B4-BE49-F238E27FC236}">
                <a16:creationId xmlns:a16="http://schemas.microsoft.com/office/drawing/2014/main" id="{90D10AF5-41EF-453D-A51E-60B8CE19E2D5}"/>
              </a:ext>
            </a:extLst>
          </p:cNvPr>
          <p:cNvSpPr txBox="1"/>
          <p:nvPr/>
        </p:nvSpPr>
        <p:spPr>
          <a:xfrm>
            <a:off x="5950562" y="1747607"/>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25280772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6F1559-7680-4764-A176-A69BE792E9D6}"/>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980124E3-0825-4735-8C9C-534AF54DA719}"/>
              </a:ext>
            </a:extLst>
          </p:cNvPr>
          <p:cNvPicPr>
            <a:picLocks noChangeAspect="1"/>
          </p:cNvPicPr>
          <p:nvPr/>
        </p:nvPicPr>
        <p:blipFill rotWithShape="1">
          <a:blip r:embed="rId3">
            <a:extLst>
              <a:ext uri="{28A0092B-C50C-407E-A947-70E740481C1C}">
                <a14:useLocalDpi xmlns:a14="http://schemas.microsoft.com/office/drawing/2010/main" val="0"/>
              </a:ext>
            </a:extLst>
          </a:blip>
          <a:srcRect l="22437"/>
          <a:stretch/>
        </p:blipFill>
        <p:spPr>
          <a:xfrm>
            <a:off x="1556723" y="651130"/>
            <a:ext cx="3396169" cy="5498983"/>
          </a:xfrm>
          <a:prstGeom prst="rect">
            <a:avLst/>
          </a:prstGeom>
        </p:spPr>
      </p:pic>
      <p:sp>
        <p:nvSpPr>
          <p:cNvPr id="4" name="文本框 3">
            <a:extLst>
              <a:ext uri="{FF2B5EF4-FFF2-40B4-BE49-F238E27FC236}">
                <a16:creationId xmlns:a16="http://schemas.microsoft.com/office/drawing/2014/main" id="{D51701A9-088B-45EE-98AD-2A7F4868E847}"/>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23495642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70" y="378"/>
            <a:ext cx="4866463" cy="6857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1469696" y="2453920"/>
            <a:ext cx="1928413" cy="1015663"/>
          </a:xfrm>
          <a:prstGeom prst="rect">
            <a:avLst/>
          </a:prstGeom>
        </p:spPr>
        <p:txBody>
          <a:bodyPr wrap="none" lIns="0" tIns="0" rIns="0" bIns="0">
            <a:spAutoFit/>
          </a:bodyPr>
          <a:lstStyle/>
          <a:p>
            <a:pPr algn="ctr"/>
            <a:r>
              <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6" name="矩形 35"/>
          <p:cNvSpPr/>
          <p:nvPr/>
        </p:nvSpPr>
        <p:spPr>
          <a:xfrm>
            <a:off x="1497747" y="3499712"/>
            <a:ext cx="1872307" cy="408253"/>
          </a:xfrm>
          <a:prstGeom prst="rect">
            <a:avLst/>
          </a:prstGeom>
        </p:spPr>
        <p:txBody>
          <a:bodyPr wrap="none" lIns="0" tIns="0" rIns="0" bIns="0">
            <a:spAutoFit/>
          </a:bodyPr>
          <a:lstStyle/>
          <a:p>
            <a:pPr algn="ctr"/>
            <a:r>
              <a:rPr lang="en-US" altLang="zh-CN" sz="2653"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p>
        </p:txBody>
      </p:sp>
      <p:sp>
        <p:nvSpPr>
          <p:cNvPr id="13" name="圆角矩形 16"/>
          <p:cNvSpPr/>
          <p:nvPr/>
        </p:nvSpPr>
        <p:spPr>
          <a:xfrm>
            <a:off x="6116613" y="341488"/>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4" name="圆角矩形 95"/>
          <p:cNvSpPr/>
          <p:nvPr/>
        </p:nvSpPr>
        <p:spPr>
          <a:xfrm>
            <a:off x="6116613" y="116039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15" name="圆角矩形 100"/>
          <p:cNvSpPr/>
          <p:nvPr/>
        </p:nvSpPr>
        <p:spPr>
          <a:xfrm>
            <a:off x="6116613" y="1979306"/>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圆角矩形 101"/>
          <p:cNvSpPr/>
          <p:nvPr/>
        </p:nvSpPr>
        <p:spPr>
          <a:xfrm>
            <a:off x="6116613" y="2798215"/>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椭圆 80"/>
          <p:cNvSpPr/>
          <p:nvPr/>
        </p:nvSpPr>
        <p:spPr bwMode="auto">
          <a:xfrm>
            <a:off x="6096000" y="29124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1.1</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2" name="椭圆 80"/>
          <p:cNvSpPr/>
          <p:nvPr/>
        </p:nvSpPr>
        <p:spPr bwMode="auto">
          <a:xfrm>
            <a:off x="6096000" y="111466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1.2</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3" name="椭圆 80"/>
          <p:cNvSpPr/>
          <p:nvPr/>
        </p:nvSpPr>
        <p:spPr bwMode="auto">
          <a:xfrm>
            <a:off x="6096000" y="193357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1.3</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4" name="椭圆 80"/>
          <p:cNvSpPr/>
          <p:nvPr/>
        </p:nvSpPr>
        <p:spPr bwMode="auto">
          <a:xfrm>
            <a:off x="6096000" y="277072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1.4</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5" name="矩形 39"/>
          <p:cNvSpPr>
            <a:spLocks noChangeArrowheads="1"/>
          </p:cNvSpPr>
          <p:nvPr/>
        </p:nvSpPr>
        <p:spPr bwMode="auto">
          <a:xfrm>
            <a:off x="7629029" y="301994"/>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什么是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39"/>
          <p:cNvSpPr>
            <a:spLocks noChangeArrowheads="1"/>
          </p:cNvSpPr>
          <p:nvPr/>
        </p:nvSpPr>
        <p:spPr bwMode="auto">
          <a:xfrm>
            <a:off x="7629029" y="113287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的发展历程</a:t>
            </a:r>
          </a:p>
        </p:txBody>
      </p:sp>
      <p:sp>
        <p:nvSpPr>
          <p:cNvPr id="27" name="矩形 39"/>
          <p:cNvSpPr>
            <a:spLocks noChangeArrowheads="1"/>
          </p:cNvSpPr>
          <p:nvPr/>
        </p:nvSpPr>
        <p:spPr bwMode="auto">
          <a:xfrm>
            <a:off x="7629029" y="195284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的特点</a:t>
            </a:r>
          </a:p>
        </p:txBody>
      </p:sp>
      <p:sp>
        <p:nvSpPr>
          <p:cNvPr id="28" name="矩形 39"/>
          <p:cNvSpPr>
            <a:spLocks noChangeArrowheads="1"/>
          </p:cNvSpPr>
          <p:nvPr/>
        </p:nvSpPr>
        <p:spPr bwMode="auto">
          <a:xfrm>
            <a:off x="7629029" y="2779593"/>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的结构</a:t>
            </a:r>
          </a:p>
        </p:txBody>
      </p:sp>
      <p:sp>
        <p:nvSpPr>
          <p:cNvPr id="40" name="圆角矩形 16">
            <a:extLst>
              <a:ext uri="{FF2B5EF4-FFF2-40B4-BE49-F238E27FC236}">
                <a16:creationId xmlns:a16="http://schemas.microsoft.com/office/drawing/2014/main" id="{77E75D10-AE1B-41B9-BB2A-492F230B0E80}"/>
              </a:ext>
            </a:extLst>
          </p:cNvPr>
          <p:cNvSpPr/>
          <p:nvPr/>
        </p:nvSpPr>
        <p:spPr>
          <a:xfrm>
            <a:off x="6137226" y="3582181"/>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1" name="圆角矩形 95">
            <a:extLst>
              <a:ext uri="{FF2B5EF4-FFF2-40B4-BE49-F238E27FC236}">
                <a16:creationId xmlns:a16="http://schemas.microsoft.com/office/drawing/2014/main" id="{9D06A246-D69F-4478-A019-B6C543A68763}"/>
              </a:ext>
            </a:extLst>
          </p:cNvPr>
          <p:cNvSpPr/>
          <p:nvPr/>
        </p:nvSpPr>
        <p:spPr>
          <a:xfrm>
            <a:off x="6137226" y="4401091"/>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42" name="圆角矩形 100">
            <a:extLst>
              <a:ext uri="{FF2B5EF4-FFF2-40B4-BE49-F238E27FC236}">
                <a16:creationId xmlns:a16="http://schemas.microsoft.com/office/drawing/2014/main" id="{858C541A-4D22-444F-AA73-F96AA770A1EB}"/>
              </a:ext>
            </a:extLst>
          </p:cNvPr>
          <p:cNvSpPr/>
          <p:nvPr/>
        </p:nvSpPr>
        <p:spPr>
          <a:xfrm>
            <a:off x="6137226" y="5219999"/>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3" name="圆角矩形 101">
            <a:extLst>
              <a:ext uri="{FF2B5EF4-FFF2-40B4-BE49-F238E27FC236}">
                <a16:creationId xmlns:a16="http://schemas.microsoft.com/office/drawing/2014/main" id="{CD30BCC7-F708-4F0B-8C06-9BEEED546435}"/>
              </a:ext>
            </a:extLst>
          </p:cNvPr>
          <p:cNvSpPr/>
          <p:nvPr/>
        </p:nvSpPr>
        <p:spPr>
          <a:xfrm>
            <a:off x="6137226" y="603890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椭圆 80">
            <a:extLst>
              <a:ext uri="{FF2B5EF4-FFF2-40B4-BE49-F238E27FC236}">
                <a16:creationId xmlns:a16="http://schemas.microsoft.com/office/drawing/2014/main" id="{2BB9732B-05B4-4E56-AF65-6EC2845BEF84}"/>
              </a:ext>
            </a:extLst>
          </p:cNvPr>
          <p:cNvSpPr/>
          <p:nvPr/>
        </p:nvSpPr>
        <p:spPr bwMode="auto">
          <a:xfrm>
            <a:off x="6116613" y="353194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1.5</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5" name="椭圆 80">
            <a:extLst>
              <a:ext uri="{FF2B5EF4-FFF2-40B4-BE49-F238E27FC236}">
                <a16:creationId xmlns:a16="http://schemas.microsoft.com/office/drawing/2014/main" id="{50417687-C92C-43C7-BAAE-FB65CEBB7C6C}"/>
              </a:ext>
            </a:extLst>
          </p:cNvPr>
          <p:cNvSpPr/>
          <p:nvPr/>
        </p:nvSpPr>
        <p:spPr bwMode="auto">
          <a:xfrm>
            <a:off x="6116613" y="435535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1.6</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6" name="椭圆 80">
            <a:extLst>
              <a:ext uri="{FF2B5EF4-FFF2-40B4-BE49-F238E27FC236}">
                <a16:creationId xmlns:a16="http://schemas.microsoft.com/office/drawing/2014/main" id="{C1B909DC-2A3E-48CF-9F8D-B487DDFF8675}"/>
              </a:ext>
            </a:extLst>
          </p:cNvPr>
          <p:cNvSpPr/>
          <p:nvPr/>
        </p:nvSpPr>
        <p:spPr bwMode="auto">
          <a:xfrm>
            <a:off x="6116613" y="517426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1.7</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7" name="椭圆 80">
            <a:extLst>
              <a:ext uri="{FF2B5EF4-FFF2-40B4-BE49-F238E27FC236}">
                <a16:creationId xmlns:a16="http://schemas.microsoft.com/office/drawing/2014/main" id="{F63FA246-8CC1-44D3-A3BC-E3A8FC9ABC79}"/>
              </a:ext>
            </a:extLst>
          </p:cNvPr>
          <p:cNvSpPr/>
          <p:nvPr/>
        </p:nvSpPr>
        <p:spPr bwMode="auto">
          <a:xfrm>
            <a:off x="6116613" y="601142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1.8</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8" name="矩形 39">
            <a:extLst>
              <a:ext uri="{FF2B5EF4-FFF2-40B4-BE49-F238E27FC236}">
                <a16:creationId xmlns:a16="http://schemas.microsoft.com/office/drawing/2014/main" id="{85AED7D7-F8B6-42A8-8BD6-D0F9A0BA35F1}"/>
              </a:ext>
            </a:extLst>
          </p:cNvPr>
          <p:cNvSpPr>
            <a:spLocks noChangeArrowheads="1"/>
          </p:cNvSpPr>
          <p:nvPr/>
        </p:nvSpPr>
        <p:spPr bwMode="auto">
          <a:xfrm>
            <a:off x="7649642" y="3542687"/>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的视图</a:t>
            </a:r>
          </a:p>
        </p:txBody>
      </p:sp>
      <p:sp>
        <p:nvSpPr>
          <p:cNvPr id="49" name="矩形 39">
            <a:extLst>
              <a:ext uri="{FF2B5EF4-FFF2-40B4-BE49-F238E27FC236}">
                <a16:creationId xmlns:a16="http://schemas.microsoft.com/office/drawing/2014/main" id="{A39578E9-7E9F-4EF9-95F7-81BF8E49601C}"/>
              </a:ext>
            </a:extLst>
          </p:cNvPr>
          <p:cNvSpPr>
            <a:spLocks noChangeArrowheads="1"/>
          </p:cNvSpPr>
          <p:nvPr/>
        </p:nvSpPr>
        <p:spPr bwMode="auto">
          <a:xfrm>
            <a:off x="7649642" y="437356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的图</a:t>
            </a:r>
          </a:p>
        </p:txBody>
      </p:sp>
      <p:sp>
        <p:nvSpPr>
          <p:cNvPr id="50" name="矩形 39">
            <a:extLst>
              <a:ext uri="{FF2B5EF4-FFF2-40B4-BE49-F238E27FC236}">
                <a16:creationId xmlns:a16="http://schemas.microsoft.com/office/drawing/2014/main" id="{5B73E4F4-334A-43E0-B1A7-D60D0A551BDB}"/>
              </a:ext>
            </a:extLst>
          </p:cNvPr>
          <p:cNvSpPr>
            <a:spLocks noChangeArrowheads="1"/>
          </p:cNvSpPr>
          <p:nvPr/>
        </p:nvSpPr>
        <p:spPr bwMode="auto">
          <a:xfrm>
            <a:off x="7649642" y="519353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UML2.0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新特性</a:t>
            </a:r>
          </a:p>
        </p:txBody>
      </p:sp>
      <p:sp>
        <p:nvSpPr>
          <p:cNvPr id="51" name="矩形 39">
            <a:extLst>
              <a:ext uri="{FF2B5EF4-FFF2-40B4-BE49-F238E27FC236}">
                <a16:creationId xmlns:a16="http://schemas.microsoft.com/office/drawing/2014/main" id="{3CD4C51E-5B71-435A-9784-6938629A4F63}"/>
              </a:ext>
            </a:extLst>
          </p:cNvPr>
          <p:cNvSpPr>
            <a:spLocks noChangeArrowheads="1"/>
          </p:cNvSpPr>
          <p:nvPr/>
        </p:nvSpPr>
        <p:spPr bwMode="auto">
          <a:xfrm>
            <a:off x="7649642" y="6020286"/>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系统开发阶段</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6"/>
                                        </p:tgtEl>
                                        <p:attrNameLst>
                                          <p:attrName>ppt_y</p:attrName>
                                        </p:attrNameLst>
                                      </p:cBhvr>
                                      <p:tavLst>
                                        <p:tav tm="0">
                                          <p:val>
                                            <p:strVal val="#ppt_y"/>
                                          </p:val>
                                        </p:tav>
                                        <p:tav tm="100000">
                                          <p:val>
                                            <p:strVal val="#ppt_y"/>
                                          </p:val>
                                        </p:tav>
                                      </p:tavLst>
                                    </p:anim>
                                    <p:anim calcmode="lin" valueType="num">
                                      <p:cBhvr>
                                        <p:cTn id="23"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6"/>
                                        </p:tgtEl>
                                      </p:cBhvr>
                                    </p:animEffect>
                                  </p:childTnLst>
                                </p:cTn>
                              </p:par>
                            </p:childTnLst>
                          </p:cTn>
                        </p:par>
                        <p:par>
                          <p:cTn id="26" fill="hold">
                            <p:stCondLst>
                              <p:cond delay="850"/>
                            </p:stCondLst>
                            <p:childTnLst>
                              <p:par>
                                <p:cTn id="27" presetID="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1350"/>
                            </p:stCondLst>
                            <p:childTnLst>
                              <p:par>
                                <p:cTn id="72" presetID="2" presetClass="entr" presetSubtype="2"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additive="base">
                                        <p:cTn id="78" dur="500" fill="hold"/>
                                        <p:tgtEl>
                                          <p:spTgt spid="41"/>
                                        </p:tgtEl>
                                        <p:attrNameLst>
                                          <p:attrName>ppt_x</p:attrName>
                                        </p:attrNameLst>
                                      </p:cBhvr>
                                      <p:tavLst>
                                        <p:tav tm="0">
                                          <p:val>
                                            <p:strVal val="1+#ppt_w/2"/>
                                          </p:val>
                                        </p:tav>
                                        <p:tav tm="100000">
                                          <p:val>
                                            <p:strVal val="#ppt_x"/>
                                          </p:val>
                                        </p:tav>
                                      </p:tavLst>
                                    </p:anim>
                                    <p:anim calcmode="lin" valueType="num">
                                      <p:cBhvr additive="base">
                                        <p:cTn id="79" dur="500" fill="hold"/>
                                        <p:tgtEl>
                                          <p:spTgt spid="41"/>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1+#ppt_w/2"/>
                                          </p:val>
                                        </p:tav>
                                        <p:tav tm="100000">
                                          <p:val>
                                            <p:strVal val="#ppt_x"/>
                                          </p:val>
                                        </p:tav>
                                      </p:tavLst>
                                    </p:anim>
                                    <p:anim calcmode="lin" valueType="num">
                                      <p:cBhvr additive="base">
                                        <p:cTn id="83" dur="500" fill="hold"/>
                                        <p:tgtEl>
                                          <p:spTgt spid="4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1+#ppt_w/2"/>
                                          </p:val>
                                        </p:tav>
                                        <p:tav tm="100000">
                                          <p:val>
                                            <p:strVal val="#ppt_x"/>
                                          </p:val>
                                        </p:tav>
                                      </p:tavLst>
                                    </p:anim>
                                    <p:anim calcmode="lin" valueType="num">
                                      <p:cBhvr additive="base">
                                        <p:cTn id="87" dur="500" fill="hold"/>
                                        <p:tgtEl>
                                          <p:spTgt spid="4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1+#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1+#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1+#ppt_w/2"/>
                                          </p:val>
                                        </p:tav>
                                        <p:tav tm="100000">
                                          <p:val>
                                            <p:strVal val="#ppt_x"/>
                                          </p:val>
                                        </p:tav>
                                      </p:tavLst>
                                    </p:anim>
                                    <p:anim calcmode="lin" valueType="num">
                                      <p:cBhvr additive="base">
                                        <p:cTn id="99" dur="500" fill="hold"/>
                                        <p:tgtEl>
                                          <p:spTgt spid="46"/>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1+#ppt_w/2"/>
                                          </p:val>
                                        </p:tav>
                                        <p:tav tm="100000">
                                          <p:val>
                                            <p:strVal val="#ppt_x"/>
                                          </p:val>
                                        </p:tav>
                                      </p:tavLst>
                                    </p:anim>
                                    <p:anim calcmode="lin" valueType="num">
                                      <p:cBhvr additive="base">
                                        <p:cTn id="103" dur="500" fill="hold"/>
                                        <p:tgtEl>
                                          <p:spTgt spid="47"/>
                                        </p:tgtEl>
                                        <p:attrNameLst>
                                          <p:attrName>ppt_y</p:attrName>
                                        </p:attrNameLst>
                                      </p:cBhvr>
                                      <p:tavLst>
                                        <p:tav tm="0">
                                          <p:val>
                                            <p:strVal val="#ppt_y"/>
                                          </p:val>
                                        </p:tav>
                                        <p:tav tm="100000">
                                          <p:val>
                                            <p:strVal val="#ppt_y"/>
                                          </p:val>
                                        </p:tav>
                                      </p:tavLst>
                                    </p:anim>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left)">
                                      <p:cBhvr>
                                        <p:cTn id="1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13" grpId="0" animBg="1"/>
      <p:bldP spid="14" grpId="0" animBg="1"/>
      <p:bldP spid="15" grpId="0" animBg="1"/>
      <p:bldP spid="16" grpId="0" animBg="1"/>
      <p:bldP spid="17" grpId="0"/>
      <p:bldP spid="22" grpId="0"/>
      <p:bldP spid="23" grpId="0"/>
      <p:bldP spid="24" grpId="0"/>
      <p:bldP spid="25" grpId="0"/>
      <p:bldP spid="26" grpId="0"/>
      <p:bldP spid="27" grpId="0"/>
      <p:bldP spid="28" grpId="0"/>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30BEEF-3174-49B0-90E5-4AA77DDB7D1F}"/>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14603F3C-FCA1-4491-9E55-AEAD7CBF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24" y="1370673"/>
            <a:ext cx="4378826" cy="4191444"/>
          </a:xfrm>
          <a:prstGeom prst="rect">
            <a:avLst/>
          </a:prstGeom>
        </p:spPr>
      </p:pic>
      <p:sp>
        <p:nvSpPr>
          <p:cNvPr id="4" name="文本框 3">
            <a:extLst>
              <a:ext uri="{FF2B5EF4-FFF2-40B4-BE49-F238E27FC236}">
                <a16:creationId xmlns:a16="http://schemas.microsoft.com/office/drawing/2014/main" id="{552A2E56-0885-4B79-812F-F28B01B56A48}"/>
              </a:ext>
            </a:extLst>
          </p:cNvPr>
          <p:cNvSpPr txBox="1"/>
          <p:nvPr/>
        </p:nvSpPr>
        <p:spPr>
          <a:xfrm>
            <a:off x="2570409" y="5562117"/>
            <a:ext cx="2954655" cy="369332"/>
          </a:xfrm>
          <a:prstGeom prst="rect">
            <a:avLst/>
          </a:prstGeom>
          <a:noFill/>
        </p:spPr>
        <p:txBody>
          <a:bodyPr wrap="none" rtlCol="0">
            <a:spAutoFit/>
          </a:bodyPr>
          <a:lstStyle/>
          <a:p>
            <a:r>
              <a:rPr lang="zh-CN" altLang="en-US" dirty="0"/>
              <a:t>社区团购部分大致的顺序图</a:t>
            </a:r>
          </a:p>
        </p:txBody>
      </p:sp>
      <p:sp>
        <p:nvSpPr>
          <p:cNvPr id="5" name="文本框 4">
            <a:extLst>
              <a:ext uri="{FF2B5EF4-FFF2-40B4-BE49-F238E27FC236}">
                <a16:creationId xmlns:a16="http://schemas.microsoft.com/office/drawing/2014/main" id="{1078D2F1-1D3E-4258-8978-7AC739EADC4D}"/>
              </a:ext>
            </a:extLst>
          </p:cNvPr>
          <p:cNvSpPr txBox="1"/>
          <p:nvPr/>
        </p:nvSpPr>
        <p:spPr>
          <a:xfrm>
            <a:off x="7506004" y="1860305"/>
            <a:ext cx="3777189" cy="3416320"/>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26791641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48CB65-CBF3-4FA6-BCDD-B375FBC7633F}"/>
              </a:ext>
            </a:extLst>
          </p:cNvPr>
          <p:cNvSpPr txBox="1"/>
          <p:nvPr/>
        </p:nvSpPr>
        <p:spPr>
          <a:xfrm>
            <a:off x="1440764" y="912349"/>
            <a:ext cx="3777189" cy="369332"/>
          </a:xfrm>
          <a:prstGeom prst="rect">
            <a:avLst/>
          </a:prstGeom>
          <a:noFill/>
        </p:spPr>
        <p:txBody>
          <a:bodyPr wrap="square" rtlCol="0">
            <a:spAutoFit/>
          </a:bodyPr>
          <a:lstStyle/>
          <a:p>
            <a:r>
              <a:rPr lang="zh-CN" altLang="en-US" b="1" dirty="0"/>
              <a:t>顺序图在项目开发里的作用</a:t>
            </a:r>
          </a:p>
        </p:txBody>
      </p:sp>
      <p:sp>
        <p:nvSpPr>
          <p:cNvPr id="6" name="Rectangle 3">
            <a:extLst>
              <a:ext uri="{FF2B5EF4-FFF2-40B4-BE49-F238E27FC236}">
                <a16:creationId xmlns:a16="http://schemas.microsoft.com/office/drawing/2014/main" id="{5636D486-26E8-4430-A9B8-C4544CED611D}"/>
              </a:ext>
            </a:extLst>
          </p:cNvPr>
          <p:cNvSpPr>
            <a:spLocks noChangeArrowheads="1"/>
          </p:cNvSpPr>
          <p:nvPr/>
        </p:nvSpPr>
        <p:spPr bwMode="auto">
          <a:xfrm>
            <a:off x="1683508" y="1554162"/>
            <a:ext cx="80645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顺序图作为一种描述在给定语境中消息是如何在对象间传递的图形化方式，在使用其进行建模时，主要可以将其用途分为以下三个方面：</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1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确认和丰富一个使用语境的逻辑表达。一个系统的使用情境就是系统潜在的使用方式的描述，也就是它的名称所要描述的。一个使用情境的逻辑可能是一个用例的一部分，或是一条控制流。</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2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细化用例的表达。我们前面已经提到，顺序图的主要用途之一，就是把用例表达的需求，转化为进一步、更加正式层次的精细表达。用例常常被细化为一个或者更多的顺序图。</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3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有效地描述如何分配各个类的职责以及各类具有相应职责的原因。我们可以根据对象之间的交互关系来定义类的职责，各个类之间的交互关系构成一个特定的用例。例如，</a:t>
            </a:r>
            <a:r>
              <a:rPr lang="zh-CN" altLang="en-US" sz="2000" dirty="0">
                <a:solidFill>
                  <a:schemeClr val="tx1">
                    <a:lumMod val="95000"/>
                    <a:lumOff val="5000"/>
                  </a:schemeClr>
                </a:solidFill>
                <a:ea typeface="黑体" panose="02010609060101010101" pitchFamily="49" charset="-122"/>
              </a:rPr>
              <a:t>“</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Customer</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对象向</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Address</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对象请求其街道名称</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指出</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Customer</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对象应该具有</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知道其街道名</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这个职责。</a:t>
            </a:r>
          </a:p>
        </p:txBody>
      </p:sp>
    </p:spTree>
    <p:extLst>
      <p:ext uri="{BB962C8B-B14F-4D97-AF65-F5344CB8AC3E}">
        <p14:creationId xmlns:p14="http://schemas.microsoft.com/office/powerpoint/2010/main" val="31310922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71B3608-3D85-4EE8-BCA1-E104017515B9}"/>
              </a:ext>
            </a:extLst>
          </p:cNvPr>
          <p:cNvSpPr>
            <a:spLocks noChangeArrowheads="1"/>
          </p:cNvSpPr>
          <p:nvPr/>
        </p:nvSpPr>
        <p:spPr bwMode="auto">
          <a:xfrm>
            <a:off x="1482173" y="1109546"/>
            <a:ext cx="806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顺序图的组成</a:t>
            </a:r>
          </a:p>
        </p:txBody>
      </p:sp>
      <p:sp>
        <p:nvSpPr>
          <p:cNvPr id="4" name="文本框 3">
            <a:extLst>
              <a:ext uri="{FF2B5EF4-FFF2-40B4-BE49-F238E27FC236}">
                <a16:creationId xmlns:a16="http://schemas.microsoft.com/office/drawing/2014/main" id="{F5B5064F-ABD0-4578-A69C-11969376BFF2}"/>
              </a:ext>
            </a:extLst>
          </p:cNvPr>
          <p:cNvSpPr txBox="1"/>
          <p:nvPr/>
        </p:nvSpPr>
        <p:spPr>
          <a:xfrm>
            <a:off x="1482173" y="1633802"/>
            <a:ext cx="3777189" cy="369332"/>
          </a:xfrm>
          <a:prstGeom prst="rect">
            <a:avLst/>
          </a:prstGeom>
          <a:noFill/>
        </p:spPr>
        <p:txBody>
          <a:bodyPr wrap="square" rtlCol="0">
            <a:spAutoFit/>
          </a:bodyPr>
          <a:lstStyle/>
          <a:p>
            <a:r>
              <a:rPr lang="en-US" altLang="zh-CN" b="1" dirty="0"/>
              <a:t>1.</a:t>
            </a:r>
            <a:r>
              <a:rPr lang="zh-CN" altLang="en-US" b="1" dirty="0"/>
              <a:t>对象</a:t>
            </a:r>
          </a:p>
        </p:txBody>
      </p:sp>
      <p:sp>
        <p:nvSpPr>
          <p:cNvPr id="5" name="Rectangle 2">
            <a:extLst>
              <a:ext uri="{FF2B5EF4-FFF2-40B4-BE49-F238E27FC236}">
                <a16:creationId xmlns:a16="http://schemas.microsoft.com/office/drawing/2014/main" id="{0B539136-D49A-4E75-A661-56E213990428}"/>
              </a:ext>
            </a:extLst>
          </p:cNvPr>
          <p:cNvSpPr>
            <a:spLocks noChangeArrowheads="1"/>
          </p:cNvSpPr>
          <p:nvPr/>
        </p:nvSpPr>
        <p:spPr bwMode="auto">
          <a:xfrm>
            <a:off x="1653884" y="2001191"/>
            <a:ext cx="80645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中的对象可以是系统的参与者或者任何有效的系统对象。对象的表示形式也和对象图中的对象的表示方式一样，使用包围名称的矩形框来标记，所显示的对象及其类的名称带有下划线，二者用冒号隔开，使用</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对象名 ：类名</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的形式，对象的下部有一条被成为</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生命线</a:t>
            </a:r>
            <a:r>
              <a:rPr lang="zh-CN" altLang="en-US" sz="2000" dirty="0">
                <a:solidFill>
                  <a:schemeClr val="tx1">
                    <a:lumMod val="95000"/>
                    <a:lumOff val="5000"/>
                  </a:schemeClr>
                </a:solidFill>
                <a:ea typeface="黑体" panose="02010609060101010101" pitchFamily="49" charset="-122"/>
              </a:rPr>
              <a:t>”</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的垂直虚线。</a:t>
            </a:r>
          </a:p>
        </p:txBody>
      </p:sp>
      <p:pic>
        <p:nvPicPr>
          <p:cNvPr id="6" name="Picture 5">
            <a:extLst>
              <a:ext uri="{FF2B5EF4-FFF2-40B4-BE49-F238E27FC236}">
                <a16:creationId xmlns:a16="http://schemas.microsoft.com/office/drawing/2014/main" id="{052A7C59-D4E1-49D3-A28C-BA75A4DD1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282" y="3565023"/>
            <a:ext cx="4537075" cy="257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402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71B3608-3D85-4EE8-BCA1-E104017515B9}"/>
              </a:ext>
            </a:extLst>
          </p:cNvPr>
          <p:cNvSpPr>
            <a:spLocks noChangeArrowheads="1"/>
          </p:cNvSpPr>
          <p:nvPr/>
        </p:nvSpPr>
        <p:spPr bwMode="auto">
          <a:xfrm>
            <a:off x="1482173" y="1109546"/>
            <a:ext cx="806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顺序图的组成</a:t>
            </a:r>
          </a:p>
        </p:txBody>
      </p:sp>
      <p:sp>
        <p:nvSpPr>
          <p:cNvPr id="4" name="文本框 3">
            <a:extLst>
              <a:ext uri="{FF2B5EF4-FFF2-40B4-BE49-F238E27FC236}">
                <a16:creationId xmlns:a16="http://schemas.microsoft.com/office/drawing/2014/main" id="{F5B5064F-ABD0-4578-A69C-11969376BFF2}"/>
              </a:ext>
            </a:extLst>
          </p:cNvPr>
          <p:cNvSpPr txBox="1"/>
          <p:nvPr/>
        </p:nvSpPr>
        <p:spPr>
          <a:xfrm>
            <a:off x="1482173" y="1633802"/>
            <a:ext cx="3777189" cy="369332"/>
          </a:xfrm>
          <a:prstGeom prst="rect">
            <a:avLst/>
          </a:prstGeom>
          <a:noFill/>
        </p:spPr>
        <p:txBody>
          <a:bodyPr wrap="square" rtlCol="0">
            <a:spAutoFit/>
          </a:bodyPr>
          <a:lstStyle/>
          <a:p>
            <a:r>
              <a:rPr lang="en-US" altLang="zh-CN" b="1" dirty="0"/>
              <a:t>2</a:t>
            </a:r>
            <a:r>
              <a:rPr lang="zh-CN" altLang="en-US" b="1" dirty="0"/>
              <a:t>、生命线</a:t>
            </a:r>
          </a:p>
        </p:txBody>
      </p:sp>
      <p:sp>
        <p:nvSpPr>
          <p:cNvPr id="5" name="Rectangle 2">
            <a:extLst>
              <a:ext uri="{FF2B5EF4-FFF2-40B4-BE49-F238E27FC236}">
                <a16:creationId xmlns:a16="http://schemas.microsoft.com/office/drawing/2014/main" id="{0B539136-D49A-4E75-A661-56E213990428}"/>
              </a:ext>
            </a:extLst>
          </p:cNvPr>
          <p:cNvSpPr>
            <a:spLocks noChangeArrowheads="1"/>
          </p:cNvSpPr>
          <p:nvPr/>
        </p:nvSpPr>
        <p:spPr bwMode="auto">
          <a:xfrm>
            <a:off x="1653884" y="2001191"/>
            <a:ext cx="80645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生命线（</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Lifeline</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）是一条垂直的虚线，用来表示顺序图中的对象在一段时间内的存在。</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每个对象的底部中心的位置都带有生命线。生命线是一个时间线，从顺序图的顶部一直延伸到底部，所用时间取决于交互持续的时间，也就是说生命线表现了对象存在的时段。</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对象与生命线结合在一起称为对象的生命线。对象的对象存在的时段包括对象在拥有控制线程时或被动对象在控制线程通过时存在。当对象在拥有控制线程时，对象被激活，作为线程的根。</a:t>
            </a:r>
          </a:p>
        </p:txBody>
      </p:sp>
      <p:pic>
        <p:nvPicPr>
          <p:cNvPr id="7" name="Picture 6">
            <a:extLst>
              <a:ext uri="{FF2B5EF4-FFF2-40B4-BE49-F238E27FC236}">
                <a16:creationId xmlns:a16="http://schemas.microsoft.com/office/drawing/2014/main" id="{1DA6BB30-7484-4475-8C9F-76EEC3870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065" y="4555736"/>
            <a:ext cx="5689600" cy="221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452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71B3608-3D85-4EE8-BCA1-E104017515B9}"/>
              </a:ext>
            </a:extLst>
          </p:cNvPr>
          <p:cNvSpPr>
            <a:spLocks noChangeArrowheads="1"/>
          </p:cNvSpPr>
          <p:nvPr/>
        </p:nvSpPr>
        <p:spPr bwMode="auto">
          <a:xfrm>
            <a:off x="1482173" y="1109546"/>
            <a:ext cx="806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顺序图的组成</a:t>
            </a:r>
          </a:p>
        </p:txBody>
      </p:sp>
      <p:sp>
        <p:nvSpPr>
          <p:cNvPr id="4" name="文本框 3">
            <a:extLst>
              <a:ext uri="{FF2B5EF4-FFF2-40B4-BE49-F238E27FC236}">
                <a16:creationId xmlns:a16="http://schemas.microsoft.com/office/drawing/2014/main" id="{F5B5064F-ABD0-4578-A69C-11969376BFF2}"/>
              </a:ext>
            </a:extLst>
          </p:cNvPr>
          <p:cNvSpPr txBox="1"/>
          <p:nvPr/>
        </p:nvSpPr>
        <p:spPr>
          <a:xfrm>
            <a:off x="1482173" y="1633802"/>
            <a:ext cx="3777189" cy="369332"/>
          </a:xfrm>
          <a:prstGeom prst="rect">
            <a:avLst/>
          </a:prstGeom>
          <a:noFill/>
        </p:spPr>
        <p:txBody>
          <a:bodyPr wrap="square" rtlCol="0">
            <a:spAutoFit/>
          </a:bodyPr>
          <a:lstStyle/>
          <a:p>
            <a:r>
              <a:rPr lang="en-US" altLang="zh-CN" b="1" dirty="0"/>
              <a:t>3</a:t>
            </a:r>
            <a:r>
              <a:rPr lang="zh-CN" altLang="en-US" b="1" dirty="0"/>
              <a:t>、激活</a:t>
            </a:r>
          </a:p>
        </p:txBody>
      </p:sp>
      <p:sp>
        <p:nvSpPr>
          <p:cNvPr id="5" name="Rectangle 2">
            <a:extLst>
              <a:ext uri="{FF2B5EF4-FFF2-40B4-BE49-F238E27FC236}">
                <a16:creationId xmlns:a16="http://schemas.microsoft.com/office/drawing/2014/main" id="{0B539136-D49A-4E75-A661-56E213990428}"/>
              </a:ext>
            </a:extLst>
          </p:cNvPr>
          <p:cNvSpPr>
            <a:spLocks noChangeArrowheads="1"/>
          </p:cNvSpPr>
          <p:nvPr/>
        </p:nvSpPr>
        <p:spPr bwMode="auto">
          <a:xfrm>
            <a:off x="1653884" y="2001191"/>
            <a:ext cx="80645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顺序图可以描述对象的激活（</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Activation</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），激活是对象操作的执行，它表示一个对象直接地或通过从属操作完成操作的过程。它对执行的持续时间和执行与其调用者之间的控制关系进行建模。</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激活在顺序图中用一个细长的矩形框表示，它的顶端与激活时间对齐而底端与完成时间对齐。被执行的操作根椐不同风格表示成一个附在激活符号旁或在左边空白处的文字标号。</a:t>
            </a:r>
            <a:r>
              <a:rPr lang="zh-CN" altLang="en-US" sz="2000" dirty="0">
                <a:solidFill>
                  <a:schemeClr val="tx1">
                    <a:lumMod val="95000"/>
                    <a:lumOff val="5000"/>
                  </a:schemeClr>
                </a:solidFill>
              </a:rPr>
              <a:t> </a:t>
            </a:r>
          </a:p>
          <a:p>
            <a:endParaRPr lang="zh-CN" altLang="en-US" sz="2000" dirty="0">
              <a:solidFill>
                <a:schemeClr val="tx1">
                  <a:lumMod val="95000"/>
                  <a:lumOff val="5000"/>
                </a:schemeClr>
              </a:solidFill>
              <a:latin typeface="黑体" panose="02010609060101010101" pitchFamily="49" charset="-122"/>
              <a:ea typeface="黑体" panose="02010609060101010101" pitchFamily="49" charset="-122"/>
            </a:endParaRPr>
          </a:p>
        </p:txBody>
      </p:sp>
      <p:pic>
        <p:nvPicPr>
          <p:cNvPr id="6" name="Picture 6">
            <a:extLst>
              <a:ext uri="{FF2B5EF4-FFF2-40B4-BE49-F238E27FC236}">
                <a16:creationId xmlns:a16="http://schemas.microsoft.com/office/drawing/2014/main" id="{D01EA293-DAC7-4E2C-8405-5BA3DD1DF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573" y="3990699"/>
            <a:ext cx="547370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673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71B3608-3D85-4EE8-BCA1-E104017515B9}"/>
              </a:ext>
            </a:extLst>
          </p:cNvPr>
          <p:cNvSpPr>
            <a:spLocks noChangeArrowheads="1"/>
          </p:cNvSpPr>
          <p:nvPr/>
        </p:nvSpPr>
        <p:spPr bwMode="auto">
          <a:xfrm>
            <a:off x="1482173" y="1109546"/>
            <a:ext cx="806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顺序图的组成</a:t>
            </a:r>
          </a:p>
        </p:txBody>
      </p:sp>
      <p:sp>
        <p:nvSpPr>
          <p:cNvPr id="4" name="文本框 3">
            <a:extLst>
              <a:ext uri="{FF2B5EF4-FFF2-40B4-BE49-F238E27FC236}">
                <a16:creationId xmlns:a16="http://schemas.microsoft.com/office/drawing/2014/main" id="{F5B5064F-ABD0-4578-A69C-11969376BFF2}"/>
              </a:ext>
            </a:extLst>
          </p:cNvPr>
          <p:cNvSpPr txBox="1"/>
          <p:nvPr/>
        </p:nvSpPr>
        <p:spPr>
          <a:xfrm>
            <a:off x="1482173" y="1633802"/>
            <a:ext cx="3777189" cy="369332"/>
          </a:xfrm>
          <a:prstGeom prst="rect">
            <a:avLst/>
          </a:prstGeom>
          <a:noFill/>
        </p:spPr>
        <p:txBody>
          <a:bodyPr wrap="square" rtlCol="0">
            <a:spAutoFit/>
          </a:bodyPr>
          <a:lstStyle/>
          <a:p>
            <a:r>
              <a:rPr lang="en-US" altLang="zh-CN" b="1" dirty="0"/>
              <a:t>4</a:t>
            </a:r>
            <a:r>
              <a:rPr lang="zh-CN" altLang="en-US" b="1" dirty="0"/>
              <a:t>、消息</a:t>
            </a:r>
          </a:p>
        </p:txBody>
      </p:sp>
      <p:sp>
        <p:nvSpPr>
          <p:cNvPr id="5" name="Rectangle 2">
            <a:extLst>
              <a:ext uri="{FF2B5EF4-FFF2-40B4-BE49-F238E27FC236}">
                <a16:creationId xmlns:a16="http://schemas.microsoft.com/office/drawing/2014/main" id="{0B539136-D49A-4E75-A661-56E213990428}"/>
              </a:ext>
            </a:extLst>
          </p:cNvPr>
          <p:cNvSpPr>
            <a:spLocks noChangeArrowheads="1"/>
          </p:cNvSpPr>
          <p:nvPr/>
        </p:nvSpPr>
        <p:spPr bwMode="auto">
          <a:xfrm>
            <a:off x="1653884" y="2001191"/>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rgbClr val="FFCCFF"/>
                </a:solidFill>
                <a:latin typeface="黑体" panose="02010609060101010101" pitchFamily="49" charset="-122"/>
                <a:ea typeface="黑体" panose="02010609060101010101" pitchFamily="49" charset="-122"/>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消息（</a:t>
            </a:r>
            <a:r>
              <a:rPr lang="en-US" altLang="zh-CN" sz="2000" dirty="0">
                <a:solidFill>
                  <a:schemeClr val="tx1">
                    <a:lumMod val="95000"/>
                    <a:lumOff val="5000"/>
                  </a:schemeClr>
                </a:solidFill>
                <a:latin typeface="黑体" panose="02010609060101010101" pitchFamily="49" charset="-122"/>
                <a:ea typeface="黑体" panose="02010609060101010101" pitchFamily="49" charset="-122"/>
              </a:rPr>
              <a:t>Messages</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）是从一个对象（发送者）向另一个或几个其他对象（接收者）发送信号，或由一个对象（发送者或调用者）调用另一个对象（接收者）的操作。</a:t>
            </a:r>
          </a:p>
          <a:p>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它可以有不同的实现方式，比如过程调用、活动线程间的内部通讯、事件的发生等。</a:t>
            </a:r>
            <a:r>
              <a:rPr lang="zh-CN" altLang="en-US" sz="2000" dirty="0">
                <a:solidFill>
                  <a:schemeClr val="tx1">
                    <a:lumMod val="95000"/>
                    <a:lumOff val="5000"/>
                  </a:schemeClr>
                </a:solidFill>
              </a:rPr>
              <a:t> </a:t>
            </a:r>
            <a:r>
              <a:rPr lang="zh-CN" altLang="en-US" sz="2000" dirty="0">
                <a:solidFill>
                  <a:schemeClr val="tx1">
                    <a:lumMod val="95000"/>
                    <a:lumOff val="5000"/>
                  </a:schemeClr>
                </a:solidFill>
                <a:latin typeface="黑体" panose="02010609060101010101" pitchFamily="49" charset="-122"/>
                <a:ea typeface="黑体" panose="02010609060101010101" pitchFamily="49" charset="-122"/>
              </a:rPr>
              <a:t>   </a:t>
            </a:r>
          </a:p>
        </p:txBody>
      </p:sp>
      <p:pic>
        <p:nvPicPr>
          <p:cNvPr id="7" name="Picture 6">
            <a:extLst>
              <a:ext uri="{FF2B5EF4-FFF2-40B4-BE49-F238E27FC236}">
                <a16:creationId xmlns:a16="http://schemas.microsoft.com/office/drawing/2014/main" id="{5B097249-523B-4DB9-BA75-EB9AC36A3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621" y="3533994"/>
            <a:ext cx="4391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815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E36018-90F3-4885-9F2A-5A5FA08AE815}"/>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31BAA2C3-D3AC-458D-84CA-7285B5EAE5FB}"/>
              </a:ext>
            </a:extLst>
          </p:cNvPr>
          <p:cNvPicPr>
            <a:picLocks noChangeAspect="1"/>
          </p:cNvPicPr>
          <p:nvPr/>
        </p:nvPicPr>
        <p:blipFill rotWithShape="1">
          <a:blip r:embed="rId3">
            <a:extLst>
              <a:ext uri="{28A0092B-C50C-407E-A947-70E740481C1C}">
                <a14:useLocalDpi xmlns:a14="http://schemas.microsoft.com/office/drawing/2010/main" val="0"/>
              </a:ext>
            </a:extLst>
          </a:blip>
          <a:srcRect l="5961" t="5466" r="8425" b="4256"/>
          <a:stretch/>
        </p:blipFill>
        <p:spPr>
          <a:xfrm>
            <a:off x="998663" y="1642944"/>
            <a:ext cx="5942267" cy="3726506"/>
          </a:xfrm>
          <a:prstGeom prst="rect">
            <a:avLst/>
          </a:prstGeom>
        </p:spPr>
      </p:pic>
      <p:sp>
        <p:nvSpPr>
          <p:cNvPr id="4" name="文本框 3">
            <a:extLst>
              <a:ext uri="{FF2B5EF4-FFF2-40B4-BE49-F238E27FC236}">
                <a16:creationId xmlns:a16="http://schemas.microsoft.com/office/drawing/2014/main" id="{6A3F648A-AE3F-456F-B996-8FE796EEDC7F}"/>
              </a:ext>
            </a:extLst>
          </p:cNvPr>
          <p:cNvSpPr txBox="1"/>
          <p:nvPr/>
        </p:nvSpPr>
        <p:spPr>
          <a:xfrm>
            <a:off x="7008042" y="1642944"/>
            <a:ext cx="4359833" cy="3970318"/>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17152740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A3CD7-95AE-4F80-B876-8C9D66B2737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7FC7B98-BC87-4A86-8AF1-3B0EB0520E19}"/>
              </a:ext>
            </a:extLst>
          </p:cNvPr>
          <p:cNvPicPr>
            <a:picLocks noChangeAspect="1"/>
          </p:cNvPicPr>
          <p:nvPr/>
        </p:nvPicPr>
        <p:blipFill rotWithShape="1">
          <a:blip r:embed="rId3">
            <a:extLst>
              <a:ext uri="{28A0092B-C50C-407E-A947-70E740481C1C}">
                <a14:useLocalDpi xmlns:a14="http://schemas.microsoft.com/office/drawing/2010/main" val="0"/>
              </a:ext>
            </a:extLst>
          </a:blip>
          <a:srcRect l="20600" t="12646"/>
          <a:stretch/>
        </p:blipFill>
        <p:spPr>
          <a:xfrm>
            <a:off x="1538134" y="1233182"/>
            <a:ext cx="4557866" cy="4570400"/>
          </a:xfrm>
          <a:prstGeom prst="rect">
            <a:avLst/>
          </a:prstGeom>
        </p:spPr>
      </p:pic>
      <p:sp>
        <p:nvSpPr>
          <p:cNvPr id="4" name="文本框 3">
            <a:extLst>
              <a:ext uri="{FF2B5EF4-FFF2-40B4-BE49-F238E27FC236}">
                <a16:creationId xmlns:a16="http://schemas.microsoft.com/office/drawing/2014/main" id="{C52D2546-83F4-4CC2-B654-5234A8E74BE9}"/>
              </a:ext>
            </a:extLst>
          </p:cNvPr>
          <p:cNvSpPr txBox="1"/>
          <p:nvPr/>
        </p:nvSpPr>
        <p:spPr>
          <a:xfrm>
            <a:off x="7787232" y="1997839"/>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1080527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AFF4C-EAEA-4796-BC4C-2D5D9D315B5E}"/>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EA8FC54F-0D77-444C-B27F-09D763608C5F}"/>
              </a:ext>
            </a:extLst>
          </p:cNvPr>
          <p:cNvPicPr>
            <a:picLocks noChangeAspect="1"/>
          </p:cNvPicPr>
          <p:nvPr/>
        </p:nvPicPr>
        <p:blipFill rotWithShape="1">
          <a:blip r:embed="rId3">
            <a:extLst>
              <a:ext uri="{28A0092B-C50C-407E-A947-70E740481C1C}">
                <a14:useLocalDpi xmlns:a14="http://schemas.microsoft.com/office/drawing/2010/main" val="0"/>
              </a:ext>
            </a:extLst>
          </a:blip>
          <a:srcRect l="3010" r="1396" b="3918"/>
          <a:stretch/>
        </p:blipFill>
        <p:spPr>
          <a:xfrm>
            <a:off x="1495749" y="951414"/>
            <a:ext cx="5539818" cy="4768882"/>
          </a:xfrm>
          <a:prstGeom prst="rect">
            <a:avLst/>
          </a:prstGeom>
        </p:spPr>
      </p:pic>
      <p:sp>
        <p:nvSpPr>
          <p:cNvPr id="4" name="文本框 3">
            <a:extLst>
              <a:ext uri="{FF2B5EF4-FFF2-40B4-BE49-F238E27FC236}">
                <a16:creationId xmlns:a16="http://schemas.microsoft.com/office/drawing/2014/main" id="{6475792B-6560-4B6B-A3BB-D122205C235C}"/>
              </a:ext>
            </a:extLst>
          </p:cNvPr>
          <p:cNvSpPr txBox="1"/>
          <p:nvPr/>
        </p:nvSpPr>
        <p:spPr>
          <a:xfrm>
            <a:off x="7866679" y="1790747"/>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5475750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3819429" y="2667792"/>
            <a:ext cx="3733714" cy="369332"/>
          </a:xfrm>
          <a:prstGeom prst="rect">
            <a:avLst/>
          </a:prstGeom>
          <a:noFill/>
        </p:spPr>
        <p:txBody>
          <a:bodyPr wrap="none" rtlCol="0">
            <a:spAutoFit/>
          </a:bodyPr>
          <a:lstStyle/>
          <a:p>
            <a:r>
              <a:rPr lang="en-US" altLang="zh-CN" dirty="0"/>
              <a:t>UML</a:t>
            </a:r>
            <a:r>
              <a:rPr lang="zh-CN" altLang="en-US" dirty="0"/>
              <a:t>的视图和图有什么区别和联系</a:t>
            </a:r>
          </a:p>
        </p:txBody>
      </p:sp>
    </p:spTree>
    <p:extLst>
      <p:ext uri="{BB962C8B-B14F-4D97-AF65-F5344CB8AC3E}">
        <p14:creationId xmlns:p14="http://schemas.microsoft.com/office/powerpoint/2010/main" val="38217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98CC40-EF15-4005-BF17-5741390C1E4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5" name="文本框 4">
            <a:extLst>
              <a:ext uri="{FF2B5EF4-FFF2-40B4-BE49-F238E27FC236}">
                <a16:creationId xmlns:a16="http://schemas.microsoft.com/office/drawing/2014/main" id="{74A77F5D-8101-4C1E-8245-1E5FCB1D76E1}"/>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94346" y="2254204"/>
            <a:ext cx="7614585"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1.7 UML2.0</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新特性</a:t>
            </a:r>
          </a:p>
        </p:txBody>
      </p:sp>
      <p:grpSp>
        <p:nvGrpSpPr>
          <p:cNvPr id="8" name="组合 7">
            <a:extLst>
              <a:ext uri="{FF2B5EF4-FFF2-40B4-BE49-F238E27FC236}">
                <a16:creationId xmlns:a16="http://schemas.microsoft.com/office/drawing/2014/main" id="{3A94623D-45B0-40B8-B011-5EA5580DAC17}"/>
              </a:ext>
            </a:extLst>
          </p:cNvPr>
          <p:cNvGrpSpPr/>
          <p:nvPr/>
        </p:nvGrpSpPr>
        <p:grpSpPr>
          <a:xfrm>
            <a:off x="4800228" y="3258860"/>
            <a:ext cx="7257888" cy="970450"/>
            <a:chOff x="5620624" y="3207585"/>
            <a:chExt cx="5136080" cy="970450"/>
          </a:xfrm>
        </p:grpSpPr>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New Features of UML2.0</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6208116" y="3564341"/>
              <a:ext cx="3961095"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解决了用户在使用</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UML1.x</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过程中所遇到的一些问题。下面主要针对</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上层的变化进行简要说明。</a:t>
              </a:r>
            </a:p>
          </p:txBody>
        </p:sp>
      </p:grpSp>
      <p:sp>
        <p:nvSpPr>
          <p:cNvPr id="5" name="矩形: 圆角 4"/>
          <p:cNvSpPr/>
          <p:nvPr/>
        </p:nvSpPr>
        <p:spPr>
          <a:xfrm>
            <a:off x="10198984" y="4575060"/>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6284061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C32C62-FB16-4976-9E29-F18F4792B13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3" name="文本框 2">
            <a:extLst>
              <a:ext uri="{FF2B5EF4-FFF2-40B4-BE49-F238E27FC236}">
                <a16:creationId xmlns:a16="http://schemas.microsoft.com/office/drawing/2014/main" id="{C7754172-F630-4705-835E-2E6B7DFBCBDF}"/>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用例图中的主体内容用例、用例、通信关联并没有变化。如果用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82475308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331867-C4F6-42AC-85C7-1531DDD6AAE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1A6D44EF-CE88-405C-94F4-42F6D38516C6}"/>
              </a:ext>
            </a:extLst>
          </p:cNvPr>
          <p:cNvSpPr txBox="1"/>
          <p:nvPr/>
        </p:nvSpPr>
        <p:spPr>
          <a:xfrm>
            <a:off x="1097280" y="1803459"/>
            <a:ext cx="5972269" cy="3970318"/>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255668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3A6DB-0C03-4E92-B4BB-E3288C7561D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0ED42527-EB13-443C-B41C-86CF983FEB7F}"/>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9189479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B05F88-784F-4A1D-ABCE-81C55CB4536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EB116216-1A22-4D2C-80BC-ADE8BC9EAF50}"/>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993617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A0B2F-DB43-4877-A229-4879C9A518D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934ED611-B07D-4CE2-9B8C-8A8E3F401147}"/>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3331164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）。在通用的建模工具中，一般可以用类图描述包图中的逻辑内容，如图</a:t>
            </a:r>
            <a:r>
              <a:rPr lang="en-US" altLang="zh-CN" dirty="0"/>
              <a:t>1.14</a:t>
            </a:r>
            <a:r>
              <a:rPr lang="zh-CN" altLang="en-US" dirty="0"/>
              <a:t>所示。</a:t>
            </a:r>
          </a:p>
        </p:txBody>
      </p:sp>
    </p:spTree>
    <p:extLst>
      <p:ext uri="{BB962C8B-B14F-4D97-AF65-F5344CB8AC3E}">
        <p14:creationId xmlns:p14="http://schemas.microsoft.com/office/powerpoint/2010/main" val="19931455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“组合结构图”描述系统中的某一部分（即“组合结构”）的内部内容，包括该部分与系统其他部分的交互点，这种图能够展示该部分内容“内部”用例的配置情况。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）的概念，展示那些可复用的交互序列，其实质目的是描述那些可以在不同上下文环境中复用的协作模式。“协议”中所反映的任务由具体的“端口”承担。组合结构图如图</a:t>
            </a:r>
            <a:r>
              <a:rPr lang="en-US" altLang="zh-CN" dirty="0"/>
              <a:t>1.15</a:t>
            </a:r>
            <a:r>
              <a:rPr lang="zh-CN" altLang="en-US" dirty="0"/>
              <a:t>所示。</a:t>
            </a:r>
            <a:endParaRPr lang="en-US" altLang="zh-CN" dirty="0"/>
          </a:p>
        </p:txBody>
      </p:sp>
    </p:spTree>
    <p:extLst>
      <p:ext uri="{BB962C8B-B14F-4D97-AF65-F5344CB8AC3E}">
        <p14:creationId xmlns:p14="http://schemas.microsoft.com/office/powerpoint/2010/main" val="34166516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374037" y="1142980"/>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567207" y="2406986"/>
            <a:ext cx="6094428" cy="1200329"/>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19649316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3047215" y="2969691"/>
            <a:ext cx="6094428" cy="923330"/>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“时间图”是一种可选的交互图，展示交互过程中的真实时间信息，具体描述对象状态变化的时间点以及维持特定状态的时间段，如图</a:t>
            </a:r>
            <a:r>
              <a:rPr lang="en-US" altLang="zh-CN" dirty="0"/>
              <a:t>1.16</a:t>
            </a:r>
            <a:r>
              <a:rPr lang="zh-CN" altLang="en-US" dirty="0"/>
              <a:t>所示。</a:t>
            </a:r>
          </a:p>
        </p:txBody>
      </p:sp>
    </p:spTree>
    <p:extLst>
      <p:ext uri="{BB962C8B-B14F-4D97-AF65-F5344CB8AC3E}">
        <p14:creationId xmlns:p14="http://schemas.microsoft.com/office/powerpoint/2010/main" val="33265130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DBBBF-899E-4A7E-9DB9-D22FEE65A7F9}"/>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Tree>
    <p:extLst>
      <p:ext uri="{BB962C8B-B14F-4D97-AF65-F5344CB8AC3E}">
        <p14:creationId xmlns:p14="http://schemas.microsoft.com/office/powerpoint/2010/main" val="11997364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9D4C98-8050-4D9A-910A-B0A5279EA51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
        <p:nvSpPr>
          <p:cNvPr id="3" name="文本框 2">
            <a:extLst>
              <a:ext uri="{FF2B5EF4-FFF2-40B4-BE49-F238E27FC236}">
                <a16:creationId xmlns:a16="http://schemas.microsoft.com/office/drawing/2014/main" id="{679DA9AF-2F86-4A25-B154-316D9C2400EC}"/>
              </a:ext>
            </a:extLst>
          </p:cNvPr>
          <p:cNvSpPr txBox="1"/>
          <p:nvPr/>
        </p:nvSpPr>
        <p:spPr>
          <a:xfrm>
            <a:off x="1097280" y="1812010"/>
            <a:ext cx="6094428" cy="646331"/>
          </a:xfrm>
          <a:prstGeom prst="rect">
            <a:avLst/>
          </a:prstGeom>
          <a:noFill/>
        </p:spPr>
        <p:txBody>
          <a:bodyPr wrap="square">
            <a:spAutoFit/>
          </a:bodyPr>
          <a:lstStyle/>
          <a:p>
            <a:r>
              <a:rPr lang="zh-CN" altLang="en-US" dirty="0"/>
              <a:t>系统开发共有</a:t>
            </a:r>
            <a:r>
              <a:rPr lang="en-US" altLang="zh-CN" dirty="0"/>
              <a:t>5</a:t>
            </a:r>
            <a:r>
              <a:rPr lang="zh-CN" altLang="en-US" dirty="0"/>
              <a:t>个阶段：需求分析、系统分析、系统设计、程序实现和测试阶段。</a:t>
            </a:r>
          </a:p>
        </p:txBody>
      </p:sp>
      <p:sp>
        <p:nvSpPr>
          <p:cNvPr id="4" name="文本框 3">
            <a:extLst>
              <a:ext uri="{FF2B5EF4-FFF2-40B4-BE49-F238E27FC236}">
                <a16:creationId xmlns:a16="http://schemas.microsoft.com/office/drawing/2014/main" id="{43706496-0285-459E-9DF0-A683087DBA1F}"/>
              </a:ext>
            </a:extLst>
          </p:cNvPr>
          <p:cNvSpPr txBox="1"/>
          <p:nvPr/>
        </p:nvSpPr>
        <p:spPr>
          <a:xfrm>
            <a:off x="1097280" y="2962700"/>
            <a:ext cx="6094428" cy="2031325"/>
          </a:xfrm>
          <a:prstGeom prst="rect">
            <a:avLst/>
          </a:prstGeom>
          <a:noFill/>
        </p:spPr>
        <p:txBody>
          <a:bodyPr wrap="square">
            <a:spAutoFit/>
          </a:bodyPr>
          <a:lstStyle/>
          <a:p>
            <a:r>
              <a:rPr lang="zh-CN" altLang="en-US" dirty="0"/>
              <a:t>软件过程对于组织的重要性，就如同算法对子程序运行一般。合适的算法可以提高运行的效率，不合适的算法则不仅无法提高效率，而且会浪费组织资源的使用率。软件开发过程牵涉到的是更为复杂的人、事、物，而算法则是纯粹的机器代码执行。以下将介绍构成软件过程（</a:t>
            </a:r>
            <a:r>
              <a:rPr lang="en-US" altLang="zh-CN" dirty="0"/>
              <a:t>Software Process</a:t>
            </a:r>
            <a:r>
              <a:rPr lang="zh-CN" altLang="en-US" dirty="0"/>
              <a:t>）的基本活动），以及几种在软件与系统产业界常用的软件过程。</a:t>
            </a:r>
          </a:p>
        </p:txBody>
      </p:sp>
    </p:spTree>
    <p:extLst>
      <p:ext uri="{BB962C8B-B14F-4D97-AF65-F5344CB8AC3E}">
        <p14:creationId xmlns:p14="http://schemas.microsoft.com/office/powerpoint/2010/main" val="28403459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E8E8F2-F6BC-4FD8-B194-3C8AC59C1DEC}"/>
              </a:ext>
            </a:extLst>
          </p:cNvPr>
          <p:cNvSpPr txBox="1"/>
          <p:nvPr/>
        </p:nvSpPr>
        <p:spPr>
          <a:xfrm>
            <a:off x="1478474" y="962687"/>
            <a:ext cx="6094428" cy="1754326"/>
          </a:xfrm>
          <a:prstGeom prst="rect">
            <a:avLst/>
          </a:prstGeom>
          <a:noFill/>
        </p:spPr>
        <p:txBody>
          <a:bodyPr wrap="square">
            <a:spAutoFit/>
          </a:bodyPr>
          <a:lstStyle/>
          <a:p>
            <a:r>
              <a:rPr lang="zh-CN" altLang="en-US" dirty="0"/>
              <a:t>软件开发过程主要是描述开发软件系统所牵涉到的相关活动，以及如何循序渐进地执行这些活动。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p>
        </p:txBody>
      </p:sp>
    </p:spTree>
    <p:extLst>
      <p:ext uri="{BB962C8B-B14F-4D97-AF65-F5344CB8AC3E}">
        <p14:creationId xmlns:p14="http://schemas.microsoft.com/office/powerpoint/2010/main" val="284084033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1C558D-E834-456B-A240-E0BC5A03F8DE}"/>
              </a:ext>
            </a:extLst>
          </p:cNvPr>
          <p:cNvSpPr txBox="1"/>
          <p:nvPr/>
        </p:nvSpPr>
        <p:spPr>
          <a:xfrm>
            <a:off x="1478474" y="962687"/>
            <a:ext cx="6094428" cy="646331"/>
          </a:xfrm>
          <a:prstGeom prst="rect">
            <a:avLst/>
          </a:prstGeom>
          <a:noFill/>
        </p:spPr>
        <p:txBody>
          <a:bodyPr wrap="square">
            <a:spAutoFit/>
          </a:bodyPr>
          <a:lstStyle/>
          <a:p>
            <a:r>
              <a:rPr lang="zh-CN" altLang="en-US" dirty="0"/>
              <a:t>需求分析”的主要内容是了解客户的需求、分析系统的可行性、分析需求的一致性及正确性等。</a:t>
            </a:r>
          </a:p>
        </p:txBody>
      </p:sp>
    </p:spTree>
    <p:extLst>
      <p:ext uri="{BB962C8B-B14F-4D97-AF65-F5344CB8AC3E}">
        <p14:creationId xmlns:p14="http://schemas.microsoft.com/office/powerpoint/2010/main" val="192268440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AB2073-D6A2-4BC4-83A6-08E50D0E1E29}"/>
              </a:ext>
            </a:extLst>
          </p:cNvPr>
          <p:cNvSpPr txBox="1"/>
          <p:nvPr/>
        </p:nvSpPr>
        <p:spPr>
          <a:xfrm>
            <a:off x="1478474" y="962687"/>
            <a:ext cx="6094428" cy="2862322"/>
          </a:xfrm>
          <a:prstGeom prst="rect">
            <a:avLst/>
          </a:prstGeom>
          <a:noFill/>
        </p:spPr>
        <p:txBody>
          <a:bodyPr wrap="square">
            <a:spAutoFit/>
          </a:bodyPr>
          <a:lstStyle/>
          <a:p>
            <a:r>
              <a:rPr lang="zh-CN" altLang="en-US" dirty="0"/>
              <a:t>设计”是将需求转换为系统的重要过程。设计包含架构设计、模块间的接口设计、数据库设计、算法设计与数据结构设计等。许多软件工程师常会认为，自己可以立即编写程序而不需要分析需求和撰写设计，因而忽略规划的重要性，直接进行程序编写。</a:t>
            </a:r>
            <a:endParaRPr lang="en-US" altLang="zh-CN" dirty="0"/>
          </a:p>
          <a:p>
            <a:r>
              <a:rPr lang="zh-CN" altLang="en-US" dirty="0"/>
              <a:t>此种做法对于软件系统而言，可能会造成种种问题。举例而言，如果没有架构设计，就会缺乏整体性的思考，系统可能因此而无法满足接口需求以及非功能性的需求（例如性能、可维护性等）；此外，还可能会因为忽略事先的规划与分析而造成重复工作等。</a:t>
            </a:r>
          </a:p>
        </p:txBody>
      </p:sp>
    </p:spTree>
    <p:extLst>
      <p:ext uri="{BB962C8B-B14F-4D97-AF65-F5344CB8AC3E}">
        <p14:creationId xmlns:p14="http://schemas.microsoft.com/office/powerpoint/2010/main" val="15258973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9E5E0-3F44-4620-8F9A-6ED14A53E75F}"/>
              </a:ext>
            </a:extLst>
          </p:cNvPr>
          <p:cNvSpPr txBox="1"/>
          <p:nvPr/>
        </p:nvSpPr>
        <p:spPr>
          <a:xfrm>
            <a:off x="1478474" y="962687"/>
            <a:ext cx="6094428" cy="1477328"/>
          </a:xfrm>
          <a:prstGeom prst="rect">
            <a:avLst/>
          </a:prstGeom>
          <a:noFill/>
        </p:spPr>
        <p:txBody>
          <a:bodyPr wrap="square">
            <a:spAutoFit/>
          </a:bodyPr>
          <a:lstStyle/>
          <a:p>
            <a:r>
              <a:rPr lang="zh-CN" altLang="en-US" dirty="0"/>
              <a:t>“实现”指的是通过程序语言，将所设计的内容转化为可以执行的软件系统。“除错”是实现活动中不可避免的工作，主要是修改程序编写过程中产生的错误。除此之外，“单元测试”</a:t>
            </a:r>
          </a:p>
          <a:p>
            <a:r>
              <a:rPr lang="zh-CN" altLang="en-US" dirty="0"/>
              <a:t>通常也会在实现阶段进行，目的是要确认单元程序代码的正确性。当程序有错误时，需要进行除错，将错误排除。</a:t>
            </a:r>
          </a:p>
        </p:txBody>
      </p:sp>
    </p:spTree>
    <p:extLst>
      <p:ext uri="{BB962C8B-B14F-4D97-AF65-F5344CB8AC3E}">
        <p14:creationId xmlns:p14="http://schemas.microsoft.com/office/powerpoint/2010/main" val="358220414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D49E37-5F75-4346-BD76-8ABCE26F7C3C}"/>
              </a:ext>
            </a:extLst>
          </p:cNvPr>
          <p:cNvSpPr txBox="1"/>
          <p:nvPr/>
        </p:nvSpPr>
        <p:spPr>
          <a:xfrm>
            <a:off x="1478474" y="962687"/>
            <a:ext cx="6094428" cy="2862322"/>
          </a:xfrm>
          <a:prstGeom prst="rect">
            <a:avLst/>
          </a:prstGeom>
          <a:noFill/>
        </p:spPr>
        <p:txBody>
          <a:bodyPr wrap="square">
            <a:spAutoFit/>
          </a:bodyPr>
          <a:lstStyle/>
          <a:p>
            <a:r>
              <a:rPr lang="zh-CN" altLang="en-US" dirty="0"/>
              <a:t>“测试”是对实现的程序代码模块进行检测，检验其功能是否正确、性能是否符合要求。</a:t>
            </a:r>
          </a:p>
          <a:p>
            <a:r>
              <a:rPr lang="zh-CN" altLang="en-US" dirty="0"/>
              <a:t>一般而言，测试可以分为单元测试、集成测试、系统测试与验收测试。</a:t>
            </a:r>
          </a:p>
          <a:p>
            <a:r>
              <a:rPr lang="zh-CN" altLang="en-US" dirty="0"/>
              <a:t>。单元测试：测试单元模块功能是否能正常运行。</a:t>
            </a:r>
          </a:p>
          <a:p>
            <a:r>
              <a:rPr lang="zh-CN" altLang="en-US" dirty="0"/>
              <a:t>。集成测试：测试模块或子系统的接口集成是否能正常运行。</a:t>
            </a:r>
          </a:p>
          <a:p>
            <a:r>
              <a:rPr lang="zh-CN" altLang="en-US" dirty="0"/>
              <a:t>系统测试：测试系统的整体性能、安全性、稳定度等非功能性需求是否符合预期目标。</a:t>
            </a:r>
          </a:p>
          <a:p>
            <a:r>
              <a:rPr lang="zh-CN" altLang="en-US" dirty="0"/>
              <a:t>。验收测试：测试系统的整体性能是否符合使用者的要求。</a:t>
            </a:r>
          </a:p>
        </p:txBody>
      </p:sp>
    </p:spTree>
    <p:extLst>
      <p:ext uri="{BB962C8B-B14F-4D97-AF65-F5344CB8AC3E}">
        <p14:creationId xmlns:p14="http://schemas.microsoft.com/office/powerpoint/2010/main" val="31310328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3F040B-B306-458C-9E91-A725E335A2F6}"/>
              </a:ext>
            </a:extLst>
          </p:cNvPr>
          <p:cNvSpPr txBox="1"/>
          <p:nvPr/>
        </p:nvSpPr>
        <p:spPr>
          <a:xfrm>
            <a:off x="1478474" y="962687"/>
            <a:ext cx="6094428" cy="1477328"/>
          </a:xfrm>
          <a:prstGeom prst="rect">
            <a:avLst/>
          </a:prstGeom>
          <a:noFill/>
        </p:spPr>
        <p:txBody>
          <a:bodyPr wrap="square">
            <a:spAutoFit/>
          </a:bodyPr>
          <a:lstStyle/>
          <a:p>
            <a:r>
              <a:rPr lang="en-US" altLang="zh-CN" dirty="0"/>
              <a:t>“</a:t>
            </a:r>
            <a:r>
              <a:rPr lang="zh-CN" altLang="en-US" dirty="0"/>
              <a:t>维护</a:t>
            </a:r>
            <a:r>
              <a:rPr lang="en-US" altLang="zh-CN" dirty="0"/>
              <a:t>”</a:t>
            </a:r>
            <a:r>
              <a:rPr lang="zh-CN" altLang="en-US" dirty="0"/>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p>
        </p:txBody>
      </p:sp>
    </p:spTree>
    <p:extLst>
      <p:ext uri="{BB962C8B-B14F-4D97-AF65-F5344CB8AC3E}">
        <p14:creationId xmlns:p14="http://schemas.microsoft.com/office/powerpoint/2010/main" val="4053005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5874E5-8B71-447E-908B-816C827F44FD}"/>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833C60BE-4EF6-439E-9D7D-9D1745822311}"/>
              </a:ext>
            </a:extLst>
          </p:cNvPr>
          <p:cNvSpPr txBox="1"/>
          <p:nvPr/>
        </p:nvSpPr>
        <p:spPr>
          <a:xfrm>
            <a:off x="1131216" y="1866507"/>
            <a:ext cx="7285969" cy="4801314"/>
          </a:xfrm>
          <a:prstGeom prst="rect">
            <a:avLst/>
          </a:prstGeom>
          <a:noFill/>
        </p:spPr>
        <p:txBody>
          <a:bodyPr wrap="none" rtlCol="0">
            <a:spAutoFit/>
          </a:bodyPr>
          <a:lstStyle/>
          <a:p>
            <a:r>
              <a:rPr lang="en-US" altLang="zh-CN" dirty="0"/>
              <a:t>[1] </a:t>
            </a:r>
            <a:r>
              <a:rPr lang="zh-CN" altLang="en-US" dirty="0"/>
              <a:t>状态机图教程 </a:t>
            </a:r>
            <a:r>
              <a:rPr lang="en-US" altLang="zh-CN" dirty="0"/>
              <a:t>(UML State Diagram) </a:t>
            </a:r>
          </a:p>
          <a:p>
            <a:r>
              <a:rPr lang="en-US" altLang="zh-CN" dirty="0"/>
              <a:t>https://www.jianshu.com/p/d16084323a56</a:t>
            </a:r>
          </a:p>
          <a:p>
            <a:endParaRPr lang="en-US" altLang="zh-CN" dirty="0"/>
          </a:p>
          <a:p>
            <a:r>
              <a:rPr lang="en-US" altLang="zh-CN" dirty="0"/>
              <a:t>[2]UML</a:t>
            </a:r>
            <a:r>
              <a:rPr lang="zh-CN" altLang="en-US" dirty="0"/>
              <a:t>建模之活动图介绍（</a:t>
            </a:r>
            <a:r>
              <a:rPr lang="en-US" altLang="zh-CN" dirty="0"/>
              <a:t>Activity Diagram</a:t>
            </a:r>
            <a:r>
              <a:rPr lang="zh-CN" altLang="en-US" dirty="0"/>
              <a:t>）</a:t>
            </a:r>
          </a:p>
          <a:p>
            <a:r>
              <a:rPr lang="en-US" altLang="zh-CN" dirty="0"/>
              <a:t>https://www.cnblogs.com/ywqu/archive/2009/12/14/1624082.html</a:t>
            </a:r>
          </a:p>
          <a:p>
            <a:endParaRPr lang="en-US" altLang="zh-CN" dirty="0"/>
          </a:p>
          <a:p>
            <a:r>
              <a:rPr lang="en-US" altLang="zh-CN" dirty="0"/>
              <a:t>[3] [UML]UML</a:t>
            </a:r>
            <a:r>
              <a:rPr lang="zh-CN" altLang="en-US" dirty="0"/>
              <a:t>系列</a:t>
            </a:r>
            <a:r>
              <a:rPr lang="en-US" altLang="zh-CN" dirty="0"/>
              <a:t>——</a:t>
            </a:r>
            <a:r>
              <a:rPr lang="zh-CN" altLang="en-US" dirty="0"/>
              <a:t>协作图（通信图）</a:t>
            </a:r>
            <a:r>
              <a:rPr lang="en-US" altLang="zh-CN" dirty="0"/>
              <a:t>collaboration diagram</a:t>
            </a:r>
          </a:p>
          <a:p>
            <a:r>
              <a:rPr lang="en-US" altLang="zh-CN" dirty="0"/>
              <a:t>https://www.cnblogs.com/wolf-sun/p/UML-collaboration-diagram.html</a:t>
            </a:r>
          </a:p>
          <a:p>
            <a:endParaRPr lang="en-US" altLang="zh-CN" dirty="0"/>
          </a:p>
          <a:p>
            <a:r>
              <a:rPr lang="en-US" altLang="zh-CN" dirty="0"/>
              <a:t>[4] UML </a:t>
            </a:r>
            <a:r>
              <a:rPr lang="zh-CN" altLang="en-US" dirty="0"/>
              <a:t>构件图（组件图）</a:t>
            </a:r>
          </a:p>
          <a:p>
            <a:r>
              <a:rPr lang="en-US" altLang="zh-CN" dirty="0"/>
              <a:t>https://www.cnblogs.com/finehappy/archive/2009/11/24/1609352.html</a:t>
            </a:r>
          </a:p>
          <a:p>
            <a:endParaRPr lang="en-US" altLang="zh-CN" dirty="0"/>
          </a:p>
          <a:p>
            <a:r>
              <a:rPr lang="en-US" altLang="zh-CN" dirty="0"/>
              <a:t>[5] UML</a:t>
            </a:r>
            <a:r>
              <a:rPr lang="zh-CN" altLang="en-US" dirty="0"/>
              <a:t>建模之部署图（</a:t>
            </a:r>
            <a:r>
              <a:rPr lang="en-US" altLang="zh-CN" dirty="0"/>
              <a:t>Deployment Diagram</a:t>
            </a:r>
            <a:r>
              <a:rPr lang="zh-CN" altLang="en-US" dirty="0"/>
              <a:t>）</a:t>
            </a:r>
          </a:p>
          <a:p>
            <a:r>
              <a:rPr lang="en-US" altLang="zh-CN" dirty="0"/>
              <a:t>https://www.cnblogs.com/ywqu/archive/2009/12/21/1628545.html</a:t>
            </a:r>
          </a:p>
          <a:p>
            <a:endParaRPr lang="en-US" altLang="zh-CN" dirty="0"/>
          </a:p>
          <a:p>
            <a:r>
              <a:rPr lang="en-US" altLang="zh-CN" dirty="0"/>
              <a:t>[6]UML2 </a:t>
            </a:r>
            <a:r>
              <a:rPr lang="zh-CN" altLang="en-US" dirty="0"/>
              <a:t>基础、建模与设计实战（清华大学出版社 李波等著）</a:t>
            </a:r>
          </a:p>
          <a:p>
            <a:endParaRPr lang="zh-CN" altLang="en-US" dirty="0"/>
          </a:p>
        </p:txBody>
      </p:sp>
    </p:spTree>
    <p:extLst>
      <p:ext uri="{BB962C8B-B14F-4D97-AF65-F5344CB8AC3E}">
        <p14:creationId xmlns:p14="http://schemas.microsoft.com/office/powerpoint/2010/main" val="2341983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98EC-A574-40E9-85EC-9C606895D7C1}"/>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Tree>
    <p:extLst>
      <p:ext uri="{BB962C8B-B14F-4D97-AF65-F5344CB8AC3E}">
        <p14:creationId xmlns:p14="http://schemas.microsoft.com/office/powerpoint/2010/main" val="26065479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DECB4E-E90B-47A7-92B3-93B8E5471D8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1A153F43-AD71-4ED4-A1EB-3C8029141D8A}"/>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403465880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66C72D-7E9E-49BC-B83F-170E03242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3" name="文本框 2">
            <a:extLst>
              <a:ext uri="{FF2B5EF4-FFF2-40B4-BE49-F238E27FC236}">
                <a16:creationId xmlns:a16="http://schemas.microsoft.com/office/drawing/2014/main" id="{E9EB2F31-B5BB-41D5-B6CC-88725B89DA4F}"/>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20627148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96628" y="2286818"/>
            <a:ext cx="6296917" cy="1015663"/>
          </a:xfrm>
          <a:prstGeom prst="rect">
            <a:avLst/>
          </a:prstGeom>
          <a:noFill/>
        </p:spPr>
        <p:txBody>
          <a:bodyPr wrap="square" rtlCol="0">
            <a:spAutoFit/>
          </a:bodyPr>
          <a:lstStyle/>
          <a:p>
            <a:pPr algn="dist"/>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1.5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的视图</a:t>
            </a:r>
          </a:p>
        </p:txBody>
      </p:sp>
      <p:sp>
        <p:nvSpPr>
          <p:cNvPr id="3" name="矩形 2"/>
          <p:cNvSpPr/>
          <p:nvPr/>
        </p:nvSpPr>
        <p:spPr>
          <a:xfrm>
            <a:off x="5402509" y="3291474"/>
            <a:ext cx="5939405"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view</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402510" y="3632832"/>
            <a:ext cx="5939404"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中的视图一般分为以下</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a:t>
            </a:r>
          </a:p>
          <a:p>
            <a:pPr algn="ctr">
              <a:lnSpc>
                <a:spcPct val="150000"/>
              </a:lnSpc>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）用例视图（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2</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）逻辑视图（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）并发视图（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4</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）组件视图（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）配置视图</a:t>
            </a:r>
          </a:p>
        </p:txBody>
      </p:sp>
      <p:sp>
        <p:nvSpPr>
          <p:cNvPr id="5" name="矩形: 圆角 4"/>
          <p:cNvSpPr/>
          <p:nvPr/>
        </p:nvSpPr>
        <p:spPr>
          <a:xfrm>
            <a:off x="9482782" y="457312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428686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45CFC5-C8E1-4FBA-84B0-F42793333E6E}"/>
              </a:ext>
            </a:extLst>
          </p:cNvPr>
          <p:cNvPicPr>
            <a:picLocks noChangeAspect="1"/>
          </p:cNvPicPr>
          <p:nvPr/>
        </p:nvPicPr>
        <p:blipFill rotWithShape="1">
          <a:blip r:embed="rId3">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33395281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4450</Words>
  <Application>Microsoft Office PowerPoint</Application>
  <PresentationFormat>宽屏</PresentationFormat>
  <Paragraphs>231</Paragraphs>
  <Slides>58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等线 Light</vt:lpstr>
      <vt:lpstr>黑体</vt:lpstr>
      <vt:lpstr>宋体</vt:lpstr>
      <vt:lpstr>微软雅黑</vt:lpstr>
      <vt:lpstr>字魂59号-创粗黑</vt:lpstr>
      <vt:lpstr>字魂5号-无外润黑体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liang zesheng</cp:lastModifiedBy>
  <cp:revision>14</cp:revision>
  <dcterms:created xsi:type="dcterms:W3CDTF">2021-03-29T15:41:55Z</dcterms:created>
  <dcterms:modified xsi:type="dcterms:W3CDTF">2021-03-30T04:14:29Z</dcterms:modified>
</cp:coreProperties>
</file>