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77" r:id="rId2"/>
    <p:sldId id="278" r:id="rId3"/>
    <p:sldId id="1100" r:id="rId4"/>
    <p:sldId id="283" r:id="rId5"/>
    <p:sldId id="1101" r:id="rId6"/>
    <p:sldId id="1102" r:id="rId7"/>
    <p:sldId id="1103" r:id="rId8"/>
    <p:sldId id="1153" r:id="rId9"/>
    <p:sldId id="1105" r:id="rId10"/>
    <p:sldId id="1106" r:id="rId11"/>
    <p:sldId id="1107" r:id="rId12"/>
    <p:sldId id="1108" r:id="rId13"/>
    <p:sldId id="1109" r:id="rId14"/>
    <p:sldId id="1151" r:id="rId15"/>
    <p:sldId id="1110" r:id="rId16"/>
    <p:sldId id="1155" r:id="rId17"/>
    <p:sldId id="1156" r:id="rId18"/>
    <p:sldId id="1157" r:id="rId19"/>
    <p:sldId id="1158" r:id="rId20"/>
    <p:sldId id="1160" r:id="rId21"/>
    <p:sldId id="1111" r:id="rId22"/>
    <p:sldId id="1161" r:id="rId23"/>
    <p:sldId id="1162" r:id="rId24"/>
    <p:sldId id="1163" r:id="rId25"/>
    <p:sldId id="1164" r:id="rId26"/>
    <p:sldId id="1165" r:id="rId27"/>
    <p:sldId id="1166" r:id="rId28"/>
    <p:sldId id="1167" r:id="rId29"/>
    <p:sldId id="1112" r:id="rId30"/>
    <p:sldId id="298" r:id="rId31"/>
    <p:sldId id="1113" r:id="rId32"/>
    <p:sldId id="1114" r:id="rId33"/>
    <p:sldId id="1115" r:id="rId34"/>
    <p:sldId id="1168" r:id="rId35"/>
    <p:sldId id="1169" r:id="rId36"/>
    <p:sldId id="1170" r:id="rId37"/>
    <p:sldId id="1171" r:id="rId38"/>
    <p:sldId id="1172" r:id="rId39"/>
    <p:sldId id="1173" r:id="rId40"/>
    <p:sldId id="1116" r:id="rId41"/>
    <p:sldId id="1117" r:id="rId42"/>
    <p:sldId id="1118" r:id="rId43"/>
    <p:sldId id="271" r:id="rId44"/>
    <p:sldId id="1104" r:id="rId45"/>
    <p:sldId id="1154" r:id="rId46"/>
    <p:sldId id="1119" r:id="rId47"/>
    <p:sldId id="1120" r:id="rId48"/>
    <p:sldId id="1121" r:id="rId49"/>
    <p:sldId id="1122" r:id="rId50"/>
    <p:sldId id="1123" r:id="rId51"/>
    <p:sldId id="1124" r:id="rId52"/>
    <p:sldId id="1174" r:id="rId53"/>
    <p:sldId id="1175" r:id="rId54"/>
    <p:sldId id="1125" r:id="rId55"/>
    <p:sldId id="1126" r:id="rId56"/>
    <p:sldId id="1127" r:id="rId57"/>
    <p:sldId id="1128" r:id="rId58"/>
    <p:sldId id="1129" r:id="rId59"/>
    <p:sldId id="1131"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子文" initials="谢" lastIdx="1" clrIdx="0">
    <p:extLst>
      <p:ext uri="{19B8F6BF-5375-455C-9EA6-DF929625EA0E}">
        <p15:presenceInfo xmlns:p15="http://schemas.microsoft.com/office/powerpoint/2012/main" userId="c901e050441d6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48E11-41E4-4FC1-818B-791854529F51}"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F20D5-DA25-41C6-A9A6-7E7B35101807}" type="slidenum">
              <a:rPr lang="zh-CN" altLang="en-US" smtClean="0"/>
              <a:t>‹#›</a:t>
            </a:fld>
            <a:endParaRPr lang="zh-CN" altLang="en-US"/>
          </a:p>
        </p:txBody>
      </p:sp>
    </p:spTree>
    <p:extLst>
      <p:ext uri="{BB962C8B-B14F-4D97-AF65-F5344CB8AC3E}">
        <p14:creationId xmlns:p14="http://schemas.microsoft.com/office/powerpoint/2010/main" val="418315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418721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174043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1567907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14</a:t>
            </a:fld>
            <a:endParaRPr lang="zh-CN" altLang="en-US"/>
          </a:p>
        </p:txBody>
      </p:sp>
    </p:spTree>
    <p:extLst>
      <p:ext uri="{BB962C8B-B14F-4D97-AF65-F5344CB8AC3E}">
        <p14:creationId xmlns:p14="http://schemas.microsoft.com/office/powerpoint/2010/main" val="2743772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95615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21</a:t>
            </a:fld>
            <a:endParaRPr lang="zh-CN" altLang="en-US"/>
          </a:p>
        </p:txBody>
      </p:sp>
    </p:spTree>
    <p:extLst>
      <p:ext uri="{BB962C8B-B14F-4D97-AF65-F5344CB8AC3E}">
        <p14:creationId xmlns:p14="http://schemas.microsoft.com/office/powerpoint/2010/main" val="99156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29</a:t>
            </a:fld>
            <a:endParaRPr lang="zh-CN" altLang="en-US"/>
          </a:p>
        </p:txBody>
      </p:sp>
    </p:spTree>
    <p:extLst>
      <p:ext uri="{BB962C8B-B14F-4D97-AF65-F5344CB8AC3E}">
        <p14:creationId xmlns:p14="http://schemas.microsoft.com/office/powerpoint/2010/main" val="113963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31</a:t>
            </a:fld>
            <a:endParaRPr lang="zh-CN" altLang="en-US"/>
          </a:p>
        </p:txBody>
      </p:sp>
    </p:spTree>
    <p:extLst>
      <p:ext uri="{BB962C8B-B14F-4D97-AF65-F5344CB8AC3E}">
        <p14:creationId xmlns:p14="http://schemas.microsoft.com/office/powerpoint/2010/main" val="136640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32</a:t>
            </a:fld>
            <a:endParaRPr lang="zh-CN" altLang="en-US"/>
          </a:p>
        </p:txBody>
      </p:sp>
    </p:spTree>
    <p:extLst>
      <p:ext uri="{BB962C8B-B14F-4D97-AF65-F5344CB8AC3E}">
        <p14:creationId xmlns:p14="http://schemas.microsoft.com/office/powerpoint/2010/main" val="337866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33</a:t>
            </a:fld>
            <a:endParaRPr lang="zh-CN" altLang="en-US"/>
          </a:p>
        </p:txBody>
      </p:sp>
    </p:spTree>
    <p:extLst>
      <p:ext uri="{BB962C8B-B14F-4D97-AF65-F5344CB8AC3E}">
        <p14:creationId xmlns:p14="http://schemas.microsoft.com/office/powerpoint/2010/main" val="360969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3771522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40</a:t>
            </a:fld>
            <a:endParaRPr lang="zh-CN" altLang="en-US"/>
          </a:p>
        </p:txBody>
      </p:sp>
    </p:spTree>
    <p:extLst>
      <p:ext uri="{BB962C8B-B14F-4D97-AF65-F5344CB8AC3E}">
        <p14:creationId xmlns:p14="http://schemas.microsoft.com/office/powerpoint/2010/main" val="2193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41</a:t>
            </a:fld>
            <a:endParaRPr lang="zh-CN" altLang="en-US"/>
          </a:p>
        </p:txBody>
      </p:sp>
    </p:spTree>
    <p:extLst>
      <p:ext uri="{BB962C8B-B14F-4D97-AF65-F5344CB8AC3E}">
        <p14:creationId xmlns:p14="http://schemas.microsoft.com/office/powerpoint/2010/main" val="1748634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42</a:t>
            </a:fld>
            <a:endParaRPr lang="zh-CN" altLang="en-US"/>
          </a:p>
        </p:txBody>
      </p:sp>
    </p:spTree>
    <p:extLst>
      <p:ext uri="{BB962C8B-B14F-4D97-AF65-F5344CB8AC3E}">
        <p14:creationId xmlns:p14="http://schemas.microsoft.com/office/powerpoint/2010/main" val="394994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44</a:t>
            </a:fld>
            <a:endParaRPr lang="zh-CN" altLang="en-US"/>
          </a:p>
        </p:txBody>
      </p:sp>
    </p:spTree>
    <p:extLst>
      <p:ext uri="{BB962C8B-B14F-4D97-AF65-F5344CB8AC3E}">
        <p14:creationId xmlns:p14="http://schemas.microsoft.com/office/powerpoint/2010/main" val="3396356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45</a:t>
            </a:fld>
            <a:endParaRPr lang="zh-CN" altLang="en-US"/>
          </a:p>
        </p:txBody>
      </p:sp>
    </p:spTree>
    <p:extLst>
      <p:ext uri="{BB962C8B-B14F-4D97-AF65-F5344CB8AC3E}">
        <p14:creationId xmlns:p14="http://schemas.microsoft.com/office/powerpoint/2010/main" val="9215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46</a:t>
            </a:fld>
            <a:endParaRPr lang="zh-CN" altLang="en-US"/>
          </a:p>
        </p:txBody>
      </p:sp>
    </p:spTree>
    <p:extLst>
      <p:ext uri="{BB962C8B-B14F-4D97-AF65-F5344CB8AC3E}">
        <p14:creationId xmlns:p14="http://schemas.microsoft.com/office/powerpoint/2010/main" val="285123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47</a:t>
            </a:fld>
            <a:endParaRPr lang="zh-CN" altLang="en-US"/>
          </a:p>
        </p:txBody>
      </p:sp>
    </p:spTree>
    <p:extLst>
      <p:ext uri="{BB962C8B-B14F-4D97-AF65-F5344CB8AC3E}">
        <p14:creationId xmlns:p14="http://schemas.microsoft.com/office/powerpoint/2010/main" val="4290357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48</a:t>
            </a:fld>
            <a:endParaRPr lang="zh-CN" altLang="en-US"/>
          </a:p>
        </p:txBody>
      </p:sp>
    </p:spTree>
    <p:extLst>
      <p:ext uri="{BB962C8B-B14F-4D97-AF65-F5344CB8AC3E}">
        <p14:creationId xmlns:p14="http://schemas.microsoft.com/office/powerpoint/2010/main" val="972988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49</a:t>
            </a:fld>
            <a:endParaRPr lang="zh-CN" altLang="en-US"/>
          </a:p>
        </p:txBody>
      </p:sp>
    </p:spTree>
    <p:extLst>
      <p:ext uri="{BB962C8B-B14F-4D97-AF65-F5344CB8AC3E}">
        <p14:creationId xmlns:p14="http://schemas.microsoft.com/office/powerpoint/2010/main" val="1384583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50</a:t>
            </a:fld>
            <a:endParaRPr lang="zh-CN" altLang="en-US"/>
          </a:p>
        </p:txBody>
      </p:sp>
    </p:spTree>
    <p:extLst>
      <p:ext uri="{BB962C8B-B14F-4D97-AF65-F5344CB8AC3E}">
        <p14:creationId xmlns:p14="http://schemas.microsoft.com/office/powerpoint/2010/main" val="65192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51</a:t>
            </a:fld>
            <a:endParaRPr lang="zh-CN" altLang="en-US"/>
          </a:p>
        </p:txBody>
      </p:sp>
    </p:spTree>
    <p:extLst>
      <p:ext uri="{BB962C8B-B14F-4D97-AF65-F5344CB8AC3E}">
        <p14:creationId xmlns:p14="http://schemas.microsoft.com/office/powerpoint/2010/main" val="2175668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4519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5807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54</a:t>
            </a:fld>
            <a:endParaRPr lang="zh-CN" altLang="en-US"/>
          </a:p>
        </p:txBody>
      </p:sp>
    </p:spTree>
    <p:extLst>
      <p:ext uri="{BB962C8B-B14F-4D97-AF65-F5344CB8AC3E}">
        <p14:creationId xmlns:p14="http://schemas.microsoft.com/office/powerpoint/2010/main" val="2684505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55</a:t>
            </a:fld>
            <a:endParaRPr lang="zh-CN" altLang="en-US"/>
          </a:p>
        </p:txBody>
      </p:sp>
    </p:spTree>
    <p:extLst>
      <p:ext uri="{BB962C8B-B14F-4D97-AF65-F5344CB8AC3E}">
        <p14:creationId xmlns:p14="http://schemas.microsoft.com/office/powerpoint/2010/main" val="1868542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56</a:t>
            </a:fld>
            <a:endParaRPr lang="zh-CN" altLang="en-US"/>
          </a:p>
        </p:txBody>
      </p:sp>
    </p:spTree>
    <p:extLst>
      <p:ext uri="{BB962C8B-B14F-4D97-AF65-F5344CB8AC3E}">
        <p14:creationId xmlns:p14="http://schemas.microsoft.com/office/powerpoint/2010/main" val="38462987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57</a:t>
            </a:fld>
            <a:endParaRPr lang="zh-CN" altLang="en-US"/>
          </a:p>
        </p:txBody>
      </p:sp>
    </p:spTree>
    <p:extLst>
      <p:ext uri="{BB962C8B-B14F-4D97-AF65-F5344CB8AC3E}">
        <p14:creationId xmlns:p14="http://schemas.microsoft.com/office/powerpoint/2010/main" val="1949737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58</a:t>
            </a:fld>
            <a:endParaRPr lang="zh-CN" altLang="en-US"/>
          </a:p>
        </p:txBody>
      </p:sp>
    </p:spTree>
    <p:extLst>
      <p:ext uri="{BB962C8B-B14F-4D97-AF65-F5344CB8AC3E}">
        <p14:creationId xmlns:p14="http://schemas.microsoft.com/office/powerpoint/2010/main" val="397628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59</a:t>
            </a:fld>
            <a:endParaRPr lang="zh-CN" altLang="en-US"/>
          </a:p>
        </p:txBody>
      </p:sp>
    </p:spTree>
    <p:extLst>
      <p:ext uri="{BB962C8B-B14F-4D97-AF65-F5344CB8AC3E}">
        <p14:creationId xmlns:p14="http://schemas.microsoft.com/office/powerpoint/2010/main" val="1801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369492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297509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183531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68839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30307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58434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33EE3-95E5-42A9-A62B-4B0EC330C9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11A5F-1B28-49A1-B181-8757003B9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4F2112-0517-4FF7-AD5A-C2BD9216F83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ECDA266-E90A-4482-9198-0532F5906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A4DA2-FEAF-43CD-80DF-740CE75E4101}"/>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9007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8E3DF-197C-4A26-ACBD-D8186B2DC5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462259-5677-478F-BB57-7FAD4D73A6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F9DE4-DF5B-49C4-A03E-4651399F8343}"/>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9F16BAA-68D9-4E4D-A181-61B7558AC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569C8-8D12-477A-BB63-B853F367CA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08151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2233FA-EC14-41C3-B112-867F280D79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99022E-2DCD-4423-A2F6-3CB37F722F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98B513-F4C0-4A61-AE96-C148A92E52C8}"/>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90E7A59C-DA20-4BE1-8489-A6EC03BE3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A0EE1-E6E7-4829-9282-7B8BCB9B29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15524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9" name="组合 18"/>
          <p:cNvGrpSpPr/>
          <p:nvPr userDrawn="1"/>
        </p:nvGrpSpPr>
        <p:grpSpPr>
          <a:xfrm>
            <a:off x="10483516" y="852525"/>
            <a:ext cx="611974" cy="129836"/>
            <a:chOff x="6705601" y="1045030"/>
            <a:chExt cx="611974" cy="129836"/>
          </a:xfrm>
        </p:grpSpPr>
        <p:sp>
          <p:nvSpPr>
            <p:cNvPr id="20"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2"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3" name="组合 22"/>
          <p:cNvGrpSpPr/>
          <p:nvPr userDrawn="1"/>
        </p:nvGrpSpPr>
        <p:grpSpPr>
          <a:xfrm>
            <a:off x="1230320" y="5925841"/>
            <a:ext cx="611974" cy="129836"/>
            <a:chOff x="6705601" y="1045030"/>
            <a:chExt cx="611974" cy="129836"/>
          </a:xfrm>
          <a:solidFill>
            <a:srgbClr val="2C3998"/>
          </a:solidFill>
        </p:grpSpPr>
        <p:sp>
          <p:nvSpPr>
            <p:cNvPr id="24"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6"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7" name="图片 26" descr="图片包含 游戏机&#10;&#10;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6"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53610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15" grpId="0" animBg="1"/>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7199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5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5"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1" name="组合 40"/>
          <p:cNvGrpSpPr/>
          <p:nvPr userDrawn="1"/>
        </p:nvGrpSpPr>
        <p:grpSpPr>
          <a:xfrm rot="16200000">
            <a:off x="5495108" y="161108"/>
            <a:ext cx="1201783" cy="12192000"/>
            <a:chOff x="-27865" y="-117"/>
            <a:chExt cx="3282044" cy="6858118"/>
          </a:xfrm>
        </p:grpSpPr>
        <p:sp>
          <p:nvSpPr>
            <p:cNvPr id="21"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2" name="组合 41"/>
          <p:cNvGrpSpPr/>
          <p:nvPr userDrawn="1"/>
        </p:nvGrpSpPr>
        <p:grpSpPr>
          <a:xfrm>
            <a:off x="10825283" y="6225645"/>
            <a:ext cx="611974" cy="129836"/>
            <a:chOff x="6705601" y="1045030"/>
            <a:chExt cx="611974" cy="129836"/>
          </a:xfrm>
        </p:grpSpPr>
        <p:sp>
          <p:nvSpPr>
            <p:cNvPr id="43"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5"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7" name="组合 46"/>
          <p:cNvGrpSpPr/>
          <p:nvPr userDrawn="1"/>
        </p:nvGrpSpPr>
        <p:grpSpPr>
          <a:xfrm rot="5400000">
            <a:off x="43372" y="1913890"/>
            <a:ext cx="611974" cy="129836"/>
            <a:chOff x="6705601" y="1045030"/>
            <a:chExt cx="611974" cy="129836"/>
          </a:xfrm>
        </p:grpSpPr>
        <p:sp>
          <p:nvSpPr>
            <p:cNvPr id="48"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9"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0"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53" name="组合 52"/>
          <p:cNvGrpSpPr/>
          <p:nvPr userDrawn="1"/>
        </p:nvGrpSpPr>
        <p:grpSpPr>
          <a:xfrm>
            <a:off x="334276" y="769171"/>
            <a:ext cx="845866" cy="728349"/>
            <a:chOff x="466567" y="822960"/>
            <a:chExt cx="622926" cy="536382"/>
          </a:xfrm>
        </p:grpSpPr>
        <p:sp>
          <p:nvSpPr>
            <p:cNvPr id="52"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1"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54"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20005472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3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32"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7"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8" name="组合 17"/>
          <p:cNvGrpSpPr/>
          <p:nvPr userDrawn="1"/>
        </p:nvGrpSpPr>
        <p:grpSpPr>
          <a:xfrm>
            <a:off x="10804068" y="589053"/>
            <a:ext cx="611974" cy="129836"/>
            <a:chOff x="6705601" y="1045030"/>
            <a:chExt cx="611974" cy="129836"/>
          </a:xfrm>
        </p:grpSpPr>
        <p:sp>
          <p:nvSpPr>
            <p:cNvPr id="1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28"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图片包含 桌子, 橙子, 乐高, 游戏机&#10;&#10;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22" name="组合 21"/>
          <p:cNvGrpSpPr/>
          <p:nvPr userDrawn="1"/>
        </p:nvGrpSpPr>
        <p:grpSpPr>
          <a:xfrm>
            <a:off x="775958" y="6189312"/>
            <a:ext cx="611974" cy="129836"/>
            <a:chOff x="6705601" y="1045030"/>
            <a:chExt cx="611974" cy="129836"/>
          </a:xfrm>
          <a:solidFill>
            <a:schemeClr val="bg1"/>
          </a:solidFill>
        </p:grpSpPr>
        <p:sp>
          <p:nvSpPr>
            <p:cNvPr id="2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9747224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15" grpId="0" animBg="1"/>
      <p:bldP spid="17" grpId="0" animBg="1"/>
      <p:bldP spid="2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BD947-877E-40E8-BEDA-100F80A7E3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0EF078-1BA9-4C61-BDA9-8ED609CEE5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568CAE-0CDD-4EEB-BF91-66964FEEA64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4B9A875F-E0D6-4429-85D0-006897CCF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941713-6578-422F-8270-1BB16D20FE77}"/>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23883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7D4D4-69D3-4DE2-AC97-57F98E56A0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5AC672-41FC-4CF0-9135-725799BF8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68379D-3637-4301-98AD-8EC6F590757B}"/>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BBD799A6-4C9C-48E8-A875-B004F66DCB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C2CFF-47A0-4ED8-8B63-D1485F97326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08296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E9E-65D5-4227-BDA4-0B59C02FAB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9CA37-CE3F-41B7-BE3E-736D88B074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4AE535-F6D6-4DAF-8EEC-EB45B2590B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085446-B7DC-4C9D-A02C-CBD1920E59E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82422608-11BE-4200-A047-D928AD4F8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C6EE6-7895-45B8-B76B-883B692ACAD2}"/>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17792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36EF5-3198-40F1-9F4A-A66F12BA0C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9E65D-3998-4881-B1BC-BCCCF11CE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74E179-8C98-4A8F-B7F1-90EFEEAAE7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74BE78-6B15-4DDD-AEA1-26F291BE7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C1A072-DBD0-4A7C-8C38-F8762CD728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4074E5-5A13-4332-984B-00644D581E69}"/>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8" name="页脚占位符 7">
            <a:extLst>
              <a:ext uri="{FF2B5EF4-FFF2-40B4-BE49-F238E27FC236}">
                <a16:creationId xmlns:a16="http://schemas.microsoft.com/office/drawing/2014/main" id="{B3BF56B5-1E36-4FDD-A292-7CDC89155C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7F232A-34BC-4CCC-9733-8AC1C02D7DF6}"/>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86980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F1BFD-134D-4133-AE3C-29649ABFD1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420638-C44F-4D04-BF03-130F1B7B53B7}"/>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4" name="页脚占位符 3">
            <a:extLst>
              <a:ext uri="{FF2B5EF4-FFF2-40B4-BE49-F238E27FC236}">
                <a16:creationId xmlns:a16="http://schemas.microsoft.com/office/drawing/2014/main" id="{86DF30F4-C65D-4AE2-8E0C-35A75FD88A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D7C728-5709-4341-BA13-FA121A51BDD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2556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31AF00-5356-4A84-ABB4-F794F2F85A4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3" name="页脚占位符 2">
            <a:extLst>
              <a:ext uri="{FF2B5EF4-FFF2-40B4-BE49-F238E27FC236}">
                <a16:creationId xmlns:a16="http://schemas.microsoft.com/office/drawing/2014/main" id="{E61F4F69-5355-45E0-88A1-4E047E4DEC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228DA6-0501-4F2A-972D-316AB1FAECEB}"/>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93625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C6A6-F3C7-4858-87FC-B9C740A441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421FCD-95B9-45B4-B18F-E9C7792E0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65900B-4C53-4265-BC7B-1516764A4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971C08-1CB6-4FFA-B82E-EF4EA0AA38A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E8945A7B-CE47-4D07-A5A8-D814F4EF28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302B68-A2B5-46D4-AD50-C855A6CC6943}"/>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4924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BC444-C424-402E-A87E-945C937C97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1C2DF9-4556-41A0-8EF0-8C18484FC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B5B3D2-9A6C-43FC-834E-80332B12C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1F491C-1808-4C15-9792-DEDC2488CE0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DFE44C1E-73C9-4DD7-A4F2-8552BCB62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BDA79F-E0BE-47F5-8E9E-1A7CE20F032F}"/>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62198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5A9B43-4A79-44CE-9A64-3FA6CD2F7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8119D-6AC3-43C6-8C48-32B911FD8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A27CF8-44FB-4EAA-B87D-968A248B0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553648E7-55A3-457F-B1CD-72E95D11A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FD465A-BF54-4CE1-B27F-98B326F3D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3529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3970" y="2508021"/>
            <a:ext cx="5585903" cy="1015663"/>
          </a:xfrm>
          <a:prstGeom prst="rect">
            <a:avLst/>
          </a:prstGeom>
          <a:noFill/>
          <a:ln w="38100">
            <a:solidFill>
              <a:srgbClr val="2C3998"/>
            </a:solidFill>
          </a:ln>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p>
        </p:txBody>
      </p:sp>
      <p:sp>
        <p:nvSpPr>
          <p:cNvPr id="5" name="矩形 4"/>
          <p:cNvSpPr/>
          <p:nvPr/>
        </p:nvSpPr>
        <p:spPr>
          <a:xfrm>
            <a:off x="1223970" y="3711492"/>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《UML2</a:t>
            </a:r>
            <a:r>
              <a:rPr lang="zh-CN" altLang="en-US" sz="1200" dirty="0">
                <a:solidFill>
                  <a:srgbClr val="2C3998"/>
                </a:solidFill>
                <a:latin typeface="字魂5号-无外润黑体" panose="00000500000000000000" pitchFamily="2" charset="-122"/>
                <a:ea typeface="字魂5号-无外润黑体" panose="00000500000000000000" pitchFamily="2" charset="-122"/>
              </a:rPr>
              <a:t>基础、建模与设计教程</a:t>
            </a:r>
            <a:r>
              <a:rPr lang="en-US" altLang="zh-CN" sz="1200" dirty="0">
                <a:solidFill>
                  <a:srgbClr val="2C3998"/>
                </a:solidFill>
                <a:latin typeface="字魂5号-无外润黑体" panose="00000500000000000000" pitchFamily="2" charset="-122"/>
                <a:ea typeface="字魂5号-无外润黑体" panose="00000500000000000000" pitchFamily="2" charset="-122"/>
              </a:rPr>
              <a:t>》</a:t>
            </a:r>
            <a:r>
              <a:rPr lang="zh-CN" altLang="en-US" sz="1200" dirty="0">
                <a:solidFill>
                  <a:srgbClr val="2C3998"/>
                </a:solidFill>
                <a:latin typeface="字魂5号-无外润黑体" panose="00000500000000000000" pitchFamily="2" charset="-122"/>
                <a:ea typeface="字魂5号-无外润黑体" panose="00000500000000000000" pitchFamily="2" charset="-122"/>
              </a:rPr>
              <a:t>清华大学出版社</a:t>
            </a:r>
          </a:p>
        </p:txBody>
      </p:sp>
      <p:sp>
        <p:nvSpPr>
          <p:cNvPr id="6" name="矩形 5"/>
          <p:cNvSpPr/>
          <p:nvPr/>
        </p:nvSpPr>
        <p:spPr>
          <a:xfrm>
            <a:off x="1223970" y="4089416"/>
            <a:ext cx="4477039" cy="787523"/>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7" name="组合 6"/>
          <p:cNvGrpSpPr/>
          <p:nvPr/>
        </p:nvGrpSpPr>
        <p:grpSpPr>
          <a:xfrm>
            <a:off x="1325571" y="5064747"/>
            <a:ext cx="3532058" cy="353468"/>
            <a:chOff x="3477719" y="4586989"/>
            <a:chExt cx="4194132" cy="419725"/>
          </a:xfrm>
        </p:grpSpPr>
        <p:sp>
          <p:nvSpPr>
            <p:cNvPr id="8" name="矩形: 圆角 7"/>
            <p:cNvSpPr/>
            <p:nvPr/>
          </p:nvSpPr>
          <p:spPr>
            <a:xfrm>
              <a:off x="3477719" y="4586989"/>
              <a:ext cx="1114106"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p>
          </p:txBody>
        </p:sp>
        <p:sp>
          <p:nvSpPr>
            <p:cNvPr id="9" name="矩形: 圆角 8"/>
            <p:cNvSpPr/>
            <p:nvPr/>
          </p:nvSpPr>
          <p:spPr>
            <a:xfrm>
              <a:off x="4832203" y="4586989"/>
              <a:ext cx="2839648"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a:t>
              </a:r>
              <a:r>
                <a:rPr lang="zh-CN" altLang="en-US" spc="300" dirty="0">
                  <a:solidFill>
                    <a:srgbClr val="2C3998"/>
                  </a:solidFill>
                  <a:latin typeface="字魂5号-无外润黑体" panose="00000500000000000000" pitchFamily="2" charset="-122"/>
                  <a:ea typeface="字魂5号-无外润黑体" panose="00000500000000000000" pitchFamily="2" charset="-122"/>
                </a:rPr>
                <a:t>年</a:t>
              </a:r>
              <a:r>
                <a:rPr lang="en-US" altLang="zh-CN" spc="300" dirty="0">
                  <a:solidFill>
                    <a:srgbClr val="2C3998"/>
                  </a:solidFill>
                  <a:latin typeface="字魂5号-无外润黑体" panose="00000500000000000000" pitchFamily="2" charset="-122"/>
                  <a:ea typeface="字魂5号-无外润黑体" panose="00000500000000000000" pitchFamily="2" charset="-122"/>
                </a:rPr>
                <a:t>3</a:t>
              </a:r>
              <a:r>
                <a:rPr lang="zh-CN" altLang="en-US" spc="300" dirty="0">
                  <a:solidFill>
                    <a:srgbClr val="2C3998"/>
                  </a:solidFill>
                  <a:latin typeface="字魂5号-无外润黑体" panose="00000500000000000000" pitchFamily="2" charset="-122"/>
                  <a:ea typeface="字魂5号-无外润黑体" panose="00000500000000000000" pitchFamily="2" charset="-122"/>
                </a:rPr>
                <a:t>月</a:t>
              </a:r>
              <a:r>
                <a:rPr lang="en-US" altLang="zh-CN" spc="300" dirty="0">
                  <a:solidFill>
                    <a:srgbClr val="2C3998"/>
                  </a:solidFill>
                  <a:latin typeface="字魂5号-无外润黑体" panose="00000500000000000000" pitchFamily="2" charset="-122"/>
                  <a:ea typeface="字魂5号-无外润黑体" panose="00000500000000000000" pitchFamily="2" charset="-122"/>
                </a:rPr>
                <a:t>28</a:t>
              </a:r>
              <a:r>
                <a:rPr lang="zh-CN" altLang="en-US" spc="300" dirty="0">
                  <a:solidFill>
                    <a:srgbClr val="2C3998"/>
                  </a:solidFill>
                  <a:latin typeface="字魂5号-无外润黑体" panose="00000500000000000000" pitchFamily="2" charset="-122"/>
                  <a:ea typeface="字魂5号-无外润黑体" panose="00000500000000000000" pitchFamily="2" charset="-122"/>
                </a:rPr>
                <a:t>日</a:t>
              </a:r>
            </a:p>
          </p:txBody>
        </p:sp>
      </p:grpSp>
      <p:grpSp>
        <p:nvGrpSpPr>
          <p:cNvPr id="10" name="组合 9"/>
          <p:cNvGrpSpPr/>
          <p:nvPr/>
        </p:nvGrpSpPr>
        <p:grpSpPr>
          <a:xfrm>
            <a:off x="1325570" y="1550672"/>
            <a:ext cx="611974" cy="129836"/>
            <a:chOff x="6705601" y="1045030"/>
            <a:chExt cx="611974" cy="129836"/>
          </a:xfrm>
          <a:solidFill>
            <a:srgbClr val="2C3998">
              <a:alpha val="50000"/>
            </a:srgbClr>
          </a:solidFill>
        </p:grpSpPr>
        <p:sp>
          <p:nvSpPr>
            <p:cNvPr id="11"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4DC33-F09D-44C9-BE8D-867721036DEE}"/>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1.5.2 </a:t>
            </a:r>
            <a:r>
              <a:rPr lang="zh-CN" altLang="en-US" sz="4000" b="1" dirty="0"/>
              <a:t>逻辑视图</a:t>
            </a:r>
          </a:p>
        </p:txBody>
      </p:sp>
      <p:sp>
        <p:nvSpPr>
          <p:cNvPr id="3" name="文本框 2">
            <a:extLst>
              <a:ext uri="{FF2B5EF4-FFF2-40B4-BE49-F238E27FC236}">
                <a16:creationId xmlns:a16="http://schemas.microsoft.com/office/drawing/2014/main" id="{5AC4B9D2-EAA6-4953-9535-F4F11C4D4ED9}"/>
              </a:ext>
            </a:extLst>
          </p:cNvPr>
          <p:cNvSpPr txBox="1"/>
          <p:nvPr/>
        </p:nvSpPr>
        <p:spPr>
          <a:xfrm>
            <a:off x="4579620" y="1098530"/>
            <a:ext cx="3185487" cy="369332"/>
          </a:xfrm>
          <a:prstGeom prst="rect">
            <a:avLst/>
          </a:prstGeom>
          <a:noFill/>
        </p:spPr>
        <p:txBody>
          <a:bodyPr wrap="none" rtlCol="0">
            <a:spAutoFit/>
          </a:bodyPr>
          <a:lstStyle/>
          <a:p>
            <a:r>
              <a:rPr lang="zh-CN" altLang="en-US" dirty="0"/>
              <a:t>（静态视图、结构模型视图）</a:t>
            </a:r>
          </a:p>
        </p:txBody>
      </p:sp>
      <p:sp>
        <p:nvSpPr>
          <p:cNvPr id="4" name="文本框 3">
            <a:extLst>
              <a:ext uri="{FF2B5EF4-FFF2-40B4-BE49-F238E27FC236}">
                <a16:creationId xmlns:a16="http://schemas.microsoft.com/office/drawing/2014/main" id="{779F847A-9FBB-495C-94D5-C233455BD98D}"/>
              </a:ext>
            </a:extLst>
          </p:cNvPr>
          <p:cNvSpPr txBox="1"/>
          <p:nvPr/>
        </p:nvSpPr>
        <p:spPr>
          <a:xfrm>
            <a:off x="1188720" y="2716264"/>
            <a:ext cx="5171440" cy="2308324"/>
          </a:xfrm>
          <a:prstGeom prst="rect">
            <a:avLst/>
          </a:prstGeom>
          <a:noFill/>
        </p:spPr>
        <p:txBody>
          <a:bodyPr wrap="square" rtlCol="0">
            <a:spAutoFit/>
          </a:bodyPr>
          <a:lstStyle/>
          <a:p>
            <a:r>
              <a:rPr lang="zh-CN" altLang="en-US" dirty="0"/>
              <a:t>主要用于描述在用例视图甲提出的系统功能的实现。与用例视图相比，逻辑视图主要关注系统的丙部，它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p>
        </p:txBody>
      </p:sp>
    </p:spTree>
    <p:extLst>
      <p:ext uri="{BB962C8B-B14F-4D97-AF65-F5344CB8AC3E}">
        <p14:creationId xmlns:p14="http://schemas.microsoft.com/office/powerpoint/2010/main" val="421778702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8E7B8D-0C9B-4BEB-B3F6-919769766A0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1.5.3 </a:t>
            </a:r>
            <a:r>
              <a:rPr lang="zh-CN" altLang="en-US" sz="4000" b="1" dirty="0"/>
              <a:t>并发视图</a:t>
            </a:r>
          </a:p>
        </p:txBody>
      </p:sp>
      <p:sp>
        <p:nvSpPr>
          <p:cNvPr id="3" name="文本框 2">
            <a:extLst>
              <a:ext uri="{FF2B5EF4-FFF2-40B4-BE49-F238E27FC236}">
                <a16:creationId xmlns:a16="http://schemas.microsoft.com/office/drawing/2014/main" id="{72BB8AD3-D29C-40BA-AC29-4FD0C608A5E6}"/>
              </a:ext>
            </a:extLst>
          </p:cNvPr>
          <p:cNvSpPr txBox="1"/>
          <p:nvPr/>
        </p:nvSpPr>
        <p:spPr>
          <a:xfrm>
            <a:off x="1137920" y="3092678"/>
            <a:ext cx="8326947" cy="1200329"/>
          </a:xfrm>
          <a:prstGeom prst="rect">
            <a:avLst/>
          </a:prstGeom>
          <a:noFill/>
        </p:spPr>
        <p:txBody>
          <a:bodyPr wrap="square" rtlCol="0">
            <a:spAutoFit/>
          </a:bodyPr>
          <a:lstStyle/>
          <a:p>
            <a:r>
              <a:rPr lang="zh-CN" altLang="en-US" dirty="0"/>
              <a:t>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p>
        </p:txBody>
      </p:sp>
      <p:sp>
        <p:nvSpPr>
          <p:cNvPr id="4" name="文本框 3">
            <a:extLst>
              <a:ext uri="{FF2B5EF4-FFF2-40B4-BE49-F238E27FC236}">
                <a16:creationId xmlns:a16="http://schemas.microsoft.com/office/drawing/2014/main" id="{1FB3E056-8A99-4CEC-A6CF-2FFF922D4453}"/>
              </a:ext>
            </a:extLst>
          </p:cNvPr>
          <p:cNvSpPr txBox="1"/>
          <p:nvPr/>
        </p:nvSpPr>
        <p:spPr>
          <a:xfrm>
            <a:off x="4579620" y="1098530"/>
            <a:ext cx="2786340" cy="369332"/>
          </a:xfrm>
          <a:prstGeom prst="rect">
            <a:avLst/>
          </a:prstGeom>
          <a:noFill/>
        </p:spPr>
        <p:txBody>
          <a:bodyPr wrap="none" rtlCol="0">
            <a:spAutoFit/>
          </a:bodyPr>
          <a:lstStyle/>
          <a:p>
            <a:r>
              <a:rPr lang="zh-CN" altLang="en-US" dirty="0"/>
              <a:t>（动态视图、进程视图）</a:t>
            </a:r>
          </a:p>
        </p:txBody>
      </p:sp>
    </p:spTree>
    <p:extLst>
      <p:ext uri="{BB962C8B-B14F-4D97-AF65-F5344CB8AC3E}">
        <p14:creationId xmlns:p14="http://schemas.microsoft.com/office/powerpoint/2010/main" val="213908858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651FD9-7B15-47BB-AA4C-64D214DE06E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1.5.4 </a:t>
            </a:r>
            <a:r>
              <a:rPr lang="zh-CN" altLang="en-US" sz="4000" b="1" dirty="0"/>
              <a:t>组件视图</a:t>
            </a:r>
          </a:p>
        </p:txBody>
      </p:sp>
      <p:sp>
        <p:nvSpPr>
          <p:cNvPr id="3" name="文本框 2">
            <a:extLst>
              <a:ext uri="{FF2B5EF4-FFF2-40B4-BE49-F238E27FC236}">
                <a16:creationId xmlns:a16="http://schemas.microsoft.com/office/drawing/2014/main" id="{27F49BC1-74E6-4C04-A2CB-8DC6B5F21307}"/>
              </a:ext>
            </a:extLst>
          </p:cNvPr>
          <p:cNvSpPr txBox="1"/>
          <p:nvPr/>
        </p:nvSpPr>
        <p:spPr>
          <a:xfrm>
            <a:off x="1656080" y="3429000"/>
            <a:ext cx="5940056" cy="1200329"/>
          </a:xfrm>
          <a:prstGeom prst="rect">
            <a:avLst/>
          </a:prstGeom>
          <a:noFill/>
        </p:spPr>
        <p:txBody>
          <a:bodyPr wrap="square" rtlCol="0">
            <a:spAutoFit/>
          </a:bodyPr>
          <a:lstStyle/>
          <a:p>
            <a:r>
              <a:rPr lang="zh-CN" altLang="en-US" dirty="0"/>
              <a:t>描述系统的实现模块及它们之间的依赖关系。其中，组件指的是不同类型的代码模块，它是构造应用的软件单元。组件视图中也可以添加组件的其他附加信息，例如，资源分配或者其他管理信息。组件视图的使用者是开发人员。</a:t>
            </a:r>
          </a:p>
        </p:txBody>
      </p:sp>
      <p:sp>
        <p:nvSpPr>
          <p:cNvPr id="4" name="文本框 3">
            <a:extLst>
              <a:ext uri="{FF2B5EF4-FFF2-40B4-BE49-F238E27FC236}">
                <a16:creationId xmlns:a16="http://schemas.microsoft.com/office/drawing/2014/main" id="{D167811E-2E2A-4D4A-BF0E-BB8539D80072}"/>
              </a:ext>
            </a:extLst>
          </p:cNvPr>
          <p:cNvSpPr txBox="1"/>
          <p:nvPr/>
        </p:nvSpPr>
        <p:spPr>
          <a:xfrm>
            <a:off x="4579620" y="1098530"/>
            <a:ext cx="2786340" cy="369332"/>
          </a:xfrm>
          <a:prstGeom prst="rect">
            <a:avLst/>
          </a:prstGeom>
          <a:noFill/>
        </p:spPr>
        <p:txBody>
          <a:bodyPr wrap="none" rtlCol="0">
            <a:spAutoFit/>
          </a:bodyPr>
          <a:lstStyle/>
          <a:p>
            <a:r>
              <a:rPr lang="zh-CN" altLang="en-US" dirty="0"/>
              <a:t>（实现视图、物理视图）</a:t>
            </a:r>
          </a:p>
        </p:txBody>
      </p:sp>
    </p:spTree>
    <p:extLst>
      <p:ext uri="{BB962C8B-B14F-4D97-AF65-F5344CB8AC3E}">
        <p14:creationId xmlns:p14="http://schemas.microsoft.com/office/powerpoint/2010/main" val="104577627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E14E07-1B6E-4AF2-9C09-F3131A1F09C3}"/>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1.5.5 </a:t>
            </a:r>
            <a:r>
              <a:rPr lang="zh-CN" altLang="en-US" sz="4000" b="1" dirty="0"/>
              <a:t>配置视图</a:t>
            </a:r>
          </a:p>
        </p:txBody>
      </p:sp>
      <p:sp>
        <p:nvSpPr>
          <p:cNvPr id="3" name="文本框 2">
            <a:extLst>
              <a:ext uri="{FF2B5EF4-FFF2-40B4-BE49-F238E27FC236}">
                <a16:creationId xmlns:a16="http://schemas.microsoft.com/office/drawing/2014/main" id="{1ECC7896-7EE4-42CC-970B-5699437653E4}"/>
              </a:ext>
            </a:extLst>
          </p:cNvPr>
          <p:cNvSpPr txBox="1"/>
          <p:nvPr/>
        </p:nvSpPr>
        <p:spPr>
          <a:xfrm>
            <a:off x="1310640" y="3205480"/>
            <a:ext cx="7457440" cy="923330"/>
          </a:xfrm>
          <a:prstGeom prst="rect">
            <a:avLst/>
          </a:prstGeom>
          <a:noFill/>
        </p:spPr>
        <p:txBody>
          <a:bodyPr wrap="square" rtlCol="0">
            <a:spAutoFit/>
          </a:bodyPr>
          <a:lstStyle/>
          <a:p>
            <a:r>
              <a:rPr lang="zh-CN" altLang="en-US" dirty="0"/>
              <a:t>配置视图主要显示系统的物理部署，它描述位于节点上的运行实例的部署情况。配置视图还允许评估分配结果和资源分配。配置视图的使用者是开发人员、系统集成人员和测试人员。</a:t>
            </a:r>
          </a:p>
        </p:txBody>
      </p:sp>
      <p:sp>
        <p:nvSpPr>
          <p:cNvPr id="4" name="文本框 3">
            <a:extLst>
              <a:ext uri="{FF2B5EF4-FFF2-40B4-BE49-F238E27FC236}">
                <a16:creationId xmlns:a16="http://schemas.microsoft.com/office/drawing/2014/main" id="{737480A4-651E-4B42-A6A2-9D6493B18270}"/>
              </a:ext>
            </a:extLst>
          </p:cNvPr>
          <p:cNvSpPr txBox="1"/>
          <p:nvPr/>
        </p:nvSpPr>
        <p:spPr>
          <a:xfrm>
            <a:off x="4579620" y="1098530"/>
            <a:ext cx="1569660" cy="369332"/>
          </a:xfrm>
          <a:prstGeom prst="rect">
            <a:avLst/>
          </a:prstGeom>
          <a:noFill/>
        </p:spPr>
        <p:txBody>
          <a:bodyPr wrap="none" rtlCol="0">
            <a:spAutoFit/>
          </a:bodyPr>
          <a:lstStyle/>
          <a:p>
            <a:r>
              <a:rPr lang="zh-CN" altLang="en-US" dirty="0"/>
              <a:t>（配置视图）</a:t>
            </a:r>
          </a:p>
        </p:txBody>
      </p:sp>
    </p:spTree>
    <p:extLst>
      <p:ext uri="{BB962C8B-B14F-4D97-AF65-F5344CB8AC3E}">
        <p14:creationId xmlns:p14="http://schemas.microsoft.com/office/powerpoint/2010/main" val="323558567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4513744-7D1A-43BB-ABAB-3B2C5FF68AAE}"/>
              </a:ext>
            </a:extLst>
          </p:cNvPr>
          <p:cNvGrpSpPr/>
          <p:nvPr/>
        </p:nvGrpSpPr>
        <p:grpSpPr>
          <a:xfrm>
            <a:off x="5514742" y="2202929"/>
            <a:ext cx="5450531" cy="1959708"/>
            <a:chOff x="5514742" y="2202929"/>
            <a:chExt cx="5450531" cy="1959708"/>
          </a:xfrm>
        </p:grpSpPr>
        <p:sp>
          <p:nvSpPr>
            <p:cNvPr id="2" name="文本框 1"/>
            <p:cNvSpPr txBox="1"/>
            <p:nvPr/>
          </p:nvSpPr>
          <p:spPr>
            <a:xfrm>
              <a:off x="5514742" y="2202929"/>
              <a:ext cx="5450531" cy="1015663"/>
            </a:xfrm>
            <a:prstGeom prst="rect">
              <a:avLst/>
            </a:prstGeom>
            <a:noFill/>
          </p:spPr>
          <p:txBody>
            <a:bodyPr wrap="non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1.6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的图</a:t>
              </a:r>
            </a:p>
          </p:txBody>
        </p:sp>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diagram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620624" y="3548943"/>
              <a:ext cx="5136080"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图是描述</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视图内容的图形。</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有</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种不同的图，通过它们的相互组合提供被建模系统的所有视图。</a:t>
              </a:r>
            </a:p>
          </p:txBody>
        </p:sp>
      </p:grpSp>
      <p:sp>
        <p:nvSpPr>
          <p:cNvPr id="5" name="矩形: 圆角 4"/>
          <p:cNvSpPr/>
          <p:nvPr/>
        </p:nvSpPr>
        <p:spPr>
          <a:xfrm>
            <a:off x="8897572" y="4503995"/>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113003076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61387D-046A-4313-9AC3-3F486D2D5C00}"/>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1.6.1 </a:t>
            </a:r>
            <a:r>
              <a:rPr lang="zh-CN" altLang="en-US" sz="4000" b="1" dirty="0"/>
              <a:t>用例图</a:t>
            </a:r>
          </a:p>
        </p:txBody>
      </p:sp>
      <p:pic>
        <p:nvPicPr>
          <p:cNvPr id="3" name="图片 2">
            <a:extLst>
              <a:ext uri="{FF2B5EF4-FFF2-40B4-BE49-F238E27FC236}">
                <a16:creationId xmlns:a16="http://schemas.microsoft.com/office/drawing/2014/main" id="{12944697-DE69-44C8-B6EB-56E26FE78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41" y="690562"/>
            <a:ext cx="5791200" cy="5476875"/>
          </a:xfrm>
          <a:prstGeom prst="rect">
            <a:avLst/>
          </a:prstGeom>
        </p:spPr>
      </p:pic>
      <p:sp>
        <p:nvSpPr>
          <p:cNvPr id="4" name="文本框 3">
            <a:extLst>
              <a:ext uri="{FF2B5EF4-FFF2-40B4-BE49-F238E27FC236}">
                <a16:creationId xmlns:a16="http://schemas.microsoft.com/office/drawing/2014/main" id="{DA0CADBF-4068-482F-83D7-2E650C8AB0EE}"/>
              </a:ext>
            </a:extLst>
          </p:cNvPr>
          <p:cNvSpPr txBox="1"/>
          <p:nvPr/>
        </p:nvSpPr>
        <p:spPr>
          <a:xfrm>
            <a:off x="2722880" y="6167437"/>
            <a:ext cx="2492990" cy="369332"/>
          </a:xfrm>
          <a:prstGeom prst="rect">
            <a:avLst/>
          </a:prstGeom>
          <a:noFill/>
        </p:spPr>
        <p:txBody>
          <a:bodyPr wrap="none" rtlCol="0">
            <a:spAutoFit/>
          </a:bodyPr>
          <a:lstStyle/>
          <a:p>
            <a:r>
              <a:rPr lang="zh-CN" altLang="en-US" dirty="0"/>
              <a:t>社区团购大致的用例图</a:t>
            </a:r>
          </a:p>
        </p:txBody>
      </p:sp>
      <p:sp>
        <p:nvSpPr>
          <p:cNvPr id="5" name="文本框 4">
            <a:extLst>
              <a:ext uri="{FF2B5EF4-FFF2-40B4-BE49-F238E27FC236}">
                <a16:creationId xmlns:a16="http://schemas.microsoft.com/office/drawing/2014/main" id="{E8631376-52C6-45FF-8AF7-F5B25D952533}"/>
              </a:ext>
            </a:extLst>
          </p:cNvPr>
          <p:cNvSpPr txBox="1"/>
          <p:nvPr/>
        </p:nvSpPr>
        <p:spPr>
          <a:xfrm>
            <a:off x="7105147" y="1707066"/>
            <a:ext cx="4131812" cy="2585323"/>
          </a:xfrm>
          <a:prstGeom prst="rect">
            <a:avLst/>
          </a:prstGeom>
          <a:noFill/>
        </p:spPr>
        <p:txBody>
          <a:bodyPr wrap="square" rtlCol="0">
            <a:spAutoFit/>
          </a:bodyPr>
          <a:lstStyle/>
          <a:p>
            <a:r>
              <a:rPr lang="zh-CN" altLang="en-US" dirty="0"/>
              <a:t>用例图是从用户角度描述系统功能，并指出各功能的操作者。用例图是</a:t>
            </a:r>
            <a:r>
              <a:rPr lang="en-US" altLang="zh-CN" dirty="0"/>
              <a:t>UML</a:t>
            </a:r>
            <a:r>
              <a:rPr lang="zh-CN" altLang="en-US" dirty="0"/>
              <a:t>中最简单也是最复杂的一种图。说它简单是因为它柔用了面向对象的思想，基于用户角度来描述系统，绘制非常容易，图形表示直观并且容易理解。说它复杂是因为用例图往往不容易控制，要么过于复杂，要么过于简单。用例图展示了一组用例、参与者以及它们之间的关系。</a:t>
            </a:r>
          </a:p>
        </p:txBody>
      </p:sp>
    </p:spTree>
    <p:extLst>
      <p:ext uri="{BB962C8B-B14F-4D97-AF65-F5344CB8AC3E}">
        <p14:creationId xmlns:p14="http://schemas.microsoft.com/office/powerpoint/2010/main" val="152178234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B2B9B3-5B5A-419E-9A41-AB5B40E2AE90}"/>
              </a:ext>
            </a:extLst>
          </p:cNvPr>
          <p:cNvSpPr txBox="1"/>
          <p:nvPr/>
        </p:nvSpPr>
        <p:spPr>
          <a:xfrm>
            <a:off x="1619075" y="1493239"/>
            <a:ext cx="2492990" cy="369332"/>
          </a:xfrm>
          <a:prstGeom prst="rect">
            <a:avLst/>
          </a:prstGeom>
          <a:noFill/>
        </p:spPr>
        <p:txBody>
          <a:bodyPr wrap="none" rtlCol="0">
            <a:spAutoFit/>
          </a:bodyPr>
          <a:lstStyle/>
          <a:p>
            <a:r>
              <a:rPr lang="zh-CN" altLang="en-US" b="1" dirty="0"/>
              <a:t>用例图中涉及的关系：</a:t>
            </a:r>
          </a:p>
        </p:txBody>
      </p:sp>
      <p:graphicFrame>
        <p:nvGraphicFramePr>
          <p:cNvPr id="3" name="表格 3">
            <a:extLst>
              <a:ext uri="{FF2B5EF4-FFF2-40B4-BE49-F238E27FC236}">
                <a16:creationId xmlns:a16="http://schemas.microsoft.com/office/drawing/2014/main" id="{25633C1D-1683-469A-BBCD-82A327BB0504}"/>
              </a:ext>
            </a:extLst>
          </p:cNvPr>
          <p:cNvGraphicFramePr>
            <a:graphicFrameLocks noGrp="1"/>
          </p:cNvGraphicFramePr>
          <p:nvPr>
            <p:extLst>
              <p:ext uri="{D42A27DB-BD31-4B8C-83A1-F6EECF244321}">
                <p14:modId xmlns:p14="http://schemas.microsoft.com/office/powerpoint/2010/main" val="2431497526"/>
              </p:ext>
            </p:extLst>
          </p:nvPr>
        </p:nvGraphicFramePr>
        <p:xfrm>
          <a:off x="2032000" y="2785688"/>
          <a:ext cx="8127999" cy="2118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70183005"/>
                    </a:ext>
                  </a:extLst>
                </a:gridCol>
                <a:gridCol w="2709333">
                  <a:extLst>
                    <a:ext uri="{9D8B030D-6E8A-4147-A177-3AD203B41FA5}">
                      <a16:colId xmlns:a16="http://schemas.microsoft.com/office/drawing/2014/main" val="2901536165"/>
                    </a:ext>
                  </a:extLst>
                </a:gridCol>
                <a:gridCol w="2709333">
                  <a:extLst>
                    <a:ext uri="{9D8B030D-6E8A-4147-A177-3AD203B41FA5}">
                      <a16:colId xmlns:a16="http://schemas.microsoft.com/office/drawing/2014/main" val="1400742113"/>
                    </a:ext>
                  </a:extLst>
                </a:gridCol>
              </a:tblGrid>
              <a:tr h="0">
                <a:tc>
                  <a:txBody>
                    <a:bodyPr/>
                    <a:lstStyle/>
                    <a:p>
                      <a:r>
                        <a:rPr lang="zh-CN" altLang="en-US" dirty="0"/>
                        <a:t>关系类型</a:t>
                      </a:r>
                    </a:p>
                  </a:txBody>
                  <a:tcPr/>
                </a:tc>
                <a:tc>
                  <a:txBody>
                    <a:bodyPr/>
                    <a:lstStyle/>
                    <a:p>
                      <a:r>
                        <a:rPr lang="zh-CN" altLang="en-US" dirty="0"/>
                        <a:t>说明</a:t>
                      </a:r>
                    </a:p>
                  </a:txBody>
                  <a:tcPr/>
                </a:tc>
                <a:tc>
                  <a:txBody>
                    <a:bodyPr/>
                    <a:lstStyle/>
                    <a:p>
                      <a:r>
                        <a:rPr lang="zh-CN" altLang="en-US" dirty="0"/>
                        <a:t>表示符号</a:t>
                      </a:r>
                    </a:p>
                  </a:txBody>
                  <a:tcPr/>
                </a:tc>
                <a:extLst>
                  <a:ext uri="{0D108BD9-81ED-4DB2-BD59-A6C34878D82A}">
                    <a16:rowId xmlns:a16="http://schemas.microsoft.com/office/drawing/2014/main" val="3015311058"/>
                  </a:ext>
                </a:extLst>
              </a:tr>
              <a:tr h="370840">
                <a:tc>
                  <a:txBody>
                    <a:bodyPr/>
                    <a:lstStyle/>
                    <a:p>
                      <a:r>
                        <a:rPr lang="zh-CN" altLang="en-US" dirty="0"/>
                        <a:t>关联</a:t>
                      </a:r>
                    </a:p>
                  </a:txBody>
                  <a:tcPr/>
                </a:tc>
                <a:tc>
                  <a:txBody>
                    <a:bodyPr/>
                    <a:lstStyle/>
                    <a:p>
                      <a:r>
                        <a:rPr lang="zh-CN" altLang="en-US" dirty="0"/>
                        <a:t>参与者与用例间的关系</a:t>
                      </a:r>
                    </a:p>
                  </a:txBody>
                  <a:tcPr/>
                </a:tc>
                <a:tc>
                  <a:txBody>
                    <a:bodyPr/>
                    <a:lstStyle/>
                    <a:p>
                      <a:endParaRPr lang="zh-CN" altLang="en-US"/>
                    </a:p>
                  </a:txBody>
                  <a:tcPr/>
                </a:tc>
                <a:extLst>
                  <a:ext uri="{0D108BD9-81ED-4DB2-BD59-A6C34878D82A}">
                    <a16:rowId xmlns:a16="http://schemas.microsoft.com/office/drawing/2014/main" val="4292392514"/>
                  </a:ext>
                </a:extLst>
              </a:tr>
              <a:tr h="370840">
                <a:tc>
                  <a:txBody>
                    <a:bodyPr/>
                    <a:lstStyle/>
                    <a:p>
                      <a:r>
                        <a:rPr lang="zh-CN" altLang="en-US" dirty="0"/>
                        <a:t>泛化</a:t>
                      </a:r>
                    </a:p>
                  </a:txBody>
                  <a:tcPr/>
                </a:tc>
                <a:tc>
                  <a:txBody>
                    <a:bodyPr/>
                    <a:lstStyle/>
                    <a:p>
                      <a:r>
                        <a:rPr lang="zh-CN" altLang="en-US" dirty="0"/>
                        <a:t>参与者之间或用例之间的关系</a:t>
                      </a:r>
                    </a:p>
                  </a:txBody>
                  <a:tcPr/>
                </a:tc>
                <a:tc>
                  <a:txBody>
                    <a:bodyPr/>
                    <a:lstStyle/>
                    <a:p>
                      <a:endParaRPr lang="zh-CN" altLang="en-US"/>
                    </a:p>
                  </a:txBody>
                  <a:tcPr/>
                </a:tc>
                <a:extLst>
                  <a:ext uri="{0D108BD9-81ED-4DB2-BD59-A6C34878D82A}">
                    <a16:rowId xmlns:a16="http://schemas.microsoft.com/office/drawing/2014/main" val="2112516468"/>
                  </a:ext>
                </a:extLst>
              </a:tr>
              <a:tr h="370840">
                <a:tc>
                  <a:txBody>
                    <a:bodyPr/>
                    <a:lstStyle/>
                    <a:p>
                      <a:r>
                        <a:rPr lang="zh-CN" altLang="en-US" dirty="0"/>
                        <a:t>包含</a:t>
                      </a:r>
                    </a:p>
                  </a:txBody>
                  <a:tcPr/>
                </a:tc>
                <a:tc>
                  <a:txBody>
                    <a:bodyPr/>
                    <a:lstStyle/>
                    <a:p>
                      <a:r>
                        <a:rPr lang="zh-CN" altLang="en-US" dirty="0"/>
                        <a:t>用例之间的关系</a:t>
                      </a:r>
                    </a:p>
                  </a:txBody>
                  <a:tcPr/>
                </a:tc>
                <a:tc>
                  <a:txBody>
                    <a:bodyPr/>
                    <a:lstStyle/>
                    <a:p>
                      <a:endParaRPr lang="zh-CN" altLang="en-US"/>
                    </a:p>
                  </a:txBody>
                  <a:tcPr/>
                </a:tc>
                <a:extLst>
                  <a:ext uri="{0D108BD9-81ED-4DB2-BD59-A6C34878D82A}">
                    <a16:rowId xmlns:a16="http://schemas.microsoft.com/office/drawing/2014/main" val="1089668732"/>
                  </a:ext>
                </a:extLst>
              </a:tr>
              <a:tr h="370840">
                <a:tc>
                  <a:txBody>
                    <a:bodyPr/>
                    <a:lstStyle/>
                    <a:p>
                      <a:r>
                        <a:rPr lang="zh-CN" altLang="en-US" dirty="0"/>
                        <a:t>扩展</a:t>
                      </a:r>
                    </a:p>
                  </a:txBody>
                  <a:tcPr/>
                </a:tc>
                <a:tc>
                  <a:txBody>
                    <a:bodyPr/>
                    <a:lstStyle/>
                    <a:p>
                      <a:r>
                        <a:rPr lang="zh-CN" altLang="en-US" dirty="0"/>
                        <a:t>用例之间的关系</a:t>
                      </a:r>
                    </a:p>
                  </a:txBody>
                  <a:tcPr/>
                </a:tc>
                <a:tc>
                  <a:txBody>
                    <a:bodyPr/>
                    <a:lstStyle/>
                    <a:p>
                      <a:endParaRPr lang="zh-CN" altLang="en-US" dirty="0"/>
                    </a:p>
                  </a:txBody>
                  <a:tcPr/>
                </a:tc>
                <a:extLst>
                  <a:ext uri="{0D108BD9-81ED-4DB2-BD59-A6C34878D82A}">
                    <a16:rowId xmlns:a16="http://schemas.microsoft.com/office/drawing/2014/main" val="1974343354"/>
                  </a:ext>
                </a:extLst>
              </a:tr>
            </a:tbl>
          </a:graphicData>
        </a:graphic>
      </p:graphicFrame>
      <p:sp>
        <p:nvSpPr>
          <p:cNvPr id="4" name="文本框 3">
            <a:extLst>
              <a:ext uri="{FF2B5EF4-FFF2-40B4-BE49-F238E27FC236}">
                <a16:creationId xmlns:a16="http://schemas.microsoft.com/office/drawing/2014/main" id="{F4010F1B-A630-495A-8880-2D90E97BB4D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solidFill>
                  <a:schemeClr val="tx1">
                    <a:lumMod val="50000"/>
                    <a:lumOff val="50000"/>
                  </a:schemeClr>
                </a:solidFill>
              </a:rPr>
              <a:t>1.6.1 </a:t>
            </a:r>
            <a:r>
              <a:rPr lang="zh-CN" altLang="en-US" sz="4000" b="1" dirty="0">
                <a:solidFill>
                  <a:schemeClr val="tx1">
                    <a:lumMod val="50000"/>
                    <a:lumOff val="50000"/>
                  </a:schemeClr>
                </a:solidFill>
              </a:rPr>
              <a:t>用例图</a:t>
            </a:r>
          </a:p>
        </p:txBody>
      </p:sp>
    </p:spTree>
    <p:extLst>
      <p:ext uri="{BB962C8B-B14F-4D97-AF65-F5344CB8AC3E}">
        <p14:creationId xmlns:p14="http://schemas.microsoft.com/office/powerpoint/2010/main" val="182572112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19A86B-8AC0-4034-B22D-C6406CAA8ADD}"/>
              </a:ext>
            </a:extLst>
          </p:cNvPr>
          <p:cNvSpPr txBox="1"/>
          <p:nvPr/>
        </p:nvSpPr>
        <p:spPr>
          <a:xfrm>
            <a:off x="1476463" y="1023457"/>
            <a:ext cx="2441694" cy="369332"/>
          </a:xfrm>
          <a:prstGeom prst="rect">
            <a:avLst/>
          </a:prstGeom>
          <a:noFill/>
        </p:spPr>
        <p:txBody>
          <a:bodyPr wrap="none" rtlCol="0">
            <a:spAutoFit/>
          </a:bodyPr>
          <a:lstStyle/>
          <a:p>
            <a:r>
              <a:rPr lang="en-US" altLang="zh-CN" dirty="0"/>
              <a:t>1. </a:t>
            </a:r>
            <a:r>
              <a:rPr lang="zh-CN" altLang="en-US" dirty="0"/>
              <a:t>泛化（</a:t>
            </a:r>
            <a:r>
              <a:rPr lang="en-US" altLang="zh-CN" dirty="0"/>
              <a:t>Inheritance</a:t>
            </a:r>
            <a:r>
              <a:rPr lang="zh-CN" altLang="en-US" dirty="0"/>
              <a:t>）</a:t>
            </a:r>
          </a:p>
        </p:txBody>
      </p:sp>
      <p:sp>
        <p:nvSpPr>
          <p:cNvPr id="4" name="文本框 3">
            <a:extLst>
              <a:ext uri="{FF2B5EF4-FFF2-40B4-BE49-F238E27FC236}">
                <a16:creationId xmlns:a16="http://schemas.microsoft.com/office/drawing/2014/main" id="{372AB456-2220-4FCA-9084-379D820AF3C1}"/>
              </a:ext>
            </a:extLst>
          </p:cNvPr>
          <p:cNvSpPr txBox="1"/>
          <p:nvPr/>
        </p:nvSpPr>
        <p:spPr>
          <a:xfrm>
            <a:off x="1694577" y="1744910"/>
            <a:ext cx="8208902" cy="923330"/>
          </a:xfrm>
          <a:prstGeom prst="rect">
            <a:avLst/>
          </a:prstGeom>
          <a:noFill/>
        </p:spPr>
        <p:txBody>
          <a:bodyPr wrap="square" rtlCol="0">
            <a:spAutoFit/>
          </a:bodyPr>
          <a:lstStyle/>
          <a:p>
            <a:r>
              <a:rPr lang="zh-CN" altLang="en-US" dirty="0"/>
              <a:t>就是通常理解的继承关系，子用例和父用例相似，但表现出更特别的行为；子用例将继承父用例的所有结构、行为和关系。子用例可以使用父用例的一段行为，也可以重载它。父用例通常是抽象的。</a:t>
            </a:r>
          </a:p>
        </p:txBody>
      </p:sp>
      <p:pic>
        <p:nvPicPr>
          <p:cNvPr id="6" name="图片 5">
            <a:extLst>
              <a:ext uri="{FF2B5EF4-FFF2-40B4-BE49-F238E27FC236}">
                <a16:creationId xmlns:a16="http://schemas.microsoft.com/office/drawing/2014/main" id="{1BECA5FE-704E-4EC4-A558-FE607B412D2E}"/>
              </a:ext>
            </a:extLst>
          </p:cNvPr>
          <p:cNvPicPr>
            <a:picLocks noChangeAspect="1"/>
          </p:cNvPicPr>
          <p:nvPr/>
        </p:nvPicPr>
        <p:blipFill>
          <a:blip r:embed="rId2"/>
          <a:stretch>
            <a:fillRect/>
          </a:stretch>
        </p:blipFill>
        <p:spPr>
          <a:xfrm>
            <a:off x="2062666" y="2799285"/>
            <a:ext cx="8066667" cy="2780952"/>
          </a:xfrm>
          <a:prstGeom prst="rect">
            <a:avLst/>
          </a:prstGeom>
        </p:spPr>
      </p:pic>
      <p:sp>
        <p:nvSpPr>
          <p:cNvPr id="7" name="文本框 6">
            <a:extLst>
              <a:ext uri="{FF2B5EF4-FFF2-40B4-BE49-F238E27FC236}">
                <a16:creationId xmlns:a16="http://schemas.microsoft.com/office/drawing/2014/main" id="{D7B6728A-C87D-43C7-B6E3-5E3D1815300C}"/>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40537253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536A7-ECEB-45F2-89FA-581BAEF316A5}"/>
              </a:ext>
            </a:extLst>
          </p:cNvPr>
          <p:cNvSpPr txBox="1"/>
          <p:nvPr/>
        </p:nvSpPr>
        <p:spPr>
          <a:xfrm>
            <a:off x="1560352" y="1115736"/>
            <a:ext cx="2061783" cy="369332"/>
          </a:xfrm>
          <a:prstGeom prst="rect">
            <a:avLst/>
          </a:prstGeom>
          <a:noFill/>
        </p:spPr>
        <p:txBody>
          <a:bodyPr wrap="none" rtlCol="0">
            <a:spAutoFit/>
          </a:bodyPr>
          <a:lstStyle/>
          <a:p>
            <a:r>
              <a:rPr lang="en-US" altLang="zh-CN" dirty="0"/>
              <a:t>2. </a:t>
            </a:r>
            <a:r>
              <a:rPr lang="zh-CN" altLang="en-US" dirty="0"/>
              <a:t>包含（</a:t>
            </a:r>
            <a:r>
              <a:rPr lang="en-US" altLang="zh-CN" dirty="0"/>
              <a:t>Include</a:t>
            </a:r>
            <a:r>
              <a:rPr lang="zh-CN" altLang="en-US" dirty="0"/>
              <a:t>）</a:t>
            </a:r>
          </a:p>
        </p:txBody>
      </p:sp>
      <p:sp>
        <p:nvSpPr>
          <p:cNvPr id="3" name="文本框 2">
            <a:extLst>
              <a:ext uri="{FF2B5EF4-FFF2-40B4-BE49-F238E27FC236}">
                <a16:creationId xmlns:a16="http://schemas.microsoft.com/office/drawing/2014/main" id="{062D8EEF-2EF7-4025-BE85-3CA27D791B58}"/>
              </a:ext>
            </a:extLst>
          </p:cNvPr>
          <p:cNvSpPr txBox="1"/>
          <p:nvPr/>
        </p:nvSpPr>
        <p:spPr>
          <a:xfrm>
            <a:off x="1778466" y="1736521"/>
            <a:ext cx="6878806" cy="369332"/>
          </a:xfrm>
          <a:prstGeom prst="rect">
            <a:avLst/>
          </a:prstGeom>
          <a:noFill/>
        </p:spPr>
        <p:txBody>
          <a:bodyPr wrap="none" rtlCol="0">
            <a:spAutoFit/>
          </a:bodyPr>
          <a:lstStyle/>
          <a:p>
            <a:r>
              <a:rPr lang="zh-CN" altLang="en-US"/>
              <a:t>包含关系用来把一个较复杂用例所表示的功能分解成较小的步骤。</a:t>
            </a:r>
            <a:endParaRPr lang="zh-CN" altLang="en-US" dirty="0"/>
          </a:p>
        </p:txBody>
      </p:sp>
      <p:pic>
        <p:nvPicPr>
          <p:cNvPr id="5" name="图片 4">
            <a:extLst>
              <a:ext uri="{FF2B5EF4-FFF2-40B4-BE49-F238E27FC236}">
                <a16:creationId xmlns:a16="http://schemas.microsoft.com/office/drawing/2014/main" id="{C2EF6E6D-041E-41F8-BBED-0FCC1B47FE41}"/>
              </a:ext>
            </a:extLst>
          </p:cNvPr>
          <p:cNvPicPr>
            <a:picLocks noChangeAspect="1"/>
          </p:cNvPicPr>
          <p:nvPr/>
        </p:nvPicPr>
        <p:blipFill>
          <a:blip r:embed="rId2"/>
          <a:stretch>
            <a:fillRect/>
          </a:stretch>
        </p:blipFill>
        <p:spPr>
          <a:xfrm>
            <a:off x="2781513" y="2888772"/>
            <a:ext cx="6209524" cy="2590476"/>
          </a:xfrm>
          <a:prstGeom prst="rect">
            <a:avLst/>
          </a:prstGeom>
        </p:spPr>
      </p:pic>
      <p:sp>
        <p:nvSpPr>
          <p:cNvPr id="6" name="文本框 5">
            <a:extLst>
              <a:ext uri="{FF2B5EF4-FFF2-40B4-BE49-F238E27FC236}">
                <a16:creationId xmlns:a16="http://schemas.microsoft.com/office/drawing/2014/main" id="{99EB52E9-7325-4D00-8EE1-7790FEBAEF3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14216267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C40E69-FA28-4653-AB07-7374C15F01EF}"/>
              </a:ext>
            </a:extLst>
          </p:cNvPr>
          <p:cNvSpPr txBox="1"/>
          <p:nvPr/>
        </p:nvSpPr>
        <p:spPr>
          <a:xfrm>
            <a:off x="1417739" y="1233182"/>
            <a:ext cx="2012089" cy="369332"/>
          </a:xfrm>
          <a:prstGeom prst="rect">
            <a:avLst/>
          </a:prstGeom>
          <a:noFill/>
        </p:spPr>
        <p:txBody>
          <a:bodyPr wrap="none" rtlCol="0">
            <a:spAutoFit/>
          </a:bodyPr>
          <a:lstStyle/>
          <a:p>
            <a:r>
              <a:rPr lang="en-US" altLang="zh-CN" dirty="0"/>
              <a:t>3. </a:t>
            </a:r>
            <a:r>
              <a:rPr lang="zh-CN" altLang="en-US" dirty="0"/>
              <a:t>扩展（</a:t>
            </a:r>
            <a:r>
              <a:rPr lang="en-US" altLang="zh-CN" dirty="0"/>
              <a:t>Extend</a:t>
            </a:r>
            <a:r>
              <a:rPr lang="zh-CN" altLang="en-US" dirty="0"/>
              <a:t>）</a:t>
            </a:r>
          </a:p>
        </p:txBody>
      </p:sp>
      <p:sp>
        <p:nvSpPr>
          <p:cNvPr id="3" name="文本框 2">
            <a:extLst>
              <a:ext uri="{FF2B5EF4-FFF2-40B4-BE49-F238E27FC236}">
                <a16:creationId xmlns:a16="http://schemas.microsoft.com/office/drawing/2014/main" id="{79C77ACB-F2E2-4E34-BDF2-01C108D98053}"/>
              </a:ext>
            </a:extLst>
          </p:cNvPr>
          <p:cNvSpPr txBox="1"/>
          <p:nvPr/>
        </p:nvSpPr>
        <p:spPr>
          <a:xfrm>
            <a:off x="1770077" y="2147582"/>
            <a:ext cx="7340471" cy="369332"/>
          </a:xfrm>
          <a:prstGeom prst="rect">
            <a:avLst/>
          </a:prstGeom>
          <a:noFill/>
        </p:spPr>
        <p:txBody>
          <a:bodyPr wrap="none" rtlCol="0">
            <a:spAutoFit/>
          </a:bodyPr>
          <a:lstStyle/>
          <a:p>
            <a:r>
              <a:rPr lang="zh-CN" altLang="en-US" dirty="0"/>
              <a:t>扩展关系是指用例功能的延伸，相当于为基础用例提供一个附加功能。</a:t>
            </a:r>
          </a:p>
        </p:txBody>
      </p:sp>
      <p:pic>
        <p:nvPicPr>
          <p:cNvPr id="5" name="图片 4">
            <a:extLst>
              <a:ext uri="{FF2B5EF4-FFF2-40B4-BE49-F238E27FC236}">
                <a16:creationId xmlns:a16="http://schemas.microsoft.com/office/drawing/2014/main" id="{81B95FDB-029D-4B68-A18A-327A227EE9AE}"/>
              </a:ext>
            </a:extLst>
          </p:cNvPr>
          <p:cNvPicPr>
            <a:picLocks noChangeAspect="1"/>
          </p:cNvPicPr>
          <p:nvPr/>
        </p:nvPicPr>
        <p:blipFill>
          <a:blip r:embed="rId2"/>
          <a:stretch>
            <a:fillRect/>
          </a:stretch>
        </p:blipFill>
        <p:spPr>
          <a:xfrm>
            <a:off x="3657726" y="3061982"/>
            <a:ext cx="4104762" cy="2447619"/>
          </a:xfrm>
          <a:prstGeom prst="rect">
            <a:avLst/>
          </a:prstGeom>
        </p:spPr>
      </p:pic>
      <p:sp>
        <p:nvSpPr>
          <p:cNvPr id="6" name="文本框 5">
            <a:extLst>
              <a:ext uri="{FF2B5EF4-FFF2-40B4-BE49-F238E27FC236}">
                <a16:creationId xmlns:a16="http://schemas.microsoft.com/office/drawing/2014/main" id="{3D179C04-E242-4AC0-8BFF-09E0FDDCFBA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365181446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C1CD79-7C9E-46B9-8E00-818E79BA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23" y="1493166"/>
            <a:ext cx="2772077" cy="3871667"/>
          </a:xfrm>
          <a:prstGeom prst="rect">
            <a:avLst/>
          </a:prstGeom>
          <a:effectLst>
            <a:outerShdw blurRad="127000" dist="38100" dir="5400000" algn="t" rotWithShape="0">
              <a:prstClr val="black">
                <a:alpha val="40000"/>
              </a:prstClr>
            </a:outerShdw>
          </a:effectLst>
        </p:spPr>
      </p:pic>
      <p:sp>
        <p:nvSpPr>
          <p:cNvPr id="6" name="文本框 5">
            <a:extLst>
              <a:ext uri="{FF2B5EF4-FFF2-40B4-BE49-F238E27FC236}">
                <a16:creationId xmlns:a16="http://schemas.microsoft.com/office/drawing/2014/main" id="{269A313F-52E9-4134-A5A2-39DB43701B81}"/>
              </a:ext>
            </a:extLst>
          </p:cNvPr>
          <p:cNvSpPr txBox="1"/>
          <p:nvPr/>
        </p:nvSpPr>
        <p:spPr>
          <a:xfrm>
            <a:off x="1635244" y="2783840"/>
            <a:ext cx="5321667" cy="369332"/>
          </a:xfrm>
          <a:prstGeom prst="rect">
            <a:avLst/>
          </a:prstGeom>
          <a:noFill/>
        </p:spPr>
        <p:txBody>
          <a:bodyPr wrap="square">
            <a:spAutoFit/>
          </a:bodyPr>
          <a:lstStyle/>
          <a:p>
            <a:r>
              <a:rPr lang="en-US" altLang="zh-CN" dirty="0"/>
              <a:t>《UML2</a:t>
            </a:r>
            <a:r>
              <a:rPr lang="zh-CN" altLang="en-US" dirty="0"/>
              <a:t>基础、建模与设计教程</a:t>
            </a:r>
            <a:r>
              <a:rPr lang="en-US" altLang="zh-CN" dirty="0"/>
              <a:t>》</a:t>
            </a:r>
            <a:r>
              <a:rPr lang="zh-CN" altLang="en-US" dirty="0"/>
              <a:t>清华大学出版社</a:t>
            </a:r>
            <a:endParaRPr lang="en-US" altLang="zh-CN" dirty="0"/>
          </a:p>
        </p:txBody>
      </p:sp>
      <p:sp>
        <p:nvSpPr>
          <p:cNvPr id="9" name="文本框 8">
            <a:extLst>
              <a:ext uri="{FF2B5EF4-FFF2-40B4-BE49-F238E27FC236}">
                <a16:creationId xmlns:a16="http://schemas.microsoft.com/office/drawing/2014/main" id="{8AD35259-DE4F-4CC7-B553-BC9EE05D3C10}"/>
              </a:ext>
            </a:extLst>
          </p:cNvPr>
          <p:cNvSpPr txBox="1"/>
          <p:nvPr/>
        </p:nvSpPr>
        <p:spPr>
          <a:xfrm>
            <a:off x="1810593" y="4202669"/>
            <a:ext cx="1320800" cy="369332"/>
          </a:xfrm>
          <a:prstGeom prst="rect">
            <a:avLst/>
          </a:prstGeom>
          <a:noFill/>
        </p:spPr>
        <p:txBody>
          <a:bodyPr wrap="square">
            <a:spAutoFit/>
          </a:bodyPr>
          <a:lstStyle/>
          <a:p>
            <a:r>
              <a:rPr lang="en-US" altLang="zh-CN" dirty="0"/>
              <a:t>1.5~1.8</a:t>
            </a:r>
            <a:endParaRPr lang="zh-CN" altLang="en-US" dirty="0"/>
          </a:p>
        </p:txBody>
      </p:sp>
      <p:sp>
        <p:nvSpPr>
          <p:cNvPr id="13" name="文本框 12">
            <a:extLst>
              <a:ext uri="{FF2B5EF4-FFF2-40B4-BE49-F238E27FC236}">
                <a16:creationId xmlns:a16="http://schemas.microsoft.com/office/drawing/2014/main" id="{FCB09384-3771-4ADB-848B-4956478D057A}"/>
              </a:ext>
            </a:extLst>
          </p:cNvPr>
          <p:cNvSpPr txBox="1"/>
          <p:nvPr/>
        </p:nvSpPr>
        <p:spPr>
          <a:xfrm>
            <a:off x="1810593" y="2274948"/>
            <a:ext cx="1107996"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使用教材</a:t>
            </a:r>
          </a:p>
        </p:txBody>
      </p:sp>
      <p:sp>
        <p:nvSpPr>
          <p:cNvPr id="16" name="文本框 15">
            <a:extLst>
              <a:ext uri="{FF2B5EF4-FFF2-40B4-BE49-F238E27FC236}">
                <a16:creationId xmlns:a16="http://schemas.microsoft.com/office/drawing/2014/main" id="{4189FD60-56FF-4CB1-BA7C-EDFE557632DF}"/>
              </a:ext>
            </a:extLst>
          </p:cNvPr>
          <p:cNvSpPr txBox="1"/>
          <p:nvPr/>
        </p:nvSpPr>
        <p:spPr>
          <a:xfrm>
            <a:off x="1810593" y="3704829"/>
            <a:ext cx="1569660"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800" dirty="0"/>
              <a:t>重点讲解章节</a:t>
            </a:r>
          </a:p>
        </p:txBody>
      </p:sp>
    </p:spTree>
    <p:extLst>
      <p:ext uri="{BB962C8B-B14F-4D97-AF65-F5344CB8AC3E}">
        <p14:creationId xmlns:p14="http://schemas.microsoft.com/office/powerpoint/2010/main" val="411193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2142921" y="915798"/>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604441" y="1870838"/>
            <a:ext cx="6590266" cy="369332"/>
          </a:xfrm>
          <a:prstGeom prst="rect">
            <a:avLst/>
          </a:prstGeom>
          <a:noFill/>
        </p:spPr>
        <p:txBody>
          <a:bodyPr wrap="none" rtlCol="0">
            <a:spAutoFit/>
          </a:bodyPr>
          <a:lstStyle/>
          <a:p>
            <a:r>
              <a:rPr lang="zh-CN" altLang="en-US" dirty="0"/>
              <a:t>包含（</a:t>
            </a:r>
            <a:r>
              <a:rPr lang="en-US" altLang="zh-CN" dirty="0"/>
              <a:t>include</a:t>
            </a:r>
            <a:r>
              <a:rPr lang="zh-CN" altLang="en-US" dirty="0"/>
              <a:t>）、扩展（</a:t>
            </a:r>
            <a:r>
              <a:rPr lang="en-US" altLang="zh-CN" dirty="0"/>
              <a:t>extend</a:t>
            </a:r>
            <a:r>
              <a:rPr lang="zh-CN" altLang="en-US" dirty="0"/>
              <a:t>）、泛化（</a:t>
            </a:r>
            <a:r>
              <a:rPr lang="en-US" altLang="zh-CN" dirty="0"/>
              <a:t>Inheritance</a:t>
            </a:r>
            <a:r>
              <a:rPr lang="zh-CN" altLang="en-US" dirty="0"/>
              <a:t>）的区别</a:t>
            </a:r>
          </a:p>
        </p:txBody>
      </p:sp>
      <p:sp>
        <p:nvSpPr>
          <p:cNvPr id="6" name="文本框 5">
            <a:extLst>
              <a:ext uri="{FF2B5EF4-FFF2-40B4-BE49-F238E27FC236}">
                <a16:creationId xmlns:a16="http://schemas.microsoft.com/office/drawing/2014/main" id="{B8D843BE-DDEA-4E4B-BD89-894E7C88D643}"/>
              </a:ext>
            </a:extLst>
          </p:cNvPr>
          <p:cNvSpPr txBox="1"/>
          <p:nvPr/>
        </p:nvSpPr>
        <p:spPr>
          <a:xfrm>
            <a:off x="4177719" y="3112316"/>
            <a:ext cx="6716053" cy="2585323"/>
          </a:xfrm>
          <a:prstGeom prst="rect">
            <a:avLst/>
          </a:prstGeom>
          <a:noFill/>
        </p:spPr>
        <p:txBody>
          <a:bodyPr wrap="square" rtlCol="0">
            <a:spAutoFit/>
          </a:bodyPr>
          <a:lstStyle/>
          <a:p>
            <a:r>
              <a:rPr lang="zh-CN" altLang="en-US" b="1" dirty="0"/>
              <a:t>包含（</a:t>
            </a:r>
            <a:r>
              <a:rPr lang="en-US" altLang="zh-CN" b="1" dirty="0"/>
              <a:t>include</a:t>
            </a:r>
            <a:r>
              <a:rPr lang="zh-CN" altLang="en-US" b="1" dirty="0"/>
              <a:t>）、扩展（</a:t>
            </a:r>
            <a:r>
              <a:rPr lang="en-US" altLang="zh-CN" b="1" dirty="0"/>
              <a:t>extend</a:t>
            </a:r>
            <a:r>
              <a:rPr lang="zh-CN" altLang="en-US" b="1" dirty="0"/>
              <a:t>）、泛化（</a:t>
            </a:r>
            <a:r>
              <a:rPr lang="en-US" altLang="zh-CN" b="1" dirty="0"/>
              <a:t>Inheritance</a:t>
            </a:r>
            <a:r>
              <a:rPr lang="zh-CN" altLang="en-US" b="1" dirty="0"/>
              <a:t>）的区别：</a:t>
            </a:r>
            <a:endParaRPr lang="en-US" altLang="zh-CN" b="1" dirty="0"/>
          </a:p>
          <a:p>
            <a:r>
              <a:rPr lang="zh-CN" altLang="en-US" dirty="0"/>
              <a:t>条件性：泛化中的子用例和</a:t>
            </a:r>
            <a:r>
              <a:rPr lang="en-US" altLang="zh-CN" dirty="0"/>
              <a:t>include</a:t>
            </a:r>
            <a:r>
              <a:rPr lang="zh-CN" altLang="en-US" dirty="0"/>
              <a:t>中的被包含的用例会无条件发生，而</a:t>
            </a:r>
            <a:r>
              <a:rPr lang="en-US" altLang="zh-CN" dirty="0"/>
              <a:t>extend</a:t>
            </a:r>
            <a:r>
              <a:rPr lang="zh-CN" altLang="en-US" dirty="0"/>
              <a:t>中的延伸用例的发生是有条件的；</a:t>
            </a:r>
            <a:endParaRPr lang="en-US" altLang="zh-CN" dirty="0"/>
          </a:p>
          <a:p>
            <a:r>
              <a:rPr lang="zh-CN" altLang="en-US" dirty="0"/>
              <a:t>直接性：泛化中的子用例和</a:t>
            </a:r>
            <a:r>
              <a:rPr lang="en-US" altLang="zh-CN" dirty="0"/>
              <a:t>extend</a:t>
            </a:r>
            <a:r>
              <a:rPr lang="zh-CN" altLang="en-US" dirty="0"/>
              <a:t>中的延伸用例为参与者提供直接服务，而 </a:t>
            </a:r>
            <a:r>
              <a:rPr lang="en-US" altLang="zh-CN" dirty="0"/>
              <a:t>include</a:t>
            </a:r>
            <a:r>
              <a:rPr lang="zh-CN" altLang="en-US" dirty="0"/>
              <a:t>中被包含的用例为参与者提供间接服务。</a:t>
            </a:r>
            <a:endParaRPr lang="en-US" altLang="zh-CN" dirty="0"/>
          </a:p>
          <a:p>
            <a:r>
              <a:rPr lang="zh-CN" altLang="en-US" dirty="0"/>
              <a:t>对</a:t>
            </a:r>
            <a:r>
              <a:rPr lang="en-US" altLang="zh-CN" dirty="0"/>
              <a:t>extend</a:t>
            </a:r>
            <a:r>
              <a:rPr lang="zh-CN" altLang="en-US" dirty="0"/>
              <a:t>而言，延伸用例并不包含基础用例的内容，基础用例也不包含延伸用例的内容。</a:t>
            </a:r>
            <a:endParaRPr lang="en-US" altLang="zh-CN" dirty="0"/>
          </a:p>
          <a:p>
            <a:r>
              <a:rPr lang="zh-CN" altLang="en-US" dirty="0"/>
              <a:t>对</a:t>
            </a:r>
            <a:r>
              <a:rPr lang="en-US" altLang="zh-CN" dirty="0"/>
              <a:t>Inheritance</a:t>
            </a:r>
            <a:r>
              <a:rPr lang="zh-CN" altLang="en-US" dirty="0"/>
              <a:t>而言，子用例包含基础用例的所有内容及其和其他用例或参与者之间的关系；</a:t>
            </a:r>
          </a:p>
        </p:txBody>
      </p:sp>
    </p:spTree>
    <p:extLst>
      <p:ext uri="{BB962C8B-B14F-4D97-AF65-F5344CB8AC3E}">
        <p14:creationId xmlns:p14="http://schemas.microsoft.com/office/powerpoint/2010/main" val="222755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4F763-1878-4660-AB9D-EF1DFAE7A24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1.6.2 </a:t>
            </a:r>
            <a:r>
              <a:rPr lang="zh-CN" altLang="en-US" sz="4000" b="1" dirty="0"/>
              <a:t>类图</a:t>
            </a:r>
          </a:p>
        </p:txBody>
      </p:sp>
      <p:pic>
        <p:nvPicPr>
          <p:cNvPr id="3" name="图片 2">
            <a:extLst>
              <a:ext uri="{FF2B5EF4-FFF2-40B4-BE49-F238E27FC236}">
                <a16:creationId xmlns:a16="http://schemas.microsoft.com/office/drawing/2014/main" id="{C2C8D797-9C91-4BF2-BD88-0C749FDF4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763" y="1537660"/>
            <a:ext cx="4169996" cy="3923898"/>
          </a:xfrm>
          <a:prstGeom prst="rect">
            <a:avLst/>
          </a:prstGeom>
        </p:spPr>
      </p:pic>
      <p:sp>
        <p:nvSpPr>
          <p:cNvPr id="4" name="文本框 3">
            <a:extLst>
              <a:ext uri="{FF2B5EF4-FFF2-40B4-BE49-F238E27FC236}">
                <a16:creationId xmlns:a16="http://schemas.microsoft.com/office/drawing/2014/main" id="{A4C8A08D-3DBD-48DE-86FD-41E3CE229BE0}"/>
              </a:ext>
            </a:extLst>
          </p:cNvPr>
          <p:cNvSpPr txBox="1"/>
          <p:nvPr/>
        </p:nvSpPr>
        <p:spPr>
          <a:xfrm>
            <a:off x="2745850" y="5730240"/>
            <a:ext cx="2723823" cy="369332"/>
          </a:xfrm>
          <a:prstGeom prst="rect">
            <a:avLst/>
          </a:prstGeom>
          <a:noFill/>
        </p:spPr>
        <p:txBody>
          <a:bodyPr wrap="none" rtlCol="0">
            <a:spAutoFit/>
          </a:bodyPr>
          <a:lstStyle/>
          <a:p>
            <a:r>
              <a:rPr lang="zh-CN" altLang="en-US" dirty="0"/>
              <a:t>社区团购部分大致的类图</a:t>
            </a:r>
          </a:p>
        </p:txBody>
      </p:sp>
      <p:sp>
        <p:nvSpPr>
          <p:cNvPr id="5" name="文本框 4">
            <a:extLst>
              <a:ext uri="{FF2B5EF4-FFF2-40B4-BE49-F238E27FC236}">
                <a16:creationId xmlns:a16="http://schemas.microsoft.com/office/drawing/2014/main" id="{026D302E-03D8-4AF7-8B01-73ACE45DA666}"/>
              </a:ext>
            </a:extLst>
          </p:cNvPr>
          <p:cNvSpPr txBox="1"/>
          <p:nvPr/>
        </p:nvSpPr>
        <p:spPr>
          <a:xfrm>
            <a:off x="8341360" y="2468879"/>
            <a:ext cx="3078480" cy="1754326"/>
          </a:xfrm>
          <a:prstGeom prst="rect">
            <a:avLst/>
          </a:prstGeom>
          <a:noFill/>
        </p:spPr>
        <p:txBody>
          <a:bodyPr wrap="square" rtlCol="0">
            <a:spAutoFit/>
          </a:bodyPr>
          <a:lstStyle/>
          <a:p>
            <a:r>
              <a:rPr lang="zh-CN" altLang="en-US" dirty="0"/>
              <a:t>类图是</a:t>
            </a:r>
            <a:r>
              <a:rPr lang="en-US" altLang="zh-CN" dirty="0"/>
              <a:t>UML</a:t>
            </a:r>
            <a:r>
              <a:rPr lang="zh-CN" altLang="en-US" dirty="0"/>
              <a:t>面向对象中最常用的一种图，类图可以帮助人们更直观地了解一个系统的体系结构。通过关系和类表示的类图，可以图形化地描述一个系统的设计部分。</a:t>
            </a:r>
          </a:p>
        </p:txBody>
      </p:sp>
    </p:spTree>
    <p:extLst>
      <p:ext uri="{BB962C8B-B14F-4D97-AF65-F5344CB8AC3E}">
        <p14:creationId xmlns:p14="http://schemas.microsoft.com/office/powerpoint/2010/main" val="24585972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94A0B8-696E-4438-AC20-F96B7067F035}"/>
              </a:ext>
            </a:extLst>
          </p:cNvPr>
          <p:cNvSpPr txBox="1"/>
          <p:nvPr/>
        </p:nvSpPr>
        <p:spPr>
          <a:xfrm>
            <a:off x="1635853" y="1585519"/>
            <a:ext cx="5262979" cy="369332"/>
          </a:xfrm>
          <a:prstGeom prst="rect">
            <a:avLst/>
          </a:prstGeom>
          <a:noFill/>
        </p:spPr>
        <p:txBody>
          <a:bodyPr wrap="none" rtlCol="0">
            <a:spAutoFit/>
          </a:bodyPr>
          <a:lstStyle/>
          <a:p>
            <a:r>
              <a:rPr lang="zh-CN" altLang="en-US" dirty="0"/>
              <a:t>类名：如果是抽象类，则采用斜体（继承用实线）</a:t>
            </a:r>
          </a:p>
        </p:txBody>
      </p:sp>
      <p:pic>
        <p:nvPicPr>
          <p:cNvPr id="4" name="图片 3">
            <a:extLst>
              <a:ext uri="{FF2B5EF4-FFF2-40B4-BE49-F238E27FC236}">
                <a16:creationId xmlns:a16="http://schemas.microsoft.com/office/drawing/2014/main" id="{BBC57E2C-EFFA-405D-8622-B1D1336FE920}"/>
              </a:ext>
            </a:extLst>
          </p:cNvPr>
          <p:cNvPicPr>
            <a:picLocks noChangeAspect="1"/>
          </p:cNvPicPr>
          <p:nvPr/>
        </p:nvPicPr>
        <p:blipFill>
          <a:blip r:embed="rId2"/>
          <a:stretch>
            <a:fillRect/>
          </a:stretch>
        </p:blipFill>
        <p:spPr>
          <a:xfrm>
            <a:off x="3272190" y="2408702"/>
            <a:ext cx="5647619" cy="2895238"/>
          </a:xfrm>
          <a:prstGeom prst="rect">
            <a:avLst/>
          </a:prstGeom>
        </p:spPr>
      </p:pic>
      <p:sp>
        <p:nvSpPr>
          <p:cNvPr id="5" name="文本框 4">
            <a:extLst>
              <a:ext uri="{FF2B5EF4-FFF2-40B4-BE49-F238E27FC236}">
                <a16:creationId xmlns:a16="http://schemas.microsoft.com/office/drawing/2014/main" id="{9A009E84-180B-4B52-B549-F1F30CFCDE2F}"/>
              </a:ext>
            </a:extLst>
          </p:cNvPr>
          <p:cNvSpPr txBox="1"/>
          <p:nvPr/>
        </p:nvSpPr>
        <p:spPr>
          <a:xfrm>
            <a:off x="8341360" y="763786"/>
            <a:ext cx="3078480" cy="707886"/>
          </a:xfrm>
          <a:prstGeom prst="rect">
            <a:avLst/>
          </a:prstGeom>
          <a:noFill/>
        </p:spPr>
        <p:txBody>
          <a:bodyPr wrap="square" rtlCol="0">
            <a:spAutoFit/>
          </a:bodyPr>
          <a:lstStyle/>
          <a:p>
            <a:r>
              <a:rPr lang="en-US" altLang="zh-CN" sz="4000" b="1" dirty="0">
                <a:solidFill>
                  <a:schemeClr val="tx1">
                    <a:lumMod val="50000"/>
                    <a:lumOff val="50000"/>
                  </a:schemeClr>
                </a:solidFill>
              </a:rPr>
              <a:t>1.6.2 </a:t>
            </a:r>
            <a:r>
              <a:rPr lang="zh-CN" altLang="en-US" sz="4000" b="1" dirty="0">
                <a:solidFill>
                  <a:schemeClr val="tx1">
                    <a:lumMod val="50000"/>
                    <a:lumOff val="50000"/>
                  </a:schemeClr>
                </a:solidFill>
              </a:rPr>
              <a:t>类图</a:t>
            </a:r>
          </a:p>
        </p:txBody>
      </p:sp>
    </p:spTree>
    <p:extLst>
      <p:ext uri="{BB962C8B-B14F-4D97-AF65-F5344CB8AC3E}">
        <p14:creationId xmlns:p14="http://schemas.microsoft.com/office/powerpoint/2010/main" val="21766061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4D4174-244F-43DE-A6F6-7F96B7DE4967}"/>
              </a:ext>
            </a:extLst>
          </p:cNvPr>
          <p:cNvSpPr txBox="1"/>
          <p:nvPr/>
        </p:nvSpPr>
        <p:spPr>
          <a:xfrm>
            <a:off x="2118641" y="1652631"/>
            <a:ext cx="45719"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5C70078-3F2B-40E3-BBEA-B4EB589BB29A}"/>
              </a:ext>
            </a:extLst>
          </p:cNvPr>
          <p:cNvSpPr txBox="1"/>
          <p:nvPr/>
        </p:nvSpPr>
        <p:spPr>
          <a:xfrm>
            <a:off x="1459685" y="1258349"/>
            <a:ext cx="5176007" cy="2031325"/>
          </a:xfrm>
          <a:prstGeom prst="rect">
            <a:avLst/>
          </a:prstGeom>
          <a:noFill/>
        </p:spPr>
        <p:txBody>
          <a:bodyPr wrap="square" rtlCol="0">
            <a:spAutoFit/>
          </a:bodyPr>
          <a:lstStyle/>
          <a:p>
            <a:r>
              <a:rPr lang="en-US" altLang="zh-CN" dirty="0"/>
              <a:t>1.</a:t>
            </a:r>
            <a:r>
              <a:rPr lang="zh-CN" altLang="en-US" dirty="0"/>
              <a:t> 接口的表示：</a:t>
            </a:r>
            <a:endParaRPr lang="en-US" altLang="zh-CN" dirty="0"/>
          </a:p>
          <a:p>
            <a:endParaRPr lang="en-US" altLang="zh-CN" dirty="0"/>
          </a:p>
          <a:p>
            <a:r>
              <a:rPr lang="zh-CN" altLang="en-US" dirty="0"/>
              <a:t>一个类和一个接口不同：一个类可以有它形态的真实实例，然而一个接口必须至少有一个类来实现它。在</a:t>
            </a:r>
            <a:r>
              <a:rPr lang="en-US" altLang="zh-CN" dirty="0"/>
              <a:t>UML2</a:t>
            </a:r>
            <a:r>
              <a:rPr lang="zh-CN" altLang="en-US" dirty="0"/>
              <a:t>中，一个接口被认为是类建模元素的特殊化。因此，接口就象类那样绘制，但是长方形的顶部区域也有文本“</a:t>
            </a:r>
            <a:r>
              <a:rPr lang="en-US" altLang="zh-CN" dirty="0"/>
              <a:t>interface"</a:t>
            </a:r>
            <a:r>
              <a:rPr lang="zh-CN" altLang="en-US" dirty="0"/>
              <a:t>。</a:t>
            </a:r>
          </a:p>
        </p:txBody>
      </p:sp>
      <p:pic>
        <p:nvPicPr>
          <p:cNvPr id="5" name="图片 4">
            <a:extLst>
              <a:ext uri="{FF2B5EF4-FFF2-40B4-BE49-F238E27FC236}">
                <a16:creationId xmlns:a16="http://schemas.microsoft.com/office/drawing/2014/main" id="{7AF7C87A-9064-4825-9173-4781F66286D6}"/>
              </a:ext>
            </a:extLst>
          </p:cNvPr>
          <p:cNvPicPr>
            <a:picLocks noChangeAspect="1"/>
          </p:cNvPicPr>
          <p:nvPr/>
        </p:nvPicPr>
        <p:blipFill>
          <a:blip r:embed="rId2"/>
          <a:stretch>
            <a:fillRect/>
          </a:stretch>
        </p:blipFill>
        <p:spPr>
          <a:xfrm>
            <a:off x="6635692" y="2130780"/>
            <a:ext cx="4752381" cy="3133333"/>
          </a:xfrm>
          <a:prstGeom prst="rect">
            <a:avLst/>
          </a:prstGeom>
        </p:spPr>
      </p:pic>
      <p:sp>
        <p:nvSpPr>
          <p:cNvPr id="6" name="文本框 5">
            <a:extLst>
              <a:ext uri="{FF2B5EF4-FFF2-40B4-BE49-F238E27FC236}">
                <a16:creationId xmlns:a16="http://schemas.microsoft.com/office/drawing/2014/main" id="{8D2C487F-F2E8-4090-BF93-72F0EA6F7390}"/>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290823162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DFE123-4F7A-4A14-890F-E5FD06D71F37}"/>
              </a:ext>
            </a:extLst>
          </p:cNvPr>
          <p:cNvSpPr txBox="1"/>
          <p:nvPr/>
        </p:nvSpPr>
        <p:spPr>
          <a:xfrm>
            <a:off x="1526796" y="1661020"/>
            <a:ext cx="3421129" cy="369332"/>
          </a:xfrm>
          <a:prstGeom prst="rect">
            <a:avLst/>
          </a:prstGeom>
          <a:noFill/>
        </p:spPr>
        <p:txBody>
          <a:bodyPr wrap="none" rtlCol="0">
            <a:spAutoFit/>
          </a:bodyPr>
          <a:lstStyle/>
          <a:p>
            <a:r>
              <a:rPr lang="en-US" altLang="zh-CN" dirty="0"/>
              <a:t>2. UML</a:t>
            </a:r>
            <a:r>
              <a:rPr lang="zh-CN" altLang="en-US" dirty="0"/>
              <a:t>支持的可见性类型的标志</a:t>
            </a:r>
          </a:p>
        </p:txBody>
      </p:sp>
      <p:graphicFrame>
        <p:nvGraphicFramePr>
          <p:cNvPr id="3" name="表格 3">
            <a:extLst>
              <a:ext uri="{FF2B5EF4-FFF2-40B4-BE49-F238E27FC236}">
                <a16:creationId xmlns:a16="http://schemas.microsoft.com/office/drawing/2014/main" id="{8665158E-E806-49F5-8E23-F8469B9276D6}"/>
              </a:ext>
            </a:extLst>
          </p:cNvPr>
          <p:cNvGraphicFramePr>
            <a:graphicFrameLocks noGrp="1"/>
          </p:cNvGraphicFramePr>
          <p:nvPr>
            <p:extLst>
              <p:ext uri="{D42A27DB-BD31-4B8C-83A1-F6EECF244321}">
                <p14:modId xmlns:p14="http://schemas.microsoft.com/office/powerpoint/2010/main" val="4071525684"/>
              </p:ext>
            </p:extLst>
          </p:nvPr>
        </p:nvGraphicFramePr>
        <p:xfrm>
          <a:off x="1620940" y="30601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17495943"/>
                    </a:ext>
                  </a:extLst>
                </a:gridCol>
                <a:gridCol w="4064000">
                  <a:extLst>
                    <a:ext uri="{9D8B030D-6E8A-4147-A177-3AD203B41FA5}">
                      <a16:colId xmlns:a16="http://schemas.microsoft.com/office/drawing/2014/main" val="2627588368"/>
                    </a:ext>
                  </a:extLst>
                </a:gridCol>
              </a:tblGrid>
              <a:tr h="370840">
                <a:tc>
                  <a:txBody>
                    <a:bodyPr/>
                    <a:lstStyle/>
                    <a:p>
                      <a:r>
                        <a:rPr lang="zh-CN" altLang="en-US" dirty="0"/>
                        <a:t>标志</a:t>
                      </a:r>
                    </a:p>
                  </a:txBody>
                  <a:tcPr/>
                </a:tc>
                <a:tc>
                  <a:txBody>
                    <a:bodyPr/>
                    <a:lstStyle/>
                    <a:p>
                      <a:r>
                        <a:rPr lang="zh-CN" altLang="en-US" dirty="0"/>
                        <a:t>可见性类型</a:t>
                      </a:r>
                    </a:p>
                  </a:txBody>
                  <a:tcPr/>
                </a:tc>
                <a:extLst>
                  <a:ext uri="{0D108BD9-81ED-4DB2-BD59-A6C34878D82A}">
                    <a16:rowId xmlns:a16="http://schemas.microsoft.com/office/drawing/2014/main" val="1387681404"/>
                  </a:ext>
                </a:extLst>
              </a:tr>
              <a:tr h="370840">
                <a:tc>
                  <a:txBody>
                    <a:bodyPr/>
                    <a:lstStyle/>
                    <a:p>
                      <a:r>
                        <a:rPr lang="en-US" altLang="zh-CN" dirty="0"/>
                        <a:t>+</a:t>
                      </a:r>
                      <a:endParaRPr lang="zh-CN" altLang="en-US" dirty="0"/>
                    </a:p>
                  </a:txBody>
                  <a:tcPr/>
                </a:tc>
                <a:tc>
                  <a:txBody>
                    <a:bodyPr/>
                    <a:lstStyle/>
                    <a:p>
                      <a:r>
                        <a:rPr lang="en-US" altLang="zh-CN" dirty="0"/>
                        <a:t>Public</a:t>
                      </a:r>
                      <a:endParaRPr lang="zh-CN" altLang="en-US" dirty="0"/>
                    </a:p>
                  </a:txBody>
                  <a:tcPr/>
                </a:tc>
                <a:extLst>
                  <a:ext uri="{0D108BD9-81ED-4DB2-BD59-A6C34878D82A}">
                    <a16:rowId xmlns:a16="http://schemas.microsoft.com/office/drawing/2014/main" val="499665341"/>
                  </a:ext>
                </a:extLst>
              </a:tr>
              <a:tr h="370840">
                <a:tc>
                  <a:txBody>
                    <a:bodyPr/>
                    <a:lstStyle/>
                    <a:p>
                      <a:r>
                        <a:rPr lang="en-US" altLang="zh-CN" dirty="0"/>
                        <a:t>#</a:t>
                      </a:r>
                      <a:endParaRPr lang="zh-CN" altLang="en-US" dirty="0"/>
                    </a:p>
                  </a:txBody>
                  <a:tcPr/>
                </a:tc>
                <a:tc>
                  <a:txBody>
                    <a:bodyPr/>
                    <a:lstStyle/>
                    <a:p>
                      <a:r>
                        <a:rPr lang="en-US" altLang="zh-CN" dirty="0"/>
                        <a:t>Protected</a:t>
                      </a:r>
                      <a:endParaRPr lang="zh-CN" altLang="en-US" dirty="0"/>
                    </a:p>
                  </a:txBody>
                  <a:tcPr/>
                </a:tc>
                <a:extLst>
                  <a:ext uri="{0D108BD9-81ED-4DB2-BD59-A6C34878D82A}">
                    <a16:rowId xmlns:a16="http://schemas.microsoft.com/office/drawing/2014/main" val="52758228"/>
                  </a:ext>
                </a:extLst>
              </a:tr>
              <a:tr h="370840">
                <a:tc>
                  <a:txBody>
                    <a:bodyPr/>
                    <a:lstStyle/>
                    <a:p>
                      <a:r>
                        <a:rPr lang="en-US" altLang="zh-CN" dirty="0"/>
                        <a:t>-</a:t>
                      </a:r>
                      <a:endParaRPr lang="zh-CN" altLang="en-US" dirty="0"/>
                    </a:p>
                  </a:txBody>
                  <a:tcPr/>
                </a:tc>
                <a:tc>
                  <a:txBody>
                    <a:bodyPr/>
                    <a:lstStyle/>
                    <a:p>
                      <a:r>
                        <a:rPr lang="en-US" altLang="zh-CN" dirty="0"/>
                        <a:t>Private</a:t>
                      </a:r>
                      <a:endParaRPr lang="zh-CN" altLang="en-US" dirty="0"/>
                    </a:p>
                  </a:txBody>
                  <a:tcPr/>
                </a:tc>
                <a:extLst>
                  <a:ext uri="{0D108BD9-81ED-4DB2-BD59-A6C34878D82A}">
                    <a16:rowId xmlns:a16="http://schemas.microsoft.com/office/drawing/2014/main" val="1548419403"/>
                  </a:ext>
                </a:extLst>
              </a:tr>
              <a:tr h="370840">
                <a:tc>
                  <a:txBody>
                    <a:bodyPr/>
                    <a:lstStyle/>
                    <a:p>
                      <a:r>
                        <a:rPr lang="en-US" altLang="zh-CN" dirty="0"/>
                        <a:t>~</a:t>
                      </a:r>
                      <a:endParaRPr lang="zh-CN" altLang="en-US" dirty="0"/>
                    </a:p>
                  </a:txBody>
                  <a:tcPr/>
                </a:tc>
                <a:tc>
                  <a:txBody>
                    <a:bodyPr/>
                    <a:lstStyle/>
                    <a:p>
                      <a:r>
                        <a:rPr lang="en-US" altLang="zh-CN" dirty="0"/>
                        <a:t>Package</a:t>
                      </a:r>
                      <a:endParaRPr lang="zh-CN" altLang="en-US" dirty="0"/>
                    </a:p>
                  </a:txBody>
                  <a:tcPr/>
                </a:tc>
                <a:extLst>
                  <a:ext uri="{0D108BD9-81ED-4DB2-BD59-A6C34878D82A}">
                    <a16:rowId xmlns:a16="http://schemas.microsoft.com/office/drawing/2014/main" val="1991371809"/>
                  </a:ext>
                </a:extLst>
              </a:tr>
            </a:tbl>
          </a:graphicData>
        </a:graphic>
      </p:graphicFrame>
      <p:sp>
        <p:nvSpPr>
          <p:cNvPr id="4" name="文本框 3">
            <a:extLst>
              <a:ext uri="{FF2B5EF4-FFF2-40B4-BE49-F238E27FC236}">
                <a16:creationId xmlns:a16="http://schemas.microsoft.com/office/drawing/2014/main" id="{311020CD-590E-4EED-A05C-725572EB3DE6}"/>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60939755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DC5ABB-0CC6-4B94-AA08-FEC8D195C7A9}"/>
              </a:ext>
            </a:extLst>
          </p:cNvPr>
          <p:cNvSpPr txBox="1"/>
          <p:nvPr/>
        </p:nvSpPr>
        <p:spPr>
          <a:xfrm>
            <a:off x="2055303" y="1593908"/>
            <a:ext cx="2497800" cy="369332"/>
          </a:xfrm>
          <a:prstGeom prst="rect">
            <a:avLst/>
          </a:prstGeom>
          <a:noFill/>
        </p:spPr>
        <p:txBody>
          <a:bodyPr wrap="none" rtlCol="0">
            <a:spAutoFit/>
          </a:bodyPr>
          <a:lstStyle/>
          <a:p>
            <a:r>
              <a:rPr lang="en-US" altLang="zh-CN" dirty="0"/>
              <a:t>3.</a:t>
            </a:r>
            <a:r>
              <a:rPr lang="zh-CN" altLang="en-US" dirty="0"/>
              <a:t> 多重值和它们的表示</a:t>
            </a:r>
          </a:p>
        </p:txBody>
      </p:sp>
      <p:graphicFrame>
        <p:nvGraphicFramePr>
          <p:cNvPr id="3" name="表格 3">
            <a:extLst>
              <a:ext uri="{FF2B5EF4-FFF2-40B4-BE49-F238E27FC236}">
                <a16:creationId xmlns:a16="http://schemas.microsoft.com/office/drawing/2014/main" id="{79783A61-901D-45BB-81B7-78DF4302BFF0}"/>
              </a:ext>
            </a:extLst>
          </p:cNvPr>
          <p:cNvGraphicFramePr>
            <a:graphicFrameLocks noGrp="1"/>
          </p:cNvGraphicFramePr>
          <p:nvPr>
            <p:extLst>
              <p:ext uri="{D42A27DB-BD31-4B8C-83A1-F6EECF244321}">
                <p14:modId xmlns:p14="http://schemas.microsoft.com/office/powerpoint/2010/main" val="2347220752"/>
              </p:ext>
            </p:extLst>
          </p:nvPr>
        </p:nvGraphicFramePr>
        <p:xfrm>
          <a:off x="1679662" y="2366238"/>
          <a:ext cx="8128000" cy="3332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08974989"/>
                    </a:ext>
                  </a:extLst>
                </a:gridCol>
                <a:gridCol w="4064000">
                  <a:extLst>
                    <a:ext uri="{9D8B030D-6E8A-4147-A177-3AD203B41FA5}">
                      <a16:colId xmlns:a16="http://schemas.microsoft.com/office/drawing/2014/main" val="3014504771"/>
                    </a:ext>
                  </a:extLst>
                </a:gridCol>
              </a:tblGrid>
              <a:tr h="0">
                <a:tc>
                  <a:txBody>
                    <a:bodyPr/>
                    <a:lstStyle/>
                    <a:p>
                      <a:r>
                        <a:rPr lang="zh-CN" altLang="en-US" dirty="0"/>
                        <a:t>表示</a:t>
                      </a:r>
                    </a:p>
                  </a:txBody>
                  <a:tcPr/>
                </a:tc>
                <a:tc>
                  <a:txBody>
                    <a:bodyPr/>
                    <a:lstStyle/>
                    <a:p>
                      <a:r>
                        <a:rPr lang="zh-CN" altLang="en-US" dirty="0"/>
                        <a:t>含义</a:t>
                      </a:r>
                    </a:p>
                  </a:txBody>
                  <a:tcPr/>
                </a:tc>
                <a:extLst>
                  <a:ext uri="{0D108BD9-81ED-4DB2-BD59-A6C34878D82A}">
                    <a16:rowId xmlns:a16="http://schemas.microsoft.com/office/drawing/2014/main" val="725188517"/>
                  </a:ext>
                </a:extLst>
              </a:tr>
              <a:tr h="370840">
                <a:tc>
                  <a:txBody>
                    <a:bodyPr/>
                    <a:lstStyle/>
                    <a:p>
                      <a:r>
                        <a:rPr lang="en-US" altLang="zh-CN" dirty="0"/>
                        <a:t>0..1</a:t>
                      </a:r>
                      <a:endParaRPr lang="zh-CN" altLang="en-US" dirty="0"/>
                    </a:p>
                  </a:txBody>
                  <a:tcPr/>
                </a:tc>
                <a:tc>
                  <a:txBody>
                    <a:bodyPr/>
                    <a:lstStyle/>
                    <a:p>
                      <a:r>
                        <a:rPr lang="en-US" altLang="zh-CN" dirty="0"/>
                        <a:t>0</a:t>
                      </a:r>
                      <a:r>
                        <a:rPr lang="zh-CN" altLang="en-US" dirty="0"/>
                        <a:t>个或</a:t>
                      </a:r>
                      <a:r>
                        <a:rPr lang="en-US" altLang="zh-CN" dirty="0"/>
                        <a:t>1</a:t>
                      </a:r>
                      <a:r>
                        <a:rPr lang="zh-CN" altLang="en-US" dirty="0"/>
                        <a:t>个</a:t>
                      </a:r>
                    </a:p>
                  </a:txBody>
                  <a:tcPr/>
                </a:tc>
                <a:extLst>
                  <a:ext uri="{0D108BD9-81ED-4DB2-BD59-A6C34878D82A}">
                    <a16:rowId xmlns:a16="http://schemas.microsoft.com/office/drawing/2014/main" val="2882218712"/>
                  </a:ext>
                </a:extLst>
              </a:tr>
              <a:tr h="370840">
                <a:tc>
                  <a:txBody>
                    <a:bodyPr/>
                    <a:lstStyle/>
                    <a:p>
                      <a:r>
                        <a:rPr lang="en-US" altLang="zh-CN" dirty="0"/>
                        <a:t>1</a:t>
                      </a:r>
                      <a:endParaRPr lang="zh-CN" altLang="en-US" dirty="0"/>
                    </a:p>
                  </a:txBody>
                  <a:tcPr/>
                </a:tc>
                <a:tc>
                  <a:txBody>
                    <a:bodyPr/>
                    <a:lstStyle/>
                    <a:p>
                      <a:r>
                        <a:rPr lang="zh-CN" altLang="en-US" dirty="0"/>
                        <a:t>只能</a:t>
                      </a:r>
                      <a:r>
                        <a:rPr lang="en-US" altLang="zh-CN" dirty="0"/>
                        <a:t>1</a:t>
                      </a:r>
                      <a:r>
                        <a:rPr lang="zh-CN" altLang="en-US" dirty="0"/>
                        <a:t>个</a:t>
                      </a:r>
                    </a:p>
                  </a:txBody>
                  <a:tcPr/>
                </a:tc>
                <a:extLst>
                  <a:ext uri="{0D108BD9-81ED-4DB2-BD59-A6C34878D82A}">
                    <a16:rowId xmlns:a16="http://schemas.microsoft.com/office/drawing/2014/main" val="924914435"/>
                  </a:ext>
                </a:extLst>
              </a:tr>
              <a:tr h="370840">
                <a:tc>
                  <a:txBody>
                    <a:bodyPr/>
                    <a:lstStyle/>
                    <a:p>
                      <a:r>
                        <a:rPr lang="en-US" altLang="zh-CN" dirty="0"/>
                        <a:t>0..*</a:t>
                      </a:r>
                      <a:endParaRPr lang="zh-CN" altLang="en-US" dirty="0"/>
                    </a:p>
                  </a:txBody>
                  <a:tcPr/>
                </a:tc>
                <a:tc>
                  <a:txBody>
                    <a:bodyPr/>
                    <a:lstStyle/>
                    <a:p>
                      <a:r>
                        <a:rPr lang="en-US" altLang="zh-CN" dirty="0"/>
                        <a:t>0</a:t>
                      </a:r>
                      <a:r>
                        <a:rPr lang="zh-CN" altLang="en-US" dirty="0"/>
                        <a:t>个或多个</a:t>
                      </a:r>
                    </a:p>
                  </a:txBody>
                  <a:tcPr/>
                </a:tc>
                <a:extLst>
                  <a:ext uri="{0D108BD9-81ED-4DB2-BD59-A6C34878D82A}">
                    <a16:rowId xmlns:a16="http://schemas.microsoft.com/office/drawing/2014/main" val="4016067800"/>
                  </a:ext>
                </a:extLst>
              </a:tr>
              <a:tr h="370840">
                <a:tc>
                  <a:txBody>
                    <a:bodyPr/>
                    <a:lstStyle/>
                    <a:p>
                      <a:r>
                        <a:rPr lang="en-US" altLang="zh-CN" dirty="0"/>
                        <a:t>*</a:t>
                      </a:r>
                      <a:endParaRPr lang="zh-CN" altLang="en-US" dirty="0"/>
                    </a:p>
                  </a:txBody>
                  <a:tcPr/>
                </a:tc>
                <a:tc>
                  <a:txBody>
                    <a:bodyPr/>
                    <a:lstStyle/>
                    <a:p>
                      <a:r>
                        <a:rPr lang="en-US" altLang="zh-CN" dirty="0"/>
                        <a:t>0</a:t>
                      </a:r>
                      <a:r>
                        <a:rPr lang="zh-CN" altLang="en-US" dirty="0"/>
                        <a:t>个或多个</a:t>
                      </a:r>
                    </a:p>
                  </a:txBody>
                  <a:tcPr/>
                </a:tc>
                <a:extLst>
                  <a:ext uri="{0D108BD9-81ED-4DB2-BD59-A6C34878D82A}">
                    <a16:rowId xmlns:a16="http://schemas.microsoft.com/office/drawing/2014/main" val="3903230810"/>
                  </a:ext>
                </a:extLst>
              </a:tr>
              <a:tr h="370840">
                <a:tc>
                  <a:txBody>
                    <a:bodyPr/>
                    <a:lstStyle/>
                    <a:p>
                      <a:r>
                        <a:rPr lang="en-US" altLang="zh-CN" dirty="0"/>
                        <a:t>1..*</a:t>
                      </a:r>
                      <a:endParaRPr lang="zh-CN" altLang="en-US" dirty="0"/>
                    </a:p>
                  </a:txBody>
                  <a:tcPr/>
                </a:tc>
                <a:tc>
                  <a:txBody>
                    <a:bodyPr/>
                    <a:lstStyle/>
                    <a:p>
                      <a:r>
                        <a:rPr lang="en-US" altLang="zh-CN" dirty="0"/>
                        <a:t>1</a:t>
                      </a:r>
                      <a:r>
                        <a:rPr lang="zh-CN" altLang="en-US" dirty="0"/>
                        <a:t>个或多个</a:t>
                      </a:r>
                    </a:p>
                  </a:txBody>
                  <a:tcPr/>
                </a:tc>
                <a:extLst>
                  <a:ext uri="{0D108BD9-81ED-4DB2-BD59-A6C34878D82A}">
                    <a16:rowId xmlns:a16="http://schemas.microsoft.com/office/drawing/2014/main" val="2991710452"/>
                  </a:ext>
                </a:extLst>
              </a:tr>
              <a:tr h="370840">
                <a:tc>
                  <a:txBody>
                    <a:bodyPr/>
                    <a:lstStyle/>
                    <a:p>
                      <a:r>
                        <a:rPr lang="en-US" altLang="zh-CN" dirty="0"/>
                        <a:t>3</a:t>
                      </a:r>
                      <a:endParaRPr lang="zh-CN" altLang="en-US" dirty="0"/>
                    </a:p>
                  </a:txBody>
                  <a:tcPr/>
                </a:tc>
                <a:tc>
                  <a:txBody>
                    <a:bodyPr/>
                    <a:lstStyle/>
                    <a:p>
                      <a:r>
                        <a:rPr lang="zh-CN" altLang="en-US" dirty="0"/>
                        <a:t>只能</a:t>
                      </a:r>
                      <a:r>
                        <a:rPr lang="en-US" altLang="zh-CN" dirty="0"/>
                        <a:t>3</a:t>
                      </a:r>
                      <a:r>
                        <a:rPr lang="zh-CN" altLang="en-US" dirty="0"/>
                        <a:t>个</a:t>
                      </a:r>
                    </a:p>
                  </a:txBody>
                  <a:tcPr/>
                </a:tc>
                <a:extLst>
                  <a:ext uri="{0D108BD9-81ED-4DB2-BD59-A6C34878D82A}">
                    <a16:rowId xmlns:a16="http://schemas.microsoft.com/office/drawing/2014/main" val="2947777258"/>
                  </a:ext>
                </a:extLst>
              </a:tr>
              <a:tr h="370840">
                <a:tc>
                  <a:txBody>
                    <a:bodyPr/>
                    <a:lstStyle/>
                    <a:p>
                      <a:r>
                        <a:rPr lang="en-US" altLang="zh-CN" dirty="0"/>
                        <a:t>0..5</a:t>
                      </a:r>
                      <a:endParaRPr lang="zh-CN" altLang="en-US" dirty="0"/>
                    </a:p>
                  </a:txBody>
                  <a:tcPr/>
                </a:tc>
                <a:tc>
                  <a:txBody>
                    <a:bodyPr/>
                    <a:lstStyle/>
                    <a:p>
                      <a:r>
                        <a:rPr lang="en-US" altLang="zh-CN" dirty="0"/>
                        <a:t>0</a:t>
                      </a:r>
                      <a:r>
                        <a:rPr lang="zh-CN" altLang="en-US" dirty="0"/>
                        <a:t>到</a:t>
                      </a:r>
                      <a:r>
                        <a:rPr lang="en-US" altLang="zh-CN" dirty="0"/>
                        <a:t>5</a:t>
                      </a:r>
                      <a:r>
                        <a:rPr lang="zh-CN" altLang="en-US" dirty="0"/>
                        <a:t>个</a:t>
                      </a:r>
                    </a:p>
                  </a:txBody>
                  <a:tcPr/>
                </a:tc>
                <a:extLst>
                  <a:ext uri="{0D108BD9-81ED-4DB2-BD59-A6C34878D82A}">
                    <a16:rowId xmlns:a16="http://schemas.microsoft.com/office/drawing/2014/main" val="1964640163"/>
                  </a:ext>
                </a:extLst>
              </a:tr>
              <a:tr h="370840">
                <a:tc>
                  <a:txBody>
                    <a:bodyPr/>
                    <a:lstStyle/>
                    <a:p>
                      <a:r>
                        <a:rPr lang="en-US" altLang="zh-CN" dirty="0"/>
                        <a:t>5..15</a:t>
                      </a:r>
                      <a:endParaRPr lang="zh-CN" altLang="en-US" dirty="0"/>
                    </a:p>
                  </a:txBody>
                  <a:tcPr/>
                </a:tc>
                <a:tc>
                  <a:txBody>
                    <a:bodyPr/>
                    <a:lstStyle/>
                    <a:p>
                      <a:r>
                        <a:rPr lang="en-US" altLang="zh-CN" dirty="0"/>
                        <a:t>5</a:t>
                      </a:r>
                      <a:r>
                        <a:rPr lang="zh-CN" altLang="en-US" dirty="0"/>
                        <a:t>到</a:t>
                      </a:r>
                      <a:r>
                        <a:rPr lang="en-US" altLang="zh-CN" dirty="0"/>
                        <a:t>15</a:t>
                      </a:r>
                      <a:r>
                        <a:rPr lang="zh-CN" altLang="en-US" dirty="0"/>
                        <a:t>个</a:t>
                      </a:r>
                    </a:p>
                  </a:txBody>
                  <a:tcPr/>
                </a:tc>
                <a:extLst>
                  <a:ext uri="{0D108BD9-81ED-4DB2-BD59-A6C34878D82A}">
                    <a16:rowId xmlns:a16="http://schemas.microsoft.com/office/drawing/2014/main" val="2415813143"/>
                  </a:ext>
                </a:extLst>
              </a:tr>
            </a:tbl>
          </a:graphicData>
        </a:graphic>
      </p:graphicFrame>
      <p:sp>
        <p:nvSpPr>
          <p:cNvPr id="4" name="文本框 3">
            <a:extLst>
              <a:ext uri="{FF2B5EF4-FFF2-40B4-BE49-F238E27FC236}">
                <a16:creationId xmlns:a16="http://schemas.microsoft.com/office/drawing/2014/main" id="{0303B7A4-A282-4E43-9EE1-E35394148BC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78410050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279D53-34E7-4292-861C-9B8C38324B56}"/>
              </a:ext>
            </a:extLst>
          </p:cNvPr>
          <p:cNvSpPr txBox="1"/>
          <p:nvPr/>
        </p:nvSpPr>
        <p:spPr>
          <a:xfrm>
            <a:off x="1644242" y="1308899"/>
            <a:ext cx="6856364" cy="369332"/>
          </a:xfrm>
          <a:prstGeom prst="rect">
            <a:avLst/>
          </a:prstGeom>
          <a:noFill/>
        </p:spPr>
        <p:txBody>
          <a:bodyPr wrap="none" rtlCol="0">
            <a:spAutoFit/>
          </a:bodyPr>
          <a:lstStyle/>
          <a:p>
            <a:r>
              <a:rPr lang="en-US" altLang="zh-CN" dirty="0"/>
              <a:t>4. </a:t>
            </a:r>
            <a:r>
              <a:rPr lang="zh-CN" altLang="en-US" dirty="0"/>
              <a:t>类图之间的关系有：泛化（继承），依赖，关联，聚合</a:t>
            </a:r>
            <a:r>
              <a:rPr lang="en-US" altLang="zh-CN" dirty="0"/>
              <a:t>/</a:t>
            </a:r>
            <a:r>
              <a:rPr lang="zh-CN" altLang="en-US" dirty="0"/>
              <a:t>组合。</a:t>
            </a:r>
          </a:p>
        </p:txBody>
      </p:sp>
      <p:sp>
        <p:nvSpPr>
          <p:cNvPr id="5" name="文本框 4">
            <a:extLst>
              <a:ext uri="{FF2B5EF4-FFF2-40B4-BE49-F238E27FC236}">
                <a16:creationId xmlns:a16="http://schemas.microsoft.com/office/drawing/2014/main" id="{1B1F3A13-2F0F-4A85-A1D1-832A4A714416}"/>
              </a:ext>
            </a:extLst>
          </p:cNvPr>
          <p:cNvSpPr txBox="1"/>
          <p:nvPr/>
        </p:nvSpPr>
        <p:spPr>
          <a:xfrm>
            <a:off x="1744910" y="2505670"/>
            <a:ext cx="5250960" cy="923330"/>
          </a:xfrm>
          <a:prstGeom prst="rect">
            <a:avLst/>
          </a:prstGeom>
          <a:noFill/>
        </p:spPr>
        <p:txBody>
          <a:bodyPr wrap="square" rtlCol="0">
            <a:spAutoFit/>
          </a:bodyPr>
          <a:lstStyle/>
          <a:p>
            <a:r>
              <a:rPr lang="en-US" altLang="zh-CN" dirty="0"/>
              <a:t>1</a:t>
            </a:r>
            <a:r>
              <a:rPr lang="zh-CN" altLang="en-US" dirty="0"/>
              <a:t>）聚合</a:t>
            </a:r>
            <a:r>
              <a:rPr lang="en-US" altLang="zh-CN" dirty="0"/>
              <a:t>/</a:t>
            </a:r>
            <a:r>
              <a:rPr lang="zh-CN" altLang="en-US" dirty="0"/>
              <a:t>组合聚合是一种特别类型的关联，用于描述“总体到局部”的关系。在基本的聚合关系中，部分类的生命周期独立于整体类的生命周期。</a:t>
            </a:r>
            <a:endParaRPr lang="en-US" altLang="zh-CN" dirty="0"/>
          </a:p>
        </p:txBody>
      </p:sp>
      <p:sp>
        <p:nvSpPr>
          <p:cNvPr id="6" name="文本框 5">
            <a:extLst>
              <a:ext uri="{FF2B5EF4-FFF2-40B4-BE49-F238E27FC236}">
                <a16:creationId xmlns:a16="http://schemas.microsoft.com/office/drawing/2014/main" id="{5453075A-1D97-4DDC-AB6B-BE0F3AC0BF13}"/>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25323133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D780B0-5553-4F14-8B04-84554115BD12}"/>
              </a:ext>
            </a:extLst>
          </p:cNvPr>
          <p:cNvSpPr txBox="1"/>
          <p:nvPr/>
        </p:nvSpPr>
        <p:spPr>
          <a:xfrm>
            <a:off x="2734811" y="2105637"/>
            <a:ext cx="6946132" cy="369332"/>
          </a:xfrm>
          <a:prstGeom prst="rect">
            <a:avLst/>
          </a:prstGeom>
          <a:noFill/>
        </p:spPr>
        <p:txBody>
          <a:bodyPr wrap="none" rtlCol="0">
            <a:spAutoFit/>
          </a:bodyPr>
          <a:lstStyle/>
          <a:p>
            <a:r>
              <a:rPr lang="zh-CN" altLang="en-US" dirty="0"/>
              <a:t>依赖可以说是要完成</a:t>
            </a:r>
            <a:r>
              <a:rPr lang="en-US" altLang="zh-CN" dirty="0"/>
              <a:t>C5</a:t>
            </a:r>
            <a:r>
              <a:rPr lang="zh-CN" altLang="en-US" dirty="0"/>
              <a:t>里的所有功能，一定要有</a:t>
            </a:r>
            <a:r>
              <a:rPr lang="en-US" altLang="zh-CN" dirty="0"/>
              <a:t>C6</a:t>
            </a:r>
            <a:r>
              <a:rPr lang="zh-CN" altLang="en-US" dirty="0"/>
              <a:t>的方法协助才行</a:t>
            </a:r>
          </a:p>
        </p:txBody>
      </p:sp>
      <p:pic>
        <p:nvPicPr>
          <p:cNvPr id="4" name="图片 3">
            <a:extLst>
              <a:ext uri="{FF2B5EF4-FFF2-40B4-BE49-F238E27FC236}">
                <a16:creationId xmlns:a16="http://schemas.microsoft.com/office/drawing/2014/main" id="{8081BC92-B522-4F9E-9011-A849E18CBE1B}"/>
              </a:ext>
            </a:extLst>
          </p:cNvPr>
          <p:cNvPicPr>
            <a:picLocks noChangeAspect="1"/>
          </p:cNvPicPr>
          <p:nvPr/>
        </p:nvPicPr>
        <p:blipFill>
          <a:blip r:embed="rId2"/>
          <a:stretch>
            <a:fillRect/>
          </a:stretch>
        </p:blipFill>
        <p:spPr>
          <a:xfrm>
            <a:off x="4319809" y="3518966"/>
            <a:ext cx="3552381" cy="742857"/>
          </a:xfrm>
          <a:prstGeom prst="rect">
            <a:avLst/>
          </a:prstGeom>
        </p:spPr>
      </p:pic>
      <p:sp>
        <p:nvSpPr>
          <p:cNvPr id="5" name="文本框 4">
            <a:extLst>
              <a:ext uri="{FF2B5EF4-FFF2-40B4-BE49-F238E27FC236}">
                <a16:creationId xmlns:a16="http://schemas.microsoft.com/office/drawing/2014/main" id="{9C0DA884-EEF2-46D1-9FBB-446B7849D99A}"/>
              </a:ext>
            </a:extLst>
          </p:cNvPr>
          <p:cNvSpPr txBox="1"/>
          <p:nvPr/>
        </p:nvSpPr>
        <p:spPr>
          <a:xfrm>
            <a:off x="2055303" y="1249960"/>
            <a:ext cx="998991" cy="369332"/>
          </a:xfrm>
          <a:prstGeom prst="rect">
            <a:avLst/>
          </a:prstGeom>
          <a:noFill/>
        </p:spPr>
        <p:txBody>
          <a:bodyPr wrap="none" rtlCol="0">
            <a:spAutoFit/>
          </a:bodyPr>
          <a:lstStyle/>
          <a:p>
            <a:r>
              <a:rPr lang="en-US" altLang="zh-CN" dirty="0"/>
              <a:t>2</a:t>
            </a:r>
            <a:r>
              <a:rPr lang="zh-CN" altLang="en-US" dirty="0"/>
              <a:t>）依赖</a:t>
            </a:r>
          </a:p>
        </p:txBody>
      </p:sp>
      <p:sp>
        <p:nvSpPr>
          <p:cNvPr id="6" name="文本框 5">
            <a:extLst>
              <a:ext uri="{FF2B5EF4-FFF2-40B4-BE49-F238E27FC236}">
                <a16:creationId xmlns:a16="http://schemas.microsoft.com/office/drawing/2014/main" id="{6D845CB2-F569-4AB7-BA6A-C8FB10578789}"/>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5585723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4C584E-8D10-4ABB-B59D-E96994568093}"/>
              </a:ext>
            </a:extLst>
          </p:cNvPr>
          <p:cNvSpPr txBox="1"/>
          <p:nvPr/>
        </p:nvSpPr>
        <p:spPr>
          <a:xfrm>
            <a:off x="1803632" y="1040235"/>
            <a:ext cx="3185487" cy="646331"/>
          </a:xfrm>
          <a:prstGeom prst="rect">
            <a:avLst/>
          </a:prstGeom>
          <a:noFill/>
        </p:spPr>
        <p:txBody>
          <a:bodyPr wrap="none" rtlCol="0">
            <a:spAutoFit/>
          </a:bodyPr>
          <a:lstStyle/>
          <a:p>
            <a:r>
              <a:rPr lang="en-US" altLang="zh-CN" dirty="0"/>
              <a:t>3</a:t>
            </a:r>
            <a:r>
              <a:rPr lang="zh-CN" altLang="en-US" dirty="0"/>
              <a:t>）关联</a:t>
            </a:r>
            <a:endParaRPr lang="en-US" altLang="zh-CN" dirty="0"/>
          </a:p>
          <a:p>
            <a:r>
              <a:rPr lang="zh-CN" altLang="en-US" dirty="0"/>
              <a:t>可以分为单向关联，双向关联</a:t>
            </a:r>
          </a:p>
        </p:txBody>
      </p:sp>
      <p:pic>
        <p:nvPicPr>
          <p:cNvPr id="4" name="图片 3">
            <a:extLst>
              <a:ext uri="{FF2B5EF4-FFF2-40B4-BE49-F238E27FC236}">
                <a16:creationId xmlns:a16="http://schemas.microsoft.com/office/drawing/2014/main" id="{DA0732F8-9E12-4082-90A0-1582CD698F0F}"/>
              </a:ext>
            </a:extLst>
          </p:cNvPr>
          <p:cNvPicPr>
            <a:picLocks noChangeAspect="1"/>
          </p:cNvPicPr>
          <p:nvPr/>
        </p:nvPicPr>
        <p:blipFill>
          <a:blip r:embed="rId2"/>
          <a:stretch>
            <a:fillRect/>
          </a:stretch>
        </p:blipFill>
        <p:spPr>
          <a:xfrm>
            <a:off x="1803632" y="1837540"/>
            <a:ext cx="3685714" cy="733333"/>
          </a:xfrm>
          <a:prstGeom prst="rect">
            <a:avLst/>
          </a:prstGeom>
        </p:spPr>
      </p:pic>
      <p:sp>
        <p:nvSpPr>
          <p:cNvPr id="5" name="文本框 4">
            <a:extLst>
              <a:ext uri="{FF2B5EF4-FFF2-40B4-BE49-F238E27FC236}">
                <a16:creationId xmlns:a16="http://schemas.microsoft.com/office/drawing/2014/main" id="{6091B57C-DBBA-4F47-8D1C-D2D401718F68}"/>
              </a:ext>
            </a:extLst>
          </p:cNvPr>
          <p:cNvSpPr txBox="1"/>
          <p:nvPr/>
        </p:nvSpPr>
        <p:spPr>
          <a:xfrm>
            <a:off x="1803632" y="2718033"/>
            <a:ext cx="7523213" cy="1200329"/>
          </a:xfrm>
          <a:prstGeom prst="rect">
            <a:avLst/>
          </a:prstGeom>
          <a:noFill/>
        </p:spPr>
        <p:txBody>
          <a:bodyPr wrap="none" rtlCol="0">
            <a:spAutoFit/>
          </a:bodyPr>
          <a:lstStyle/>
          <a:p>
            <a:r>
              <a:rPr lang="zh-CN" altLang="en-US" dirty="0"/>
              <a:t>双向关联：</a:t>
            </a:r>
            <a:endParaRPr lang="en-US" altLang="zh-CN" dirty="0"/>
          </a:p>
          <a:p>
            <a:r>
              <a:rPr lang="en-US" altLang="zh-CN" dirty="0"/>
              <a:t>C1-C2</a:t>
            </a:r>
            <a:r>
              <a:rPr lang="zh-CN" altLang="en-US" dirty="0"/>
              <a:t>：指双方都知道对方的存在，都可以调用对方的公共属性和方法。</a:t>
            </a:r>
            <a:endParaRPr lang="en-US" altLang="zh-CN" dirty="0"/>
          </a:p>
          <a:p>
            <a:endParaRPr lang="en-US" altLang="zh-CN" dirty="0"/>
          </a:p>
          <a:p>
            <a:r>
              <a:rPr lang="zh-CN" altLang="en-US" dirty="0"/>
              <a:t>单向关联：</a:t>
            </a:r>
          </a:p>
        </p:txBody>
      </p:sp>
      <p:pic>
        <p:nvPicPr>
          <p:cNvPr id="7" name="图片 6">
            <a:extLst>
              <a:ext uri="{FF2B5EF4-FFF2-40B4-BE49-F238E27FC236}">
                <a16:creationId xmlns:a16="http://schemas.microsoft.com/office/drawing/2014/main" id="{AB9B69DC-57A5-48CC-AFDC-9F40B2581CB9}"/>
              </a:ext>
            </a:extLst>
          </p:cNvPr>
          <p:cNvPicPr>
            <a:picLocks noChangeAspect="1"/>
          </p:cNvPicPr>
          <p:nvPr/>
        </p:nvPicPr>
        <p:blipFill>
          <a:blip r:embed="rId3"/>
          <a:stretch>
            <a:fillRect/>
          </a:stretch>
        </p:blipFill>
        <p:spPr>
          <a:xfrm>
            <a:off x="1803632" y="3918362"/>
            <a:ext cx="3657143" cy="857143"/>
          </a:xfrm>
          <a:prstGeom prst="rect">
            <a:avLst/>
          </a:prstGeom>
        </p:spPr>
      </p:pic>
      <p:sp>
        <p:nvSpPr>
          <p:cNvPr id="8" name="文本框 7">
            <a:extLst>
              <a:ext uri="{FF2B5EF4-FFF2-40B4-BE49-F238E27FC236}">
                <a16:creationId xmlns:a16="http://schemas.microsoft.com/office/drawing/2014/main" id="{97FA1F0C-8EBB-4CE3-B6EE-01511A3A5E45}"/>
              </a:ext>
            </a:extLst>
          </p:cNvPr>
          <p:cNvSpPr txBox="1"/>
          <p:nvPr/>
        </p:nvSpPr>
        <p:spPr>
          <a:xfrm>
            <a:off x="1803632" y="4844425"/>
            <a:ext cx="8213685" cy="646331"/>
          </a:xfrm>
          <a:prstGeom prst="rect">
            <a:avLst/>
          </a:prstGeom>
          <a:noFill/>
        </p:spPr>
        <p:txBody>
          <a:bodyPr wrap="square" rtlCol="0">
            <a:spAutoFit/>
          </a:bodyPr>
          <a:lstStyle/>
          <a:p>
            <a:r>
              <a:rPr lang="en-US" altLang="zh-CN" dirty="0"/>
              <a:t>C3-&gt;C4</a:t>
            </a:r>
            <a:r>
              <a:rPr lang="zh-CN" altLang="en-US" dirty="0"/>
              <a:t>：表示相识关系，指</a:t>
            </a:r>
            <a:r>
              <a:rPr lang="en-US" altLang="zh-CN" dirty="0"/>
              <a:t>C3</a:t>
            </a:r>
            <a:r>
              <a:rPr lang="zh-CN" altLang="en-US" dirty="0"/>
              <a:t>知道</a:t>
            </a:r>
            <a:r>
              <a:rPr lang="en-US" altLang="zh-CN" dirty="0"/>
              <a:t>C4</a:t>
            </a:r>
            <a:r>
              <a:rPr lang="zh-CN" altLang="en-US" dirty="0"/>
              <a:t>，</a:t>
            </a:r>
            <a:r>
              <a:rPr lang="en-US" altLang="zh-CN" dirty="0"/>
              <a:t>C3</a:t>
            </a:r>
            <a:r>
              <a:rPr lang="zh-CN" altLang="en-US" dirty="0"/>
              <a:t>可以调用</a:t>
            </a:r>
            <a:r>
              <a:rPr lang="en-US" altLang="zh-CN" dirty="0"/>
              <a:t>C4</a:t>
            </a:r>
            <a:r>
              <a:rPr lang="zh-CN" altLang="en-US" dirty="0"/>
              <a:t>的公共属性和方法。没有生命期的依赖。一般是表示为一种引用。</a:t>
            </a:r>
          </a:p>
        </p:txBody>
      </p:sp>
      <p:sp>
        <p:nvSpPr>
          <p:cNvPr id="9" name="文本框 8">
            <a:extLst>
              <a:ext uri="{FF2B5EF4-FFF2-40B4-BE49-F238E27FC236}">
                <a16:creationId xmlns:a16="http://schemas.microsoft.com/office/drawing/2014/main" id="{26900AD5-8CFA-43F6-B8F3-93CAACFD1D97}"/>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402463662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5C8F00-5CA0-49BF-8382-5089228B8EEA}"/>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1.6.3 </a:t>
            </a:r>
            <a:r>
              <a:rPr lang="zh-CN" altLang="en-US" sz="4000" b="1" dirty="0"/>
              <a:t>对象图</a:t>
            </a:r>
          </a:p>
        </p:txBody>
      </p:sp>
      <p:sp>
        <p:nvSpPr>
          <p:cNvPr id="3" name="文本框 2">
            <a:extLst>
              <a:ext uri="{FF2B5EF4-FFF2-40B4-BE49-F238E27FC236}">
                <a16:creationId xmlns:a16="http://schemas.microsoft.com/office/drawing/2014/main" id="{6C86C0D7-AC44-4522-AE21-D8987A4BE2FB}"/>
              </a:ext>
            </a:extLst>
          </p:cNvPr>
          <p:cNvSpPr txBox="1"/>
          <p:nvPr/>
        </p:nvSpPr>
        <p:spPr>
          <a:xfrm>
            <a:off x="7617204" y="1821103"/>
            <a:ext cx="3802636" cy="2031325"/>
          </a:xfrm>
          <a:prstGeom prst="rect">
            <a:avLst/>
          </a:prstGeom>
          <a:noFill/>
        </p:spPr>
        <p:txBody>
          <a:bodyPr wrap="square" rtlCol="0">
            <a:spAutoFit/>
          </a:bodyPr>
          <a:lstStyle/>
          <a:p>
            <a:r>
              <a:rPr lang="en-US" altLang="zh-CN" dirty="0"/>
              <a:t>UML</a:t>
            </a:r>
            <a:r>
              <a:rPr lang="zh-CN" altLang="en-US" dirty="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4" name="图片 3">
            <a:extLst>
              <a:ext uri="{FF2B5EF4-FFF2-40B4-BE49-F238E27FC236}">
                <a16:creationId xmlns:a16="http://schemas.microsoft.com/office/drawing/2014/main" id="{5750BDAB-637B-4F6C-92AC-3D892EFD3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10" y="1911755"/>
            <a:ext cx="5906831" cy="3034490"/>
          </a:xfrm>
          <a:prstGeom prst="rect">
            <a:avLst/>
          </a:prstGeom>
        </p:spPr>
      </p:pic>
    </p:spTree>
    <p:extLst>
      <p:ext uri="{BB962C8B-B14F-4D97-AF65-F5344CB8AC3E}">
        <p14:creationId xmlns:p14="http://schemas.microsoft.com/office/powerpoint/2010/main" val="266277551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70" y="378"/>
            <a:ext cx="4866463" cy="6857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1469696" y="2453920"/>
            <a:ext cx="1928413" cy="1015663"/>
          </a:xfrm>
          <a:prstGeom prst="rect">
            <a:avLst/>
          </a:prstGeom>
        </p:spPr>
        <p:txBody>
          <a:bodyPr wrap="none" lIns="0" tIns="0" rIns="0" bIns="0">
            <a:spAutoFit/>
          </a:bodyPr>
          <a:lstStyle/>
          <a:p>
            <a:pPr algn="ctr"/>
            <a:r>
              <a:rPr lang="zh-CN" altLang="en-US" sz="6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6" name="矩形 35"/>
          <p:cNvSpPr/>
          <p:nvPr/>
        </p:nvSpPr>
        <p:spPr>
          <a:xfrm>
            <a:off x="1497747" y="3499712"/>
            <a:ext cx="1872307" cy="408253"/>
          </a:xfrm>
          <a:prstGeom prst="rect">
            <a:avLst/>
          </a:prstGeom>
        </p:spPr>
        <p:txBody>
          <a:bodyPr wrap="none" lIns="0" tIns="0" rIns="0" bIns="0">
            <a:spAutoFit/>
          </a:bodyPr>
          <a:lstStyle/>
          <a:p>
            <a:pPr algn="ctr"/>
            <a:r>
              <a:rPr lang="en-US" altLang="zh-CN" sz="2653"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p>
        </p:txBody>
      </p:sp>
      <p:sp>
        <p:nvSpPr>
          <p:cNvPr id="13" name="圆角矩形 16"/>
          <p:cNvSpPr/>
          <p:nvPr/>
        </p:nvSpPr>
        <p:spPr>
          <a:xfrm>
            <a:off x="6116613" y="341488"/>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4" name="圆角矩形 95"/>
          <p:cNvSpPr/>
          <p:nvPr/>
        </p:nvSpPr>
        <p:spPr>
          <a:xfrm>
            <a:off x="6116613" y="116039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15" name="圆角矩形 100"/>
          <p:cNvSpPr/>
          <p:nvPr/>
        </p:nvSpPr>
        <p:spPr>
          <a:xfrm>
            <a:off x="6116613" y="1979306"/>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6" name="圆角矩形 101"/>
          <p:cNvSpPr/>
          <p:nvPr/>
        </p:nvSpPr>
        <p:spPr>
          <a:xfrm>
            <a:off x="6116613" y="2798215"/>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7" name="椭圆 80"/>
          <p:cNvSpPr/>
          <p:nvPr/>
        </p:nvSpPr>
        <p:spPr bwMode="auto">
          <a:xfrm>
            <a:off x="6096000" y="29124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1.1</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2" name="椭圆 80"/>
          <p:cNvSpPr/>
          <p:nvPr/>
        </p:nvSpPr>
        <p:spPr bwMode="auto">
          <a:xfrm>
            <a:off x="6096000" y="111466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1.2</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3" name="椭圆 80"/>
          <p:cNvSpPr/>
          <p:nvPr/>
        </p:nvSpPr>
        <p:spPr bwMode="auto">
          <a:xfrm>
            <a:off x="6096000" y="193357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1.3</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4" name="椭圆 80"/>
          <p:cNvSpPr/>
          <p:nvPr/>
        </p:nvSpPr>
        <p:spPr bwMode="auto">
          <a:xfrm>
            <a:off x="6096000" y="277072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1.4</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5" name="矩形 39"/>
          <p:cNvSpPr>
            <a:spLocks noChangeArrowheads="1"/>
          </p:cNvSpPr>
          <p:nvPr/>
        </p:nvSpPr>
        <p:spPr bwMode="auto">
          <a:xfrm>
            <a:off x="7629029" y="301994"/>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什么是</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矩形 39"/>
          <p:cNvSpPr>
            <a:spLocks noChangeArrowheads="1"/>
          </p:cNvSpPr>
          <p:nvPr/>
        </p:nvSpPr>
        <p:spPr bwMode="auto">
          <a:xfrm>
            <a:off x="7629029" y="113287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的发展历程</a:t>
            </a:r>
          </a:p>
        </p:txBody>
      </p:sp>
      <p:sp>
        <p:nvSpPr>
          <p:cNvPr id="27" name="矩形 39"/>
          <p:cNvSpPr>
            <a:spLocks noChangeArrowheads="1"/>
          </p:cNvSpPr>
          <p:nvPr/>
        </p:nvSpPr>
        <p:spPr bwMode="auto">
          <a:xfrm>
            <a:off x="7629029" y="195284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的特点</a:t>
            </a:r>
          </a:p>
        </p:txBody>
      </p:sp>
      <p:sp>
        <p:nvSpPr>
          <p:cNvPr id="28" name="矩形 39"/>
          <p:cNvSpPr>
            <a:spLocks noChangeArrowheads="1"/>
          </p:cNvSpPr>
          <p:nvPr/>
        </p:nvSpPr>
        <p:spPr bwMode="auto">
          <a:xfrm>
            <a:off x="7629029" y="2779593"/>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的结构</a:t>
            </a:r>
          </a:p>
        </p:txBody>
      </p:sp>
      <p:sp>
        <p:nvSpPr>
          <p:cNvPr id="40" name="圆角矩形 16">
            <a:extLst>
              <a:ext uri="{FF2B5EF4-FFF2-40B4-BE49-F238E27FC236}">
                <a16:creationId xmlns:a16="http://schemas.microsoft.com/office/drawing/2014/main" id="{77E75D10-AE1B-41B9-BB2A-492F230B0E80}"/>
              </a:ext>
            </a:extLst>
          </p:cNvPr>
          <p:cNvSpPr/>
          <p:nvPr/>
        </p:nvSpPr>
        <p:spPr>
          <a:xfrm>
            <a:off x="6137226" y="3582181"/>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1" name="圆角矩形 95">
            <a:extLst>
              <a:ext uri="{FF2B5EF4-FFF2-40B4-BE49-F238E27FC236}">
                <a16:creationId xmlns:a16="http://schemas.microsoft.com/office/drawing/2014/main" id="{9D06A246-D69F-4478-A019-B6C543A68763}"/>
              </a:ext>
            </a:extLst>
          </p:cNvPr>
          <p:cNvSpPr/>
          <p:nvPr/>
        </p:nvSpPr>
        <p:spPr>
          <a:xfrm>
            <a:off x="6137226" y="4401091"/>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42" name="圆角矩形 100">
            <a:extLst>
              <a:ext uri="{FF2B5EF4-FFF2-40B4-BE49-F238E27FC236}">
                <a16:creationId xmlns:a16="http://schemas.microsoft.com/office/drawing/2014/main" id="{858C541A-4D22-444F-AA73-F96AA770A1EB}"/>
              </a:ext>
            </a:extLst>
          </p:cNvPr>
          <p:cNvSpPr/>
          <p:nvPr/>
        </p:nvSpPr>
        <p:spPr>
          <a:xfrm>
            <a:off x="6137226" y="5219999"/>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3" name="圆角矩形 101">
            <a:extLst>
              <a:ext uri="{FF2B5EF4-FFF2-40B4-BE49-F238E27FC236}">
                <a16:creationId xmlns:a16="http://schemas.microsoft.com/office/drawing/2014/main" id="{CD30BCC7-F708-4F0B-8C06-9BEEED546435}"/>
              </a:ext>
            </a:extLst>
          </p:cNvPr>
          <p:cNvSpPr/>
          <p:nvPr/>
        </p:nvSpPr>
        <p:spPr>
          <a:xfrm>
            <a:off x="6137226" y="603890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椭圆 80">
            <a:extLst>
              <a:ext uri="{FF2B5EF4-FFF2-40B4-BE49-F238E27FC236}">
                <a16:creationId xmlns:a16="http://schemas.microsoft.com/office/drawing/2014/main" id="{2BB9732B-05B4-4E56-AF65-6EC2845BEF84}"/>
              </a:ext>
            </a:extLst>
          </p:cNvPr>
          <p:cNvSpPr/>
          <p:nvPr/>
        </p:nvSpPr>
        <p:spPr bwMode="auto">
          <a:xfrm>
            <a:off x="6116613" y="353194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1.5</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5" name="椭圆 80">
            <a:extLst>
              <a:ext uri="{FF2B5EF4-FFF2-40B4-BE49-F238E27FC236}">
                <a16:creationId xmlns:a16="http://schemas.microsoft.com/office/drawing/2014/main" id="{50417687-C92C-43C7-BAAE-FB65CEBB7C6C}"/>
              </a:ext>
            </a:extLst>
          </p:cNvPr>
          <p:cNvSpPr/>
          <p:nvPr/>
        </p:nvSpPr>
        <p:spPr bwMode="auto">
          <a:xfrm>
            <a:off x="6116613" y="435535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1.6</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6" name="椭圆 80">
            <a:extLst>
              <a:ext uri="{FF2B5EF4-FFF2-40B4-BE49-F238E27FC236}">
                <a16:creationId xmlns:a16="http://schemas.microsoft.com/office/drawing/2014/main" id="{C1B909DC-2A3E-48CF-9F8D-B487DDFF8675}"/>
              </a:ext>
            </a:extLst>
          </p:cNvPr>
          <p:cNvSpPr/>
          <p:nvPr/>
        </p:nvSpPr>
        <p:spPr bwMode="auto">
          <a:xfrm>
            <a:off x="6116613" y="517426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1.7</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7" name="椭圆 80">
            <a:extLst>
              <a:ext uri="{FF2B5EF4-FFF2-40B4-BE49-F238E27FC236}">
                <a16:creationId xmlns:a16="http://schemas.microsoft.com/office/drawing/2014/main" id="{F63FA246-8CC1-44D3-A3BC-E3A8FC9ABC79}"/>
              </a:ext>
            </a:extLst>
          </p:cNvPr>
          <p:cNvSpPr/>
          <p:nvPr/>
        </p:nvSpPr>
        <p:spPr bwMode="auto">
          <a:xfrm>
            <a:off x="6116613" y="601142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1.8</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8" name="矩形 39">
            <a:extLst>
              <a:ext uri="{FF2B5EF4-FFF2-40B4-BE49-F238E27FC236}">
                <a16:creationId xmlns:a16="http://schemas.microsoft.com/office/drawing/2014/main" id="{85AED7D7-F8B6-42A8-8BD6-D0F9A0BA35F1}"/>
              </a:ext>
            </a:extLst>
          </p:cNvPr>
          <p:cNvSpPr>
            <a:spLocks noChangeArrowheads="1"/>
          </p:cNvSpPr>
          <p:nvPr/>
        </p:nvSpPr>
        <p:spPr bwMode="auto">
          <a:xfrm>
            <a:off x="7649642" y="3542687"/>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的视图</a:t>
            </a:r>
          </a:p>
        </p:txBody>
      </p:sp>
      <p:sp>
        <p:nvSpPr>
          <p:cNvPr id="49" name="矩形 39">
            <a:extLst>
              <a:ext uri="{FF2B5EF4-FFF2-40B4-BE49-F238E27FC236}">
                <a16:creationId xmlns:a16="http://schemas.microsoft.com/office/drawing/2014/main" id="{A39578E9-7E9F-4EF9-95F7-81BF8E49601C}"/>
              </a:ext>
            </a:extLst>
          </p:cNvPr>
          <p:cNvSpPr>
            <a:spLocks noChangeArrowheads="1"/>
          </p:cNvSpPr>
          <p:nvPr/>
        </p:nvSpPr>
        <p:spPr bwMode="auto">
          <a:xfrm>
            <a:off x="7649642" y="437356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的图</a:t>
            </a:r>
          </a:p>
        </p:txBody>
      </p:sp>
      <p:sp>
        <p:nvSpPr>
          <p:cNvPr id="50" name="矩形 39">
            <a:extLst>
              <a:ext uri="{FF2B5EF4-FFF2-40B4-BE49-F238E27FC236}">
                <a16:creationId xmlns:a16="http://schemas.microsoft.com/office/drawing/2014/main" id="{5B73E4F4-334A-43E0-B1A7-D60D0A551BDB}"/>
              </a:ext>
            </a:extLst>
          </p:cNvPr>
          <p:cNvSpPr>
            <a:spLocks noChangeArrowheads="1"/>
          </p:cNvSpPr>
          <p:nvPr/>
        </p:nvSpPr>
        <p:spPr bwMode="auto">
          <a:xfrm>
            <a:off x="7649642" y="519353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UML2.0</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新特性</a:t>
            </a:r>
          </a:p>
        </p:txBody>
      </p:sp>
      <p:sp>
        <p:nvSpPr>
          <p:cNvPr id="51" name="矩形 39">
            <a:extLst>
              <a:ext uri="{FF2B5EF4-FFF2-40B4-BE49-F238E27FC236}">
                <a16:creationId xmlns:a16="http://schemas.microsoft.com/office/drawing/2014/main" id="{3CD4C51E-5B71-435A-9784-6938629A4F63}"/>
              </a:ext>
            </a:extLst>
          </p:cNvPr>
          <p:cNvSpPr>
            <a:spLocks noChangeArrowheads="1"/>
          </p:cNvSpPr>
          <p:nvPr/>
        </p:nvSpPr>
        <p:spPr bwMode="auto">
          <a:xfrm>
            <a:off x="7649642" y="6020286"/>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系统开发阶段</a:t>
            </a: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5"/>
                                        </p:tgtEl>
                                        <p:attrNameLst>
                                          <p:attrName>ppt_y</p:attrName>
                                        </p:attrNameLst>
                                      </p:cBhvr>
                                      <p:tavLst>
                                        <p:tav tm="0">
                                          <p:val>
                                            <p:strVal val="#ppt_y"/>
                                          </p:val>
                                        </p:tav>
                                        <p:tav tm="100000">
                                          <p:val>
                                            <p:strVal val="#ppt_y"/>
                                          </p:val>
                                        </p:tav>
                                      </p:tavLst>
                                    </p:anim>
                                    <p:anim calcmode="lin" valueType="num">
                                      <p:cBhvr>
                                        <p:cTn id="1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6"/>
                                        </p:tgtEl>
                                        <p:attrNameLst>
                                          <p:attrName>ppt_y</p:attrName>
                                        </p:attrNameLst>
                                      </p:cBhvr>
                                      <p:tavLst>
                                        <p:tav tm="0">
                                          <p:val>
                                            <p:strVal val="#ppt_y"/>
                                          </p:val>
                                        </p:tav>
                                        <p:tav tm="100000">
                                          <p:val>
                                            <p:strVal val="#ppt_y"/>
                                          </p:val>
                                        </p:tav>
                                      </p:tavLst>
                                    </p:anim>
                                    <p:anim calcmode="lin" valueType="num">
                                      <p:cBhvr>
                                        <p:cTn id="23"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6"/>
                                        </p:tgtEl>
                                      </p:cBhvr>
                                    </p:animEffect>
                                  </p:childTnLst>
                                </p:cTn>
                              </p:par>
                            </p:childTnLst>
                          </p:cTn>
                        </p:par>
                        <p:par>
                          <p:cTn id="26" fill="hold">
                            <p:stCondLst>
                              <p:cond delay="850"/>
                            </p:stCondLst>
                            <p:childTnLst>
                              <p:par>
                                <p:cTn id="27" presetID="2" presetClass="entr" presetSubtype="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1+#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1+#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par>
                          <p:cTn id="71" fill="hold">
                            <p:stCondLst>
                              <p:cond delay="1350"/>
                            </p:stCondLst>
                            <p:childTnLst>
                              <p:par>
                                <p:cTn id="72" presetID="2" presetClass="entr" presetSubtype="2"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500" fill="hold"/>
                                        <p:tgtEl>
                                          <p:spTgt spid="40"/>
                                        </p:tgtEl>
                                        <p:attrNameLst>
                                          <p:attrName>ppt_x</p:attrName>
                                        </p:attrNameLst>
                                      </p:cBhvr>
                                      <p:tavLst>
                                        <p:tav tm="0">
                                          <p:val>
                                            <p:strVal val="1+#ppt_w/2"/>
                                          </p:val>
                                        </p:tav>
                                        <p:tav tm="100000">
                                          <p:val>
                                            <p:strVal val="#ppt_x"/>
                                          </p:val>
                                        </p:tav>
                                      </p:tavLst>
                                    </p:anim>
                                    <p:anim calcmode="lin" valueType="num">
                                      <p:cBhvr additive="base">
                                        <p:cTn id="75" dur="500" fill="hold"/>
                                        <p:tgtEl>
                                          <p:spTgt spid="40"/>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 calcmode="lin" valueType="num">
                                      <p:cBhvr additive="base">
                                        <p:cTn id="78" dur="500" fill="hold"/>
                                        <p:tgtEl>
                                          <p:spTgt spid="41"/>
                                        </p:tgtEl>
                                        <p:attrNameLst>
                                          <p:attrName>ppt_x</p:attrName>
                                        </p:attrNameLst>
                                      </p:cBhvr>
                                      <p:tavLst>
                                        <p:tav tm="0">
                                          <p:val>
                                            <p:strVal val="1+#ppt_w/2"/>
                                          </p:val>
                                        </p:tav>
                                        <p:tav tm="100000">
                                          <p:val>
                                            <p:strVal val="#ppt_x"/>
                                          </p:val>
                                        </p:tav>
                                      </p:tavLst>
                                    </p:anim>
                                    <p:anim calcmode="lin" valueType="num">
                                      <p:cBhvr additive="base">
                                        <p:cTn id="79" dur="500" fill="hold"/>
                                        <p:tgtEl>
                                          <p:spTgt spid="41"/>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additive="base">
                                        <p:cTn id="82" dur="500" fill="hold"/>
                                        <p:tgtEl>
                                          <p:spTgt spid="42"/>
                                        </p:tgtEl>
                                        <p:attrNameLst>
                                          <p:attrName>ppt_x</p:attrName>
                                        </p:attrNameLst>
                                      </p:cBhvr>
                                      <p:tavLst>
                                        <p:tav tm="0">
                                          <p:val>
                                            <p:strVal val="1+#ppt_w/2"/>
                                          </p:val>
                                        </p:tav>
                                        <p:tav tm="100000">
                                          <p:val>
                                            <p:strVal val="#ppt_x"/>
                                          </p:val>
                                        </p:tav>
                                      </p:tavLst>
                                    </p:anim>
                                    <p:anim calcmode="lin" valueType="num">
                                      <p:cBhvr additive="base">
                                        <p:cTn id="83" dur="500" fill="hold"/>
                                        <p:tgtEl>
                                          <p:spTgt spid="4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1+#ppt_w/2"/>
                                          </p:val>
                                        </p:tav>
                                        <p:tav tm="100000">
                                          <p:val>
                                            <p:strVal val="#ppt_x"/>
                                          </p:val>
                                        </p:tav>
                                      </p:tavLst>
                                    </p:anim>
                                    <p:anim calcmode="lin" valueType="num">
                                      <p:cBhvr additive="base">
                                        <p:cTn id="87" dur="500" fill="hold"/>
                                        <p:tgtEl>
                                          <p:spTgt spid="4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1+#ppt_w/2"/>
                                          </p:val>
                                        </p:tav>
                                        <p:tav tm="100000">
                                          <p:val>
                                            <p:strVal val="#ppt_x"/>
                                          </p:val>
                                        </p:tav>
                                      </p:tavLst>
                                    </p:anim>
                                    <p:anim calcmode="lin" valueType="num">
                                      <p:cBhvr additive="base">
                                        <p:cTn id="91" dur="500" fill="hold"/>
                                        <p:tgtEl>
                                          <p:spTgt spid="44"/>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1+#ppt_w/2"/>
                                          </p:val>
                                        </p:tav>
                                        <p:tav tm="100000">
                                          <p:val>
                                            <p:strVal val="#ppt_x"/>
                                          </p:val>
                                        </p:tav>
                                      </p:tavLst>
                                    </p:anim>
                                    <p:anim calcmode="lin" valueType="num">
                                      <p:cBhvr additive="base">
                                        <p:cTn id="95" dur="500" fill="hold"/>
                                        <p:tgtEl>
                                          <p:spTgt spid="45"/>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500" fill="hold"/>
                                        <p:tgtEl>
                                          <p:spTgt spid="46"/>
                                        </p:tgtEl>
                                        <p:attrNameLst>
                                          <p:attrName>ppt_x</p:attrName>
                                        </p:attrNameLst>
                                      </p:cBhvr>
                                      <p:tavLst>
                                        <p:tav tm="0">
                                          <p:val>
                                            <p:strVal val="1+#ppt_w/2"/>
                                          </p:val>
                                        </p:tav>
                                        <p:tav tm="100000">
                                          <p:val>
                                            <p:strVal val="#ppt_x"/>
                                          </p:val>
                                        </p:tav>
                                      </p:tavLst>
                                    </p:anim>
                                    <p:anim calcmode="lin" valueType="num">
                                      <p:cBhvr additive="base">
                                        <p:cTn id="99" dur="500" fill="hold"/>
                                        <p:tgtEl>
                                          <p:spTgt spid="46"/>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additive="base">
                                        <p:cTn id="102" dur="500" fill="hold"/>
                                        <p:tgtEl>
                                          <p:spTgt spid="47"/>
                                        </p:tgtEl>
                                        <p:attrNameLst>
                                          <p:attrName>ppt_x</p:attrName>
                                        </p:attrNameLst>
                                      </p:cBhvr>
                                      <p:tavLst>
                                        <p:tav tm="0">
                                          <p:val>
                                            <p:strVal val="1+#ppt_w/2"/>
                                          </p:val>
                                        </p:tav>
                                        <p:tav tm="100000">
                                          <p:val>
                                            <p:strVal val="#ppt_x"/>
                                          </p:val>
                                        </p:tav>
                                      </p:tavLst>
                                    </p:anim>
                                    <p:anim calcmode="lin" valueType="num">
                                      <p:cBhvr additive="base">
                                        <p:cTn id="103" dur="500" fill="hold"/>
                                        <p:tgtEl>
                                          <p:spTgt spid="47"/>
                                        </p:tgtEl>
                                        <p:attrNameLst>
                                          <p:attrName>ppt_y</p:attrName>
                                        </p:attrNameLst>
                                      </p:cBhvr>
                                      <p:tavLst>
                                        <p:tav tm="0">
                                          <p:val>
                                            <p:strVal val="#ppt_y"/>
                                          </p:val>
                                        </p:tav>
                                        <p:tav tm="100000">
                                          <p:val>
                                            <p:strVal val="#ppt_y"/>
                                          </p:val>
                                        </p:tav>
                                      </p:tavLst>
                                    </p:anim>
                                  </p:childTnLst>
                                </p:cTn>
                              </p:par>
                              <p:par>
                                <p:cTn id="104" presetID="22" presetClass="entr" presetSubtype="8"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wipe(left)">
                                      <p:cBhvr>
                                        <p:cTn id="106" dur="500"/>
                                        <p:tgtEl>
                                          <p:spTgt spid="48"/>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wipe(left)">
                                      <p:cBhvr>
                                        <p:cTn id="1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13" grpId="0" animBg="1"/>
      <p:bldP spid="14" grpId="0" animBg="1"/>
      <p:bldP spid="15" grpId="0" animBg="1"/>
      <p:bldP spid="16" grpId="0" animBg="1"/>
      <p:bldP spid="17" grpId="0"/>
      <p:bldP spid="22" grpId="0"/>
      <p:bldP spid="23" grpId="0"/>
      <p:bldP spid="24" grpId="0"/>
      <p:bldP spid="25" grpId="0"/>
      <p:bldP spid="26" grpId="0"/>
      <p:bldP spid="27" grpId="0"/>
      <p:bldP spid="28" grpId="0"/>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1849306" y="974521"/>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310826" y="1929561"/>
            <a:ext cx="4108817" cy="369332"/>
          </a:xfrm>
          <a:prstGeom prst="rect">
            <a:avLst/>
          </a:prstGeom>
          <a:noFill/>
        </p:spPr>
        <p:txBody>
          <a:bodyPr wrap="none" rtlCol="0">
            <a:spAutoFit/>
          </a:bodyPr>
          <a:lstStyle/>
          <a:p>
            <a:r>
              <a:rPr lang="en-US" altLang="zh-CN" dirty="0"/>
              <a:t>UML</a:t>
            </a:r>
            <a:r>
              <a:rPr lang="zh-CN" altLang="en-US" dirty="0"/>
              <a:t>的类图和对象图有什么区别和联系</a:t>
            </a:r>
          </a:p>
        </p:txBody>
      </p:sp>
      <p:graphicFrame>
        <p:nvGraphicFramePr>
          <p:cNvPr id="6" name="表格 5">
            <a:extLst>
              <a:ext uri="{FF2B5EF4-FFF2-40B4-BE49-F238E27FC236}">
                <a16:creationId xmlns:a16="http://schemas.microsoft.com/office/drawing/2014/main" id="{36D6280A-F32A-47DC-8102-31001B3813B4}"/>
              </a:ext>
            </a:extLst>
          </p:cNvPr>
          <p:cNvGraphicFramePr>
            <a:graphicFrameLocks noGrp="1"/>
          </p:cNvGraphicFramePr>
          <p:nvPr>
            <p:extLst>
              <p:ext uri="{D42A27DB-BD31-4B8C-83A1-F6EECF244321}">
                <p14:modId xmlns:p14="http://schemas.microsoft.com/office/powerpoint/2010/main" val="1232334812"/>
              </p:ext>
            </p:extLst>
          </p:nvPr>
        </p:nvGraphicFramePr>
        <p:xfrm>
          <a:off x="6096000" y="1736806"/>
          <a:ext cx="5158064" cy="4420726"/>
        </p:xfrm>
        <a:graphic>
          <a:graphicData uri="http://schemas.openxmlformats.org/drawingml/2006/table">
            <a:tbl>
              <a:tblPr/>
              <a:tblGrid>
                <a:gridCol w="2579032">
                  <a:extLst>
                    <a:ext uri="{9D8B030D-6E8A-4147-A177-3AD203B41FA5}">
                      <a16:colId xmlns:a16="http://schemas.microsoft.com/office/drawing/2014/main" val="634602991"/>
                    </a:ext>
                  </a:extLst>
                </a:gridCol>
                <a:gridCol w="2579032">
                  <a:extLst>
                    <a:ext uri="{9D8B030D-6E8A-4147-A177-3AD203B41FA5}">
                      <a16:colId xmlns:a16="http://schemas.microsoft.com/office/drawing/2014/main" val="1880658088"/>
                    </a:ext>
                  </a:extLst>
                </a:gridCol>
              </a:tblGrid>
              <a:tr h="333281">
                <a:tc>
                  <a:txBody>
                    <a:bodyPr/>
                    <a:lstStyle/>
                    <a:p>
                      <a:pPr algn="ctr"/>
                      <a:r>
                        <a:rPr lang="zh-CN" altLang="en-US" sz="1500" dirty="0"/>
                        <a:t>类图</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zh-CN" altLang="en-US" sz="1500" dirty="0"/>
                        <a:t>对象图</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72380502"/>
                  </a:ext>
                </a:extLst>
              </a:tr>
              <a:tr h="557544">
                <a:tc>
                  <a:txBody>
                    <a:bodyPr/>
                    <a:lstStyle/>
                    <a:p>
                      <a:pPr algn="ctr"/>
                      <a:r>
                        <a:rPr lang="zh-CN" altLang="en-US" sz="1500" dirty="0"/>
                        <a:t>在类中包含三部分，分别是类名、类的属性和类的操作</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对象包含两个部分：对象的名称和对象的属性</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836116785"/>
                  </a:ext>
                </a:extLst>
              </a:tr>
              <a:tr h="557544">
                <a:tc>
                  <a:txBody>
                    <a:bodyPr/>
                    <a:lstStyle/>
                    <a:p>
                      <a:pPr algn="ctr"/>
                      <a:r>
                        <a:rPr lang="zh-CN" altLang="en-US" sz="1500"/>
                        <a:t>类的名称栏只包含类名</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对象的名称栏包含“对象名：类名”</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84081488"/>
                  </a:ext>
                </a:extLst>
              </a:tr>
              <a:tr h="557544">
                <a:tc>
                  <a:txBody>
                    <a:bodyPr/>
                    <a:lstStyle/>
                    <a:p>
                      <a:pPr algn="ctr"/>
                      <a:r>
                        <a:rPr lang="zh-CN" altLang="en-US" sz="1500" dirty="0"/>
                        <a:t>类的属性栏定义了所有属性的特征</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对象的属性栏定义了属性的当前值</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28072050"/>
                  </a:ext>
                </a:extLst>
              </a:tr>
              <a:tr h="781808">
                <a:tc>
                  <a:txBody>
                    <a:bodyPr/>
                    <a:lstStyle/>
                    <a:p>
                      <a:pPr algn="ctr"/>
                      <a:r>
                        <a:rPr lang="zh-CN" altLang="en-US" sz="1500"/>
                        <a:t>类中列出了操作</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对象图中不包含操作内容，因为对属于同一个类的对象，其操作是相同的</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220193"/>
                  </a:ext>
                </a:extLst>
              </a:tr>
              <a:tr h="781808">
                <a:tc>
                  <a:txBody>
                    <a:bodyPr/>
                    <a:lstStyle/>
                    <a:p>
                      <a:pPr algn="ctr"/>
                      <a:r>
                        <a:rPr lang="zh-CN" altLang="en-US" sz="1500"/>
                        <a:t>类中使用了关联连接，关联中使用名称、角色以及约束等特征定义</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a:t>对象使用链进行连接，链中包含名称、角色</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31535880"/>
                  </a:ext>
                </a:extLst>
              </a:tr>
              <a:tr h="781808">
                <a:tc>
                  <a:txBody>
                    <a:bodyPr/>
                    <a:lstStyle/>
                    <a:p>
                      <a:pPr algn="ctr"/>
                      <a:r>
                        <a:rPr lang="zh-CN" altLang="en-US" sz="1500" dirty="0"/>
                        <a:t>类代表的是对对象的分类所以必须说明可以参与关联的对象的数目</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zh-CN" altLang="en-US" sz="1500" dirty="0"/>
                        <a:t>对象代表的是单独的实体，所有的链都是一对一的，因此不涉及到多重性。</a:t>
                      </a:r>
                    </a:p>
                  </a:txBody>
                  <a:tcPr marL="54509" marR="54509" marT="54509" marB="54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7319280"/>
                  </a:ext>
                </a:extLst>
              </a:tr>
            </a:tbl>
          </a:graphicData>
        </a:graphic>
      </p:graphicFrame>
    </p:spTree>
    <p:extLst>
      <p:ext uri="{BB962C8B-B14F-4D97-AF65-F5344CB8AC3E}">
        <p14:creationId xmlns:p14="http://schemas.microsoft.com/office/powerpoint/2010/main" val="2844090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DA694E-029E-4551-8C5B-B22F5DE66AC6}"/>
              </a:ext>
            </a:extLst>
          </p:cNvPr>
          <p:cNvSpPr txBox="1"/>
          <p:nvPr/>
        </p:nvSpPr>
        <p:spPr>
          <a:xfrm>
            <a:off x="7729979" y="763786"/>
            <a:ext cx="3689861" cy="707886"/>
          </a:xfrm>
          <a:prstGeom prst="rect">
            <a:avLst/>
          </a:prstGeom>
          <a:noFill/>
        </p:spPr>
        <p:txBody>
          <a:bodyPr wrap="square" rtlCol="0">
            <a:spAutoFit/>
          </a:bodyPr>
          <a:lstStyle/>
          <a:p>
            <a:r>
              <a:rPr lang="en-US" altLang="zh-CN" sz="4000" b="1" dirty="0"/>
              <a:t>1.6.4 </a:t>
            </a:r>
            <a:r>
              <a:rPr lang="zh-CN" altLang="en-US" sz="4000" b="1" dirty="0"/>
              <a:t>状态机图</a:t>
            </a:r>
          </a:p>
        </p:txBody>
      </p:sp>
      <p:pic>
        <p:nvPicPr>
          <p:cNvPr id="3" name="图片 2">
            <a:extLst>
              <a:ext uri="{FF2B5EF4-FFF2-40B4-BE49-F238E27FC236}">
                <a16:creationId xmlns:a16="http://schemas.microsoft.com/office/drawing/2014/main" id="{00012F63-0B52-4BAF-9133-8B821BFC4A23}"/>
              </a:ext>
            </a:extLst>
          </p:cNvPr>
          <p:cNvPicPr>
            <a:picLocks noChangeAspect="1"/>
          </p:cNvPicPr>
          <p:nvPr/>
        </p:nvPicPr>
        <p:blipFill rotWithShape="1">
          <a:blip r:embed="rId3">
            <a:extLst>
              <a:ext uri="{28A0092B-C50C-407E-A947-70E740481C1C}">
                <a14:useLocalDpi xmlns:a14="http://schemas.microsoft.com/office/drawing/2010/main" val="0"/>
              </a:ext>
            </a:extLst>
          </a:blip>
          <a:srcRect b="32817"/>
          <a:stretch/>
        </p:blipFill>
        <p:spPr>
          <a:xfrm>
            <a:off x="1275882" y="3870202"/>
            <a:ext cx="8827534" cy="1678944"/>
          </a:xfrm>
          <a:prstGeom prst="rect">
            <a:avLst/>
          </a:prstGeom>
        </p:spPr>
      </p:pic>
      <p:sp>
        <p:nvSpPr>
          <p:cNvPr id="4" name="文本框 3">
            <a:extLst>
              <a:ext uri="{FF2B5EF4-FFF2-40B4-BE49-F238E27FC236}">
                <a16:creationId xmlns:a16="http://schemas.microsoft.com/office/drawing/2014/main" id="{90D10AF5-41EF-453D-A51E-60B8CE19E2D5}"/>
              </a:ext>
            </a:extLst>
          </p:cNvPr>
          <p:cNvSpPr txBox="1"/>
          <p:nvPr/>
        </p:nvSpPr>
        <p:spPr>
          <a:xfrm>
            <a:off x="5950562" y="1747607"/>
            <a:ext cx="5377843" cy="923330"/>
          </a:xfrm>
          <a:prstGeom prst="rect">
            <a:avLst/>
          </a:prstGeom>
          <a:noFill/>
        </p:spPr>
        <p:txBody>
          <a:bodyPr wrap="square" rtlCol="0">
            <a:spAutoFit/>
          </a:bodyPr>
          <a:lstStyle/>
          <a:p>
            <a:r>
              <a:rPr lang="zh-CN" altLang="en-US" dirty="0"/>
              <a:t>描述一个实体基于事件反应的动态行为，显示了该实体是如何根据当前所处的状态对不同的事件做出反应的，如图</a:t>
            </a:r>
            <a:r>
              <a:rPr lang="en-US" altLang="zh-CN" dirty="0"/>
              <a:t>1.7</a:t>
            </a:r>
            <a:r>
              <a:rPr lang="zh-CN" altLang="en-US" dirty="0"/>
              <a:t>所示。</a:t>
            </a:r>
          </a:p>
        </p:txBody>
      </p:sp>
    </p:spTree>
    <p:extLst>
      <p:ext uri="{BB962C8B-B14F-4D97-AF65-F5344CB8AC3E}">
        <p14:creationId xmlns:p14="http://schemas.microsoft.com/office/powerpoint/2010/main" val="252807722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6F1559-7680-4764-A176-A69BE792E9D6}"/>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1.6.5 </a:t>
            </a:r>
            <a:r>
              <a:rPr lang="zh-CN" altLang="en-US" sz="4000" b="1" dirty="0"/>
              <a:t>活动图</a:t>
            </a:r>
          </a:p>
        </p:txBody>
      </p:sp>
      <p:pic>
        <p:nvPicPr>
          <p:cNvPr id="3" name="图片 2">
            <a:extLst>
              <a:ext uri="{FF2B5EF4-FFF2-40B4-BE49-F238E27FC236}">
                <a16:creationId xmlns:a16="http://schemas.microsoft.com/office/drawing/2014/main" id="{980124E3-0825-4735-8C9C-534AF54DA719}"/>
              </a:ext>
            </a:extLst>
          </p:cNvPr>
          <p:cNvPicPr>
            <a:picLocks noChangeAspect="1"/>
          </p:cNvPicPr>
          <p:nvPr/>
        </p:nvPicPr>
        <p:blipFill rotWithShape="1">
          <a:blip r:embed="rId3">
            <a:extLst>
              <a:ext uri="{28A0092B-C50C-407E-A947-70E740481C1C}">
                <a14:useLocalDpi xmlns:a14="http://schemas.microsoft.com/office/drawing/2010/main" val="0"/>
              </a:ext>
            </a:extLst>
          </a:blip>
          <a:srcRect l="22437"/>
          <a:stretch/>
        </p:blipFill>
        <p:spPr>
          <a:xfrm>
            <a:off x="1556723" y="651130"/>
            <a:ext cx="3396169" cy="5498983"/>
          </a:xfrm>
          <a:prstGeom prst="rect">
            <a:avLst/>
          </a:prstGeom>
        </p:spPr>
      </p:pic>
      <p:sp>
        <p:nvSpPr>
          <p:cNvPr id="4" name="文本框 3">
            <a:extLst>
              <a:ext uri="{FF2B5EF4-FFF2-40B4-BE49-F238E27FC236}">
                <a16:creationId xmlns:a16="http://schemas.microsoft.com/office/drawing/2014/main" id="{D51701A9-088B-45EE-98AD-2A7F4868E847}"/>
              </a:ext>
            </a:extLst>
          </p:cNvPr>
          <p:cNvSpPr txBox="1"/>
          <p:nvPr/>
        </p:nvSpPr>
        <p:spPr>
          <a:xfrm>
            <a:off x="7072794" y="1998482"/>
            <a:ext cx="4347046" cy="3139321"/>
          </a:xfrm>
          <a:prstGeom prst="rect">
            <a:avLst/>
          </a:prstGeom>
          <a:noFill/>
        </p:spPr>
        <p:txBody>
          <a:bodyPr wrap="square" rtlCol="0">
            <a:spAutoFit/>
          </a:bodyPr>
          <a:lstStyle/>
          <a:p>
            <a:r>
              <a:rPr lang="en-US" altLang="zh-CN" dirty="0"/>
              <a:t>UML</a:t>
            </a:r>
            <a:r>
              <a:rPr lang="zh-CN" altLang="en-US" dirty="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en-US" altLang="zh-CN" dirty="0"/>
          </a:p>
          <a:p>
            <a:r>
              <a:rPr lang="zh-CN" altLang="en-US" dirty="0"/>
              <a:t>活动图由一些活动组成，图中同时包括对这些活动的说明。当一个活动执行完毕之后，将沿着控制转移箭头转向下一个活动。活动图中还可以方便地描述控制转移的条件及并行执行等要求，如图</a:t>
            </a:r>
            <a:r>
              <a:rPr lang="en-US" altLang="zh-CN" dirty="0"/>
              <a:t>1.8</a:t>
            </a:r>
            <a:r>
              <a:rPr lang="zh-CN" altLang="en-US" dirty="0"/>
              <a:t>所示。</a:t>
            </a:r>
          </a:p>
        </p:txBody>
      </p:sp>
    </p:spTree>
    <p:extLst>
      <p:ext uri="{BB962C8B-B14F-4D97-AF65-F5344CB8AC3E}">
        <p14:creationId xmlns:p14="http://schemas.microsoft.com/office/powerpoint/2010/main" val="234956428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30BEEF-3174-49B0-90E5-4AA77DDB7D1F}"/>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1.6.6 </a:t>
            </a:r>
            <a:r>
              <a:rPr lang="zh-CN" altLang="en-US" sz="4000" b="1" dirty="0"/>
              <a:t>顺序图</a:t>
            </a:r>
          </a:p>
        </p:txBody>
      </p:sp>
      <p:pic>
        <p:nvPicPr>
          <p:cNvPr id="3" name="图片 2">
            <a:extLst>
              <a:ext uri="{FF2B5EF4-FFF2-40B4-BE49-F238E27FC236}">
                <a16:creationId xmlns:a16="http://schemas.microsoft.com/office/drawing/2014/main" id="{14603F3C-FCA1-4491-9E55-AEAD7CBF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324" y="1370673"/>
            <a:ext cx="4378826" cy="4191444"/>
          </a:xfrm>
          <a:prstGeom prst="rect">
            <a:avLst/>
          </a:prstGeom>
        </p:spPr>
      </p:pic>
      <p:sp>
        <p:nvSpPr>
          <p:cNvPr id="4" name="文本框 3">
            <a:extLst>
              <a:ext uri="{FF2B5EF4-FFF2-40B4-BE49-F238E27FC236}">
                <a16:creationId xmlns:a16="http://schemas.microsoft.com/office/drawing/2014/main" id="{552A2E56-0885-4B79-812F-F28B01B56A48}"/>
              </a:ext>
            </a:extLst>
          </p:cNvPr>
          <p:cNvSpPr txBox="1"/>
          <p:nvPr/>
        </p:nvSpPr>
        <p:spPr>
          <a:xfrm>
            <a:off x="2570409" y="5562117"/>
            <a:ext cx="2954655" cy="369332"/>
          </a:xfrm>
          <a:prstGeom prst="rect">
            <a:avLst/>
          </a:prstGeom>
          <a:noFill/>
        </p:spPr>
        <p:txBody>
          <a:bodyPr wrap="none" rtlCol="0">
            <a:spAutoFit/>
          </a:bodyPr>
          <a:lstStyle/>
          <a:p>
            <a:r>
              <a:rPr lang="zh-CN" altLang="en-US" dirty="0"/>
              <a:t>社区团购部分大致的顺序图</a:t>
            </a:r>
          </a:p>
        </p:txBody>
      </p:sp>
      <p:sp>
        <p:nvSpPr>
          <p:cNvPr id="5" name="文本框 4">
            <a:extLst>
              <a:ext uri="{FF2B5EF4-FFF2-40B4-BE49-F238E27FC236}">
                <a16:creationId xmlns:a16="http://schemas.microsoft.com/office/drawing/2014/main" id="{1078D2F1-1D3E-4258-8978-7AC739EADC4D}"/>
              </a:ext>
            </a:extLst>
          </p:cNvPr>
          <p:cNvSpPr txBox="1"/>
          <p:nvPr/>
        </p:nvSpPr>
        <p:spPr>
          <a:xfrm>
            <a:off x="7506004" y="1860305"/>
            <a:ext cx="3777189" cy="3416320"/>
          </a:xfrm>
          <a:prstGeom prst="rect">
            <a:avLst/>
          </a:prstGeom>
          <a:noFill/>
        </p:spPr>
        <p:txBody>
          <a:bodyPr wrap="square" rtlCol="0">
            <a:spAutoFit/>
          </a:bodyPr>
          <a:lstStyle/>
          <a:p>
            <a:r>
              <a:rPr lang="zh-CN" altLang="en-US" dirty="0"/>
              <a:t>顺序图描述了对象之间动态的交互关系，主要体现对象之间进行消息传递的时间顺序。顺序图由一组对象构成，每个对象分别带有一条竖线，称作对象的生命线，它代表时间轴，时间沿竖线向下延伸。</a:t>
            </a:r>
            <a:r>
              <a:rPr lang="en-US" altLang="zh-CN" dirty="0"/>
              <a:t>UML</a:t>
            </a:r>
            <a:r>
              <a:rPr lang="zh-CN" altLang="en-US" dirty="0"/>
              <a:t>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spTree>
    <p:extLst>
      <p:ext uri="{BB962C8B-B14F-4D97-AF65-F5344CB8AC3E}">
        <p14:creationId xmlns:p14="http://schemas.microsoft.com/office/powerpoint/2010/main" val="267916419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A638A7-DB09-4918-87DB-6B6B1B12840F}"/>
              </a:ext>
            </a:extLst>
          </p:cNvPr>
          <p:cNvSpPr txBox="1"/>
          <p:nvPr/>
        </p:nvSpPr>
        <p:spPr>
          <a:xfrm>
            <a:off x="2197916" y="1593908"/>
            <a:ext cx="7458832" cy="923330"/>
          </a:xfrm>
          <a:prstGeom prst="rect">
            <a:avLst/>
          </a:prstGeom>
          <a:noFill/>
        </p:spPr>
        <p:txBody>
          <a:bodyPr wrap="square" rtlCol="0">
            <a:spAutoFit/>
          </a:bodyPr>
          <a:lstStyle/>
          <a:p>
            <a:r>
              <a:rPr lang="en-US" altLang="zh-CN" dirty="0"/>
              <a:t>1》</a:t>
            </a:r>
            <a:r>
              <a:rPr lang="zh-CN" altLang="en-US" dirty="0"/>
              <a:t>生命线：生命线名称可带下划线。当使用下划线时，意味着序列图中的生命线代表一个类的特定实例。序列图的实例名称有下划线，而角色名称没有。</a:t>
            </a:r>
          </a:p>
        </p:txBody>
      </p:sp>
      <p:pic>
        <p:nvPicPr>
          <p:cNvPr id="4" name="图片 3">
            <a:extLst>
              <a:ext uri="{FF2B5EF4-FFF2-40B4-BE49-F238E27FC236}">
                <a16:creationId xmlns:a16="http://schemas.microsoft.com/office/drawing/2014/main" id="{2D2E4C4D-8BBB-4DD8-B0D3-370E2515BB53}"/>
              </a:ext>
            </a:extLst>
          </p:cNvPr>
          <p:cNvPicPr>
            <a:picLocks noChangeAspect="1"/>
          </p:cNvPicPr>
          <p:nvPr/>
        </p:nvPicPr>
        <p:blipFill>
          <a:blip r:embed="rId2"/>
          <a:stretch>
            <a:fillRect/>
          </a:stretch>
        </p:blipFill>
        <p:spPr>
          <a:xfrm>
            <a:off x="2924571" y="2842065"/>
            <a:ext cx="6342857" cy="2600000"/>
          </a:xfrm>
          <a:prstGeom prst="rect">
            <a:avLst/>
          </a:prstGeom>
        </p:spPr>
      </p:pic>
      <p:sp>
        <p:nvSpPr>
          <p:cNvPr id="5" name="文本框 4">
            <a:extLst>
              <a:ext uri="{FF2B5EF4-FFF2-40B4-BE49-F238E27FC236}">
                <a16:creationId xmlns:a16="http://schemas.microsoft.com/office/drawing/2014/main" id="{4CF4EE4A-845A-421D-9E4E-5581BB38365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290064150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E5C5B5-FFBC-4F6D-AF04-41CE7B2436AC}"/>
              </a:ext>
            </a:extLst>
          </p:cNvPr>
          <p:cNvSpPr txBox="1"/>
          <p:nvPr/>
        </p:nvSpPr>
        <p:spPr>
          <a:xfrm>
            <a:off x="1610686" y="1400961"/>
            <a:ext cx="998991" cy="369332"/>
          </a:xfrm>
          <a:prstGeom prst="rect">
            <a:avLst/>
          </a:prstGeom>
          <a:noFill/>
        </p:spPr>
        <p:txBody>
          <a:bodyPr wrap="none" rtlCol="0">
            <a:spAutoFit/>
          </a:bodyPr>
          <a:lstStyle/>
          <a:p>
            <a:r>
              <a:rPr lang="en-US" altLang="zh-CN" dirty="0"/>
              <a:t>2》</a:t>
            </a:r>
            <a:r>
              <a:rPr lang="zh-CN" altLang="en-US" dirty="0"/>
              <a:t>注释</a:t>
            </a:r>
          </a:p>
        </p:txBody>
      </p:sp>
      <p:pic>
        <p:nvPicPr>
          <p:cNvPr id="6" name="图片 5">
            <a:extLst>
              <a:ext uri="{FF2B5EF4-FFF2-40B4-BE49-F238E27FC236}">
                <a16:creationId xmlns:a16="http://schemas.microsoft.com/office/drawing/2014/main" id="{BB610FE9-7CE6-4149-93E3-F4F13B4AEE66}"/>
              </a:ext>
            </a:extLst>
          </p:cNvPr>
          <p:cNvPicPr>
            <a:picLocks noChangeAspect="1"/>
          </p:cNvPicPr>
          <p:nvPr/>
        </p:nvPicPr>
        <p:blipFill>
          <a:blip r:embed="rId2"/>
          <a:stretch>
            <a:fillRect/>
          </a:stretch>
        </p:blipFill>
        <p:spPr>
          <a:xfrm>
            <a:off x="4043619" y="1990905"/>
            <a:ext cx="4104762" cy="2876190"/>
          </a:xfrm>
          <a:prstGeom prst="rect">
            <a:avLst/>
          </a:prstGeom>
        </p:spPr>
      </p:pic>
      <p:sp>
        <p:nvSpPr>
          <p:cNvPr id="7" name="文本框 6">
            <a:extLst>
              <a:ext uri="{FF2B5EF4-FFF2-40B4-BE49-F238E27FC236}">
                <a16:creationId xmlns:a16="http://schemas.microsoft.com/office/drawing/2014/main" id="{EEF7A8CB-22E7-45D0-9F0C-609919E126A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6374519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97101F-BA33-482A-BD4E-8E039FCDDF40}"/>
              </a:ext>
            </a:extLst>
          </p:cNvPr>
          <p:cNvSpPr txBox="1"/>
          <p:nvPr/>
        </p:nvSpPr>
        <p:spPr>
          <a:xfrm>
            <a:off x="2080470" y="1384183"/>
            <a:ext cx="4596130" cy="923330"/>
          </a:xfrm>
          <a:prstGeom prst="rect">
            <a:avLst/>
          </a:prstGeom>
          <a:noFill/>
        </p:spPr>
        <p:txBody>
          <a:bodyPr wrap="none" rtlCol="0">
            <a:spAutoFit/>
          </a:bodyPr>
          <a:lstStyle/>
          <a:p>
            <a:r>
              <a:rPr lang="en-US" altLang="zh-CN" dirty="0"/>
              <a:t>3》</a:t>
            </a:r>
            <a:r>
              <a:rPr lang="zh-CN" altLang="en-US" dirty="0"/>
              <a:t>约束</a:t>
            </a:r>
            <a:endParaRPr lang="en-US" altLang="zh-CN" dirty="0"/>
          </a:p>
          <a:p>
            <a:endParaRPr lang="en-US" altLang="zh-CN" dirty="0"/>
          </a:p>
          <a:p>
            <a:r>
              <a:rPr lang="zh-CN" altLang="en-US" dirty="0"/>
              <a:t>约束的符号很简单；格式是：</a:t>
            </a:r>
            <a:r>
              <a:rPr lang="en-US" altLang="zh-CN" dirty="0"/>
              <a:t>[Boolean Test]</a:t>
            </a:r>
            <a:endParaRPr lang="zh-CN" altLang="en-US" dirty="0"/>
          </a:p>
        </p:txBody>
      </p:sp>
      <p:pic>
        <p:nvPicPr>
          <p:cNvPr id="4" name="图片 3">
            <a:extLst>
              <a:ext uri="{FF2B5EF4-FFF2-40B4-BE49-F238E27FC236}">
                <a16:creationId xmlns:a16="http://schemas.microsoft.com/office/drawing/2014/main" id="{C7A6A729-6296-45AF-8911-DA0817F8F1D8}"/>
              </a:ext>
            </a:extLst>
          </p:cNvPr>
          <p:cNvPicPr>
            <a:picLocks noChangeAspect="1"/>
          </p:cNvPicPr>
          <p:nvPr/>
        </p:nvPicPr>
        <p:blipFill>
          <a:blip r:embed="rId2"/>
          <a:stretch>
            <a:fillRect/>
          </a:stretch>
        </p:blipFill>
        <p:spPr>
          <a:xfrm>
            <a:off x="3496000" y="2729602"/>
            <a:ext cx="5200000" cy="2657143"/>
          </a:xfrm>
          <a:prstGeom prst="rect">
            <a:avLst/>
          </a:prstGeom>
        </p:spPr>
      </p:pic>
      <p:sp>
        <p:nvSpPr>
          <p:cNvPr id="5" name="文本框 4">
            <a:extLst>
              <a:ext uri="{FF2B5EF4-FFF2-40B4-BE49-F238E27FC236}">
                <a16:creationId xmlns:a16="http://schemas.microsoft.com/office/drawing/2014/main" id="{B027E1E0-66AC-465E-855A-5FB3DFB5A2C5}"/>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203892357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10791F-9F42-4B6C-8F44-2CBF8C91724A}"/>
              </a:ext>
            </a:extLst>
          </p:cNvPr>
          <p:cNvSpPr txBox="1"/>
          <p:nvPr/>
        </p:nvSpPr>
        <p:spPr>
          <a:xfrm>
            <a:off x="1568741" y="928825"/>
            <a:ext cx="8457765" cy="923330"/>
          </a:xfrm>
          <a:prstGeom prst="rect">
            <a:avLst/>
          </a:prstGeom>
          <a:noFill/>
        </p:spPr>
        <p:txBody>
          <a:bodyPr wrap="none" rtlCol="0">
            <a:spAutoFit/>
          </a:bodyPr>
          <a:lstStyle/>
          <a:p>
            <a:r>
              <a:rPr lang="en-US" altLang="zh-CN" dirty="0"/>
              <a:t>4》</a:t>
            </a:r>
            <a:r>
              <a:rPr lang="zh-CN" altLang="en-US" dirty="0"/>
              <a:t>抉择（</a:t>
            </a:r>
            <a:r>
              <a:rPr lang="en-US" altLang="zh-CN" dirty="0"/>
              <a:t>Alt</a:t>
            </a:r>
            <a:r>
              <a:rPr lang="zh-CN" altLang="en-US" dirty="0"/>
              <a:t>）</a:t>
            </a:r>
            <a:endParaRPr lang="en-US" altLang="zh-CN" dirty="0"/>
          </a:p>
          <a:p>
            <a:endParaRPr lang="en-US" altLang="zh-CN" dirty="0"/>
          </a:p>
          <a:p>
            <a:r>
              <a:rPr lang="zh-CN" altLang="en-US" dirty="0"/>
              <a:t>抉择用来指明在两个或更多的消息序列之间的互斥的选择，相当于经典的</a:t>
            </a:r>
            <a:r>
              <a:rPr lang="en-US" altLang="zh-CN" dirty="0" err="1"/>
              <a:t>if..else</a:t>
            </a:r>
            <a:r>
              <a:rPr lang="en-US" altLang="zh-CN" dirty="0"/>
              <a:t>.</a:t>
            </a:r>
            <a:r>
              <a:rPr lang="zh-CN" altLang="en-US" dirty="0"/>
              <a:t>。</a:t>
            </a:r>
          </a:p>
        </p:txBody>
      </p:sp>
      <p:pic>
        <p:nvPicPr>
          <p:cNvPr id="4" name="图片 3">
            <a:extLst>
              <a:ext uri="{FF2B5EF4-FFF2-40B4-BE49-F238E27FC236}">
                <a16:creationId xmlns:a16="http://schemas.microsoft.com/office/drawing/2014/main" id="{B3F57823-DD11-4072-A51E-7E648831853B}"/>
              </a:ext>
            </a:extLst>
          </p:cNvPr>
          <p:cNvPicPr>
            <a:picLocks noChangeAspect="1"/>
          </p:cNvPicPr>
          <p:nvPr/>
        </p:nvPicPr>
        <p:blipFill>
          <a:blip r:embed="rId2"/>
          <a:stretch>
            <a:fillRect/>
          </a:stretch>
        </p:blipFill>
        <p:spPr>
          <a:xfrm>
            <a:off x="1568741" y="2011546"/>
            <a:ext cx="5018457" cy="3661960"/>
          </a:xfrm>
          <a:prstGeom prst="rect">
            <a:avLst/>
          </a:prstGeom>
        </p:spPr>
      </p:pic>
      <p:sp>
        <p:nvSpPr>
          <p:cNvPr id="5" name="文本框 4">
            <a:extLst>
              <a:ext uri="{FF2B5EF4-FFF2-40B4-BE49-F238E27FC236}">
                <a16:creationId xmlns:a16="http://schemas.microsoft.com/office/drawing/2014/main" id="{7AB26A63-26D9-4752-831D-22D0B966666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188805933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872C87-BA81-484C-B013-5DF93C0A216D}"/>
              </a:ext>
            </a:extLst>
          </p:cNvPr>
          <p:cNvSpPr txBox="1"/>
          <p:nvPr/>
        </p:nvSpPr>
        <p:spPr>
          <a:xfrm>
            <a:off x="1426128" y="1090569"/>
            <a:ext cx="3647152" cy="923330"/>
          </a:xfrm>
          <a:prstGeom prst="rect">
            <a:avLst/>
          </a:prstGeom>
          <a:noFill/>
        </p:spPr>
        <p:txBody>
          <a:bodyPr wrap="none" rtlCol="0">
            <a:spAutoFit/>
          </a:bodyPr>
          <a:lstStyle/>
          <a:p>
            <a:r>
              <a:rPr lang="en-US" altLang="zh-CN" dirty="0"/>
              <a:t>5》</a:t>
            </a:r>
            <a:r>
              <a:rPr lang="zh-CN" altLang="en-US" dirty="0"/>
              <a:t>选项（</a:t>
            </a:r>
            <a:r>
              <a:rPr lang="en-US" altLang="zh-CN" dirty="0" err="1"/>
              <a:t>Opt</a:t>
            </a:r>
            <a:r>
              <a:rPr lang="zh-CN" altLang="en-US" dirty="0"/>
              <a:t>）</a:t>
            </a:r>
            <a:endParaRPr lang="en-US" altLang="zh-CN" dirty="0"/>
          </a:p>
          <a:p>
            <a:endParaRPr lang="en-US" altLang="zh-CN" dirty="0"/>
          </a:p>
          <a:p>
            <a:r>
              <a:rPr lang="zh-CN" altLang="en-US" dirty="0"/>
              <a:t>包含一个可能发生或不发生的序列</a:t>
            </a:r>
          </a:p>
        </p:txBody>
      </p:sp>
      <p:pic>
        <p:nvPicPr>
          <p:cNvPr id="4" name="图片 3">
            <a:extLst>
              <a:ext uri="{FF2B5EF4-FFF2-40B4-BE49-F238E27FC236}">
                <a16:creationId xmlns:a16="http://schemas.microsoft.com/office/drawing/2014/main" id="{F1716286-3328-4266-99F0-9124F176354F}"/>
              </a:ext>
            </a:extLst>
          </p:cNvPr>
          <p:cNvPicPr>
            <a:picLocks noChangeAspect="1"/>
          </p:cNvPicPr>
          <p:nvPr/>
        </p:nvPicPr>
        <p:blipFill>
          <a:blip r:embed="rId2"/>
          <a:stretch>
            <a:fillRect/>
          </a:stretch>
        </p:blipFill>
        <p:spPr>
          <a:xfrm>
            <a:off x="4398997" y="2384815"/>
            <a:ext cx="5692959" cy="3088666"/>
          </a:xfrm>
          <a:prstGeom prst="rect">
            <a:avLst/>
          </a:prstGeom>
        </p:spPr>
      </p:pic>
      <p:sp>
        <p:nvSpPr>
          <p:cNvPr id="5" name="文本框 4">
            <a:extLst>
              <a:ext uri="{FF2B5EF4-FFF2-40B4-BE49-F238E27FC236}">
                <a16:creationId xmlns:a16="http://schemas.microsoft.com/office/drawing/2014/main" id="{2CB3FDB5-2DF9-4428-B5DE-5C216652F23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1381103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70D34E-55DB-45DE-99B9-D22CA03BF771}"/>
              </a:ext>
            </a:extLst>
          </p:cNvPr>
          <p:cNvSpPr txBox="1"/>
          <p:nvPr/>
        </p:nvSpPr>
        <p:spPr>
          <a:xfrm>
            <a:off x="1551963" y="889233"/>
            <a:ext cx="5955476" cy="923330"/>
          </a:xfrm>
          <a:prstGeom prst="rect">
            <a:avLst/>
          </a:prstGeom>
          <a:noFill/>
        </p:spPr>
        <p:txBody>
          <a:bodyPr wrap="none" rtlCol="0">
            <a:spAutoFit/>
          </a:bodyPr>
          <a:lstStyle/>
          <a:p>
            <a:r>
              <a:rPr lang="en-US" altLang="zh-CN" dirty="0"/>
              <a:t>6》</a:t>
            </a:r>
            <a:r>
              <a:rPr lang="zh-CN" altLang="en-US" dirty="0"/>
              <a:t>循环（</a:t>
            </a:r>
            <a:r>
              <a:rPr lang="en-US" altLang="zh-CN" dirty="0"/>
              <a:t>Loop</a:t>
            </a:r>
            <a:r>
              <a:rPr lang="zh-CN" altLang="en-US" dirty="0"/>
              <a:t>）</a:t>
            </a:r>
            <a:endParaRPr lang="en-US" altLang="zh-CN" dirty="0"/>
          </a:p>
          <a:p>
            <a:endParaRPr lang="en-US" altLang="zh-CN" dirty="0"/>
          </a:p>
          <a:p>
            <a:r>
              <a:rPr lang="zh-CN" altLang="en-US" dirty="0"/>
              <a:t>片段重复一定次数。可以在临界中指示片段重复的条件。</a:t>
            </a:r>
          </a:p>
        </p:txBody>
      </p:sp>
      <p:pic>
        <p:nvPicPr>
          <p:cNvPr id="4" name="图片 3">
            <a:extLst>
              <a:ext uri="{FF2B5EF4-FFF2-40B4-BE49-F238E27FC236}">
                <a16:creationId xmlns:a16="http://schemas.microsoft.com/office/drawing/2014/main" id="{745722EE-9356-4E3F-A28D-44AB30A70291}"/>
              </a:ext>
            </a:extLst>
          </p:cNvPr>
          <p:cNvPicPr>
            <a:picLocks noChangeAspect="1"/>
          </p:cNvPicPr>
          <p:nvPr/>
        </p:nvPicPr>
        <p:blipFill>
          <a:blip r:embed="rId2"/>
          <a:stretch>
            <a:fillRect/>
          </a:stretch>
        </p:blipFill>
        <p:spPr>
          <a:xfrm>
            <a:off x="2963176" y="2021903"/>
            <a:ext cx="4660095" cy="3405774"/>
          </a:xfrm>
          <a:prstGeom prst="rect">
            <a:avLst/>
          </a:prstGeom>
        </p:spPr>
      </p:pic>
      <p:sp>
        <p:nvSpPr>
          <p:cNvPr id="5" name="文本框 4">
            <a:extLst>
              <a:ext uri="{FF2B5EF4-FFF2-40B4-BE49-F238E27FC236}">
                <a16:creationId xmlns:a16="http://schemas.microsoft.com/office/drawing/2014/main" id="{685DFA34-CE49-4BE2-A8CD-5A673561875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881708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98CC40-EF15-4005-BF17-5741390C1E4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1.1 </a:t>
            </a:r>
            <a:r>
              <a:rPr lang="zh-CN" altLang="en-US" sz="4000" b="1" dirty="0"/>
              <a:t>什么是</a:t>
            </a:r>
            <a:r>
              <a:rPr lang="en-US" altLang="zh-CN" sz="4000" b="1" dirty="0"/>
              <a:t>UML</a:t>
            </a:r>
            <a:endParaRPr lang="zh-CN" altLang="en-US" sz="4000" b="1" dirty="0"/>
          </a:p>
        </p:txBody>
      </p:sp>
      <p:sp>
        <p:nvSpPr>
          <p:cNvPr id="5" name="文本框 4">
            <a:extLst>
              <a:ext uri="{FF2B5EF4-FFF2-40B4-BE49-F238E27FC236}">
                <a16:creationId xmlns:a16="http://schemas.microsoft.com/office/drawing/2014/main" id="{74A77F5D-8101-4C1E-8245-1E5FCB1D76E1}"/>
              </a:ext>
            </a:extLst>
          </p:cNvPr>
          <p:cNvSpPr txBox="1"/>
          <p:nvPr/>
        </p:nvSpPr>
        <p:spPr>
          <a:xfrm>
            <a:off x="1220507" y="2253005"/>
            <a:ext cx="9750986" cy="2031325"/>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，统一建模语言）是一种能够描述问题、描述解决方案、起到沟通作用的语言。通俗地说，它是一种用文本、图形和符号的集合来描述现实生活中各类事物、活动及其之间关系的语言。</a:t>
            </a:r>
            <a:endParaRPr lang="en-US" altLang="zh-CN" dirty="0"/>
          </a:p>
          <a:p>
            <a:r>
              <a:rPr lang="en-US" altLang="zh-CN" dirty="0"/>
              <a:t>UML</a:t>
            </a:r>
            <a:r>
              <a:rPr lang="zh-CN" altLang="en-US" dirty="0"/>
              <a:t>是一和很好的工具，可以贯穿软件开发周期中的每一个阶段，它最适于数据建模、业务建模、对象建模和组件建模。</a:t>
            </a:r>
            <a:r>
              <a:rPr lang="en-US" altLang="zh-CN" dirty="0"/>
              <a:t>UML</a:t>
            </a:r>
            <a:r>
              <a:rPr lang="zh-CN" altLang="en-US" dirty="0"/>
              <a:t>作为一种模型语言，它使开发人员专注于建立产品的模型和结构，而不是选用什么程序语言和算法实现。当模型建立之后，模型可以被</a:t>
            </a:r>
            <a:r>
              <a:rPr lang="en-US" altLang="zh-CN" dirty="0"/>
              <a:t>UML</a:t>
            </a:r>
            <a:r>
              <a:rPr lang="zh-CN" altLang="en-US" dirty="0"/>
              <a:t>工具转化成指定的程序语言代码。</a:t>
            </a:r>
          </a:p>
        </p:txBody>
      </p:sp>
    </p:spTree>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E36018-90F3-4885-9F2A-5A5FA08AE815}"/>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1.6.7 </a:t>
            </a:r>
            <a:r>
              <a:rPr lang="zh-CN" altLang="en-US" sz="4000" b="1" dirty="0"/>
              <a:t>通信图</a:t>
            </a:r>
          </a:p>
        </p:txBody>
      </p:sp>
      <p:pic>
        <p:nvPicPr>
          <p:cNvPr id="3" name="图片 2">
            <a:extLst>
              <a:ext uri="{FF2B5EF4-FFF2-40B4-BE49-F238E27FC236}">
                <a16:creationId xmlns:a16="http://schemas.microsoft.com/office/drawing/2014/main" id="{31BAA2C3-D3AC-458D-84CA-7285B5EAE5FB}"/>
              </a:ext>
            </a:extLst>
          </p:cNvPr>
          <p:cNvPicPr>
            <a:picLocks noChangeAspect="1"/>
          </p:cNvPicPr>
          <p:nvPr/>
        </p:nvPicPr>
        <p:blipFill rotWithShape="1">
          <a:blip r:embed="rId3">
            <a:extLst>
              <a:ext uri="{28A0092B-C50C-407E-A947-70E740481C1C}">
                <a14:useLocalDpi xmlns:a14="http://schemas.microsoft.com/office/drawing/2010/main" val="0"/>
              </a:ext>
            </a:extLst>
          </a:blip>
          <a:srcRect l="5961" t="5466" r="8425" b="4256"/>
          <a:stretch/>
        </p:blipFill>
        <p:spPr>
          <a:xfrm>
            <a:off x="998663" y="1642944"/>
            <a:ext cx="5942267" cy="3726506"/>
          </a:xfrm>
          <a:prstGeom prst="rect">
            <a:avLst/>
          </a:prstGeom>
        </p:spPr>
      </p:pic>
      <p:sp>
        <p:nvSpPr>
          <p:cNvPr id="4" name="文本框 3">
            <a:extLst>
              <a:ext uri="{FF2B5EF4-FFF2-40B4-BE49-F238E27FC236}">
                <a16:creationId xmlns:a16="http://schemas.microsoft.com/office/drawing/2014/main" id="{6A3F648A-AE3F-456F-B996-8FE796EEDC7F}"/>
              </a:ext>
            </a:extLst>
          </p:cNvPr>
          <p:cNvSpPr txBox="1"/>
          <p:nvPr/>
        </p:nvSpPr>
        <p:spPr>
          <a:xfrm>
            <a:off x="7008042" y="1642944"/>
            <a:ext cx="4359833" cy="3970318"/>
          </a:xfrm>
          <a:prstGeom prst="rect">
            <a:avLst/>
          </a:prstGeom>
          <a:noFill/>
        </p:spPr>
        <p:txBody>
          <a:bodyPr wrap="square" rtlCol="0">
            <a:spAutoFit/>
          </a:bodyPr>
          <a:lstStyle/>
          <a:p>
            <a:r>
              <a:rPr lang="en-US" altLang="zh-CN" dirty="0"/>
              <a:t>UML</a:t>
            </a:r>
            <a:r>
              <a:rPr lang="zh-CN" altLang="en-US" dirty="0"/>
              <a:t>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dirty="0"/>
              <a:t>1.10</a:t>
            </a:r>
            <a:r>
              <a:rPr lang="zh-CN" altLang="en-US" dirty="0"/>
              <a:t>所示。</a:t>
            </a:r>
          </a:p>
        </p:txBody>
      </p:sp>
    </p:spTree>
    <p:extLst>
      <p:ext uri="{BB962C8B-B14F-4D97-AF65-F5344CB8AC3E}">
        <p14:creationId xmlns:p14="http://schemas.microsoft.com/office/powerpoint/2010/main" val="171527408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8A3CD7-95AE-4F80-B876-8C9D66B2737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1.6.8 </a:t>
            </a:r>
            <a:r>
              <a:rPr lang="zh-CN" altLang="en-US" sz="4000" b="1" dirty="0"/>
              <a:t>构件图</a:t>
            </a:r>
          </a:p>
        </p:txBody>
      </p:sp>
      <p:pic>
        <p:nvPicPr>
          <p:cNvPr id="3" name="图片 2">
            <a:extLst>
              <a:ext uri="{FF2B5EF4-FFF2-40B4-BE49-F238E27FC236}">
                <a16:creationId xmlns:a16="http://schemas.microsoft.com/office/drawing/2014/main" id="{B7FC7B98-BC87-4A86-8AF1-3B0EB0520E19}"/>
              </a:ext>
            </a:extLst>
          </p:cNvPr>
          <p:cNvPicPr>
            <a:picLocks noChangeAspect="1"/>
          </p:cNvPicPr>
          <p:nvPr/>
        </p:nvPicPr>
        <p:blipFill rotWithShape="1">
          <a:blip r:embed="rId3">
            <a:extLst>
              <a:ext uri="{28A0092B-C50C-407E-A947-70E740481C1C}">
                <a14:useLocalDpi xmlns:a14="http://schemas.microsoft.com/office/drawing/2010/main" val="0"/>
              </a:ext>
            </a:extLst>
          </a:blip>
          <a:srcRect l="20600" t="12646"/>
          <a:stretch/>
        </p:blipFill>
        <p:spPr>
          <a:xfrm>
            <a:off x="1538134" y="1233182"/>
            <a:ext cx="4557866" cy="4570400"/>
          </a:xfrm>
          <a:prstGeom prst="rect">
            <a:avLst/>
          </a:prstGeom>
        </p:spPr>
      </p:pic>
      <p:sp>
        <p:nvSpPr>
          <p:cNvPr id="4" name="文本框 3">
            <a:extLst>
              <a:ext uri="{FF2B5EF4-FFF2-40B4-BE49-F238E27FC236}">
                <a16:creationId xmlns:a16="http://schemas.microsoft.com/office/drawing/2014/main" id="{C52D2546-83F4-4CC2-B654-5234A8E74BE9}"/>
              </a:ext>
            </a:extLst>
          </p:cNvPr>
          <p:cNvSpPr txBox="1"/>
          <p:nvPr/>
        </p:nvSpPr>
        <p:spPr>
          <a:xfrm>
            <a:off x="7787232" y="1997839"/>
            <a:ext cx="3414587" cy="2862322"/>
          </a:xfrm>
          <a:prstGeom prst="rect">
            <a:avLst/>
          </a:prstGeom>
          <a:noFill/>
        </p:spPr>
        <p:txBody>
          <a:bodyPr wrap="square" rtlCol="0">
            <a:spAutoFit/>
          </a:bodyPr>
          <a:lstStyle/>
          <a:p>
            <a:r>
              <a:rPr lang="zh-CN" altLang="en-US" dirty="0"/>
              <a:t>构件图，也称为组件图。构件图描述代码部件的物理结构及各部件之间的依赖关系，构件图有助于分析和理解部之间的相互影响程度。从构件图中，可以了解各软件组件（如源代码文件或动态链接库）之间的编译器和运行时依赖关系。使用构件图可以将系统划分为内聚组件并显示代码自身的结构，如图</a:t>
            </a:r>
            <a:r>
              <a:rPr lang="en-US" altLang="zh-CN" dirty="0"/>
              <a:t>1.11</a:t>
            </a:r>
            <a:r>
              <a:rPr lang="zh-CN" altLang="en-US" dirty="0"/>
              <a:t>所示。</a:t>
            </a:r>
          </a:p>
        </p:txBody>
      </p:sp>
    </p:spTree>
    <p:extLst>
      <p:ext uri="{BB962C8B-B14F-4D97-AF65-F5344CB8AC3E}">
        <p14:creationId xmlns:p14="http://schemas.microsoft.com/office/powerpoint/2010/main" val="1080527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CAFF4C-EAEA-4796-BC4C-2D5D9D315B5E}"/>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1.6.9 </a:t>
            </a:r>
            <a:r>
              <a:rPr lang="zh-CN" altLang="en-US" sz="4000" b="1" dirty="0"/>
              <a:t>部署图</a:t>
            </a:r>
          </a:p>
        </p:txBody>
      </p:sp>
      <p:pic>
        <p:nvPicPr>
          <p:cNvPr id="3" name="图片 2">
            <a:extLst>
              <a:ext uri="{FF2B5EF4-FFF2-40B4-BE49-F238E27FC236}">
                <a16:creationId xmlns:a16="http://schemas.microsoft.com/office/drawing/2014/main" id="{EA8FC54F-0D77-444C-B27F-09D763608C5F}"/>
              </a:ext>
            </a:extLst>
          </p:cNvPr>
          <p:cNvPicPr>
            <a:picLocks noChangeAspect="1"/>
          </p:cNvPicPr>
          <p:nvPr/>
        </p:nvPicPr>
        <p:blipFill rotWithShape="1">
          <a:blip r:embed="rId3">
            <a:extLst>
              <a:ext uri="{28A0092B-C50C-407E-A947-70E740481C1C}">
                <a14:useLocalDpi xmlns:a14="http://schemas.microsoft.com/office/drawing/2010/main" val="0"/>
              </a:ext>
            </a:extLst>
          </a:blip>
          <a:srcRect l="3010" r="1396" b="3918"/>
          <a:stretch/>
        </p:blipFill>
        <p:spPr>
          <a:xfrm>
            <a:off x="1495749" y="951414"/>
            <a:ext cx="5539818" cy="4768882"/>
          </a:xfrm>
          <a:prstGeom prst="rect">
            <a:avLst/>
          </a:prstGeom>
        </p:spPr>
      </p:pic>
      <p:sp>
        <p:nvSpPr>
          <p:cNvPr id="4" name="文本框 3">
            <a:extLst>
              <a:ext uri="{FF2B5EF4-FFF2-40B4-BE49-F238E27FC236}">
                <a16:creationId xmlns:a16="http://schemas.microsoft.com/office/drawing/2014/main" id="{6475792B-6560-4B6B-A3BB-D122205C235C}"/>
              </a:ext>
            </a:extLst>
          </p:cNvPr>
          <p:cNvSpPr txBox="1"/>
          <p:nvPr/>
        </p:nvSpPr>
        <p:spPr>
          <a:xfrm>
            <a:off x="7866679" y="1790747"/>
            <a:ext cx="3407056" cy="3693319"/>
          </a:xfrm>
          <a:prstGeom prst="rect">
            <a:avLst/>
          </a:prstGeom>
          <a:noFill/>
        </p:spPr>
        <p:txBody>
          <a:bodyPr wrap="square" rtlCol="0">
            <a:spAutoFit/>
          </a:bodyPr>
          <a:lstStyle/>
          <a:p>
            <a:r>
              <a:rPr lang="zh-CN" altLang="en-US" dirty="0"/>
              <a:t>部署图，也称为配置图。</a:t>
            </a:r>
            <a:r>
              <a:rPr lang="en-US" altLang="zh-CN" dirty="0"/>
              <a:t>UML</a:t>
            </a:r>
            <a:r>
              <a:rPr lang="zh-CN" altLang="en-US" dirty="0"/>
              <a:t>面向对象中配置图描述系统中硬件和软件的物理配置情况和系统体系结构。</a:t>
            </a:r>
            <a:endParaRPr lang="en-US" altLang="zh-CN" dirty="0"/>
          </a:p>
          <a:p>
            <a:r>
              <a:rPr lang="zh-CN" altLang="en-US" dirty="0"/>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dirty="0"/>
              <a:t>1.12</a:t>
            </a:r>
            <a:r>
              <a:rPr lang="zh-CN" altLang="en-US" dirty="0"/>
              <a:t>所示。</a:t>
            </a:r>
          </a:p>
        </p:txBody>
      </p:sp>
    </p:spTree>
    <p:extLst>
      <p:ext uri="{BB962C8B-B14F-4D97-AF65-F5344CB8AC3E}">
        <p14:creationId xmlns:p14="http://schemas.microsoft.com/office/powerpoint/2010/main" val="354757506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2142921" y="915798"/>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1604441" y="1870838"/>
            <a:ext cx="2954655" cy="369332"/>
          </a:xfrm>
          <a:prstGeom prst="rect">
            <a:avLst/>
          </a:prstGeom>
          <a:noFill/>
        </p:spPr>
        <p:txBody>
          <a:bodyPr wrap="none" rtlCol="0">
            <a:spAutoFit/>
          </a:bodyPr>
          <a:lstStyle/>
          <a:p>
            <a:r>
              <a:rPr lang="en-US" altLang="zh-CN" dirty="0"/>
              <a:t>UML</a:t>
            </a:r>
            <a:r>
              <a:rPr lang="zh-CN" altLang="en-US" dirty="0"/>
              <a:t>的视图和图有什么联系</a:t>
            </a:r>
          </a:p>
        </p:txBody>
      </p:sp>
      <p:sp>
        <p:nvSpPr>
          <p:cNvPr id="3" name="文本框 2">
            <a:extLst>
              <a:ext uri="{FF2B5EF4-FFF2-40B4-BE49-F238E27FC236}">
                <a16:creationId xmlns:a16="http://schemas.microsoft.com/office/drawing/2014/main" id="{42FA3172-DA46-460C-9934-A00D7AD657E4}"/>
              </a:ext>
            </a:extLst>
          </p:cNvPr>
          <p:cNvSpPr txBox="1"/>
          <p:nvPr/>
        </p:nvSpPr>
        <p:spPr>
          <a:xfrm>
            <a:off x="5897461" y="4521666"/>
            <a:ext cx="5129907" cy="646331"/>
          </a:xfrm>
          <a:prstGeom prst="rect">
            <a:avLst/>
          </a:prstGeom>
          <a:noFill/>
        </p:spPr>
        <p:txBody>
          <a:bodyPr wrap="square" rtlCol="0">
            <a:spAutoFit/>
          </a:bodyPr>
          <a:lstStyle/>
          <a:p>
            <a:r>
              <a:rPr lang="en-US" altLang="zh-CN" dirty="0"/>
              <a:t>5</a:t>
            </a:r>
            <a:r>
              <a:rPr lang="zh-CN" altLang="en-US" dirty="0"/>
              <a:t>大视图是</a:t>
            </a:r>
            <a:r>
              <a:rPr lang="en-US" altLang="zh-CN" dirty="0"/>
              <a:t>9</a:t>
            </a:r>
            <a:r>
              <a:rPr lang="zh-CN" altLang="en-US" dirty="0"/>
              <a:t>种图按类别的归纳，通过图的相互组合提供被建模系统的所有视图。</a:t>
            </a:r>
            <a:endParaRPr lang="en-US" altLang="zh-CN" dirty="0"/>
          </a:p>
        </p:txBody>
      </p:sp>
    </p:spTree>
    <p:extLst>
      <p:ext uri="{BB962C8B-B14F-4D97-AF65-F5344CB8AC3E}">
        <p14:creationId xmlns:p14="http://schemas.microsoft.com/office/powerpoint/2010/main" val="382176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45CFC5-C8E1-4FBA-84B0-F42793333E6E}"/>
              </a:ext>
            </a:extLst>
          </p:cNvPr>
          <p:cNvPicPr>
            <a:picLocks noChangeAspect="1"/>
          </p:cNvPicPr>
          <p:nvPr/>
        </p:nvPicPr>
        <p:blipFill rotWithShape="1">
          <a:blip r:embed="rId3">
            <a:extLst>
              <a:ext uri="{28A0092B-C50C-407E-A947-70E740481C1C}">
                <a14:useLocalDpi xmlns:a14="http://schemas.microsoft.com/office/drawing/2010/main" val="0"/>
              </a:ext>
            </a:extLst>
          </a:blip>
          <a:srcRect b="4148"/>
          <a:stretch/>
        </p:blipFill>
        <p:spPr>
          <a:xfrm>
            <a:off x="1035255" y="142240"/>
            <a:ext cx="10121489" cy="6573520"/>
          </a:xfrm>
          <a:prstGeom prst="rect">
            <a:avLst/>
          </a:prstGeom>
        </p:spPr>
      </p:pic>
    </p:spTree>
    <p:extLst>
      <p:ext uri="{BB962C8B-B14F-4D97-AF65-F5344CB8AC3E}">
        <p14:creationId xmlns:p14="http://schemas.microsoft.com/office/powerpoint/2010/main" val="362583932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4732" y="2282940"/>
            <a:ext cx="6973384" cy="923330"/>
          </a:xfrm>
          <a:prstGeom prst="rect">
            <a:avLst/>
          </a:prstGeom>
          <a:noFill/>
        </p:spPr>
        <p:txBody>
          <a:bodyPr wrap="none" rtlCol="0">
            <a:spAutoFit/>
          </a:bodyPr>
          <a:lstStyle/>
          <a:p>
            <a:r>
              <a:rPr lang="en-US" altLang="zh-CN" sz="5400" spc="600" dirty="0">
                <a:solidFill>
                  <a:srgbClr val="2C3998"/>
                </a:solidFill>
                <a:latin typeface="字魂5号-无外润黑体" panose="00000500000000000000" pitchFamily="2" charset="-122"/>
                <a:ea typeface="字魂5号-无外润黑体" panose="00000500000000000000" pitchFamily="2" charset="-122"/>
              </a:rPr>
              <a:t>1.7 UML2.0</a:t>
            </a:r>
            <a:r>
              <a:rPr lang="zh-CN" altLang="en-US" sz="5400" spc="600" dirty="0">
                <a:solidFill>
                  <a:srgbClr val="2C3998"/>
                </a:solidFill>
                <a:latin typeface="字魂5号-无外润黑体" panose="00000500000000000000" pitchFamily="2" charset="-122"/>
                <a:ea typeface="字魂5号-无外润黑体" panose="00000500000000000000" pitchFamily="2" charset="-122"/>
              </a:rPr>
              <a:t>新特性</a:t>
            </a:r>
          </a:p>
        </p:txBody>
      </p:sp>
      <p:grpSp>
        <p:nvGrpSpPr>
          <p:cNvPr id="8" name="组合 7">
            <a:extLst>
              <a:ext uri="{FF2B5EF4-FFF2-40B4-BE49-F238E27FC236}">
                <a16:creationId xmlns:a16="http://schemas.microsoft.com/office/drawing/2014/main" id="{3A94623D-45B0-40B8-B011-5EA5580DAC17}"/>
              </a:ext>
            </a:extLst>
          </p:cNvPr>
          <p:cNvGrpSpPr/>
          <p:nvPr/>
        </p:nvGrpSpPr>
        <p:grpSpPr>
          <a:xfrm>
            <a:off x="5190614" y="3287596"/>
            <a:ext cx="6625578" cy="970450"/>
            <a:chOff x="5620624" y="3207585"/>
            <a:chExt cx="5136080" cy="970450"/>
          </a:xfrm>
        </p:grpSpPr>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New Features of UML2.0</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6208116" y="3564341"/>
              <a:ext cx="3961095"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解决了用户在使用</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UML1.x</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过程中所遇到的一些问题。下面主要针对</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上层的变化进行简要说明。</a:t>
              </a:r>
            </a:p>
          </p:txBody>
        </p:sp>
      </p:grpSp>
      <p:sp>
        <p:nvSpPr>
          <p:cNvPr id="5" name="矩形: 圆角 4"/>
          <p:cNvSpPr/>
          <p:nvPr/>
        </p:nvSpPr>
        <p:spPr>
          <a:xfrm>
            <a:off x="9961553" y="4575060"/>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62840615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C32C62-FB16-4976-9E29-F18F4792B13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1.7.1 </a:t>
            </a:r>
            <a:r>
              <a:rPr lang="zh-CN" altLang="en-US" sz="4000" b="1" dirty="0"/>
              <a:t>用例图</a:t>
            </a:r>
          </a:p>
        </p:txBody>
      </p:sp>
      <p:sp>
        <p:nvSpPr>
          <p:cNvPr id="3" name="文本框 2">
            <a:extLst>
              <a:ext uri="{FF2B5EF4-FFF2-40B4-BE49-F238E27FC236}">
                <a16:creationId xmlns:a16="http://schemas.microsoft.com/office/drawing/2014/main" id="{C7754172-F630-4705-835E-2E6B7DFBCBDF}"/>
              </a:ext>
            </a:extLst>
          </p:cNvPr>
          <p:cNvSpPr txBox="1"/>
          <p:nvPr/>
        </p:nvSpPr>
        <p:spPr>
          <a:xfrm>
            <a:off x="1442301" y="2243577"/>
            <a:ext cx="7456601" cy="1754326"/>
          </a:xfrm>
          <a:prstGeom prst="rect">
            <a:avLst/>
          </a:prstGeom>
          <a:noFill/>
        </p:spPr>
        <p:txBody>
          <a:bodyPr wrap="square" rtlCol="0">
            <a:spAutoFit/>
          </a:bodyPr>
          <a:lstStyle/>
          <a:p>
            <a:r>
              <a:rPr lang="zh-CN" altLang="en-US" dirty="0"/>
              <a:t>用例图中的主体内容用例、参与者、通信关联并没有变化。如果用</a:t>
            </a:r>
            <a:r>
              <a:rPr lang="en-US" altLang="zh-CN" dirty="0"/>
              <a:t>UML1.x</a:t>
            </a:r>
            <a:r>
              <a:rPr lang="zh-CN" altLang="en-US" dirty="0"/>
              <a:t>，只能用用例图所归属的包来表达一组用例的逻辑组织关系，即用用例在模型中所处的物理位置表达逻辑组织关系。</a:t>
            </a:r>
            <a:r>
              <a:rPr lang="zh-CN" altLang="en-US" dirty="0">
                <a:solidFill>
                  <a:srgbClr val="FF0000"/>
                </a:solidFill>
              </a:rPr>
              <a:t>在</a:t>
            </a:r>
            <a:r>
              <a:rPr lang="en-US" altLang="zh-CN" dirty="0">
                <a:solidFill>
                  <a:srgbClr val="FF0000"/>
                </a:solidFill>
              </a:rPr>
              <a:t>UML2.0</a:t>
            </a:r>
            <a:r>
              <a:rPr lang="zh-CN" altLang="en-US" dirty="0">
                <a:solidFill>
                  <a:srgbClr val="FF0000"/>
                </a:solidFill>
              </a:rPr>
              <a:t>中，为每个用例增加了一个称为</a:t>
            </a:r>
            <a:r>
              <a:rPr lang="en-US" altLang="zh-CN" dirty="0">
                <a:solidFill>
                  <a:srgbClr val="FF0000"/>
                </a:solidFill>
              </a:rPr>
              <a:t>Subject</a:t>
            </a:r>
            <a:r>
              <a:rPr lang="zh-CN" altLang="en-US" dirty="0">
                <a:solidFill>
                  <a:srgbClr val="FF0000"/>
                </a:solidFill>
              </a:rPr>
              <a:t>的特征</a:t>
            </a:r>
            <a:r>
              <a:rPr lang="zh-CN" altLang="en-US" dirty="0"/>
              <a:t>，这项特征的取值可以作为在逻辑层面划分一组用例的一项依据。用例所属的“系统边界”就是</a:t>
            </a:r>
            <a:r>
              <a:rPr lang="en-US" altLang="zh-CN" dirty="0"/>
              <a:t>Subject</a:t>
            </a:r>
            <a:r>
              <a:rPr lang="zh-CN" altLang="en-US" dirty="0"/>
              <a:t>的、一种典型例子。</a:t>
            </a:r>
          </a:p>
        </p:txBody>
      </p:sp>
    </p:spTree>
    <p:extLst>
      <p:ext uri="{BB962C8B-B14F-4D97-AF65-F5344CB8AC3E}">
        <p14:creationId xmlns:p14="http://schemas.microsoft.com/office/powerpoint/2010/main" val="82475308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331867-C4F6-42AC-85C7-1531DDD6AAE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1.7.2 </a:t>
            </a:r>
            <a:r>
              <a:rPr lang="zh-CN" altLang="en-US" sz="4000" b="1" dirty="0"/>
              <a:t>顺序图</a:t>
            </a:r>
          </a:p>
        </p:txBody>
      </p:sp>
      <p:sp>
        <p:nvSpPr>
          <p:cNvPr id="3" name="文本框 2">
            <a:extLst>
              <a:ext uri="{FF2B5EF4-FFF2-40B4-BE49-F238E27FC236}">
                <a16:creationId xmlns:a16="http://schemas.microsoft.com/office/drawing/2014/main" id="{1A6D44EF-CE88-405C-94F4-42F6D38516C6}"/>
              </a:ext>
            </a:extLst>
          </p:cNvPr>
          <p:cNvSpPr txBox="1"/>
          <p:nvPr/>
        </p:nvSpPr>
        <p:spPr>
          <a:xfrm>
            <a:off x="1097280" y="1803459"/>
            <a:ext cx="5972269" cy="3970318"/>
          </a:xfrm>
          <a:prstGeom prst="rect">
            <a:avLst/>
          </a:prstGeom>
          <a:noFill/>
        </p:spPr>
        <p:txBody>
          <a:bodyPr wrap="square" rtlCol="0">
            <a:spAutoFit/>
          </a:bodyPr>
          <a:lstStyle/>
          <a:p>
            <a:r>
              <a:rPr lang="zh-CN" altLang="en-US" dirty="0"/>
              <a:t>顺序图是最常用的一种图。主要用它来描述对象间的交互关系，着重体现交互的时间顺序。对于顺序图，</a:t>
            </a:r>
            <a:r>
              <a:rPr lang="en-US" altLang="zh-CN" dirty="0"/>
              <a:t>UML2.0</a:t>
            </a:r>
            <a:r>
              <a:rPr lang="zh-CN" altLang="en-US" dirty="0"/>
              <a:t>主要做了以下三方面的改进。</a:t>
            </a:r>
            <a:endParaRPr lang="en-US" altLang="zh-CN" dirty="0"/>
          </a:p>
          <a:p>
            <a:r>
              <a:rPr lang="zh-CN" altLang="en-US" dirty="0"/>
              <a:t>（</a:t>
            </a:r>
            <a:r>
              <a:rPr lang="en-US" altLang="zh-CN" dirty="0"/>
              <a:t>1</a:t>
            </a:r>
            <a:r>
              <a:rPr lang="zh-CN" altLang="en-US" dirty="0"/>
              <a:t>）允许顺序图中明确地表达分支判断逻辑。这样能够将以前要通过两张图才能表达的意思通过一个图就表达出来，但这并不意味着顺序图擅长表达这种逻辑，所以并不需要在顺序图中展现所有的分支判断逻辑。</a:t>
            </a:r>
            <a:endParaRPr lang="en-US" altLang="zh-CN" dirty="0"/>
          </a:p>
          <a:p>
            <a:r>
              <a:rPr lang="zh-CN" altLang="en-US" dirty="0"/>
              <a:t>（</a:t>
            </a:r>
            <a:r>
              <a:rPr lang="en-US" altLang="zh-CN" dirty="0"/>
              <a:t>2</a:t>
            </a:r>
            <a:r>
              <a:rPr lang="zh-CN" altLang="en-US" dirty="0"/>
              <a:t>）允许“纵向”与“横向”地对顺序图进行拆分与引用。这样就解决了以前一张图由于流程过多造成幅面过大，浏览不方便的困难。</a:t>
            </a:r>
            <a:endParaRPr lang="en-US" altLang="zh-CN" dirty="0"/>
          </a:p>
          <a:p>
            <a:r>
              <a:rPr lang="zh-CN" altLang="en-US" dirty="0"/>
              <a:t>（</a:t>
            </a:r>
            <a:r>
              <a:rPr lang="en-US" altLang="zh-CN" dirty="0"/>
              <a:t>3</a:t>
            </a:r>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2556685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B3A6DB-0C03-4E92-B4BB-E3288C7561D0}"/>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1.7.3 </a:t>
            </a:r>
            <a:r>
              <a:rPr lang="zh-CN" altLang="en-US" sz="4000" b="1" dirty="0"/>
              <a:t>活动图</a:t>
            </a:r>
          </a:p>
        </p:txBody>
      </p:sp>
      <p:sp>
        <p:nvSpPr>
          <p:cNvPr id="3" name="文本框 2">
            <a:extLst>
              <a:ext uri="{FF2B5EF4-FFF2-40B4-BE49-F238E27FC236}">
                <a16:creationId xmlns:a16="http://schemas.microsoft.com/office/drawing/2014/main" id="{0ED42527-EB13-443C-B41C-86CF983FEB7F}"/>
              </a:ext>
            </a:extLst>
          </p:cNvPr>
          <p:cNvSpPr txBox="1"/>
          <p:nvPr/>
        </p:nvSpPr>
        <p:spPr>
          <a:xfrm>
            <a:off x="1225485" y="1932494"/>
            <a:ext cx="5637228" cy="1200329"/>
          </a:xfrm>
          <a:prstGeom prst="rect">
            <a:avLst/>
          </a:prstGeom>
          <a:noFill/>
        </p:spPr>
        <p:txBody>
          <a:bodyPr wrap="square" rtlCol="0">
            <a:spAutoFit/>
          </a:bodyPr>
          <a:lstStyle/>
          <a:p>
            <a:r>
              <a:rPr lang="zh-CN" altLang="en-US" dirty="0"/>
              <a:t>适动图是比较常用的一种图，接近于流程图。在</a:t>
            </a:r>
            <a:r>
              <a:rPr lang="en-US" altLang="zh-CN" dirty="0"/>
              <a:t>UML2.0</a:t>
            </a:r>
            <a:r>
              <a:rPr lang="zh-CN" altLang="en-US" dirty="0"/>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29189479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B05F88-784F-4A1D-ABCE-81C55CB45365}"/>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1.7.4 </a:t>
            </a:r>
            <a:r>
              <a:rPr lang="zh-CN" altLang="en-US" sz="4000" b="1" dirty="0"/>
              <a:t>构件图</a:t>
            </a:r>
          </a:p>
        </p:txBody>
      </p:sp>
      <p:sp>
        <p:nvSpPr>
          <p:cNvPr id="3" name="文本框 2">
            <a:extLst>
              <a:ext uri="{FF2B5EF4-FFF2-40B4-BE49-F238E27FC236}">
                <a16:creationId xmlns:a16="http://schemas.microsoft.com/office/drawing/2014/main" id="{EB116216-1A22-4D2C-80BC-ADE8BC9EAF50}"/>
              </a:ext>
            </a:extLst>
          </p:cNvPr>
          <p:cNvSpPr txBox="1"/>
          <p:nvPr/>
        </p:nvSpPr>
        <p:spPr>
          <a:xfrm>
            <a:off x="1564850" y="2196445"/>
            <a:ext cx="7126764" cy="1477328"/>
          </a:xfrm>
          <a:prstGeom prst="rect">
            <a:avLst/>
          </a:prstGeom>
          <a:noFill/>
        </p:spPr>
        <p:txBody>
          <a:bodyPr wrap="square" rtlCol="0">
            <a:spAutoFit/>
          </a:bodyPr>
          <a:lstStyle/>
          <a:p>
            <a:r>
              <a:rPr lang="zh-CN" altLang="en-US" dirty="0"/>
              <a:t>构件图是在物理层面对系统结构及内容的直观描述，最接近于通常意义上的模块结构图。在</a:t>
            </a:r>
            <a:r>
              <a:rPr lang="en-US" altLang="zh-CN" dirty="0"/>
              <a:t>UML2.0</a:t>
            </a:r>
            <a:r>
              <a:rPr lang="zh-CN" altLang="en-US" dirty="0"/>
              <a:t>中，构件图有比较明显的改进。组件本身内容的表述更清晰，包括组件所提供的接口、所要求的接口、组件之间的依赖关系通过“组装连接器”（</a:t>
            </a:r>
            <a:r>
              <a:rPr lang="en-US" altLang="zh-CN" dirty="0"/>
              <a:t>Assembling Connector</a:t>
            </a:r>
            <a:r>
              <a:rPr lang="zh-CN" altLang="en-US" dirty="0"/>
              <a:t>）更加明确地表达等。</a:t>
            </a:r>
          </a:p>
        </p:txBody>
      </p:sp>
    </p:spTree>
    <p:extLst>
      <p:ext uri="{BB962C8B-B14F-4D97-AF65-F5344CB8AC3E}">
        <p14:creationId xmlns:p14="http://schemas.microsoft.com/office/powerpoint/2010/main" val="3993617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DBBBF-899E-4A7E-9DB9-D22FEE65A7F9}"/>
              </a:ext>
            </a:extLst>
          </p:cNvPr>
          <p:cNvSpPr txBox="1"/>
          <p:nvPr/>
        </p:nvSpPr>
        <p:spPr>
          <a:xfrm>
            <a:off x="1097279" y="804426"/>
            <a:ext cx="5190399" cy="707886"/>
          </a:xfrm>
          <a:prstGeom prst="rect">
            <a:avLst/>
          </a:prstGeom>
          <a:noFill/>
        </p:spPr>
        <p:txBody>
          <a:bodyPr wrap="square" rtlCol="0">
            <a:spAutoFit/>
          </a:bodyPr>
          <a:lstStyle/>
          <a:p>
            <a:r>
              <a:rPr lang="en-US" altLang="zh-CN" sz="4000" b="1" dirty="0"/>
              <a:t>1.2 UML</a:t>
            </a:r>
            <a:r>
              <a:rPr lang="zh-CN" altLang="en-US" sz="4000" b="1" dirty="0"/>
              <a:t>的发展历程</a:t>
            </a:r>
          </a:p>
        </p:txBody>
      </p:sp>
    </p:spTree>
    <p:extLst>
      <p:ext uri="{BB962C8B-B14F-4D97-AF65-F5344CB8AC3E}">
        <p14:creationId xmlns:p14="http://schemas.microsoft.com/office/powerpoint/2010/main" val="119973646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8A0B2F-DB43-4877-A229-4879C9A518D4}"/>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1.7.5 </a:t>
            </a:r>
            <a:r>
              <a:rPr lang="zh-CN" altLang="en-US" sz="4000" b="1" dirty="0"/>
              <a:t>新增加的图</a:t>
            </a:r>
          </a:p>
        </p:txBody>
      </p:sp>
      <p:sp>
        <p:nvSpPr>
          <p:cNvPr id="3" name="文本框 2">
            <a:extLst>
              <a:ext uri="{FF2B5EF4-FFF2-40B4-BE49-F238E27FC236}">
                <a16:creationId xmlns:a16="http://schemas.microsoft.com/office/drawing/2014/main" id="{934ED611-B07D-4CE2-9B8C-8A8E3F401147}"/>
              </a:ext>
            </a:extLst>
          </p:cNvPr>
          <p:cNvSpPr txBox="1"/>
          <p:nvPr/>
        </p:nvSpPr>
        <p:spPr>
          <a:xfrm>
            <a:off x="923826" y="1847653"/>
            <a:ext cx="7758259" cy="646331"/>
          </a:xfrm>
          <a:prstGeom prst="rect">
            <a:avLst/>
          </a:prstGeom>
          <a:noFill/>
        </p:spPr>
        <p:txBody>
          <a:bodyPr wrap="square" rtlCol="0">
            <a:spAutoFit/>
          </a:bodyPr>
          <a:lstStyle/>
          <a:p>
            <a:r>
              <a:rPr lang="zh-CN" altLang="en-US" dirty="0"/>
              <a:t>增加了“包图”、“组合结构图”、“交互概览图”和“时间图”。</a:t>
            </a:r>
            <a:endParaRPr lang="en-US" altLang="zh-CN" dirty="0"/>
          </a:p>
          <a:p>
            <a:endParaRPr lang="en-US" altLang="zh-CN" dirty="0"/>
          </a:p>
        </p:txBody>
      </p:sp>
    </p:spTree>
    <p:extLst>
      <p:ext uri="{BB962C8B-B14F-4D97-AF65-F5344CB8AC3E}">
        <p14:creationId xmlns:p14="http://schemas.microsoft.com/office/powerpoint/2010/main" val="33311645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r>
              <a:rPr lang="zh-CN" altLang="en-US" sz="4000" dirty="0"/>
              <a:t>包图</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190135" y="2124182"/>
            <a:ext cx="6094428" cy="1200329"/>
          </a:xfrm>
          <a:prstGeom prst="rect">
            <a:avLst/>
          </a:prstGeom>
          <a:noFill/>
        </p:spPr>
        <p:txBody>
          <a:bodyPr wrap="square">
            <a:spAutoFit/>
          </a:bodyPr>
          <a:lstStyle/>
          <a:p>
            <a:r>
              <a:rPr lang="zh-CN" altLang="en-US" dirty="0"/>
              <a:t>“包图”展现模型要素的基本组织单元，以及这些组织单元之间的依赖关系，包括引用关系（</a:t>
            </a:r>
            <a:r>
              <a:rPr lang="en-US" altLang="zh-CN" dirty="0" err="1"/>
              <a:t>Packagelmport</a:t>
            </a:r>
            <a:r>
              <a:rPr lang="zh-CN" altLang="en-US" dirty="0"/>
              <a:t>）和扩展关系（</a:t>
            </a:r>
            <a:r>
              <a:rPr lang="en-US" altLang="zh-CN" dirty="0" err="1"/>
              <a:t>PackageMerge</a:t>
            </a:r>
            <a:r>
              <a:rPr lang="zh-CN" altLang="en-US" dirty="0"/>
              <a:t>）。在通用的建模工具中，一般可以用类图描述包图中的逻辑内容。</a:t>
            </a:r>
          </a:p>
        </p:txBody>
      </p:sp>
      <p:pic>
        <p:nvPicPr>
          <p:cNvPr id="4" name="Picture 5">
            <a:extLst>
              <a:ext uri="{FF2B5EF4-FFF2-40B4-BE49-F238E27FC236}">
                <a16:creationId xmlns:a16="http://schemas.microsoft.com/office/drawing/2014/main" id="{78C47E03-C46F-4FA8-9AB8-84E3E0798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398" y="3533490"/>
            <a:ext cx="7416800" cy="210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4554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包的嵌套</a:t>
            </a:r>
          </a:p>
        </p:txBody>
      </p:sp>
      <p:sp>
        <p:nvSpPr>
          <p:cNvPr id="3" name="文本框 2">
            <a:extLst>
              <a:ext uri="{FF2B5EF4-FFF2-40B4-BE49-F238E27FC236}">
                <a16:creationId xmlns:a16="http://schemas.microsoft.com/office/drawing/2014/main" id="{7EC624CC-EDC3-45A3-8A19-FBC8C358AB1F}"/>
              </a:ext>
            </a:extLst>
          </p:cNvPr>
          <p:cNvSpPr txBox="1"/>
          <p:nvPr/>
        </p:nvSpPr>
        <p:spPr>
          <a:xfrm>
            <a:off x="756998" y="2011887"/>
            <a:ext cx="6094428" cy="1754326"/>
          </a:xfrm>
          <a:prstGeom prst="rect">
            <a:avLst/>
          </a:prstGeom>
          <a:noFill/>
        </p:spPr>
        <p:txBody>
          <a:bodyPr wrap="square">
            <a:spAutoFit/>
          </a:bodyPr>
          <a:lstStyle/>
          <a:p>
            <a:pPr lvl="0"/>
            <a:r>
              <a:rPr lang="zh-CN" altLang="en-US" dirty="0">
                <a:solidFill>
                  <a:prstClr val="black"/>
                </a:solidFill>
              </a:rPr>
              <a:t>包可以拥有其他包作为包内的元素，子包又可以拥有自己的子包，这样可以构成一个系统的嵌套结构，以表达系统模型元素的静态结构关系。</a:t>
            </a:r>
          </a:p>
          <a:p>
            <a:pPr lvl="0"/>
            <a:r>
              <a:rPr lang="zh-CN" altLang="en-US" dirty="0">
                <a:solidFill>
                  <a:prstClr val="black"/>
                </a:solidFill>
              </a:rPr>
              <a:t>    包的嵌套可以清晰的表现系统模型元素之间的关系，但是在建立模型时包的嵌套不宜过深，包的嵌套的层数一般以</a:t>
            </a:r>
            <a:r>
              <a:rPr lang="en-US" altLang="zh-CN" dirty="0">
                <a:solidFill>
                  <a:prstClr val="black"/>
                </a:solidFill>
              </a:rPr>
              <a:t>2</a:t>
            </a:r>
            <a:r>
              <a:rPr lang="zh-CN" altLang="en-US" dirty="0">
                <a:solidFill>
                  <a:prstClr val="black"/>
                </a:solidFill>
              </a:rPr>
              <a:t>到</a:t>
            </a:r>
            <a:r>
              <a:rPr lang="en-US" altLang="zh-CN" dirty="0">
                <a:solidFill>
                  <a:prstClr val="black"/>
                </a:solidFill>
              </a:rPr>
              <a:t>3</a:t>
            </a:r>
            <a:r>
              <a:rPr lang="zh-CN" altLang="en-US" dirty="0">
                <a:solidFill>
                  <a:prstClr val="black"/>
                </a:solidFill>
              </a:rPr>
              <a:t>层为宜。</a:t>
            </a:r>
          </a:p>
        </p:txBody>
      </p:sp>
      <p:pic>
        <p:nvPicPr>
          <p:cNvPr id="5" name="Picture 6">
            <a:extLst>
              <a:ext uri="{FF2B5EF4-FFF2-40B4-BE49-F238E27FC236}">
                <a16:creationId xmlns:a16="http://schemas.microsoft.com/office/drawing/2014/main" id="{0EDA55D9-7505-49C4-A21B-7EA6CFFE8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952" y="2011887"/>
            <a:ext cx="4464050" cy="317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75436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包的联系</a:t>
            </a:r>
          </a:p>
        </p:txBody>
      </p:sp>
      <p:sp>
        <p:nvSpPr>
          <p:cNvPr id="3" name="文本框 2">
            <a:extLst>
              <a:ext uri="{FF2B5EF4-FFF2-40B4-BE49-F238E27FC236}">
                <a16:creationId xmlns:a16="http://schemas.microsoft.com/office/drawing/2014/main" id="{7EC624CC-EDC3-45A3-8A19-FBC8C358AB1F}"/>
              </a:ext>
            </a:extLst>
          </p:cNvPr>
          <p:cNvSpPr txBox="1"/>
          <p:nvPr/>
        </p:nvSpPr>
        <p:spPr>
          <a:xfrm>
            <a:off x="756998" y="2011887"/>
            <a:ext cx="6094428" cy="2031325"/>
          </a:xfrm>
          <a:prstGeom prst="rect">
            <a:avLst/>
          </a:prstGeom>
          <a:noFill/>
        </p:spPr>
        <p:txBody>
          <a:bodyPr wrap="square">
            <a:spAutoFit/>
          </a:bodyPr>
          <a:lstStyle/>
          <a:p>
            <a:pPr lvl="0"/>
            <a:r>
              <a:rPr lang="zh-CN" altLang="en-US">
                <a:solidFill>
                  <a:prstClr val="black"/>
                </a:solidFill>
              </a:rPr>
              <a:t> 包之间的关系总的来讲可以概括为依赖关系和泛化。二个包之间存在着依赖关系通常是指这二个包所包含的模型元素之间存在着一个和多个依赖。</a:t>
            </a:r>
          </a:p>
          <a:p>
            <a:pPr lvl="0"/>
            <a:r>
              <a:rPr lang="zh-CN" altLang="en-US">
                <a:solidFill>
                  <a:prstClr val="black"/>
                </a:solidFill>
              </a:rPr>
              <a:t>    对于由对象类组成的包，如果二个包的任何对象类之间存在着如何一种依赖，则这二个包之间就存在着依赖。包的依赖联系同样是使用一根虚箭线表示，虚箭线从依赖源指向独立目的包。</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Picture 6">
            <a:extLst>
              <a:ext uri="{FF2B5EF4-FFF2-40B4-BE49-F238E27FC236}">
                <a16:creationId xmlns:a16="http://schemas.microsoft.com/office/drawing/2014/main" id="{92508753-DA25-43FF-920A-2FA3970FC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426" y="2011887"/>
            <a:ext cx="4392612" cy="315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13086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7F8522-9C86-4D7F-AA15-8EEBCD3CC03F}"/>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3" name="文本框 2">
            <a:extLst>
              <a:ext uri="{FF2B5EF4-FFF2-40B4-BE49-F238E27FC236}">
                <a16:creationId xmlns:a16="http://schemas.microsoft.com/office/drawing/2014/main" id="{7D16AA1F-2B09-42A1-9E09-C1B8340C511E}"/>
              </a:ext>
            </a:extLst>
          </p:cNvPr>
          <p:cNvSpPr txBox="1"/>
          <p:nvPr/>
        </p:nvSpPr>
        <p:spPr>
          <a:xfrm>
            <a:off x="1303256" y="2121279"/>
            <a:ext cx="6094428" cy="3693319"/>
          </a:xfrm>
          <a:prstGeom prst="rect">
            <a:avLst/>
          </a:prstGeom>
          <a:noFill/>
        </p:spPr>
        <p:txBody>
          <a:bodyPr wrap="square">
            <a:spAutoFit/>
          </a:bodyPr>
          <a:lstStyle/>
          <a:p>
            <a:r>
              <a:rPr lang="zh-CN" altLang="en-US" dirty="0"/>
              <a:t>“组合结构图”描述系统中的某一部分（即“组合结构”）的内部内容，包括该部分与系统其他部分的交互点，这种图能够展示该部分内容“内部”参与者的配置情况。</a:t>
            </a:r>
            <a:endParaRPr lang="en-US" altLang="zh-CN" dirty="0"/>
          </a:p>
          <a:p>
            <a:endParaRPr lang="en-US" altLang="zh-CN" dirty="0"/>
          </a:p>
          <a:p>
            <a:r>
              <a:rPr lang="zh-CN" altLang="en-US" dirty="0"/>
              <a:t>“组合结构图”中引入了一些重要的概念。例如，“端口”（</a:t>
            </a:r>
            <a:r>
              <a:rPr lang="en-US" altLang="zh-CN" dirty="0"/>
              <a:t>Port</a:t>
            </a:r>
            <a:r>
              <a:rPr lang="zh-CN" altLang="en-US" dirty="0"/>
              <a:t>），“端口”将组合结构与外部环境隔离，实现了双向的封装，既涵盖了该组合结构所提供的行为（</a:t>
            </a:r>
            <a:r>
              <a:rPr lang="en-US" altLang="zh-CN" dirty="0" err="1"/>
              <a:t>ProvidedInterface</a:t>
            </a:r>
            <a:r>
              <a:rPr lang="zh-CN" altLang="en-US" dirty="0"/>
              <a:t>），同时也指出了该组合结构所需要的服务（</a:t>
            </a:r>
            <a:r>
              <a:rPr lang="en-US" altLang="zh-CN" dirty="0" err="1"/>
              <a:t>RequiredInterface</a:t>
            </a:r>
            <a:r>
              <a:rPr lang="zh-CN" altLang="en-US" dirty="0"/>
              <a:t>）；又如“协议”（</a:t>
            </a:r>
            <a:r>
              <a:rPr lang="en-US" altLang="zh-CN" dirty="0"/>
              <a:t>Protocol</a:t>
            </a:r>
            <a:r>
              <a:rPr lang="zh-CN" altLang="en-US" dirty="0"/>
              <a:t>），基于</a:t>
            </a:r>
            <a:r>
              <a:rPr lang="en-US" altLang="zh-CN" dirty="0"/>
              <a:t>UML</a:t>
            </a:r>
            <a:r>
              <a:rPr lang="zh-CN" altLang="en-US" dirty="0"/>
              <a:t>中的“协作”（</a:t>
            </a:r>
            <a:r>
              <a:rPr lang="en-US" altLang="zh-CN" dirty="0"/>
              <a:t>Collaboration</a:t>
            </a:r>
            <a:r>
              <a:rPr lang="zh-CN" altLang="en-US" dirty="0"/>
              <a:t>）的概念，展示那些可复用的交互序列，其实质目的是描述那些可以在不同上下文环境中复用的协作模式。“协议”中所反映的任务由具体的“端口”承担。组合结构图如图</a:t>
            </a:r>
            <a:r>
              <a:rPr lang="en-US" altLang="zh-CN" dirty="0"/>
              <a:t>1.15</a:t>
            </a:r>
            <a:r>
              <a:rPr lang="zh-CN" altLang="en-US" dirty="0"/>
              <a:t>所示。</a:t>
            </a:r>
            <a:endParaRPr lang="en-US" altLang="zh-CN" dirty="0"/>
          </a:p>
        </p:txBody>
      </p:sp>
    </p:spTree>
    <p:extLst>
      <p:ext uri="{BB962C8B-B14F-4D97-AF65-F5344CB8AC3E}">
        <p14:creationId xmlns:p14="http://schemas.microsoft.com/office/powerpoint/2010/main" val="34166516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BB580-F217-4A5E-8F76-1A5149D2819B}"/>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2891BE26-397D-4FFD-9552-57E26669DB2A}"/>
              </a:ext>
            </a:extLst>
          </p:cNvPr>
          <p:cNvSpPr txBox="1"/>
          <p:nvPr/>
        </p:nvSpPr>
        <p:spPr>
          <a:xfrm>
            <a:off x="4175839" y="1103329"/>
            <a:ext cx="877163" cy="369332"/>
          </a:xfrm>
          <a:prstGeom prst="rect">
            <a:avLst/>
          </a:prstGeom>
          <a:noFill/>
        </p:spPr>
        <p:txBody>
          <a:bodyPr wrap="none" rtlCol="0">
            <a:spAutoFit/>
          </a:bodyPr>
          <a:lstStyle/>
          <a:p>
            <a:r>
              <a:rPr lang="zh-CN" altLang="en-US" dirty="0"/>
              <a:t>顺序图</a:t>
            </a:r>
          </a:p>
        </p:txBody>
      </p:sp>
      <p:sp>
        <p:nvSpPr>
          <p:cNvPr id="4" name="文本框 3">
            <a:extLst>
              <a:ext uri="{FF2B5EF4-FFF2-40B4-BE49-F238E27FC236}">
                <a16:creationId xmlns:a16="http://schemas.microsoft.com/office/drawing/2014/main" id="{3B8404A1-EFE2-425F-9F3D-E120B217CAED}"/>
              </a:ext>
            </a:extLst>
          </p:cNvPr>
          <p:cNvSpPr txBox="1"/>
          <p:nvPr/>
        </p:nvSpPr>
        <p:spPr>
          <a:xfrm>
            <a:off x="1567207" y="2406986"/>
            <a:ext cx="6094428" cy="1200329"/>
          </a:xfrm>
          <a:prstGeom prst="rect">
            <a:avLst/>
          </a:prstGeom>
          <a:noFill/>
        </p:spPr>
        <p:txBody>
          <a:bodyPr wrap="square">
            <a:spAutoFit/>
          </a:bodyPr>
          <a:lstStyle/>
          <a:p>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19649316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r>
              <a:rPr lang="zh-CN" altLang="en-US" sz="4000" dirty="0"/>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3047215" y="2969691"/>
            <a:ext cx="6094428" cy="923330"/>
          </a:xfrm>
          <a:prstGeom prst="rect">
            <a:avLst/>
          </a:prstGeom>
          <a:noFill/>
        </p:spPr>
        <p:txBody>
          <a:bodyPr wrap="square">
            <a:spAutoFit/>
          </a:bodyPr>
          <a:lstStyle/>
          <a:p>
            <a:r>
              <a:rPr lang="zh-CN" altLang="en-US" dirty="0"/>
              <a:t>“时间图”是一种可选的交互图，展示交互过程中的真实时间信息，具体描述对象状态变化的时间点以及维持特定状态的时间段，如图</a:t>
            </a:r>
            <a:r>
              <a:rPr lang="en-US" altLang="zh-CN" dirty="0"/>
              <a:t>1.16</a:t>
            </a:r>
            <a:r>
              <a:rPr lang="zh-CN" altLang="en-US" dirty="0"/>
              <a:t>所示。</a:t>
            </a:r>
          </a:p>
        </p:txBody>
      </p:sp>
    </p:spTree>
    <p:extLst>
      <p:ext uri="{BB962C8B-B14F-4D97-AF65-F5344CB8AC3E}">
        <p14:creationId xmlns:p14="http://schemas.microsoft.com/office/powerpoint/2010/main" val="33265130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9D4C98-8050-4D9A-910A-B0A5279EA513}"/>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1.8 </a:t>
            </a:r>
            <a:r>
              <a:rPr lang="zh-CN" altLang="en-US" sz="4000" b="1" dirty="0"/>
              <a:t>系统开发阶段</a:t>
            </a:r>
          </a:p>
        </p:txBody>
      </p:sp>
    </p:spTree>
    <p:extLst>
      <p:ext uri="{BB962C8B-B14F-4D97-AF65-F5344CB8AC3E}">
        <p14:creationId xmlns:p14="http://schemas.microsoft.com/office/powerpoint/2010/main" val="284034595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5874E5-8B71-447E-908B-816C827F44FD}"/>
              </a:ext>
            </a:extLst>
          </p:cNvPr>
          <p:cNvSpPr txBox="1"/>
          <p:nvPr/>
        </p:nvSpPr>
        <p:spPr>
          <a:xfrm>
            <a:off x="944852"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sp>
        <p:nvSpPr>
          <p:cNvPr id="3" name="文本框 2">
            <a:extLst>
              <a:ext uri="{FF2B5EF4-FFF2-40B4-BE49-F238E27FC236}">
                <a16:creationId xmlns:a16="http://schemas.microsoft.com/office/drawing/2014/main" id="{833C60BE-4EF6-439E-9D7D-9D1745822311}"/>
              </a:ext>
            </a:extLst>
          </p:cNvPr>
          <p:cNvSpPr txBox="1"/>
          <p:nvPr/>
        </p:nvSpPr>
        <p:spPr>
          <a:xfrm>
            <a:off x="1131216" y="1866507"/>
            <a:ext cx="7285969" cy="4801314"/>
          </a:xfrm>
          <a:prstGeom prst="rect">
            <a:avLst/>
          </a:prstGeom>
          <a:noFill/>
        </p:spPr>
        <p:txBody>
          <a:bodyPr wrap="none" rtlCol="0">
            <a:spAutoFit/>
          </a:bodyPr>
          <a:lstStyle/>
          <a:p>
            <a:r>
              <a:rPr lang="en-US" altLang="zh-CN" dirty="0"/>
              <a:t>[1] </a:t>
            </a:r>
            <a:r>
              <a:rPr lang="zh-CN" altLang="en-US" dirty="0"/>
              <a:t>状态机图教程 </a:t>
            </a:r>
            <a:r>
              <a:rPr lang="en-US" altLang="zh-CN" dirty="0"/>
              <a:t>(UML State Diagram) </a:t>
            </a:r>
          </a:p>
          <a:p>
            <a:r>
              <a:rPr lang="en-US" altLang="zh-CN" dirty="0"/>
              <a:t>https://www.jianshu.com/p/d16084323a56</a:t>
            </a:r>
          </a:p>
          <a:p>
            <a:endParaRPr lang="en-US" altLang="zh-CN" dirty="0"/>
          </a:p>
          <a:p>
            <a:r>
              <a:rPr lang="en-US" altLang="zh-CN" dirty="0"/>
              <a:t>[2]UML</a:t>
            </a:r>
            <a:r>
              <a:rPr lang="zh-CN" altLang="en-US" dirty="0"/>
              <a:t>建模之活动图介绍（</a:t>
            </a:r>
            <a:r>
              <a:rPr lang="en-US" altLang="zh-CN" dirty="0"/>
              <a:t>Activity Diagram</a:t>
            </a:r>
            <a:r>
              <a:rPr lang="zh-CN" altLang="en-US" dirty="0"/>
              <a:t>）</a:t>
            </a:r>
          </a:p>
          <a:p>
            <a:r>
              <a:rPr lang="en-US" altLang="zh-CN" dirty="0"/>
              <a:t>https://www.cnblogs.com/ywqu/archive/2009/12/14/1624082.html</a:t>
            </a:r>
          </a:p>
          <a:p>
            <a:endParaRPr lang="en-US" altLang="zh-CN" dirty="0"/>
          </a:p>
          <a:p>
            <a:r>
              <a:rPr lang="en-US" altLang="zh-CN" dirty="0"/>
              <a:t>[3] [UML]UML</a:t>
            </a:r>
            <a:r>
              <a:rPr lang="zh-CN" altLang="en-US" dirty="0"/>
              <a:t>系列</a:t>
            </a:r>
            <a:r>
              <a:rPr lang="en-US" altLang="zh-CN" dirty="0"/>
              <a:t>——</a:t>
            </a:r>
            <a:r>
              <a:rPr lang="zh-CN" altLang="en-US" dirty="0"/>
              <a:t>协作图（通信图）</a:t>
            </a:r>
            <a:r>
              <a:rPr lang="en-US" altLang="zh-CN" dirty="0"/>
              <a:t>collaboration diagram</a:t>
            </a:r>
          </a:p>
          <a:p>
            <a:r>
              <a:rPr lang="en-US" altLang="zh-CN" dirty="0"/>
              <a:t>https://www.cnblogs.com/wolf-sun/p/UML-collaboration-diagram.html</a:t>
            </a:r>
          </a:p>
          <a:p>
            <a:endParaRPr lang="en-US" altLang="zh-CN" dirty="0"/>
          </a:p>
          <a:p>
            <a:r>
              <a:rPr lang="en-US" altLang="zh-CN" dirty="0"/>
              <a:t>[4] UML </a:t>
            </a:r>
            <a:r>
              <a:rPr lang="zh-CN" altLang="en-US" dirty="0"/>
              <a:t>构件图（组件图）</a:t>
            </a:r>
          </a:p>
          <a:p>
            <a:r>
              <a:rPr lang="en-US" altLang="zh-CN" dirty="0"/>
              <a:t>https://www.cnblogs.com/finehappy/archive/2009/11/24/1609352.html</a:t>
            </a:r>
          </a:p>
          <a:p>
            <a:endParaRPr lang="en-US" altLang="zh-CN" dirty="0"/>
          </a:p>
          <a:p>
            <a:r>
              <a:rPr lang="en-US" altLang="zh-CN" dirty="0"/>
              <a:t>[5] UML</a:t>
            </a:r>
            <a:r>
              <a:rPr lang="zh-CN" altLang="en-US" dirty="0"/>
              <a:t>建模之部署图（</a:t>
            </a:r>
            <a:r>
              <a:rPr lang="en-US" altLang="zh-CN" dirty="0"/>
              <a:t>Deployment Diagram</a:t>
            </a:r>
            <a:r>
              <a:rPr lang="zh-CN" altLang="en-US" dirty="0"/>
              <a:t>）</a:t>
            </a:r>
          </a:p>
          <a:p>
            <a:r>
              <a:rPr lang="en-US" altLang="zh-CN" dirty="0"/>
              <a:t>https://www.cnblogs.com/ywqu/archive/2009/12/21/1628545.html</a:t>
            </a:r>
          </a:p>
          <a:p>
            <a:endParaRPr lang="en-US" altLang="zh-CN" dirty="0"/>
          </a:p>
          <a:p>
            <a:r>
              <a:rPr lang="en-US" altLang="zh-CN" dirty="0"/>
              <a:t>[6]UML2 </a:t>
            </a:r>
            <a:r>
              <a:rPr lang="zh-CN" altLang="en-US" dirty="0"/>
              <a:t>基础、建模与设计实战（清华大学出版社 李波等著）</a:t>
            </a:r>
          </a:p>
          <a:p>
            <a:endParaRPr lang="zh-CN" altLang="en-US" dirty="0"/>
          </a:p>
        </p:txBody>
      </p:sp>
    </p:spTree>
    <p:extLst>
      <p:ext uri="{BB962C8B-B14F-4D97-AF65-F5344CB8AC3E}">
        <p14:creationId xmlns:p14="http://schemas.microsoft.com/office/powerpoint/2010/main" val="2341983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8398EC-A574-40E9-85EC-9C606895D7C1}"/>
              </a:ext>
            </a:extLst>
          </p:cNvPr>
          <p:cNvSpPr txBox="1"/>
          <p:nvPr/>
        </p:nvSpPr>
        <p:spPr>
          <a:xfrm>
            <a:off x="953241"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人员分工</a:t>
            </a:r>
          </a:p>
        </p:txBody>
      </p:sp>
    </p:spTree>
    <p:extLst>
      <p:ext uri="{BB962C8B-B14F-4D97-AF65-F5344CB8AC3E}">
        <p14:creationId xmlns:p14="http://schemas.microsoft.com/office/powerpoint/2010/main" val="260654794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DECB4E-E90B-47A7-92B3-93B8E5471D89}"/>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1.3 UML</a:t>
            </a:r>
            <a:r>
              <a:rPr lang="zh-CN" altLang="en-US" sz="4000" b="1" dirty="0"/>
              <a:t>的特点</a:t>
            </a:r>
          </a:p>
        </p:txBody>
      </p:sp>
      <p:sp>
        <p:nvSpPr>
          <p:cNvPr id="3" name="文本框 2">
            <a:extLst>
              <a:ext uri="{FF2B5EF4-FFF2-40B4-BE49-F238E27FC236}">
                <a16:creationId xmlns:a16="http://schemas.microsoft.com/office/drawing/2014/main" id="{1A153F43-AD71-4ED4-A1EB-3C8029141D8A}"/>
              </a:ext>
            </a:extLst>
          </p:cNvPr>
          <p:cNvSpPr txBox="1"/>
          <p:nvPr/>
        </p:nvSpPr>
        <p:spPr>
          <a:xfrm>
            <a:off x="1649691" y="2318994"/>
            <a:ext cx="8504251" cy="923330"/>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endParaRPr lang="en-US" altLang="zh-CN" dirty="0"/>
          </a:p>
          <a:p>
            <a:r>
              <a:rPr lang="zh-CN" altLang="en-US" dirty="0"/>
              <a:t>（</a:t>
            </a:r>
            <a:r>
              <a:rPr lang="en-US" altLang="zh-CN" dirty="0"/>
              <a:t>2</a:t>
            </a:r>
            <a:r>
              <a:rPr lang="zh-CN" altLang="en-US" dirty="0"/>
              <a:t>）</a:t>
            </a:r>
            <a:r>
              <a:rPr lang="en-US" altLang="zh-CN" dirty="0"/>
              <a:t>UML</a:t>
            </a:r>
            <a:r>
              <a:rPr lang="zh-CN" altLang="en-US" dirty="0"/>
              <a:t>吸收了面向对象领域中各种优秀的思想，其中也包括非</a:t>
            </a:r>
            <a:r>
              <a:rPr lang="en-US" altLang="zh-CN" dirty="0"/>
              <a:t>OO</a:t>
            </a:r>
            <a:r>
              <a:rPr lang="zh-CN" altLang="en-US" dirty="0"/>
              <a:t>方法的影响。</a:t>
            </a:r>
            <a:endParaRPr lang="en-US" altLang="zh-CN" dirty="0"/>
          </a:p>
          <a:p>
            <a:r>
              <a:rPr lang="zh-CN" altLang="en-US" dirty="0"/>
              <a:t>（</a:t>
            </a:r>
            <a:r>
              <a:rPr lang="en-US" altLang="zh-CN" dirty="0"/>
              <a:t>3</a:t>
            </a:r>
            <a:r>
              <a:rPr lang="zh-CN" altLang="en-US" dirty="0"/>
              <a:t>）</a:t>
            </a:r>
            <a:r>
              <a:rPr lang="en-US" altLang="zh-CN" dirty="0"/>
              <a:t>UML</a:t>
            </a:r>
            <a:r>
              <a:rPr lang="zh-CN" altLang="en-US" dirty="0"/>
              <a:t>在演变过程中还提出了一些的概念。</a:t>
            </a:r>
          </a:p>
        </p:txBody>
      </p:sp>
    </p:spTree>
    <p:extLst>
      <p:ext uri="{BB962C8B-B14F-4D97-AF65-F5344CB8AC3E}">
        <p14:creationId xmlns:p14="http://schemas.microsoft.com/office/powerpoint/2010/main" val="403465880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66C72D-7E9E-49BC-B83F-170E03242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399" y="0"/>
            <a:ext cx="8523201" cy="6858000"/>
          </a:xfrm>
          <a:prstGeom prst="rect">
            <a:avLst/>
          </a:prstGeom>
        </p:spPr>
      </p:pic>
      <p:sp>
        <p:nvSpPr>
          <p:cNvPr id="3" name="文本框 2">
            <a:extLst>
              <a:ext uri="{FF2B5EF4-FFF2-40B4-BE49-F238E27FC236}">
                <a16:creationId xmlns:a16="http://schemas.microsoft.com/office/drawing/2014/main" id="{E9EB2F31-B5BB-41D5-B6CC-88725B89DA4F}"/>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1.4 UML</a:t>
            </a:r>
            <a:r>
              <a:rPr lang="zh-CN" altLang="en-US" sz="4000" b="1" dirty="0"/>
              <a:t>的结构</a:t>
            </a:r>
          </a:p>
        </p:txBody>
      </p:sp>
    </p:spTree>
    <p:extLst>
      <p:ext uri="{BB962C8B-B14F-4D97-AF65-F5344CB8AC3E}">
        <p14:creationId xmlns:p14="http://schemas.microsoft.com/office/powerpoint/2010/main" val="206271487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96628" y="2286818"/>
            <a:ext cx="6296917" cy="1015663"/>
          </a:xfrm>
          <a:prstGeom prst="rect">
            <a:avLst/>
          </a:prstGeom>
          <a:noFill/>
        </p:spPr>
        <p:txBody>
          <a:bodyPr wrap="square" rtlCol="0">
            <a:spAutoFit/>
          </a:bodyPr>
          <a:lstStyle/>
          <a:p>
            <a:pPr algn="dist"/>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1.5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的视图</a:t>
            </a:r>
          </a:p>
        </p:txBody>
      </p:sp>
      <p:sp>
        <p:nvSpPr>
          <p:cNvPr id="3" name="矩形 2"/>
          <p:cNvSpPr/>
          <p:nvPr/>
        </p:nvSpPr>
        <p:spPr>
          <a:xfrm>
            <a:off x="5402509" y="3291474"/>
            <a:ext cx="5939405"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view</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402510" y="3632832"/>
            <a:ext cx="5939404"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中的视图一般分为以下</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a:t>
            </a:r>
          </a:p>
          <a:p>
            <a:pPr algn="ctr">
              <a:lnSpc>
                <a:spcPct val="150000"/>
              </a:lnSpc>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）用例视图（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2</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）逻辑视图（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）并发视图（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4</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）组件视图（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）配置视图</a:t>
            </a:r>
          </a:p>
        </p:txBody>
      </p:sp>
      <p:sp>
        <p:nvSpPr>
          <p:cNvPr id="5" name="矩形: 圆角 4"/>
          <p:cNvSpPr/>
          <p:nvPr/>
        </p:nvSpPr>
        <p:spPr>
          <a:xfrm>
            <a:off x="9482782" y="457312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428686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381247-1FD1-438B-8CB7-93810D664042}"/>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1.5.1 </a:t>
            </a:r>
            <a:r>
              <a:rPr lang="zh-CN" altLang="en-US" sz="4000" b="1" dirty="0"/>
              <a:t>用例视图</a:t>
            </a:r>
          </a:p>
        </p:txBody>
      </p:sp>
      <p:sp>
        <p:nvSpPr>
          <p:cNvPr id="3" name="文本框 2">
            <a:extLst>
              <a:ext uri="{FF2B5EF4-FFF2-40B4-BE49-F238E27FC236}">
                <a16:creationId xmlns:a16="http://schemas.microsoft.com/office/drawing/2014/main" id="{26460EAF-1DE4-4357-B1D5-3A69FD35870A}"/>
              </a:ext>
            </a:extLst>
          </p:cNvPr>
          <p:cNvSpPr txBox="1"/>
          <p:nvPr/>
        </p:nvSpPr>
        <p:spPr>
          <a:xfrm>
            <a:off x="4579620" y="1098530"/>
            <a:ext cx="3877985" cy="369332"/>
          </a:xfrm>
          <a:prstGeom prst="rect">
            <a:avLst/>
          </a:prstGeom>
          <a:noFill/>
        </p:spPr>
        <p:txBody>
          <a:bodyPr wrap="none" rtlCol="0">
            <a:spAutoFit/>
          </a:bodyPr>
          <a:lstStyle/>
          <a:p>
            <a:r>
              <a:rPr lang="zh-CN" altLang="en-US" dirty="0"/>
              <a:t>（外部视图、功能视图、用户视图）</a:t>
            </a:r>
          </a:p>
        </p:txBody>
      </p:sp>
      <p:sp>
        <p:nvSpPr>
          <p:cNvPr id="4" name="文本框 3">
            <a:extLst>
              <a:ext uri="{FF2B5EF4-FFF2-40B4-BE49-F238E27FC236}">
                <a16:creationId xmlns:a16="http://schemas.microsoft.com/office/drawing/2014/main" id="{D5AEFCDB-2F34-4DFD-88DB-C987BC98F93E}"/>
              </a:ext>
            </a:extLst>
          </p:cNvPr>
          <p:cNvSpPr txBox="1"/>
          <p:nvPr/>
        </p:nvSpPr>
        <p:spPr>
          <a:xfrm>
            <a:off x="2910840" y="3334351"/>
            <a:ext cx="8104844" cy="2031325"/>
          </a:xfrm>
          <a:prstGeom prst="rect">
            <a:avLst/>
          </a:prstGeom>
          <a:noFill/>
        </p:spPr>
        <p:txBody>
          <a:bodyPr wrap="square" rtlCol="0">
            <a:spAutoFit/>
          </a:bodyPr>
          <a:lstStyle/>
          <a:p>
            <a:r>
              <a:rPr lang="zh-CN" altLang="en-US" dirty="0"/>
              <a:t>主要描述一个系统应该具备的功能，指的是从系统的外部参与者所能看到的系统功能。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种视图的核心，它的内容直接驱动其他视图的开发。</a:t>
            </a:r>
          </a:p>
        </p:txBody>
      </p:sp>
    </p:spTree>
    <p:extLst>
      <p:ext uri="{BB962C8B-B14F-4D97-AF65-F5344CB8AC3E}">
        <p14:creationId xmlns:p14="http://schemas.microsoft.com/office/powerpoint/2010/main" val="27940105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3910</Words>
  <Application>Microsoft Office PowerPoint</Application>
  <PresentationFormat>宽屏</PresentationFormat>
  <Paragraphs>296</Paragraphs>
  <Slides>59</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等线</vt:lpstr>
      <vt:lpstr>等线 Light</vt:lpstr>
      <vt:lpstr>宋体</vt:lpstr>
      <vt:lpstr>微软雅黑</vt:lpstr>
      <vt:lpstr>字魂59号-创粗黑</vt:lpstr>
      <vt:lpstr>字魂5号-无外润黑体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liang zesheng</cp:lastModifiedBy>
  <cp:revision>17</cp:revision>
  <dcterms:created xsi:type="dcterms:W3CDTF">2021-03-29T15:41:55Z</dcterms:created>
  <dcterms:modified xsi:type="dcterms:W3CDTF">2021-03-30T06:38:12Z</dcterms:modified>
</cp:coreProperties>
</file>