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77" r:id="rId2"/>
    <p:sldId id="278" r:id="rId3"/>
    <p:sldId id="1100" r:id="rId4"/>
    <p:sldId id="283" r:id="rId5"/>
    <p:sldId id="1101" r:id="rId6"/>
    <p:sldId id="1102" r:id="rId7"/>
    <p:sldId id="1103" r:id="rId8"/>
    <p:sldId id="1153" r:id="rId9"/>
    <p:sldId id="1105" r:id="rId10"/>
    <p:sldId id="1106" r:id="rId11"/>
    <p:sldId id="1107" r:id="rId12"/>
    <p:sldId id="1108" r:id="rId13"/>
    <p:sldId id="1109" r:id="rId14"/>
    <p:sldId id="1188" r:id="rId15"/>
    <p:sldId id="1151" r:id="rId16"/>
    <p:sldId id="1110" r:id="rId17"/>
    <p:sldId id="1193" r:id="rId18"/>
    <p:sldId id="1155" r:id="rId19"/>
    <p:sldId id="1156" r:id="rId20"/>
    <p:sldId id="1195" r:id="rId21"/>
    <p:sldId id="1194" r:id="rId22"/>
    <p:sldId id="1158" r:id="rId23"/>
    <p:sldId id="1189" r:id="rId24"/>
    <p:sldId id="1111" r:id="rId25"/>
    <p:sldId id="1163" r:id="rId26"/>
    <p:sldId id="1162" r:id="rId27"/>
    <p:sldId id="1165" r:id="rId28"/>
    <p:sldId id="1196" r:id="rId29"/>
    <p:sldId id="1166" r:id="rId30"/>
    <p:sldId id="1167" r:id="rId31"/>
    <p:sldId id="1197" r:id="rId32"/>
    <p:sldId id="1112" r:id="rId33"/>
    <p:sldId id="1190" r:id="rId34"/>
    <p:sldId id="1113" r:id="rId35"/>
    <p:sldId id="1198" r:id="rId36"/>
    <p:sldId id="1114" r:id="rId37"/>
    <p:sldId id="1115" r:id="rId38"/>
    <p:sldId id="1168" r:id="rId39"/>
    <p:sldId id="1169" r:id="rId40"/>
    <p:sldId id="1170" r:id="rId41"/>
    <p:sldId id="1171" r:id="rId42"/>
    <p:sldId id="1172" r:id="rId43"/>
    <p:sldId id="1173" r:id="rId44"/>
    <p:sldId id="1116" r:id="rId45"/>
    <p:sldId id="1117" r:id="rId46"/>
    <p:sldId id="1118" r:id="rId47"/>
    <p:sldId id="1191" r:id="rId48"/>
    <p:sldId id="1154" r:id="rId49"/>
    <p:sldId id="1199" r:id="rId50"/>
    <p:sldId id="1119" r:id="rId51"/>
    <p:sldId id="1120" r:id="rId52"/>
    <p:sldId id="1121" r:id="rId53"/>
    <p:sldId id="1122" r:id="rId54"/>
    <p:sldId id="1123" r:id="rId55"/>
    <p:sldId id="1179" r:id="rId56"/>
    <p:sldId id="1180" r:id="rId57"/>
    <p:sldId id="1181" r:id="rId58"/>
    <p:sldId id="1182" r:id="rId59"/>
    <p:sldId id="1126" r:id="rId60"/>
    <p:sldId id="1183" r:id="rId61"/>
    <p:sldId id="1127" r:id="rId62"/>
    <p:sldId id="1184" r:id="rId63"/>
    <p:sldId id="1185" r:id="rId64"/>
    <p:sldId id="1186" r:id="rId65"/>
    <p:sldId id="1104" r:id="rId66"/>
    <p:sldId id="1174" r:id="rId67"/>
    <p:sldId id="1130" r:id="rId68"/>
    <p:sldId id="1175" r:id="rId69"/>
    <p:sldId id="1176" r:id="rId70"/>
    <p:sldId id="1177" r:id="rId71"/>
    <p:sldId id="1178" r:id="rId72"/>
    <p:sldId id="1159" r:id="rId73"/>
    <p:sldId id="1129" r:id="rId74"/>
    <p:sldId id="1131" r:id="rId75"/>
    <p:sldId id="1187"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9781AAE-58F3-4A3B-A858-13027E999CCD}">
          <p14:sldIdLst>
            <p14:sldId id="277"/>
            <p14:sldId id="278"/>
            <p14:sldId id="1100"/>
            <p14:sldId id="283"/>
          </p14:sldIdLst>
        </p14:section>
        <p14:section name="无标题节" id="{1294551E-9826-43E5-A18D-B1D6619F8F0A}">
          <p14:sldIdLst>
            <p14:sldId id="1101"/>
            <p14:sldId id="1102"/>
            <p14:sldId id="1103"/>
            <p14:sldId id="1153"/>
            <p14:sldId id="1105"/>
            <p14:sldId id="1106"/>
            <p14:sldId id="1107"/>
            <p14:sldId id="1108"/>
            <p14:sldId id="1109"/>
            <p14:sldId id="1188"/>
            <p14:sldId id="1151"/>
            <p14:sldId id="1110"/>
            <p14:sldId id="1193"/>
            <p14:sldId id="1155"/>
            <p14:sldId id="1156"/>
            <p14:sldId id="1195"/>
            <p14:sldId id="1194"/>
            <p14:sldId id="1158"/>
            <p14:sldId id="1189"/>
            <p14:sldId id="1111"/>
            <p14:sldId id="1163"/>
            <p14:sldId id="1162"/>
            <p14:sldId id="1165"/>
            <p14:sldId id="1196"/>
            <p14:sldId id="1166"/>
            <p14:sldId id="1167"/>
            <p14:sldId id="1197"/>
            <p14:sldId id="1112"/>
            <p14:sldId id="1190"/>
            <p14:sldId id="1113"/>
            <p14:sldId id="1198"/>
            <p14:sldId id="1114"/>
            <p14:sldId id="1115"/>
            <p14:sldId id="1168"/>
            <p14:sldId id="1169"/>
            <p14:sldId id="1170"/>
            <p14:sldId id="1171"/>
            <p14:sldId id="1172"/>
            <p14:sldId id="1173"/>
            <p14:sldId id="1116"/>
            <p14:sldId id="1117"/>
            <p14:sldId id="1118"/>
            <p14:sldId id="1191"/>
            <p14:sldId id="1154"/>
            <p14:sldId id="1199"/>
            <p14:sldId id="1119"/>
            <p14:sldId id="1120"/>
            <p14:sldId id="1121"/>
            <p14:sldId id="1122"/>
            <p14:sldId id="1123"/>
            <p14:sldId id="1179"/>
            <p14:sldId id="1180"/>
            <p14:sldId id="1181"/>
            <p14:sldId id="1182"/>
            <p14:sldId id="1126"/>
            <p14:sldId id="1183"/>
            <p14:sldId id="1127"/>
            <p14:sldId id="1184"/>
            <p14:sldId id="1185"/>
            <p14:sldId id="1186"/>
            <p14:sldId id="1104"/>
            <p14:sldId id="1174"/>
            <p14:sldId id="1130"/>
            <p14:sldId id="1175"/>
            <p14:sldId id="1176"/>
            <p14:sldId id="1177"/>
            <p14:sldId id="1178"/>
            <p14:sldId id="1159"/>
            <p14:sldId id="1129"/>
            <p14:sldId id="1131"/>
            <p14:sldId id="118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子文" initials="谢" lastIdx="1" clrIdx="0">
    <p:extLst>
      <p:ext uri="{19B8F6BF-5375-455C-9EA6-DF929625EA0E}">
        <p15:presenceInfo xmlns:p15="http://schemas.microsoft.com/office/powerpoint/2012/main" userId="c901e050441d6e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E2AC00"/>
    <a:srgbClr val="F6212D"/>
    <a:srgbClr val="2C39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189"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48E11-41E4-4FC1-818B-791854529F51}" type="datetimeFigureOut">
              <a:rPr lang="zh-CN" altLang="en-US" smtClean="0"/>
              <a:t>2021/3/30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F20D5-DA25-41C6-A9A6-7E7B35101807}" type="slidenum">
              <a:rPr lang="zh-CN" altLang="en-US" smtClean="0"/>
              <a:t>‹#›</a:t>
            </a:fld>
            <a:endParaRPr lang="zh-CN" altLang="en-US"/>
          </a:p>
        </p:txBody>
      </p:sp>
    </p:spTree>
    <p:extLst>
      <p:ext uri="{BB962C8B-B14F-4D97-AF65-F5344CB8AC3E}">
        <p14:creationId xmlns:p14="http://schemas.microsoft.com/office/powerpoint/2010/main" val="418315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11</a:t>
            </a:fld>
            <a:endParaRPr lang="zh-CN" altLang="en-US"/>
          </a:p>
        </p:txBody>
      </p:sp>
    </p:spTree>
    <p:extLst>
      <p:ext uri="{BB962C8B-B14F-4D97-AF65-F5344CB8AC3E}">
        <p14:creationId xmlns:p14="http://schemas.microsoft.com/office/powerpoint/2010/main" val="418721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12</a:t>
            </a:fld>
            <a:endParaRPr lang="zh-CN" altLang="en-US"/>
          </a:p>
        </p:txBody>
      </p:sp>
    </p:spTree>
    <p:extLst>
      <p:ext uri="{BB962C8B-B14F-4D97-AF65-F5344CB8AC3E}">
        <p14:creationId xmlns:p14="http://schemas.microsoft.com/office/powerpoint/2010/main" val="174043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13</a:t>
            </a:fld>
            <a:endParaRPr lang="zh-CN" altLang="en-US"/>
          </a:p>
        </p:txBody>
      </p:sp>
    </p:spTree>
    <p:extLst>
      <p:ext uri="{BB962C8B-B14F-4D97-AF65-F5344CB8AC3E}">
        <p14:creationId xmlns:p14="http://schemas.microsoft.com/office/powerpoint/2010/main" val="1567907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15</a:t>
            </a:fld>
            <a:endParaRPr lang="zh-CN" altLang="en-US"/>
          </a:p>
        </p:txBody>
      </p:sp>
    </p:spTree>
    <p:extLst>
      <p:ext uri="{BB962C8B-B14F-4D97-AF65-F5344CB8AC3E}">
        <p14:creationId xmlns:p14="http://schemas.microsoft.com/office/powerpoint/2010/main" val="2743772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16</a:t>
            </a:fld>
            <a:endParaRPr lang="zh-CN" altLang="en-US"/>
          </a:p>
        </p:txBody>
      </p:sp>
    </p:spTree>
    <p:extLst>
      <p:ext uri="{BB962C8B-B14F-4D97-AF65-F5344CB8AC3E}">
        <p14:creationId xmlns:p14="http://schemas.microsoft.com/office/powerpoint/2010/main" val="956150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24</a:t>
            </a:fld>
            <a:endParaRPr lang="zh-CN" altLang="en-US"/>
          </a:p>
        </p:txBody>
      </p:sp>
    </p:spTree>
    <p:extLst>
      <p:ext uri="{BB962C8B-B14F-4D97-AF65-F5344CB8AC3E}">
        <p14:creationId xmlns:p14="http://schemas.microsoft.com/office/powerpoint/2010/main" val="99156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32</a:t>
            </a:fld>
            <a:endParaRPr lang="zh-CN" altLang="en-US"/>
          </a:p>
        </p:txBody>
      </p:sp>
    </p:spTree>
    <p:extLst>
      <p:ext uri="{BB962C8B-B14F-4D97-AF65-F5344CB8AC3E}">
        <p14:creationId xmlns:p14="http://schemas.microsoft.com/office/powerpoint/2010/main" val="113963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34</a:t>
            </a:fld>
            <a:endParaRPr lang="zh-CN" altLang="en-US"/>
          </a:p>
        </p:txBody>
      </p:sp>
    </p:spTree>
    <p:extLst>
      <p:ext uri="{BB962C8B-B14F-4D97-AF65-F5344CB8AC3E}">
        <p14:creationId xmlns:p14="http://schemas.microsoft.com/office/powerpoint/2010/main" val="1366405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36</a:t>
            </a:fld>
            <a:endParaRPr lang="zh-CN" altLang="en-US"/>
          </a:p>
        </p:txBody>
      </p:sp>
    </p:spTree>
    <p:extLst>
      <p:ext uri="{BB962C8B-B14F-4D97-AF65-F5344CB8AC3E}">
        <p14:creationId xmlns:p14="http://schemas.microsoft.com/office/powerpoint/2010/main" val="337866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37</a:t>
            </a:fld>
            <a:endParaRPr lang="zh-CN" altLang="en-US"/>
          </a:p>
        </p:txBody>
      </p:sp>
    </p:spTree>
    <p:extLst>
      <p:ext uri="{BB962C8B-B14F-4D97-AF65-F5344CB8AC3E}">
        <p14:creationId xmlns:p14="http://schemas.microsoft.com/office/powerpoint/2010/main" val="360969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3771522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44</a:t>
            </a:fld>
            <a:endParaRPr lang="zh-CN" altLang="en-US"/>
          </a:p>
        </p:txBody>
      </p:sp>
    </p:spTree>
    <p:extLst>
      <p:ext uri="{BB962C8B-B14F-4D97-AF65-F5344CB8AC3E}">
        <p14:creationId xmlns:p14="http://schemas.microsoft.com/office/powerpoint/2010/main" val="2193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45</a:t>
            </a:fld>
            <a:endParaRPr lang="zh-CN" altLang="en-US"/>
          </a:p>
        </p:txBody>
      </p:sp>
    </p:spTree>
    <p:extLst>
      <p:ext uri="{BB962C8B-B14F-4D97-AF65-F5344CB8AC3E}">
        <p14:creationId xmlns:p14="http://schemas.microsoft.com/office/powerpoint/2010/main" val="1748634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46</a:t>
            </a:fld>
            <a:endParaRPr lang="zh-CN" altLang="en-US"/>
          </a:p>
        </p:txBody>
      </p:sp>
    </p:spTree>
    <p:extLst>
      <p:ext uri="{BB962C8B-B14F-4D97-AF65-F5344CB8AC3E}">
        <p14:creationId xmlns:p14="http://schemas.microsoft.com/office/powerpoint/2010/main" val="394994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48</a:t>
            </a:fld>
            <a:endParaRPr lang="zh-CN" altLang="en-US"/>
          </a:p>
        </p:txBody>
      </p:sp>
    </p:spTree>
    <p:extLst>
      <p:ext uri="{BB962C8B-B14F-4D97-AF65-F5344CB8AC3E}">
        <p14:creationId xmlns:p14="http://schemas.microsoft.com/office/powerpoint/2010/main" val="92151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50</a:t>
            </a:fld>
            <a:endParaRPr lang="zh-CN" altLang="en-US"/>
          </a:p>
        </p:txBody>
      </p:sp>
    </p:spTree>
    <p:extLst>
      <p:ext uri="{BB962C8B-B14F-4D97-AF65-F5344CB8AC3E}">
        <p14:creationId xmlns:p14="http://schemas.microsoft.com/office/powerpoint/2010/main" val="28512338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51</a:t>
            </a:fld>
            <a:endParaRPr lang="zh-CN" altLang="en-US"/>
          </a:p>
        </p:txBody>
      </p:sp>
    </p:spTree>
    <p:extLst>
      <p:ext uri="{BB962C8B-B14F-4D97-AF65-F5344CB8AC3E}">
        <p14:creationId xmlns:p14="http://schemas.microsoft.com/office/powerpoint/2010/main" val="4290357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52</a:t>
            </a:fld>
            <a:endParaRPr lang="zh-CN" altLang="en-US"/>
          </a:p>
        </p:txBody>
      </p:sp>
    </p:spTree>
    <p:extLst>
      <p:ext uri="{BB962C8B-B14F-4D97-AF65-F5344CB8AC3E}">
        <p14:creationId xmlns:p14="http://schemas.microsoft.com/office/powerpoint/2010/main" val="972988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53</a:t>
            </a:fld>
            <a:endParaRPr lang="zh-CN" altLang="en-US"/>
          </a:p>
        </p:txBody>
      </p:sp>
    </p:spTree>
    <p:extLst>
      <p:ext uri="{BB962C8B-B14F-4D97-AF65-F5344CB8AC3E}">
        <p14:creationId xmlns:p14="http://schemas.microsoft.com/office/powerpoint/2010/main" val="1384583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54</a:t>
            </a:fld>
            <a:endParaRPr lang="zh-CN" altLang="en-US"/>
          </a:p>
        </p:txBody>
      </p:sp>
    </p:spTree>
    <p:extLst>
      <p:ext uri="{BB962C8B-B14F-4D97-AF65-F5344CB8AC3E}">
        <p14:creationId xmlns:p14="http://schemas.microsoft.com/office/powerpoint/2010/main" val="651921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566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34519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25807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58</a:t>
            </a:fld>
            <a:endParaRPr lang="zh-CN" altLang="en-US"/>
          </a:p>
        </p:txBody>
      </p:sp>
    </p:spTree>
    <p:extLst>
      <p:ext uri="{BB962C8B-B14F-4D97-AF65-F5344CB8AC3E}">
        <p14:creationId xmlns:p14="http://schemas.microsoft.com/office/powerpoint/2010/main" val="1806415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59</a:t>
            </a:fld>
            <a:endParaRPr lang="zh-CN" altLang="en-US"/>
          </a:p>
        </p:txBody>
      </p:sp>
    </p:spTree>
    <p:extLst>
      <p:ext uri="{BB962C8B-B14F-4D97-AF65-F5344CB8AC3E}">
        <p14:creationId xmlns:p14="http://schemas.microsoft.com/office/powerpoint/2010/main" val="18685428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60</a:t>
            </a:fld>
            <a:endParaRPr lang="zh-CN" altLang="en-US"/>
          </a:p>
        </p:txBody>
      </p:sp>
    </p:spTree>
    <p:extLst>
      <p:ext uri="{BB962C8B-B14F-4D97-AF65-F5344CB8AC3E}">
        <p14:creationId xmlns:p14="http://schemas.microsoft.com/office/powerpoint/2010/main" val="3787261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61</a:t>
            </a:fld>
            <a:endParaRPr lang="zh-CN" altLang="en-US"/>
          </a:p>
        </p:txBody>
      </p:sp>
    </p:spTree>
    <p:extLst>
      <p:ext uri="{BB962C8B-B14F-4D97-AF65-F5344CB8AC3E}">
        <p14:creationId xmlns:p14="http://schemas.microsoft.com/office/powerpoint/2010/main" val="38462987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55571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75652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427697-679C-4579-8420-1771A68137B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3109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65</a:t>
            </a:fld>
            <a:endParaRPr lang="zh-CN" altLang="en-US"/>
          </a:p>
        </p:txBody>
      </p:sp>
    </p:spTree>
    <p:extLst>
      <p:ext uri="{BB962C8B-B14F-4D97-AF65-F5344CB8AC3E}">
        <p14:creationId xmlns:p14="http://schemas.microsoft.com/office/powerpoint/2010/main" val="339635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5</a:t>
            </a:fld>
            <a:endParaRPr lang="zh-CN" altLang="en-US"/>
          </a:p>
        </p:txBody>
      </p:sp>
    </p:spTree>
    <p:extLst>
      <p:ext uri="{BB962C8B-B14F-4D97-AF65-F5344CB8AC3E}">
        <p14:creationId xmlns:p14="http://schemas.microsoft.com/office/powerpoint/2010/main" val="3694926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66</a:t>
            </a:fld>
            <a:endParaRPr lang="zh-CN" altLang="en-US"/>
          </a:p>
        </p:txBody>
      </p:sp>
    </p:spTree>
    <p:extLst>
      <p:ext uri="{BB962C8B-B14F-4D97-AF65-F5344CB8AC3E}">
        <p14:creationId xmlns:p14="http://schemas.microsoft.com/office/powerpoint/2010/main" val="1949737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67</a:t>
            </a:fld>
            <a:endParaRPr lang="zh-CN" altLang="en-US"/>
          </a:p>
        </p:txBody>
      </p:sp>
    </p:spTree>
    <p:extLst>
      <p:ext uri="{BB962C8B-B14F-4D97-AF65-F5344CB8AC3E}">
        <p14:creationId xmlns:p14="http://schemas.microsoft.com/office/powerpoint/2010/main" val="2633740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73</a:t>
            </a:fld>
            <a:endParaRPr lang="zh-CN" altLang="en-US"/>
          </a:p>
        </p:txBody>
      </p:sp>
    </p:spTree>
    <p:extLst>
      <p:ext uri="{BB962C8B-B14F-4D97-AF65-F5344CB8AC3E}">
        <p14:creationId xmlns:p14="http://schemas.microsoft.com/office/powerpoint/2010/main" val="397628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74</a:t>
            </a:fld>
            <a:endParaRPr lang="zh-CN" altLang="en-US"/>
          </a:p>
        </p:txBody>
      </p:sp>
    </p:spTree>
    <p:extLst>
      <p:ext uri="{BB962C8B-B14F-4D97-AF65-F5344CB8AC3E}">
        <p14:creationId xmlns:p14="http://schemas.microsoft.com/office/powerpoint/2010/main" val="1801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6</a:t>
            </a:fld>
            <a:endParaRPr lang="zh-CN" altLang="en-US"/>
          </a:p>
        </p:txBody>
      </p:sp>
    </p:spTree>
    <p:extLst>
      <p:ext uri="{BB962C8B-B14F-4D97-AF65-F5344CB8AC3E}">
        <p14:creationId xmlns:p14="http://schemas.microsoft.com/office/powerpoint/2010/main" val="297509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7</a:t>
            </a:fld>
            <a:endParaRPr lang="zh-CN" altLang="en-US"/>
          </a:p>
        </p:txBody>
      </p:sp>
    </p:spTree>
    <p:extLst>
      <p:ext uri="{BB962C8B-B14F-4D97-AF65-F5344CB8AC3E}">
        <p14:creationId xmlns:p14="http://schemas.microsoft.com/office/powerpoint/2010/main" val="183531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F427697-679C-4579-8420-1771A68137B1}" type="slidenum">
              <a:rPr lang="zh-CN" altLang="en-US" smtClean="0"/>
              <a:t>8</a:t>
            </a:fld>
            <a:endParaRPr lang="zh-CN" altLang="en-US"/>
          </a:p>
        </p:txBody>
      </p:sp>
    </p:spTree>
    <p:extLst>
      <p:ext uri="{BB962C8B-B14F-4D97-AF65-F5344CB8AC3E}">
        <p14:creationId xmlns:p14="http://schemas.microsoft.com/office/powerpoint/2010/main" val="688391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9</a:t>
            </a:fld>
            <a:endParaRPr lang="zh-CN" altLang="en-US"/>
          </a:p>
        </p:txBody>
      </p:sp>
    </p:spTree>
    <p:extLst>
      <p:ext uri="{BB962C8B-B14F-4D97-AF65-F5344CB8AC3E}">
        <p14:creationId xmlns:p14="http://schemas.microsoft.com/office/powerpoint/2010/main" val="303073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427697-679C-4579-8420-1771A68137B1}" type="slidenum">
              <a:rPr lang="zh-CN" altLang="en-US" smtClean="0"/>
              <a:t>10</a:t>
            </a:fld>
            <a:endParaRPr lang="zh-CN" altLang="en-US"/>
          </a:p>
        </p:txBody>
      </p:sp>
    </p:spTree>
    <p:extLst>
      <p:ext uri="{BB962C8B-B14F-4D97-AF65-F5344CB8AC3E}">
        <p14:creationId xmlns:p14="http://schemas.microsoft.com/office/powerpoint/2010/main" val="58434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33EE3-95E5-42A9-A62B-4B0EC330C93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B11A5F-1B28-49A1-B181-8757003B92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4F2112-0517-4FF7-AD5A-C2BD9216F83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ECDA266-E90A-4482-9198-0532F59063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7A4DA2-FEAF-43CD-80DF-740CE75E4101}"/>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9007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8E3DF-197C-4A26-ACBD-D8186B2DC5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7462259-5677-478F-BB57-7FAD4D73A6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CF9DE4-DF5B-49C4-A03E-4651399F8343}"/>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C9F16BAA-68D9-4E4D-A181-61B7558ACE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B569C8-8D12-477A-BB63-B853F367CA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08151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2233FA-EC14-41C3-B112-867F280D79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99022E-2DCD-4423-A2F6-3CB37F722FF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98B513-F4C0-4A61-AE96-C148A92E52C8}"/>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90E7A59C-DA20-4BE1-8489-A6EC03BE36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A0EE1-E6E7-4829-9282-7B8BCB9B29BD}"/>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155243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1" name="流程图: 文档 10"/>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595086" y="562428"/>
            <a:ext cx="10943771" cy="5733144"/>
          </a:xfrm>
          <a:prstGeom prst="rect">
            <a:avLst/>
          </a:prstGeom>
          <a:solidFill>
            <a:srgbClr val="E2AC00"/>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7" name="流程图: 文档 6"/>
          <p:cNvSpPr/>
          <p:nvPr userDrawn="1"/>
        </p:nvSpPr>
        <p:spPr>
          <a:xfrm rot="16200000">
            <a:off x="1486703" y="-331215"/>
            <a:ext cx="5733143" cy="7520427"/>
          </a:xfrm>
          <a:prstGeom prst="flowChartDocumen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rot="16200000">
            <a:off x="1214187" y="-58698"/>
            <a:ext cx="5733143" cy="6975396"/>
          </a:xfrm>
          <a:custGeom>
            <a:avLst/>
            <a:gdLst>
              <a:gd name="connsiteX0" fmla="*/ 5733143 w 5733143"/>
              <a:gd name="connsiteY0" fmla="*/ 0 h 6975396"/>
              <a:gd name="connsiteX1" fmla="*/ 5733143 w 5733143"/>
              <a:gd name="connsiteY1" fmla="*/ 5581787 h 6975396"/>
              <a:gd name="connsiteX2" fmla="*/ 0 w 5733143"/>
              <a:gd name="connsiteY2" fmla="*/ 6574065 h 6975396"/>
              <a:gd name="connsiteX3" fmla="*/ 0 w 5733143"/>
              <a:gd name="connsiteY3" fmla="*/ 0 h 6975396"/>
              <a:gd name="connsiteX4" fmla="*/ 5733143 w 5733143"/>
              <a:gd name="connsiteY4" fmla="*/ 0 h 6975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33143" h="6975396">
                <a:moveTo>
                  <a:pt x="5733143" y="0"/>
                </a:moveTo>
                <a:lnTo>
                  <a:pt x="5733143" y="5581787"/>
                </a:lnTo>
                <a:cubicBezTo>
                  <a:pt x="2866571" y="5581787"/>
                  <a:pt x="2866571" y="7879695"/>
                  <a:pt x="0" y="6574065"/>
                </a:cubicBezTo>
                <a:lnTo>
                  <a:pt x="0" y="0"/>
                </a:lnTo>
                <a:lnTo>
                  <a:pt x="573314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9" name="组合 18"/>
          <p:cNvGrpSpPr/>
          <p:nvPr userDrawn="1"/>
        </p:nvGrpSpPr>
        <p:grpSpPr>
          <a:xfrm>
            <a:off x="10483516" y="852525"/>
            <a:ext cx="611974" cy="129836"/>
            <a:chOff x="6705601" y="1045030"/>
            <a:chExt cx="611974" cy="129836"/>
          </a:xfrm>
        </p:grpSpPr>
        <p:sp>
          <p:nvSpPr>
            <p:cNvPr id="20" name="椭圆 19"/>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2" name="椭圆 21"/>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23" name="组合 22"/>
          <p:cNvGrpSpPr/>
          <p:nvPr userDrawn="1"/>
        </p:nvGrpSpPr>
        <p:grpSpPr>
          <a:xfrm>
            <a:off x="1230320" y="5925841"/>
            <a:ext cx="611974" cy="129836"/>
            <a:chOff x="6705601" y="1045030"/>
            <a:chExt cx="611974" cy="129836"/>
          </a:xfrm>
          <a:solidFill>
            <a:srgbClr val="2C3998"/>
          </a:solidFill>
        </p:grpSpPr>
        <p:sp>
          <p:nvSpPr>
            <p:cNvPr id="24" name="椭圆 23"/>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6" name="椭圆 25"/>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pic>
        <p:nvPicPr>
          <p:cNvPr id="27" name="图片 26" descr="图片包含 游戏机&#10;&#10;描述已自动生成"/>
          <p:cNvPicPr>
            <a:picLocks noChangeAspect="1"/>
          </p:cNvPicPr>
          <p:nvPr userDrawn="1"/>
        </p:nvPicPr>
        <p:blipFill rotWithShape="1">
          <a:blip r:embed="rId2" cstate="screen"/>
          <a:srcRect/>
          <a:stretch>
            <a:fillRect/>
          </a:stretch>
        </p:blipFill>
        <p:spPr>
          <a:xfrm>
            <a:off x="5553565" y="1383631"/>
            <a:ext cx="6508599" cy="5474367"/>
          </a:xfrm>
          <a:prstGeom prst="rect">
            <a:avLst/>
          </a:prstGeom>
        </p:spPr>
      </p:pic>
      <p:sp>
        <p:nvSpPr>
          <p:cNvPr id="16" name="不完整圆 15"/>
          <p:cNvSpPr/>
          <p:nvPr userDrawn="1"/>
        </p:nvSpPr>
        <p:spPr>
          <a:xfrm>
            <a:off x="-374021" y="-404654"/>
            <a:ext cx="1934162" cy="1934162"/>
          </a:xfrm>
          <a:prstGeom prst="pie">
            <a:avLst>
              <a:gd name="adj1" fmla="val 0"/>
              <a:gd name="adj2" fmla="val 5402442"/>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17536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7" grpId="0" animBg="1"/>
      <p:bldP spid="15" grpId="0" animBg="1"/>
      <p:bldP spid="1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571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56" name="矩形 55"/>
          <p:cNvSpPr/>
          <p:nvPr userDrawn="1"/>
        </p:nvSpPr>
        <p:spPr>
          <a:xfrm>
            <a:off x="728898" y="473797"/>
            <a:ext cx="10943771" cy="5733144"/>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5" name="流程图: 文档 5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0" name="矩形 9"/>
          <p:cNvSpPr/>
          <p:nvPr userDrawn="1"/>
        </p:nvSpPr>
        <p:spPr>
          <a:xfrm>
            <a:off x="624114" y="562428"/>
            <a:ext cx="10943771" cy="5733144"/>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41" name="组合 40"/>
          <p:cNvGrpSpPr/>
          <p:nvPr userDrawn="1"/>
        </p:nvGrpSpPr>
        <p:grpSpPr>
          <a:xfrm rot="16200000">
            <a:off x="5495108" y="161108"/>
            <a:ext cx="1201783" cy="12192000"/>
            <a:chOff x="-27865" y="-117"/>
            <a:chExt cx="3282044" cy="6858118"/>
          </a:xfrm>
        </p:grpSpPr>
        <p:sp>
          <p:nvSpPr>
            <p:cNvPr id="21" name="任意多边形: 形状 20"/>
            <p:cNvSpPr/>
            <p:nvPr userDrawn="1"/>
          </p:nvSpPr>
          <p:spPr>
            <a:xfrm>
              <a:off x="-27865" y="-117"/>
              <a:ext cx="3282044" cy="6858117"/>
            </a:xfrm>
            <a:custGeom>
              <a:avLst/>
              <a:gdLst>
                <a:gd name="connsiteX0" fmla="*/ 0 w 3282044"/>
                <a:gd name="connsiteY0" fmla="*/ 0 h 6858117"/>
                <a:gd name="connsiteX1" fmla="*/ 1614977 w 3282044"/>
                <a:gd name="connsiteY1" fmla="*/ 0 h 6858117"/>
                <a:gd name="connsiteX2" fmla="*/ 2801963 w 3282044"/>
                <a:gd name="connsiteY2" fmla="*/ 6858117 h 6858117"/>
                <a:gd name="connsiteX3" fmla="*/ 0 w 3282044"/>
                <a:gd name="connsiteY3" fmla="*/ 6858117 h 6858117"/>
                <a:gd name="connsiteX4" fmla="*/ 0 w 3282044"/>
                <a:gd name="connsiteY4" fmla="*/ 0 h 685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2044" h="6858117">
                  <a:moveTo>
                    <a:pt x="0" y="0"/>
                  </a:moveTo>
                  <a:lnTo>
                    <a:pt x="1614977" y="0"/>
                  </a:lnTo>
                  <a:cubicBezTo>
                    <a:pt x="1614977" y="3429059"/>
                    <a:pt x="4363788" y="3429059"/>
                    <a:pt x="2801963" y="6858117"/>
                  </a:cubicBezTo>
                  <a:lnTo>
                    <a:pt x="0" y="6858117"/>
                  </a:ln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dirty="0">
                <a:latin typeface="字魂59号-创粗黑" panose="00000500000000000000" pitchFamily="2" charset="-122"/>
                <a:ea typeface="字魂59号-创粗黑" panose="00000500000000000000" pitchFamily="2" charset="-122"/>
              </a:endParaRPr>
            </a:p>
          </p:txBody>
        </p:sp>
        <p:sp>
          <p:nvSpPr>
            <p:cNvPr id="15" name="任意多边形: 形状 14"/>
            <p:cNvSpPr/>
            <p:nvPr userDrawn="1"/>
          </p:nvSpPr>
          <p:spPr>
            <a:xfrm>
              <a:off x="-27865" y="-117"/>
              <a:ext cx="2744727" cy="6858118"/>
            </a:xfrm>
            <a:custGeom>
              <a:avLst/>
              <a:gdLst>
                <a:gd name="connsiteX0" fmla="*/ 0 w 2744727"/>
                <a:gd name="connsiteY0" fmla="*/ 0 h 6858118"/>
                <a:gd name="connsiteX1" fmla="*/ 1077661 w 2744727"/>
                <a:gd name="connsiteY1" fmla="*/ 0 h 6858118"/>
                <a:gd name="connsiteX2" fmla="*/ 2264646 w 2744727"/>
                <a:gd name="connsiteY2" fmla="*/ 6858118 h 6858118"/>
                <a:gd name="connsiteX3" fmla="*/ 0 w 2744727"/>
                <a:gd name="connsiteY3" fmla="*/ 6858118 h 6858118"/>
                <a:gd name="connsiteX4" fmla="*/ 0 w 2744727"/>
                <a:gd name="connsiteY4" fmla="*/ 0 h 685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4727" h="6858118">
                  <a:moveTo>
                    <a:pt x="0" y="0"/>
                  </a:moveTo>
                  <a:lnTo>
                    <a:pt x="1077661" y="0"/>
                  </a:lnTo>
                  <a:cubicBezTo>
                    <a:pt x="1077661" y="3429060"/>
                    <a:pt x="3826471" y="3429060"/>
                    <a:pt x="2264646" y="6858118"/>
                  </a:cubicBezTo>
                  <a:lnTo>
                    <a:pt x="0" y="6858118"/>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2" name="组合 41"/>
          <p:cNvGrpSpPr/>
          <p:nvPr userDrawn="1"/>
        </p:nvGrpSpPr>
        <p:grpSpPr>
          <a:xfrm>
            <a:off x="10825283" y="6225645"/>
            <a:ext cx="611974" cy="129836"/>
            <a:chOff x="6705601" y="1045030"/>
            <a:chExt cx="611974" cy="129836"/>
          </a:xfrm>
        </p:grpSpPr>
        <p:sp>
          <p:nvSpPr>
            <p:cNvPr id="43" name="椭圆 42"/>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4" name="椭圆 43"/>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5" name="椭圆 44"/>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47" name="组合 46"/>
          <p:cNvGrpSpPr/>
          <p:nvPr userDrawn="1"/>
        </p:nvGrpSpPr>
        <p:grpSpPr>
          <a:xfrm rot="5400000">
            <a:off x="43372" y="1913890"/>
            <a:ext cx="611974" cy="129836"/>
            <a:chOff x="6705601" y="1045030"/>
            <a:chExt cx="611974" cy="129836"/>
          </a:xfrm>
        </p:grpSpPr>
        <p:sp>
          <p:nvSpPr>
            <p:cNvPr id="48" name="椭圆 47"/>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49" name="椭圆 48"/>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0" name="椭圆 49"/>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grpSp>
        <p:nvGrpSpPr>
          <p:cNvPr id="53" name="组合 52"/>
          <p:cNvGrpSpPr/>
          <p:nvPr userDrawn="1"/>
        </p:nvGrpSpPr>
        <p:grpSpPr>
          <a:xfrm>
            <a:off x="334276" y="769171"/>
            <a:ext cx="845866" cy="728349"/>
            <a:chOff x="466567" y="822960"/>
            <a:chExt cx="622926" cy="536382"/>
          </a:xfrm>
        </p:grpSpPr>
        <p:sp>
          <p:nvSpPr>
            <p:cNvPr id="52" name="直角三角形 51"/>
            <p:cNvSpPr/>
            <p:nvPr userDrawn="1"/>
          </p:nvSpPr>
          <p:spPr>
            <a:xfrm flipH="1" flipV="1">
              <a:off x="466567" y="1148806"/>
              <a:ext cx="210536" cy="210536"/>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51" name="箭头: 五边形 50"/>
            <p:cNvSpPr/>
            <p:nvPr userDrawn="1"/>
          </p:nvSpPr>
          <p:spPr>
            <a:xfrm>
              <a:off x="466567" y="822960"/>
              <a:ext cx="622926" cy="339634"/>
            </a:xfrm>
            <a:prstGeom prst="homePlate">
              <a:avLst/>
            </a:prstGeom>
            <a:solidFill>
              <a:srgbClr val="2C39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54" name="箭头: 五边形 53"/>
          <p:cNvSpPr/>
          <p:nvPr userDrawn="1"/>
        </p:nvSpPr>
        <p:spPr>
          <a:xfrm flipH="1">
            <a:off x="11116948" y="5350446"/>
            <a:ext cx="450936" cy="245861"/>
          </a:xfrm>
          <a:prstGeom prst="homePlate">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200054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5" grpId="0" animBg="1"/>
      <p:bldP spid="1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35" name="流程图: 文档 34"/>
          <p:cNvSpPr/>
          <p:nvPr userDrawn="1"/>
        </p:nvSpPr>
        <p:spPr>
          <a:xfrm rot="16200000">
            <a:off x="1088575" y="-1081316"/>
            <a:ext cx="6850742" cy="9027885"/>
          </a:xfrm>
          <a:prstGeom prst="flowChartDocumen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32" name="任意多边形: 形状 31"/>
          <p:cNvSpPr/>
          <p:nvPr userDrawn="1"/>
        </p:nvSpPr>
        <p:spPr>
          <a:xfrm>
            <a:off x="0" y="-1"/>
            <a:ext cx="5536859" cy="6858000"/>
          </a:xfrm>
          <a:custGeom>
            <a:avLst/>
            <a:gdLst>
              <a:gd name="connsiteX0" fmla="*/ 0 w 5536859"/>
              <a:gd name="connsiteY0" fmla="*/ 0 h 6858000"/>
              <a:gd name="connsiteX1" fmla="*/ 3942060 w 5536859"/>
              <a:gd name="connsiteY1" fmla="*/ 0 h 6858000"/>
              <a:gd name="connsiteX2" fmla="*/ 5077590 w 5536859"/>
              <a:gd name="connsiteY2" fmla="*/ 6858000 h 6858000"/>
              <a:gd name="connsiteX3" fmla="*/ 0 w 5536859"/>
              <a:gd name="connsiteY3" fmla="*/ 6858000 h 6858000"/>
              <a:gd name="connsiteX4" fmla="*/ 0 w 55368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6859" h="6858000">
                <a:moveTo>
                  <a:pt x="0" y="0"/>
                </a:moveTo>
                <a:lnTo>
                  <a:pt x="3942060" y="0"/>
                </a:lnTo>
                <a:cubicBezTo>
                  <a:pt x="3942060" y="3429000"/>
                  <a:pt x="6571708" y="3429000"/>
                  <a:pt x="5077590" y="6858000"/>
                </a:cubicBezTo>
                <a:lnTo>
                  <a:pt x="0" y="6858000"/>
                </a:lnTo>
                <a:lnTo>
                  <a:pt x="0" y="0"/>
                </a:lnTo>
                <a:close/>
              </a:path>
            </a:pathLst>
          </a:cu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577957" y="1725726"/>
            <a:ext cx="10614043" cy="4032850"/>
          </a:xfrm>
          <a:prstGeom prst="rect">
            <a:avLst/>
          </a:prstGeom>
          <a:solidFill>
            <a:srgbClr val="2C3998"/>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7" name="矩形 16"/>
          <p:cNvSpPr/>
          <p:nvPr userDrawn="1"/>
        </p:nvSpPr>
        <p:spPr>
          <a:xfrm>
            <a:off x="1577957" y="1564975"/>
            <a:ext cx="10614043" cy="4032850"/>
          </a:xfrm>
          <a:prstGeom prst="rect">
            <a:avLst/>
          </a:prstGeom>
          <a:solidFill>
            <a:schemeClr val="bg1"/>
          </a:solidFill>
          <a:ln>
            <a:noFill/>
          </a:ln>
          <a:effectLst>
            <a:outerShdw blurRad="635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nvGrpSpPr>
          <p:cNvPr id="18" name="组合 17"/>
          <p:cNvGrpSpPr/>
          <p:nvPr userDrawn="1"/>
        </p:nvGrpSpPr>
        <p:grpSpPr>
          <a:xfrm>
            <a:off x="10804068" y="589053"/>
            <a:ext cx="611974" cy="129836"/>
            <a:chOff x="6705601" y="1045030"/>
            <a:chExt cx="611974" cy="129836"/>
          </a:xfrm>
        </p:grpSpPr>
        <p:sp>
          <p:nvSpPr>
            <p:cNvPr id="19" name="椭圆 18"/>
            <p:cNvSpPr/>
            <p:nvPr/>
          </p:nvSpPr>
          <p:spPr>
            <a:xfrm>
              <a:off x="6705601"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0" name="椭圆 19"/>
            <p:cNvSpPr/>
            <p:nvPr/>
          </p:nvSpPr>
          <p:spPr>
            <a:xfrm>
              <a:off x="6946670"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1" name="椭圆 20"/>
            <p:cNvSpPr/>
            <p:nvPr/>
          </p:nvSpPr>
          <p:spPr>
            <a:xfrm>
              <a:off x="7187739" y="1045030"/>
              <a:ext cx="129836" cy="1298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
        <p:nvSpPr>
          <p:cNvPr id="28" name="任意多边形: 形状 27"/>
          <p:cNvSpPr/>
          <p:nvPr userDrawn="1"/>
        </p:nvSpPr>
        <p:spPr>
          <a:xfrm>
            <a:off x="-1" y="2"/>
            <a:ext cx="5022834" cy="6857999"/>
          </a:xfrm>
          <a:custGeom>
            <a:avLst/>
            <a:gdLst>
              <a:gd name="connsiteX0" fmla="*/ 0 w 5022834"/>
              <a:gd name="connsiteY0" fmla="*/ 0 h 6857999"/>
              <a:gd name="connsiteX1" fmla="*/ 3428036 w 5022834"/>
              <a:gd name="connsiteY1" fmla="*/ 0 h 6857999"/>
              <a:gd name="connsiteX2" fmla="*/ 4563565 w 5022834"/>
              <a:gd name="connsiteY2" fmla="*/ 6857999 h 6857999"/>
              <a:gd name="connsiteX3" fmla="*/ 0 w 5022834"/>
              <a:gd name="connsiteY3" fmla="*/ 6857999 h 6857999"/>
              <a:gd name="connsiteX4" fmla="*/ 0 w 5022834"/>
              <a:gd name="connsiteY4" fmla="*/ 0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834" h="6857999">
                <a:moveTo>
                  <a:pt x="0" y="0"/>
                </a:moveTo>
                <a:lnTo>
                  <a:pt x="3428036" y="0"/>
                </a:lnTo>
                <a:cubicBezTo>
                  <a:pt x="3428036" y="3429000"/>
                  <a:pt x="6057683" y="3429000"/>
                  <a:pt x="4563565" y="6857999"/>
                </a:cubicBezTo>
                <a:lnTo>
                  <a:pt x="0" y="6857999"/>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descr="图片包含 桌子, 橙子, 乐高, 游戏机&#10;&#10;描述已自动生成"/>
          <p:cNvPicPr>
            <a:picLocks noChangeAspect="1"/>
          </p:cNvPicPr>
          <p:nvPr userDrawn="1"/>
        </p:nvPicPr>
        <p:blipFill>
          <a:blip r:embed="rId2" cstate="screen"/>
          <a:stretch>
            <a:fillRect/>
          </a:stretch>
        </p:blipFill>
        <p:spPr>
          <a:xfrm>
            <a:off x="527050" y="359526"/>
            <a:ext cx="4467404" cy="5718132"/>
          </a:xfrm>
          <a:prstGeom prst="rect">
            <a:avLst/>
          </a:prstGeom>
        </p:spPr>
      </p:pic>
      <p:grpSp>
        <p:nvGrpSpPr>
          <p:cNvPr id="22" name="组合 21"/>
          <p:cNvGrpSpPr/>
          <p:nvPr userDrawn="1"/>
        </p:nvGrpSpPr>
        <p:grpSpPr>
          <a:xfrm>
            <a:off x="775958" y="6189312"/>
            <a:ext cx="611974" cy="129836"/>
            <a:chOff x="6705601" y="1045030"/>
            <a:chExt cx="611974" cy="129836"/>
          </a:xfrm>
          <a:solidFill>
            <a:schemeClr val="bg1"/>
          </a:solidFill>
        </p:grpSpPr>
        <p:sp>
          <p:nvSpPr>
            <p:cNvPr id="23" name="椭圆 22"/>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4" name="椭圆 23"/>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25" name="椭圆 24"/>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extLst>
      <p:ext uri="{BB962C8B-B14F-4D97-AF65-F5344CB8AC3E}">
        <p14:creationId xmlns:p14="http://schemas.microsoft.com/office/powerpoint/2010/main" val="197472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15" grpId="0" animBg="1"/>
      <p:bldP spid="17" grpId="0" animBg="1"/>
      <p:bldP spid="2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BD947-877E-40E8-BEDA-100F80A7E3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0EF078-1BA9-4C61-BDA9-8ED609CEE5F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568CAE-0CDD-4EEB-BF91-66964FEEA64D}"/>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4B9A875F-E0D6-4429-85D0-006897CCF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941713-6578-422F-8270-1BB16D20FE77}"/>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23883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7D4D4-69D3-4DE2-AC97-57F98E56A0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5AC672-41FC-4CF0-9135-725799BF8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F68379D-3637-4301-98AD-8EC6F590757B}"/>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BBD799A6-4C9C-48E8-A875-B004F66DCB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CC2CFF-47A0-4ED8-8B63-D1485F97326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082962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E7E9E-65D5-4227-BDA4-0B59C02FAB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69CA37-CE3F-41B7-BE3E-736D88B074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C4AE535-F6D6-4DAF-8EEC-EB45B2590B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085446-B7DC-4C9D-A02C-CBD1920E59E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82422608-11BE-4200-A047-D928AD4F89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C6EE6-7895-45B8-B76B-883B692ACAD2}"/>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17792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36EF5-3198-40F1-9F4A-A66F12BA0C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99E65D-3998-4881-B1BC-BCCCF11CE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474E179-8C98-4A8F-B7F1-90EFEEAAE7C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74BE78-6B15-4DDD-AEA1-26F291BE7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C1A072-DBD0-4A7C-8C38-F8762CD728F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4074E5-5A13-4332-984B-00644D581E69}"/>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8" name="页脚占位符 7">
            <a:extLst>
              <a:ext uri="{FF2B5EF4-FFF2-40B4-BE49-F238E27FC236}">
                <a16:creationId xmlns:a16="http://schemas.microsoft.com/office/drawing/2014/main" id="{B3BF56B5-1E36-4FDD-A292-7CDC89155C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A7F232A-34BC-4CCC-9733-8AC1C02D7DF6}"/>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386980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F1BFD-134D-4133-AE3C-29649ABFD1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420638-C44F-4D04-BF03-130F1B7B53B7}"/>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4" name="页脚占位符 3">
            <a:extLst>
              <a:ext uri="{FF2B5EF4-FFF2-40B4-BE49-F238E27FC236}">
                <a16:creationId xmlns:a16="http://schemas.microsoft.com/office/drawing/2014/main" id="{86DF30F4-C65D-4AE2-8E0C-35A75FD88A2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D7C728-5709-4341-BA13-FA121A51BDDC}"/>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2556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31AF00-5356-4A84-ABB4-F794F2F85A4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3" name="页脚占位符 2">
            <a:extLst>
              <a:ext uri="{FF2B5EF4-FFF2-40B4-BE49-F238E27FC236}">
                <a16:creationId xmlns:a16="http://schemas.microsoft.com/office/drawing/2014/main" id="{E61F4F69-5355-45E0-88A1-4E047E4DEC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228DA6-0501-4F2A-972D-316AB1FAECEB}"/>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193625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CC6A6-F3C7-4858-87FC-B9C740A441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421FCD-95B9-45B4-B18F-E9C7792E0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65900B-4C53-4265-BC7B-1516764A4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971C08-1CB6-4FFA-B82E-EF4EA0AA38A0}"/>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E8945A7B-CE47-4D07-A5A8-D814F4EF28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302B68-A2B5-46D4-AD50-C855A6CC6943}"/>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4924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BC444-C424-402E-A87E-945C937C97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71C2DF9-4556-41A0-8EF0-8C18484FC1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6B5B3D2-9A6C-43FC-834E-80332B12C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1F491C-1808-4C15-9792-DEDC2488CE0F}"/>
              </a:ext>
            </a:extLst>
          </p:cNvPr>
          <p:cNvSpPr>
            <a:spLocks noGrp="1"/>
          </p:cNvSpPr>
          <p:nvPr>
            <p:ph type="dt" sz="half" idx="10"/>
          </p:nvPr>
        </p:nvSpPr>
        <p:spPr/>
        <p:txBody>
          <a:bodyPr/>
          <a:lstStyle/>
          <a:p>
            <a:fld id="{A85CA380-04B5-4610-9FD8-DC273B89E486}" type="datetimeFigureOut">
              <a:rPr lang="zh-CN" altLang="en-US" smtClean="0"/>
              <a:t>2021/3/30</a:t>
            </a:fld>
            <a:endParaRPr lang="zh-CN" altLang="en-US"/>
          </a:p>
        </p:txBody>
      </p:sp>
      <p:sp>
        <p:nvSpPr>
          <p:cNvPr id="6" name="页脚占位符 5">
            <a:extLst>
              <a:ext uri="{FF2B5EF4-FFF2-40B4-BE49-F238E27FC236}">
                <a16:creationId xmlns:a16="http://schemas.microsoft.com/office/drawing/2014/main" id="{DFE44C1E-73C9-4DD7-A4F2-8552BCB62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BDA79F-E0BE-47F5-8E9E-1A7CE20F032F}"/>
              </a:ext>
            </a:extLst>
          </p:cNvPr>
          <p:cNvSpPr>
            <a:spLocks noGrp="1"/>
          </p:cNvSpPr>
          <p:nvPr>
            <p:ph type="sldNum" sz="quarter" idx="12"/>
          </p:nvPr>
        </p:nvSpPr>
        <p:spPr/>
        <p:txBody>
          <a:body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262198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5A9B43-4A79-44CE-9A64-3FA6CD2F7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8119D-6AC3-43C6-8C48-32B911FD8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A27CF8-44FB-4EAA-B87D-968A248B0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CA380-04B5-4610-9FD8-DC273B89E486}" type="datetimeFigureOut">
              <a:rPr lang="zh-CN" altLang="en-US" smtClean="0"/>
              <a:t>2021/3/30</a:t>
            </a:fld>
            <a:endParaRPr lang="zh-CN" altLang="en-US"/>
          </a:p>
        </p:txBody>
      </p:sp>
      <p:sp>
        <p:nvSpPr>
          <p:cNvPr id="5" name="页脚占位符 4">
            <a:extLst>
              <a:ext uri="{FF2B5EF4-FFF2-40B4-BE49-F238E27FC236}">
                <a16:creationId xmlns:a16="http://schemas.microsoft.com/office/drawing/2014/main" id="{553648E7-55A3-457F-B1CD-72E95D11A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6FD465A-BF54-4CE1-B27F-98B326F3D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517C2-9DFA-4557-9EFD-E1B20AEA32F2}" type="slidenum">
              <a:rPr lang="zh-CN" altLang="en-US" smtClean="0"/>
              <a:t>‹#›</a:t>
            </a:fld>
            <a:endParaRPr lang="zh-CN" altLang="en-US"/>
          </a:p>
        </p:txBody>
      </p:sp>
    </p:spTree>
    <p:extLst>
      <p:ext uri="{BB962C8B-B14F-4D97-AF65-F5344CB8AC3E}">
        <p14:creationId xmlns:p14="http://schemas.microsoft.com/office/powerpoint/2010/main" val="535293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23970" y="2508021"/>
            <a:ext cx="5585903" cy="1015663"/>
          </a:xfrm>
          <a:prstGeom prst="rect">
            <a:avLst/>
          </a:prstGeom>
          <a:noFill/>
          <a:ln w="38100">
            <a:solidFill>
              <a:srgbClr val="2C3998"/>
            </a:solidFill>
          </a:ln>
        </p:spPr>
        <p:txBody>
          <a:bodyPr wrap="squar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翻转课堂</a:t>
            </a:r>
          </a:p>
        </p:txBody>
      </p:sp>
      <p:sp>
        <p:nvSpPr>
          <p:cNvPr id="5" name="矩形 4"/>
          <p:cNvSpPr/>
          <p:nvPr/>
        </p:nvSpPr>
        <p:spPr>
          <a:xfrm>
            <a:off x="1223970" y="3711492"/>
            <a:ext cx="4742691" cy="276999"/>
          </a:xfrm>
          <a:prstGeom prst="rect">
            <a:avLst/>
          </a:prstGeom>
        </p:spPr>
        <p:txBody>
          <a:bodyPr wrap="square">
            <a:spAutoFit/>
          </a:bodyPr>
          <a:lstStyle/>
          <a:p>
            <a:pPr algn="dist"/>
            <a:r>
              <a:rPr lang="en-US" altLang="zh-CN" sz="1200" dirty="0">
                <a:solidFill>
                  <a:srgbClr val="2C3998"/>
                </a:solidFill>
                <a:latin typeface="字魂5号-无外润黑体" panose="00000500000000000000" pitchFamily="2" charset="-122"/>
                <a:ea typeface="字魂5号-无外润黑体" panose="00000500000000000000" pitchFamily="2" charset="-122"/>
              </a:rPr>
              <a:t>《UML2</a:t>
            </a:r>
            <a:r>
              <a:rPr lang="zh-CN" altLang="en-US" sz="1200" dirty="0">
                <a:solidFill>
                  <a:srgbClr val="2C3998"/>
                </a:solidFill>
                <a:latin typeface="字魂5号-无外润黑体" panose="00000500000000000000" pitchFamily="2" charset="-122"/>
                <a:ea typeface="字魂5号-无外润黑体" panose="00000500000000000000" pitchFamily="2" charset="-122"/>
              </a:rPr>
              <a:t>基础、建模与设计教程</a:t>
            </a:r>
            <a:r>
              <a:rPr lang="en-US" altLang="zh-CN" sz="1200" dirty="0">
                <a:solidFill>
                  <a:srgbClr val="2C3998"/>
                </a:solidFill>
                <a:latin typeface="字魂5号-无外润黑体" panose="00000500000000000000" pitchFamily="2" charset="-122"/>
                <a:ea typeface="字魂5号-无外润黑体" panose="00000500000000000000" pitchFamily="2" charset="-122"/>
              </a:rPr>
              <a:t>》</a:t>
            </a:r>
            <a:r>
              <a:rPr lang="zh-CN" altLang="en-US" sz="1200" dirty="0">
                <a:solidFill>
                  <a:srgbClr val="2C3998"/>
                </a:solidFill>
                <a:latin typeface="字魂5号-无外润黑体" panose="00000500000000000000" pitchFamily="2" charset="-122"/>
                <a:ea typeface="字魂5号-无外润黑体" panose="00000500000000000000" pitchFamily="2" charset="-122"/>
              </a:rPr>
              <a:t>清华大学出版社</a:t>
            </a:r>
          </a:p>
        </p:txBody>
      </p:sp>
      <p:sp>
        <p:nvSpPr>
          <p:cNvPr id="6" name="矩形 5"/>
          <p:cNvSpPr/>
          <p:nvPr/>
        </p:nvSpPr>
        <p:spPr>
          <a:xfrm>
            <a:off x="1223970" y="4089416"/>
            <a:ext cx="4477039" cy="787523"/>
          </a:xfrm>
          <a:prstGeom prst="rect">
            <a:avLst/>
          </a:prstGeom>
        </p:spPr>
        <p:txBody>
          <a:bodyPr wrap="square">
            <a:spAutoFit/>
          </a:bodyPr>
          <a:lstStyle/>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组长</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刘书宇</a:t>
            </a:r>
            <a:endPar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a:p>
            <a:pPr>
              <a:lnSpc>
                <a:spcPct val="150000"/>
              </a:lnSpc>
            </a:pP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组员</a:t>
            </a:r>
            <a:r>
              <a:rPr lang="en-US"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rPr>
              <a:t>: </a:t>
            </a:r>
            <a:r>
              <a:rPr lang="zh-CN" altLang="en-US" sz="1600" dirty="0">
                <a:solidFill>
                  <a:schemeClr val="tx1">
                    <a:lumMod val="50000"/>
                    <a:lumOff val="50000"/>
                  </a:schemeClr>
                </a:solidFill>
                <a:latin typeface="字魂59号-创粗黑" panose="00000500000000000000" pitchFamily="2" charset="-122"/>
                <a:ea typeface="字魂59号-创粗黑" panose="00000500000000000000" pitchFamily="2" charset="-122"/>
              </a:rPr>
              <a:t>梁泽生 彭昕怡 张安硕 谢子文</a:t>
            </a:r>
            <a:endParaRPr lang="zh-CN" altLang="zh-CN" sz="1600" dirty="0">
              <a:solidFill>
                <a:schemeClr val="tx1">
                  <a:lumMod val="50000"/>
                  <a:lumOff val="50000"/>
                </a:schemeClr>
              </a:solidFill>
              <a:latin typeface="字魂59号-创粗黑" panose="00000500000000000000" pitchFamily="2" charset="-122"/>
              <a:ea typeface="字魂59号-创粗黑" panose="00000500000000000000" pitchFamily="2" charset="-122"/>
            </a:endParaRPr>
          </a:p>
        </p:txBody>
      </p:sp>
      <p:grpSp>
        <p:nvGrpSpPr>
          <p:cNvPr id="7" name="组合 6"/>
          <p:cNvGrpSpPr/>
          <p:nvPr/>
        </p:nvGrpSpPr>
        <p:grpSpPr>
          <a:xfrm>
            <a:off x="1325571" y="5064747"/>
            <a:ext cx="3532058" cy="353468"/>
            <a:chOff x="3477719" y="4586989"/>
            <a:chExt cx="4194132" cy="419725"/>
          </a:xfrm>
        </p:grpSpPr>
        <p:sp>
          <p:nvSpPr>
            <p:cNvPr id="8" name="矩形: 圆角 7"/>
            <p:cNvSpPr/>
            <p:nvPr/>
          </p:nvSpPr>
          <p:spPr>
            <a:xfrm>
              <a:off x="3477719" y="4586989"/>
              <a:ext cx="1114106"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G14</a:t>
              </a:r>
            </a:p>
          </p:txBody>
        </p:sp>
        <p:sp>
          <p:nvSpPr>
            <p:cNvPr id="9" name="矩形: 圆角 8"/>
            <p:cNvSpPr/>
            <p:nvPr/>
          </p:nvSpPr>
          <p:spPr>
            <a:xfrm>
              <a:off x="4832203" y="4586989"/>
              <a:ext cx="2839648" cy="419725"/>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2021</a:t>
              </a:r>
              <a:r>
                <a:rPr lang="zh-CN" altLang="en-US" spc="300" dirty="0">
                  <a:solidFill>
                    <a:srgbClr val="2C3998"/>
                  </a:solidFill>
                  <a:latin typeface="字魂5号-无外润黑体" panose="00000500000000000000" pitchFamily="2" charset="-122"/>
                  <a:ea typeface="字魂5号-无外润黑体" panose="00000500000000000000" pitchFamily="2" charset="-122"/>
                </a:rPr>
                <a:t>年</a:t>
              </a:r>
              <a:r>
                <a:rPr lang="en-US" altLang="zh-CN" spc="300" dirty="0">
                  <a:solidFill>
                    <a:srgbClr val="2C3998"/>
                  </a:solidFill>
                  <a:latin typeface="字魂5号-无外润黑体" panose="00000500000000000000" pitchFamily="2" charset="-122"/>
                  <a:ea typeface="字魂5号-无外润黑体" panose="00000500000000000000" pitchFamily="2" charset="-122"/>
                </a:rPr>
                <a:t>3</a:t>
              </a:r>
              <a:r>
                <a:rPr lang="zh-CN" altLang="en-US" spc="300" dirty="0">
                  <a:solidFill>
                    <a:srgbClr val="2C3998"/>
                  </a:solidFill>
                  <a:latin typeface="字魂5号-无外润黑体" panose="00000500000000000000" pitchFamily="2" charset="-122"/>
                  <a:ea typeface="字魂5号-无外润黑体" panose="00000500000000000000" pitchFamily="2" charset="-122"/>
                </a:rPr>
                <a:t>月</a:t>
              </a:r>
              <a:r>
                <a:rPr lang="en-US" altLang="zh-CN" spc="300" dirty="0">
                  <a:solidFill>
                    <a:srgbClr val="2C3998"/>
                  </a:solidFill>
                  <a:latin typeface="字魂5号-无外润黑体" panose="00000500000000000000" pitchFamily="2" charset="-122"/>
                  <a:ea typeface="字魂5号-无外润黑体" panose="00000500000000000000" pitchFamily="2" charset="-122"/>
                </a:rPr>
                <a:t>28</a:t>
              </a:r>
              <a:r>
                <a:rPr lang="zh-CN" altLang="en-US" spc="300" dirty="0">
                  <a:solidFill>
                    <a:srgbClr val="2C3998"/>
                  </a:solidFill>
                  <a:latin typeface="字魂5号-无外润黑体" panose="00000500000000000000" pitchFamily="2" charset="-122"/>
                  <a:ea typeface="字魂5号-无外润黑体" panose="00000500000000000000" pitchFamily="2" charset="-122"/>
                </a:rPr>
                <a:t>日</a:t>
              </a:r>
            </a:p>
          </p:txBody>
        </p:sp>
      </p:grpSp>
      <p:grpSp>
        <p:nvGrpSpPr>
          <p:cNvPr id="10" name="组合 9"/>
          <p:cNvGrpSpPr/>
          <p:nvPr/>
        </p:nvGrpSpPr>
        <p:grpSpPr>
          <a:xfrm>
            <a:off x="1325570" y="1550672"/>
            <a:ext cx="611974" cy="129836"/>
            <a:chOff x="6705601" y="1045030"/>
            <a:chExt cx="611974" cy="129836"/>
          </a:xfrm>
          <a:solidFill>
            <a:srgbClr val="2C3998">
              <a:alpha val="50000"/>
            </a:srgbClr>
          </a:solidFill>
        </p:grpSpPr>
        <p:sp>
          <p:nvSpPr>
            <p:cNvPr id="11" name="椭圆 10"/>
            <p:cNvSpPr/>
            <p:nvPr/>
          </p:nvSpPr>
          <p:spPr>
            <a:xfrm>
              <a:off x="6705601"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2" name="椭圆 11"/>
            <p:cNvSpPr/>
            <p:nvPr/>
          </p:nvSpPr>
          <p:spPr>
            <a:xfrm>
              <a:off x="6946670"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sp>
          <p:nvSpPr>
            <p:cNvPr id="13" name="椭圆 12"/>
            <p:cNvSpPr/>
            <p:nvPr/>
          </p:nvSpPr>
          <p:spPr>
            <a:xfrm>
              <a:off x="7187739" y="1045030"/>
              <a:ext cx="129836" cy="1298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59号-创粗黑" panose="00000500000000000000" pitchFamily="2" charset="-122"/>
                <a:ea typeface="字魂59号-创粗黑" panose="00000500000000000000"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34DC33-F09D-44C9-BE8D-867721036DEE}"/>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1.5.2 </a:t>
            </a:r>
            <a:r>
              <a:rPr lang="zh-CN" altLang="en-US" dirty="0"/>
              <a:t>逻辑视图</a:t>
            </a:r>
          </a:p>
        </p:txBody>
      </p:sp>
      <p:sp>
        <p:nvSpPr>
          <p:cNvPr id="3" name="文本框 2">
            <a:extLst>
              <a:ext uri="{FF2B5EF4-FFF2-40B4-BE49-F238E27FC236}">
                <a16:creationId xmlns:a16="http://schemas.microsoft.com/office/drawing/2014/main" id="{5AC4B9D2-EAA6-4953-9535-F4F11C4D4ED9}"/>
              </a:ext>
            </a:extLst>
          </p:cNvPr>
          <p:cNvSpPr txBox="1"/>
          <p:nvPr/>
        </p:nvSpPr>
        <p:spPr>
          <a:xfrm>
            <a:off x="4579620" y="1098530"/>
            <a:ext cx="3185487" cy="369332"/>
          </a:xfrm>
          <a:prstGeom prst="rect">
            <a:avLst/>
          </a:prstGeom>
          <a:noFill/>
        </p:spPr>
        <p:txBody>
          <a:bodyPr wrap="none" rtlCol="0">
            <a:spAutoFit/>
          </a:bodyPr>
          <a:lstStyle/>
          <a:p>
            <a:r>
              <a:rPr lang="zh-CN" altLang="en-US" dirty="0"/>
              <a:t>（静态视图、结构模型视图）</a:t>
            </a:r>
          </a:p>
        </p:txBody>
      </p:sp>
      <p:sp>
        <p:nvSpPr>
          <p:cNvPr id="4" name="文本框 3">
            <a:extLst>
              <a:ext uri="{FF2B5EF4-FFF2-40B4-BE49-F238E27FC236}">
                <a16:creationId xmlns:a16="http://schemas.microsoft.com/office/drawing/2014/main" id="{779F847A-9FBB-495C-94D5-C233455BD98D}"/>
              </a:ext>
            </a:extLst>
          </p:cNvPr>
          <p:cNvSpPr txBox="1"/>
          <p:nvPr/>
        </p:nvSpPr>
        <p:spPr>
          <a:xfrm>
            <a:off x="1306830" y="2074039"/>
            <a:ext cx="8671790" cy="2308324"/>
          </a:xfrm>
          <a:prstGeom prst="rect">
            <a:avLst/>
          </a:prstGeom>
          <a:noFill/>
        </p:spPr>
        <p:txBody>
          <a:bodyPr wrap="square" rtlCol="0">
            <a:spAutoFit/>
          </a:bodyPr>
          <a:lstStyle/>
          <a:p>
            <a:r>
              <a:rPr lang="zh-CN" altLang="en-US" b="1" dirty="0">
                <a:solidFill>
                  <a:schemeClr val="accent1"/>
                </a:solidFill>
              </a:rPr>
              <a:t>主要用于描述在用例视图甲提出的系统功能的实现。</a:t>
            </a:r>
            <a:endParaRPr lang="en-US" altLang="zh-CN" b="1" dirty="0">
              <a:solidFill>
                <a:schemeClr val="accent1"/>
              </a:solidFill>
            </a:endParaRPr>
          </a:p>
          <a:p>
            <a:endParaRPr lang="en-US" altLang="zh-CN" dirty="0"/>
          </a:p>
          <a:p>
            <a:r>
              <a:rPr lang="zh-CN" altLang="en-US" dirty="0"/>
              <a:t>与用例视图相比，逻辑视图主要关注系统的丙部，它既描述系统的静态结构（系统中的类、对象及它们之间的关系），也描述系统的动态协作关系。系统的静态结构在类图和对象图中进行描述，而动态模型是在状态机图、时序图、通信图及活动图中进行描述。</a:t>
            </a:r>
            <a:endParaRPr lang="en-US" altLang="zh-CN" dirty="0"/>
          </a:p>
          <a:p>
            <a:endParaRPr lang="en-US" altLang="zh-CN" dirty="0"/>
          </a:p>
          <a:p>
            <a:r>
              <a:rPr lang="zh-CN" altLang="en-US" b="1" dirty="0">
                <a:solidFill>
                  <a:schemeClr val="accent1"/>
                </a:solidFill>
              </a:rPr>
              <a:t>逻辑视图的使用者主要是系统的设计人员和开发人员。</a:t>
            </a:r>
          </a:p>
        </p:txBody>
      </p:sp>
    </p:spTree>
    <p:extLst>
      <p:ext uri="{BB962C8B-B14F-4D97-AF65-F5344CB8AC3E}">
        <p14:creationId xmlns:p14="http://schemas.microsoft.com/office/powerpoint/2010/main" val="421778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8E7B8D-0C9B-4BEB-B3F6-919769766A02}"/>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1.5.3 </a:t>
            </a:r>
            <a:r>
              <a:rPr lang="zh-CN" altLang="en-US" dirty="0"/>
              <a:t>并发视图</a:t>
            </a:r>
          </a:p>
        </p:txBody>
      </p:sp>
      <p:sp>
        <p:nvSpPr>
          <p:cNvPr id="3" name="文本框 2">
            <a:extLst>
              <a:ext uri="{FF2B5EF4-FFF2-40B4-BE49-F238E27FC236}">
                <a16:creationId xmlns:a16="http://schemas.microsoft.com/office/drawing/2014/main" id="{72BB8AD3-D29C-40BA-AC29-4FD0C608A5E6}"/>
              </a:ext>
            </a:extLst>
          </p:cNvPr>
          <p:cNvSpPr txBox="1"/>
          <p:nvPr/>
        </p:nvSpPr>
        <p:spPr>
          <a:xfrm>
            <a:off x="1195070" y="2254478"/>
            <a:ext cx="8409197" cy="2031325"/>
          </a:xfrm>
          <a:prstGeom prst="rect">
            <a:avLst/>
          </a:prstGeom>
          <a:noFill/>
        </p:spPr>
        <p:txBody>
          <a:bodyPr wrap="square" rtlCol="0">
            <a:spAutoFit/>
          </a:bodyPr>
          <a:lstStyle/>
          <a:p>
            <a:r>
              <a:rPr lang="zh-CN" altLang="en-US" b="1" dirty="0">
                <a:solidFill>
                  <a:schemeClr val="accent1"/>
                </a:solidFill>
              </a:rPr>
              <a:t>主要是从资源的有效利用、代码的并行执行以及系统环境中异步事件的处理等方面来考虑。</a:t>
            </a:r>
            <a:endParaRPr lang="en-US" altLang="zh-CN" b="1" dirty="0">
              <a:solidFill>
                <a:schemeClr val="accent1"/>
              </a:solidFill>
            </a:endParaRPr>
          </a:p>
          <a:p>
            <a:endParaRPr lang="en-US" altLang="zh-CN" dirty="0"/>
          </a:p>
          <a:p>
            <a:r>
              <a:rPr lang="zh-CN" altLang="en-US" dirty="0"/>
              <a:t>将系统划分为并发执行的控制，此外，并发视图还需要处理线程之间的通信和同步。并发视图主要由状态机图、通信图和活动图组成。</a:t>
            </a:r>
            <a:endParaRPr lang="en-US" altLang="zh-CN" dirty="0"/>
          </a:p>
          <a:p>
            <a:endParaRPr lang="en-US" altLang="zh-CN" dirty="0"/>
          </a:p>
          <a:p>
            <a:r>
              <a:rPr lang="zh-CN" altLang="en-US" b="1" dirty="0">
                <a:solidFill>
                  <a:schemeClr val="accent1"/>
                </a:solidFill>
              </a:rPr>
              <a:t>并发视图的使用者是开发人员和系统集成人员。</a:t>
            </a:r>
          </a:p>
        </p:txBody>
      </p:sp>
      <p:sp>
        <p:nvSpPr>
          <p:cNvPr id="4" name="文本框 3">
            <a:extLst>
              <a:ext uri="{FF2B5EF4-FFF2-40B4-BE49-F238E27FC236}">
                <a16:creationId xmlns:a16="http://schemas.microsoft.com/office/drawing/2014/main" id="{1FB3E056-8A99-4CEC-A6CF-2FFF922D4453}"/>
              </a:ext>
            </a:extLst>
          </p:cNvPr>
          <p:cNvSpPr txBox="1"/>
          <p:nvPr/>
        </p:nvSpPr>
        <p:spPr>
          <a:xfrm>
            <a:off x="4579620" y="1098530"/>
            <a:ext cx="2786340" cy="369332"/>
          </a:xfrm>
          <a:prstGeom prst="rect">
            <a:avLst/>
          </a:prstGeom>
          <a:noFill/>
        </p:spPr>
        <p:txBody>
          <a:bodyPr wrap="none" rtlCol="0">
            <a:spAutoFit/>
          </a:bodyPr>
          <a:lstStyle/>
          <a:p>
            <a:r>
              <a:rPr lang="zh-CN" altLang="en-US" dirty="0"/>
              <a:t>（动态视图、进程视图）</a:t>
            </a:r>
          </a:p>
        </p:txBody>
      </p:sp>
    </p:spTree>
    <p:extLst>
      <p:ext uri="{BB962C8B-B14F-4D97-AF65-F5344CB8AC3E}">
        <p14:creationId xmlns:p14="http://schemas.microsoft.com/office/powerpoint/2010/main" val="213908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651FD9-7B15-47BB-AA4C-64D214DE06E9}"/>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1.5.4 </a:t>
            </a:r>
            <a:r>
              <a:rPr lang="zh-CN" altLang="en-US" dirty="0"/>
              <a:t>组件视图</a:t>
            </a:r>
          </a:p>
        </p:txBody>
      </p:sp>
      <p:sp>
        <p:nvSpPr>
          <p:cNvPr id="3" name="文本框 2">
            <a:extLst>
              <a:ext uri="{FF2B5EF4-FFF2-40B4-BE49-F238E27FC236}">
                <a16:creationId xmlns:a16="http://schemas.microsoft.com/office/drawing/2014/main" id="{27F49BC1-74E6-4C04-A2CB-8DC6B5F21307}"/>
              </a:ext>
            </a:extLst>
          </p:cNvPr>
          <p:cNvSpPr txBox="1"/>
          <p:nvPr/>
        </p:nvSpPr>
        <p:spPr>
          <a:xfrm>
            <a:off x="1284604" y="2413337"/>
            <a:ext cx="9270885" cy="1754326"/>
          </a:xfrm>
          <a:prstGeom prst="rect">
            <a:avLst/>
          </a:prstGeom>
          <a:noFill/>
        </p:spPr>
        <p:txBody>
          <a:bodyPr wrap="square" rtlCol="0">
            <a:spAutoFit/>
          </a:bodyPr>
          <a:lstStyle/>
          <a:p>
            <a:r>
              <a:rPr lang="zh-CN" altLang="en-US" b="1" dirty="0">
                <a:solidFill>
                  <a:schemeClr val="accent1"/>
                </a:solidFill>
              </a:rPr>
              <a:t>描述系统的实现模块及它们之间的依赖关系。</a:t>
            </a:r>
            <a:endParaRPr lang="en-US" altLang="zh-CN" b="1" dirty="0">
              <a:solidFill>
                <a:schemeClr val="accent1"/>
              </a:solidFill>
            </a:endParaRPr>
          </a:p>
          <a:p>
            <a:endParaRPr lang="en-US" altLang="zh-CN" dirty="0"/>
          </a:p>
          <a:p>
            <a:r>
              <a:rPr lang="zh-CN" altLang="en-US" dirty="0"/>
              <a:t>其中，组件指的是不同类型的代码模块，它是构造应用的软件单元。组件视图中也可以添加组件的其他附加信息，例如，资源分配或者其他管理信息。</a:t>
            </a:r>
            <a:endParaRPr lang="en-US" altLang="zh-CN" dirty="0"/>
          </a:p>
          <a:p>
            <a:endParaRPr lang="en-US" altLang="zh-CN" dirty="0">
              <a:solidFill>
                <a:schemeClr val="accent1"/>
              </a:solidFill>
            </a:endParaRPr>
          </a:p>
          <a:p>
            <a:r>
              <a:rPr lang="zh-CN" altLang="en-US" b="1" dirty="0">
                <a:solidFill>
                  <a:schemeClr val="accent1"/>
                </a:solidFill>
              </a:rPr>
              <a:t>组件视图的使用者是开发人员。</a:t>
            </a:r>
          </a:p>
        </p:txBody>
      </p:sp>
      <p:sp>
        <p:nvSpPr>
          <p:cNvPr id="4" name="文本框 3">
            <a:extLst>
              <a:ext uri="{FF2B5EF4-FFF2-40B4-BE49-F238E27FC236}">
                <a16:creationId xmlns:a16="http://schemas.microsoft.com/office/drawing/2014/main" id="{D167811E-2E2A-4D4A-BF0E-BB8539D80072}"/>
              </a:ext>
            </a:extLst>
          </p:cNvPr>
          <p:cNvSpPr txBox="1"/>
          <p:nvPr/>
        </p:nvSpPr>
        <p:spPr>
          <a:xfrm>
            <a:off x="4579620" y="1098530"/>
            <a:ext cx="2786340" cy="369332"/>
          </a:xfrm>
          <a:prstGeom prst="rect">
            <a:avLst/>
          </a:prstGeom>
          <a:noFill/>
        </p:spPr>
        <p:txBody>
          <a:bodyPr wrap="none" rtlCol="0">
            <a:spAutoFit/>
          </a:bodyPr>
          <a:lstStyle/>
          <a:p>
            <a:r>
              <a:rPr lang="zh-CN" altLang="en-US" dirty="0"/>
              <a:t>（实现视图、物理视图）</a:t>
            </a:r>
          </a:p>
        </p:txBody>
      </p:sp>
    </p:spTree>
    <p:extLst>
      <p:ext uri="{BB962C8B-B14F-4D97-AF65-F5344CB8AC3E}">
        <p14:creationId xmlns:p14="http://schemas.microsoft.com/office/powerpoint/2010/main" val="104577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E14E07-1B6E-4AF2-9C09-F3131A1F09C3}"/>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1.5.5 </a:t>
            </a:r>
            <a:r>
              <a:rPr lang="zh-CN" altLang="en-US" dirty="0"/>
              <a:t>配置视图</a:t>
            </a:r>
          </a:p>
        </p:txBody>
      </p:sp>
      <p:sp>
        <p:nvSpPr>
          <p:cNvPr id="3" name="文本框 2">
            <a:extLst>
              <a:ext uri="{FF2B5EF4-FFF2-40B4-BE49-F238E27FC236}">
                <a16:creationId xmlns:a16="http://schemas.microsoft.com/office/drawing/2014/main" id="{1ECC7896-7EE4-42CC-970B-5699437653E4}"/>
              </a:ext>
            </a:extLst>
          </p:cNvPr>
          <p:cNvSpPr txBox="1"/>
          <p:nvPr/>
        </p:nvSpPr>
        <p:spPr>
          <a:xfrm>
            <a:off x="1644015" y="2413337"/>
            <a:ext cx="7414068" cy="1754326"/>
          </a:xfrm>
          <a:prstGeom prst="rect">
            <a:avLst/>
          </a:prstGeom>
          <a:noFill/>
        </p:spPr>
        <p:txBody>
          <a:bodyPr wrap="square" rtlCol="0">
            <a:spAutoFit/>
          </a:bodyPr>
          <a:lstStyle/>
          <a:p>
            <a:r>
              <a:rPr lang="zh-CN" altLang="en-US" b="1" dirty="0">
                <a:solidFill>
                  <a:schemeClr val="accent1"/>
                </a:solidFill>
              </a:rPr>
              <a:t>配置视图主要显示系统的物理部署，</a:t>
            </a:r>
            <a:endParaRPr lang="en-US" altLang="zh-CN" b="1" dirty="0">
              <a:solidFill>
                <a:schemeClr val="accent1"/>
              </a:solidFill>
            </a:endParaRPr>
          </a:p>
          <a:p>
            <a:endParaRPr lang="en-US" altLang="zh-CN" dirty="0"/>
          </a:p>
          <a:p>
            <a:r>
              <a:rPr lang="zh-CN" altLang="en-US" dirty="0"/>
              <a:t>它描述位于节点上的运行实例的部署情况。配置视图还允许评估分配结果和资源分配。</a:t>
            </a:r>
            <a:endParaRPr lang="en-US" altLang="zh-CN" dirty="0"/>
          </a:p>
          <a:p>
            <a:endParaRPr lang="en-US" altLang="zh-CN" dirty="0"/>
          </a:p>
          <a:p>
            <a:r>
              <a:rPr lang="zh-CN" altLang="en-US" b="1" dirty="0">
                <a:solidFill>
                  <a:schemeClr val="accent1"/>
                </a:solidFill>
              </a:rPr>
              <a:t>配置视图的使用者是开发人员、系统集成人员和测试人员。</a:t>
            </a:r>
          </a:p>
        </p:txBody>
      </p:sp>
      <p:sp>
        <p:nvSpPr>
          <p:cNvPr id="4" name="文本框 3">
            <a:extLst>
              <a:ext uri="{FF2B5EF4-FFF2-40B4-BE49-F238E27FC236}">
                <a16:creationId xmlns:a16="http://schemas.microsoft.com/office/drawing/2014/main" id="{737480A4-651E-4B42-A6A2-9D6493B18270}"/>
              </a:ext>
            </a:extLst>
          </p:cNvPr>
          <p:cNvSpPr txBox="1"/>
          <p:nvPr/>
        </p:nvSpPr>
        <p:spPr>
          <a:xfrm>
            <a:off x="4579620" y="1098530"/>
            <a:ext cx="1569660" cy="369332"/>
          </a:xfrm>
          <a:prstGeom prst="rect">
            <a:avLst/>
          </a:prstGeom>
          <a:noFill/>
        </p:spPr>
        <p:txBody>
          <a:bodyPr wrap="none" rtlCol="0">
            <a:spAutoFit/>
          </a:bodyPr>
          <a:lstStyle/>
          <a:p>
            <a:r>
              <a:rPr lang="zh-CN" altLang="en-US" dirty="0"/>
              <a:t>（配置视图）</a:t>
            </a:r>
          </a:p>
        </p:txBody>
      </p:sp>
    </p:spTree>
    <p:extLst>
      <p:ext uri="{BB962C8B-B14F-4D97-AF65-F5344CB8AC3E}">
        <p14:creationId xmlns:p14="http://schemas.microsoft.com/office/powerpoint/2010/main" val="323558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7F4307-C39D-42DA-9420-CC611306FA58}"/>
              </a:ext>
            </a:extLst>
          </p:cNvPr>
          <p:cNvSpPr txBox="1"/>
          <p:nvPr/>
        </p:nvSpPr>
        <p:spPr>
          <a:xfrm>
            <a:off x="4236356" y="857250"/>
            <a:ext cx="3719288" cy="1015663"/>
          </a:xfrm>
          <a:prstGeom prst="rect">
            <a:avLst/>
          </a:prstGeom>
          <a:noFill/>
        </p:spPr>
        <p:txBody>
          <a:bodyPr wrap="none" rtlCol="0">
            <a:spAutoFit/>
          </a:bodyPr>
          <a:lstStyle/>
          <a:p>
            <a:r>
              <a:rPr lang="en-US" altLang="zh-CN" sz="6000" dirty="0">
                <a:solidFill>
                  <a:schemeClr val="accent3"/>
                </a:solidFill>
                <a:latin typeface="微软雅黑" panose="020B0503020204020204" pitchFamily="34" charset="-122"/>
                <a:ea typeface="微软雅黑" panose="020B0503020204020204" pitchFamily="34" charset="-122"/>
              </a:rPr>
              <a:t>Question:</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graphicFrame>
        <p:nvGraphicFramePr>
          <p:cNvPr id="5" name="表格 5">
            <a:extLst>
              <a:ext uri="{FF2B5EF4-FFF2-40B4-BE49-F238E27FC236}">
                <a16:creationId xmlns:a16="http://schemas.microsoft.com/office/drawing/2014/main" id="{7738703A-A247-4FE8-BA1F-06074955990B}"/>
              </a:ext>
            </a:extLst>
          </p:cNvPr>
          <p:cNvGraphicFramePr>
            <a:graphicFrameLocks noGrp="1"/>
          </p:cNvGraphicFramePr>
          <p:nvPr>
            <p:extLst>
              <p:ext uri="{D42A27DB-BD31-4B8C-83A1-F6EECF244321}">
                <p14:modId xmlns:p14="http://schemas.microsoft.com/office/powerpoint/2010/main" val="3459640355"/>
              </p:ext>
            </p:extLst>
          </p:nvPr>
        </p:nvGraphicFramePr>
        <p:xfrm>
          <a:off x="2759075" y="2819399"/>
          <a:ext cx="6673850" cy="2494280"/>
        </p:xfrm>
        <a:graphic>
          <a:graphicData uri="http://schemas.openxmlformats.org/drawingml/2006/table">
            <a:tbl>
              <a:tblPr firstRow="1" bandRow="1">
                <a:tableStyleId>{5C22544A-7EE6-4342-B048-85BDC9FD1C3A}</a:tableStyleId>
              </a:tblPr>
              <a:tblGrid>
                <a:gridCol w="3336925">
                  <a:extLst>
                    <a:ext uri="{9D8B030D-6E8A-4147-A177-3AD203B41FA5}">
                      <a16:colId xmlns:a16="http://schemas.microsoft.com/office/drawing/2014/main" val="3307985003"/>
                    </a:ext>
                  </a:extLst>
                </a:gridCol>
                <a:gridCol w="3336925">
                  <a:extLst>
                    <a:ext uri="{9D8B030D-6E8A-4147-A177-3AD203B41FA5}">
                      <a16:colId xmlns:a16="http://schemas.microsoft.com/office/drawing/2014/main" val="4215169051"/>
                    </a:ext>
                  </a:extLst>
                </a:gridCol>
              </a:tblGrid>
              <a:tr h="370840">
                <a:tc>
                  <a:txBody>
                    <a:bodyPr/>
                    <a:lstStyle/>
                    <a:p>
                      <a:pPr algn="ctr"/>
                      <a:r>
                        <a:rPr lang="zh-CN" altLang="en-US" dirty="0"/>
                        <a:t>视图</a:t>
                      </a:r>
                    </a:p>
                  </a:txBody>
                  <a:tcPr anchor="ctr"/>
                </a:tc>
                <a:tc>
                  <a:txBody>
                    <a:bodyPr/>
                    <a:lstStyle/>
                    <a:p>
                      <a:pPr algn="ctr"/>
                      <a:r>
                        <a:rPr lang="zh-CN" altLang="en-US" dirty="0"/>
                        <a:t>使用人员</a:t>
                      </a:r>
                    </a:p>
                  </a:txBody>
                  <a:tcPr anchor="ctr"/>
                </a:tc>
                <a:extLst>
                  <a:ext uri="{0D108BD9-81ED-4DB2-BD59-A6C34878D82A}">
                    <a16:rowId xmlns:a16="http://schemas.microsoft.com/office/drawing/2014/main" val="2197553024"/>
                  </a:ext>
                </a:extLst>
              </a:tr>
              <a:tr h="370840">
                <a:tc>
                  <a:txBody>
                    <a:bodyPr/>
                    <a:lstStyle/>
                    <a:p>
                      <a:pPr algn="ctr"/>
                      <a:r>
                        <a:rPr lang="zh-CN" altLang="en-US" dirty="0"/>
                        <a:t>用例视图</a:t>
                      </a:r>
                      <a:endParaRPr lang="en-US" altLang="zh-CN" dirty="0"/>
                    </a:p>
                  </a:txBody>
                  <a:tcPr anchor="ctr"/>
                </a:tc>
                <a:tc>
                  <a:txBody>
                    <a:bodyPr/>
                    <a:lstStyle/>
                    <a:p>
                      <a:pPr algn="ctr"/>
                      <a:r>
                        <a:rPr lang="zh-CN" altLang="en-US" dirty="0"/>
                        <a:t>用户</a:t>
                      </a:r>
                    </a:p>
                  </a:txBody>
                  <a:tcPr anchor="ctr"/>
                </a:tc>
                <a:extLst>
                  <a:ext uri="{0D108BD9-81ED-4DB2-BD59-A6C34878D82A}">
                    <a16:rowId xmlns:a16="http://schemas.microsoft.com/office/drawing/2014/main" val="740523420"/>
                  </a:ext>
                </a:extLst>
              </a:tr>
              <a:tr h="370840">
                <a:tc>
                  <a:txBody>
                    <a:bodyPr/>
                    <a:lstStyle/>
                    <a:p>
                      <a:pPr algn="ctr"/>
                      <a:r>
                        <a:rPr lang="zh-CN" altLang="en-US" dirty="0"/>
                        <a:t>逻辑视图</a:t>
                      </a:r>
                    </a:p>
                  </a:txBody>
                  <a:tcPr anchor="ctr"/>
                </a:tc>
                <a:tc>
                  <a:txBody>
                    <a:bodyPr/>
                    <a:lstStyle/>
                    <a:p>
                      <a:pPr algn="ctr"/>
                      <a:r>
                        <a:rPr lang="zh-CN" altLang="en-US" dirty="0"/>
                        <a:t>系统的设计人员和开发人员。</a:t>
                      </a:r>
                    </a:p>
                  </a:txBody>
                  <a:tcPr anchor="ctr"/>
                </a:tc>
                <a:extLst>
                  <a:ext uri="{0D108BD9-81ED-4DB2-BD59-A6C34878D82A}">
                    <a16:rowId xmlns:a16="http://schemas.microsoft.com/office/drawing/2014/main" val="3102115713"/>
                  </a:ext>
                </a:extLst>
              </a:tr>
              <a:tr h="370840">
                <a:tc>
                  <a:txBody>
                    <a:bodyPr/>
                    <a:lstStyle/>
                    <a:p>
                      <a:pPr algn="ctr"/>
                      <a:r>
                        <a:rPr lang="zh-CN" altLang="en-US" dirty="0"/>
                        <a:t>并发视图</a:t>
                      </a:r>
                    </a:p>
                  </a:txBody>
                  <a:tcPr anchor="ctr"/>
                </a:tc>
                <a:tc>
                  <a:txBody>
                    <a:bodyPr/>
                    <a:lstStyle/>
                    <a:p>
                      <a:pPr algn="ctr"/>
                      <a:r>
                        <a:rPr lang="zh-CN" altLang="en-US" dirty="0"/>
                        <a:t>开发人员和系统集成人员。</a:t>
                      </a:r>
                    </a:p>
                  </a:txBody>
                  <a:tcPr anchor="ctr"/>
                </a:tc>
                <a:extLst>
                  <a:ext uri="{0D108BD9-81ED-4DB2-BD59-A6C34878D82A}">
                    <a16:rowId xmlns:a16="http://schemas.microsoft.com/office/drawing/2014/main" val="2608171946"/>
                  </a:ext>
                </a:extLst>
              </a:tr>
              <a:tr h="370840">
                <a:tc>
                  <a:txBody>
                    <a:bodyPr/>
                    <a:lstStyle/>
                    <a:p>
                      <a:pPr algn="ctr"/>
                      <a:r>
                        <a:rPr lang="zh-CN" altLang="en-US" dirty="0"/>
                        <a:t>组件视图</a:t>
                      </a:r>
                    </a:p>
                  </a:txBody>
                  <a:tcPr anchor="ctr"/>
                </a:tc>
                <a:tc>
                  <a:txBody>
                    <a:bodyPr/>
                    <a:lstStyle/>
                    <a:p>
                      <a:pPr algn="ctr"/>
                      <a:r>
                        <a:rPr lang="zh-CN" altLang="en-US" dirty="0"/>
                        <a:t>开发人员。</a:t>
                      </a:r>
                    </a:p>
                  </a:txBody>
                  <a:tcPr anchor="ctr"/>
                </a:tc>
                <a:extLst>
                  <a:ext uri="{0D108BD9-81ED-4DB2-BD59-A6C34878D82A}">
                    <a16:rowId xmlns:a16="http://schemas.microsoft.com/office/drawing/2014/main" val="2094003100"/>
                  </a:ext>
                </a:extLst>
              </a:tr>
              <a:tr h="370840">
                <a:tc>
                  <a:txBody>
                    <a:bodyPr/>
                    <a:lstStyle/>
                    <a:p>
                      <a:pPr algn="ctr"/>
                      <a:r>
                        <a:rPr lang="zh-CN" altLang="en-US" dirty="0"/>
                        <a:t>配置试图</a:t>
                      </a:r>
                    </a:p>
                  </a:txBody>
                  <a:tcPr anchor="ctr"/>
                </a:tc>
                <a:tc>
                  <a:txBody>
                    <a:bodyPr/>
                    <a:lstStyle/>
                    <a:p>
                      <a:pPr algn="ctr"/>
                      <a:r>
                        <a:rPr lang="zh-CN" altLang="en-US" dirty="0"/>
                        <a:t>开发人员、系统集成人员和测试人员。</a:t>
                      </a:r>
                    </a:p>
                  </a:txBody>
                  <a:tcPr anchor="ctr"/>
                </a:tc>
                <a:extLst>
                  <a:ext uri="{0D108BD9-81ED-4DB2-BD59-A6C34878D82A}">
                    <a16:rowId xmlns:a16="http://schemas.microsoft.com/office/drawing/2014/main" val="1410813110"/>
                  </a:ext>
                </a:extLst>
              </a:tr>
            </a:tbl>
          </a:graphicData>
        </a:graphic>
      </p:graphicFrame>
      <p:sp>
        <p:nvSpPr>
          <p:cNvPr id="7" name="文本框 6">
            <a:extLst>
              <a:ext uri="{FF2B5EF4-FFF2-40B4-BE49-F238E27FC236}">
                <a16:creationId xmlns:a16="http://schemas.microsoft.com/office/drawing/2014/main" id="{8F358699-ADD4-4AD0-B919-C8DB4E8A98E2}"/>
              </a:ext>
            </a:extLst>
          </p:cNvPr>
          <p:cNvSpPr txBox="1"/>
          <p:nvPr/>
        </p:nvSpPr>
        <p:spPr>
          <a:xfrm>
            <a:off x="2677705" y="2161490"/>
            <a:ext cx="7109639" cy="369332"/>
          </a:xfrm>
          <a:prstGeom prst="rect">
            <a:avLst/>
          </a:prstGeom>
          <a:noFill/>
        </p:spPr>
        <p:txBody>
          <a:bodyPr wrap="none" rtlCol="0">
            <a:spAutoFit/>
          </a:bodyPr>
          <a:lstStyle/>
          <a:p>
            <a:r>
              <a:rPr lang="zh-CN" altLang="en-US" sz="1800" dirty="0">
                <a:latin typeface="微软雅黑" panose="020B0503020204020204" pitchFamily="34" charset="-122"/>
                <a:ea typeface="微软雅黑" panose="020B0503020204020204" pitchFamily="34" charset="-122"/>
              </a:rPr>
              <a:t>用例视图、逻辑视图、并发视图、组件视图、配置视图的使用人员？</a:t>
            </a:r>
          </a:p>
        </p:txBody>
      </p:sp>
    </p:spTree>
    <p:extLst>
      <p:ext uri="{BB962C8B-B14F-4D97-AF65-F5344CB8AC3E}">
        <p14:creationId xmlns:p14="http://schemas.microsoft.com/office/powerpoint/2010/main" val="149666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4513744-7D1A-43BB-ABAB-3B2C5FF68AAE}"/>
              </a:ext>
            </a:extLst>
          </p:cNvPr>
          <p:cNvGrpSpPr/>
          <p:nvPr/>
        </p:nvGrpSpPr>
        <p:grpSpPr>
          <a:xfrm>
            <a:off x="5514742" y="2202929"/>
            <a:ext cx="5450531" cy="1959708"/>
            <a:chOff x="5514742" y="2202929"/>
            <a:chExt cx="5450531" cy="1959708"/>
          </a:xfrm>
        </p:grpSpPr>
        <p:sp>
          <p:nvSpPr>
            <p:cNvPr id="2" name="文本框 1"/>
            <p:cNvSpPr txBox="1"/>
            <p:nvPr/>
          </p:nvSpPr>
          <p:spPr>
            <a:xfrm>
              <a:off x="5514742" y="2202929"/>
              <a:ext cx="5450531" cy="1015663"/>
            </a:xfrm>
            <a:prstGeom prst="rect">
              <a:avLst/>
            </a:prstGeom>
            <a:noFill/>
          </p:spPr>
          <p:txBody>
            <a:bodyPr wrap="none" rtlCol="0">
              <a:spAutoFit/>
            </a:bodyPr>
            <a:lstStyle/>
            <a:p>
              <a:r>
                <a:rPr lang="en-US" altLang="zh-CN" sz="6000" spc="600" dirty="0">
                  <a:solidFill>
                    <a:srgbClr val="2C3998"/>
                  </a:solidFill>
                  <a:latin typeface="字魂5号-无外润黑体" panose="00000500000000000000" pitchFamily="2" charset="-122"/>
                  <a:ea typeface="字魂5号-无外润黑体" panose="00000500000000000000" pitchFamily="2" charset="-122"/>
                </a:rPr>
                <a:t>1.6 UML</a:t>
              </a:r>
              <a:r>
                <a:rPr lang="zh-CN" altLang="en-US" sz="6000" spc="600" dirty="0">
                  <a:solidFill>
                    <a:srgbClr val="2C3998"/>
                  </a:solidFill>
                  <a:latin typeface="字魂5号-无外润黑体" panose="00000500000000000000" pitchFamily="2" charset="-122"/>
                  <a:ea typeface="字魂5号-无外润黑体" panose="00000500000000000000" pitchFamily="2" charset="-122"/>
                </a:rPr>
                <a:t>的图</a:t>
              </a:r>
            </a:p>
          </p:txBody>
        </p:sp>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diagram</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620624" y="3548943"/>
              <a:ext cx="5136080"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 </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图是描述</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视图内容的图形。</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有</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种不同的图，通过它们的相互组合提供被建模系统的所有视图。</a:t>
              </a:r>
            </a:p>
          </p:txBody>
        </p:sp>
      </p:grpSp>
      <p:sp>
        <p:nvSpPr>
          <p:cNvPr id="5" name="矩形: 圆角 4"/>
          <p:cNvSpPr/>
          <p:nvPr/>
        </p:nvSpPr>
        <p:spPr>
          <a:xfrm>
            <a:off x="8897572" y="4503995"/>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11300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61387D-046A-4313-9AC3-3F486D2D5C00}"/>
              </a:ext>
            </a:extLst>
          </p:cNvPr>
          <p:cNvSpPr txBox="1"/>
          <p:nvPr/>
        </p:nvSpPr>
        <p:spPr>
          <a:xfrm>
            <a:off x="8124825" y="763786"/>
            <a:ext cx="3295015"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1.6.1 </a:t>
            </a:r>
            <a:r>
              <a:rPr lang="zh-CN" altLang="en-US" dirty="0"/>
              <a:t>用例图</a:t>
            </a:r>
          </a:p>
        </p:txBody>
      </p:sp>
      <p:pic>
        <p:nvPicPr>
          <p:cNvPr id="3" name="图片 2">
            <a:extLst>
              <a:ext uri="{FF2B5EF4-FFF2-40B4-BE49-F238E27FC236}">
                <a16:creationId xmlns:a16="http://schemas.microsoft.com/office/drawing/2014/main" id="{12944697-DE69-44C8-B6EB-56E26FE78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41" y="690562"/>
            <a:ext cx="5791200" cy="5476875"/>
          </a:xfrm>
          <a:prstGeom prst="rect">
            <a:avLst/>
          </a:prstGeom>
        </p:spPr>
      </p:pic>
      <p:sp>
        <p:nvSpPr>
          <p:cNvPr id="4" name="文本框 3">
            <a:extLst>
              <a:ext uri="{FF2B5EF4-FFF2-40B4-BE49-F238E27FC236}">
                <a16:creationId xmlns:a16="http://schemas.microsoft.com/office/drawing/2014/main" id="{DA0CADBF-4068-482F-83D7-2E650C8AB0EE}"/>
              </a:ext>
            </a:extLst>
          </p:cNvPr>
          <p:cNvSpPr txBox="1"/>
          <p:nvPr/>
        </p:nvSpPr>
        <p:spPr>
          <a:xfrm>
            <a:off x="2722880" y="6167437"/>
            <a:ext cx="2492990" cy="369332"/>
          </a:xfrm>
          <a:prstGeom prst="rect">
            <a:avLst/>
          </a:prstGeom>
          <a:noFill/>
        </p:spPr>
        <p:txBody>
          <a:bodyPr wrap="none" rtlCol="0">
            <a:spAutoFit/>
          </a:bodyPr>
          <a:lstStyle/>
          <a:p>
            <a:r>
              <a:rPr lang="zh-CN" altLang="en-US" dirty="0"/>
              <a:t>社区团购大致的用例图</a:t>
            </a:r>
          </a:p>
        </p:txBody>
      </p:sp>
      <p:sp>
        <p:nvSpPr>
          <p:cNvPr id="5" name="文本框 4">
            <a:extLst>
              <a:ext uri="{FF2B5EF4-FFF2-40B4-BE49-F238E27FC236}">
                <a16:creationId xmlns:a16="http://schemas.microsoft.com/office/drawing/2014/main" id="{E8631376-52C6-45FF-8AF7-F5B25D952533}"/>
              </a:ext>
            </a:extLst>
          </p:cNvPr>
          <p:cNvSpPr txBox="1"/>
          <p:nvPr/>
        </p:nvSpPr>
        <p:spPr>
          <a:xfrm>
            <a:off x="7166516" y="1687504"/>
            <a:ext cx="4131812" cy="3693319"/>
          </a:xfrm>
          <a:prstGeom prst="rect">
            <a:avLst/>
          </a:prstGeom>
          <a:noFill/>
        </p:spPr>
        <p:txBody>
          <a:bodyPr wrap="square" rtlCol="0">
            <a:spAutoFit/>
          </a:bodyPr>
          <a:lstStyle/>
          <a:p>
            <a:r>
              <a:rPr lang="zh-CN" altLang="en-US" dirty="0">
                <a:solidFill>
                  <a:schemeClr val="accent1"/>
                </a:solidFill>
              </a:rPr>
              <a:t>用例图是从用户角度描述系统功能，并指出各功能的操作者。</a:t>
            </a:r>
            <a:endParaRPr lang="en-US" altLang="zh-CN" dirty="0">
              <a:solidFill>
                <a:schemeClr val="accent1"/>
              </a:solidFill>
            </a:endParaRPr>
          </a:p>
          <a:p>
            <a:endParaRPr lang="en-US" altLang="zh-CN" dirty="0"/>
          </a:p>
          <a:p>
            <a:r>
              <a:rPr lang="zh-CN" altLang="en-US" dirty="0"/>
              <a:t>用例图是</a:t>
            </a:r>
            <a:r>
              <a:rPr lang="en-US" altLang="zh-CN" dirty="0"/>
              <a:t>UML</a:t>
            </a:r>
            <a:r>
              <a:rPr lang="zh-CN" altLang="en-US" dirty="0"/>
              <a:t>中最简单也是最复杂的一种图。说它简单是因为它柔用了面向对象的思想，基于用户角度来描述系统，绘制非常容易，图形表示直观并且容易理解。说它复杂是因为用例图往往不容易控制，要么过于复杂，要么过于简单。用例图展示了一组用例、参与者以及它们之间的关系。</a:t>
            </a:r>
            <a:endParaRPr lang="en-US" altLang="zh-CN" dirty="0"/>
          </a:p>
          <a:p>
            <a:endParaRPr lang="en-US" altLang="zh-CN" dirty="0"/>
          </a:p>
          <a:p>
            <a:r>
              <a:rPr lang="zh-CN" altLang="en-US" dirty="0">
                <a:solidFill>
                  <a:schemeClr val="accent1"/>
                </a:solidFill>
              </a:rPr>
              <a:t>用例图 </a:t>
            </a:r>
            <a:r>
              <a:rPr lang="en-US" altLang="zh-CN" dirty="0">
                <a:solidFill>
                  <a:schemeClr val="accent1"/>
                </a:solidFill>
              </a:rPr>
              <a:t>= </a:t>
            </a:r>
            <a:r>
              <a:rPr lang="zh-CN" altLang="en-US" dirty="0">
                <a:solidFill>
                  <a:schemeClr val="accent1"/>
                </a:solidFill>
              </a:rPr>
              <a:t>参与者 </a:t>
            </a:r>
            <a:r>
              <a:rPr lang="en-US" altLang="zh-CN" dirty="0">
                <a:solidFill>
                  <a:schemeClr val="accent1"/>
                </a:solidFill>
              </a:rPr>
              <a:t>+ </a:t>
            </a:r>
            <a:r>
              <a:rPr lang="zh-CN" altLang="en-US" dirty="0">
                <a:solidFill>
                  <a:schemeClr val="accent1"/>
                </a:solidFill>
              </a:rPr>
              <a:t>用例 </a:t>
            </a:r>
            <a:r>
              <a:rPr lang="en-US" altLang="zh-CN" dirty="0">
                <a:solidFill>
                  <a:schemeClr val="accent1"/>
                </a:solidFill>
              </a:rPr>
              <a:t>+ </a:t>
            </a:r>
            <a:r>
              <a:rPr lang="zh-CN" altLang="en-US" dirty="0">
                <a:solidFill>
                  <a:schemeClr val="accent1"/>
                </a:solidFill>
              </a:rPr>
              <a:t>关系</a:t>
            </a:r>
          </a:p>
        </p:txBody>
      </p:sp>
    </p:spTree>
    <p:extLst>
      <p:ext uri="{BB962C8B-B14F-4D97-AF65-F5344CB8AC3E}">
        <p14:creationId xmlns:p14="http://schemas.microsoft.com/office/powerpoint/2010/main" val="1521782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010F1B-A630-495A-8880-2D90E97BB4D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pic>
        <p:nvPicPr>
          <p:cNvPr id="5" name="图片 4">
            <a:extLst>
              <a:ext uri="{FF2B5EF4-FFF2-40B4-BE49-F238E27FC236}">
                <a16:creationId xmlns:a16="http://schemas.microsoft.com/office/drawing/2014/main" id="{1472B131-FBE6-4F13-BCA0-4DF35760DBC5}"/>
              </a:ext>
            </a:extLst>
          </p:cNvPr>
          <p:cNvPicPr/>
          <p:nvPr/>
        </p:nvPicPr>
        <p:blipFill>
          <a:blip r:embed="rId2"/>
          <a:stretch>
            <a:fillRect/>
          </a:stretch>
        </p:blipFill>
        <p:spPr>
          <a:xfrm>
            <a:off x="1581098" y="1774071"/>
            <a:ext cx="1095605" cy="1331464"/>
          </a:xfrm>
          <a:prstGeom prst="rect">
            <a:avLst/>
          </a:prstGeom>
        </p:spPr>
      </p:pic>
      <p:sp>
        <p:nvSpPr>
          <p:cNvPr id="7" name="文本框 6">
            <a:extLst>
              <a:ext uri="{FF2B5EF4-FFF2-40B4-BE49-F238E27FC236}">
                <a16:creationId xmlns:a16="http://schemas.microsoft.com/office/drawing/2014/main" id="{0BD4612B-3115-43E1-9B28-D81388256C29}"/>
              </a:ext>
            </a:extLst>
          </p:cNvPr>
          <p:cNvSpPr txBox="1"/>
          <p:nvPr/>
        </p:nvSpPr>
        <p:spPr>
          <a:xfrm>
            <a:off x="3183525" y="1978138"/>
            <a:ext cx="6097022" cy="923330"/>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参与者是用例的启动者，处于用例的外部并且能够初始化一个用例，是系统外部的参与者，可以是用户、外部硬件、其他系统。</a:t>
            </a:r>
            <a:endParaRPr lang="zh-CN" altLang="en-US" dirty="0"/>
          </a:p>
        </p:txBody>
      </p:sp>
      <p:pic>
        <p:nvPicPr>
          <p:cNvPr id="8" name="图片 7">
            <a:extLst>
              <a:ext uri="{FF2B5EF4-FFF2-40B4-BE49-F238E27FC236}">
                <a16:creationId xmlns:a16="http://schemas.microsoft.com/office/drawing/2014/main" id="{2C4FC141-F45A-4392-A196-28C179E603DE}"/>
              </a:ext>
            </a:extLst>
          </p:cNvPr>
          <p:cNvPicPr>
            <a:picLocks noChangeAspect="1"/>
          </p:cNvPicPr>
          <p:nvPr/>
        </p:nvPicPr>
        <p:blipFill>
          <a:blip r:embed="rId3"/>
          <a:stretch>
            <a:fillRect/>
          </a:stretch>
        </p:blipFill>
        <p:spPr>
          <a:xfrm>
            <a:off x="1561678" y="4073470"/>
            <a:ext cx="1492088" cy="956692"/>
          </a:xfrm>
          <a:prstGeom prst="rect">
            <a:avLst/>
          </a:prstGeom>
        </p:spPr>
      </p:pic>
      <p:sp>
        <p:nvSpPr>
          <p:cNvPr id="10" name="文本框 9">
            <a:extLst>
              <a:ext uri="{FF2B5EF4-FFF2-40B4-BE49-F238E27FC236}">
                <a16:creationId xmlns:a16="http://schemas.microsoft.com/office/drawing/2014/main" id="{4B55885E-08AE-4CC7-9883-4B7E69976B17}"/>
              </a:ext>
            </a:extLst>
          </p:cNvPr>
          <p:cNvSpPr txBox="1"/>
          <p:nvPr/>
        </p:nvSpPr>
        <p:spPr>
          <a:xfrm>
            <a:off x="3125224" y="4073470"/>
            <a:ext cx="6097022" cy="923330"/>
          </a:xfrm>
          <a:prstGeom prst="rect">
            <a:avLst/>
          </a:prstGeom>
          <a:noFill/>
        </p:spPr>
        <p:txBody>
          <a:bodyPr wrap="square">
            <a:spAutoFit/>
          </a:bodyPr>
          <a:lstStyle/>
          <a:p>
            <a:r>
              <a:rPr lang="zh-CN" altLang="en-US" dirty="0"/>
              <a:t>用例是对系统的功能需求的描述，用例表达了系统的功能和所提供的服务，用例描述了活动者与系统交互中的对话，用例时描述“做什么？</a:t>
            </a:r>
          </a:p>
        </p:txBody>
      </p:sp>
      <p:sp>
        <p:nvSpPr>
          <p:cNvPr id="12" name="文本框 11">
            <a:extLst>
              <a:ext uri="{FF2B5EF4-FFF2-40B4-BE49-F238E27FC236}">
                <a16:creationId xmlns:a16="http://schemas.microsoft.com/office/drawing/2014/main" id="{244DE4CF-31B9-46BB-82E2-31B39B5B5FAE}"/>
              </a:ext>
            </a:extLst>
          </p:cNvPr>
          <p:cNvSpPr txBox="1"/>
          <p:nvPr/>
        </p:nvSpPr>
        <p:spPr>
          <a:xfrm>
            <a:off x="1710665" y="3059668"/>
            <a:ext cx="1091487"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参与者</a:t>
            </a:r>
            <a:endParaRPr lang="zh-CN" altLang="en-US" dirty="0"/>
          </a:p>
        </p:txBody>
      </p:sp>
      <p:sp>
        <p:nvSpPr>
          <p:cNvPr id="14" name="文本框 13">
            <a:extLst>
              <a:ext uri="{FF2B5EF4-FFF2-40B4-BE49-F238E27FC236}">
                <a16:creationId xmlns:a16="http://schemas.microsoft.com/office/drawing/2014/main" id="{13EBEAE1-8FEA-4842-8F5F-9BEA3FFAA57E}"/>
              </a:ext>
            </a:extLst>
          </p:cNvPr>
          <p:cNvSpPr txBox="1"/>
          <p:nvPr/>
        </p:nvSpPr>
        <p:spPr>
          <a:xfrm>
            <a:off x="1938740" y="5231541"/>
            <a:ext cx="737963" cy="369332"/>
          </a:xfrm>
          <a:prstGeom prst="rect">
            <a:avLst/>
          </a:prstGeom>
          <a:noFill/>
        </p:spPr>
        <p:txBody>
          <a:bodyPr wrap="square">
            <a:spAutoFit/>
          </a:bodyPr>
          <a:lstStyle/>
          <a:p>
            <a:r>
              <a:rPr lang="zh-CN" altLang="en-US" dirty="0"/>
              <a:t>用例</a:t>
            </a:r>
          </a:p>
        </p:txBody>
      </p:sp>
    </p:spTree>
    <p:extLst>
      <p:ext uri="{BB962C8B-B14F-4D97-AF65-F5344CB8AC3E}">
        <p14:creationId xmlns:p14="http://schemas.microsoft.com/office/powerpoint/2010/main" val="1867038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B2B9B3-5B5A-419E-9A41-AB5B40E2AE90}"/>
              </a:ext>
            </a:extLst>
          </p:cNvPr>
          <p:cNvSpPr txBox="1"/>
          <p:nvPr/>
        </p:nvSpPr>
        <p:spPr>
          <a:xfrm>
            <a:off x="1619075" y="1493239"/>
            <a:ext cx="2492990" cy="369332"/>
          </a:xfrm>
          <a:prstGeom prst="rect">
            <a:avLst/>
          </a:prstGeom>
          <a:noFill/>
        </p:spPr>
        <p:txBody>
          <a:bodyPr wrap="none" rtlCol="0">
            <a:spAutoFit/>
          </a:bodyPr>
          <a:lstStyle/>
          <a:p>
            <a:r>
              <a:rPr lang="zh-CN" altLang="en-US" b="1" dirty="0"/>
              <a:t>用例图中涉及的关系：</a:t>
            </a:r>
          </a:p>
        </p:txBody>
      </p:sp>
      <p:sp>
        <p:nvSpPr>
          <p:cNvPr id="4" name="文本框 3">
            <a:extLst>
              <a:ext uri="{FF2B5EF4-FFF2-40B4-BE49-F238E27FC236}">
                <a16:creationId xmlns:a16="http://schemas.microsoft.com/office/drawing/2014/main" id="{F4010F1B-A630-495A-8880-2D90E97BB4D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graphicFrame>
        <p:nvGraphicFramePr>
          <p:cNvPr id="5" name="表格 5">
            <a:extLst>
              <a:ext uri="{FF2B5EF4-FFF2-40B4-BE49-F238E27FC236}">
                <a16:creationId xmlns:a16="http://schemas.microsoft.com/office/drawing/2014/main" id="{75CF5110-50B3-4408-BA98-44C92D50E447}"/>
              </a:ext>
            </a:extLst>
          </p:cNvPr>
          <p:cNvGraphicFramePr>
            <a:graphicFrameLocks noGrp="1"/>
          </p:cNvGraphicFramePr>
          <p:nvPr>
            <p:extLst>
              <p:ext uri="{D42A27DB-BD31-4B8C-83A1-F6EECF244321}">
                <p14:modId xmlns:p14="http://schemas.microsoft.com/office/powerpoint/2010/main" val="1719833475"/>
              </p:ext>
            </p:extLst>
          </p:nvPr>
        </p:nvGraphicFramePr>
        <p:xfrm>
          <a:off x="1896988" y="2585288"/>
          <a:ext cx="8128000" cy="1851700"/>
        </p:xfrm>
        <a:graphic>
          <a:graphicData uri="http://schemas.openxmlformats.org/drawingml/2006/table">
            <a:tbl>
              <a:tblPr firstRow="1" bandRow="1">
                <a:tableStyleId>{ED083AE6-46FA-4A59-8FB0-9F97EB10719F}</a:tableStyleId>
              </a:tblPr>
              <a:tblGrid>
                <a:gridCol w="4064000">
                  <a:extLst>
                    <a:ext uri="{9D8B030D-6E8A-4147-A177-3AD203B41FA5}">
                      <a16:colId xmlns:a16="http://schemas.microsoft.com/office/drawing/2014/main" val="116171324"/>
                    </a:ext>
                  </a:extLst>
                </a:gridCol>
                <a:gridCol w="4064000">
                  <a:extLst>
                    <a:ext uri="{9D8B030D-6E8A-4147-A177-3AD203B41FA5}">
                      <a16:colId xmlns:a16="http://schemas.microsoft.com/office/drawing/2014/main" val="1273643199"/>
                    </a:ext>
                  </a:extLst>
                </a:gridCol>
              </a:tblGrid>
              <a:tr h="370840">
                <a:tc>
                  <a:txBody>
                    <a:bodyPr/>
                    <a:lstStyle/>
                    <a:p>
                      <a:r>
                        <a:rPr lang="zh-CN" altLang="en-US" dirty="0">
                          <a:solidFill>
                            <a:srgbClr val="FFC000"/>
                          </a:solidFill>
                        </a:rPr>
                        <a:t>关系类型</a:t>
                      </a:r>
                    </a:p>
                  </a:txBody>
                  <a:tcPr/>
                </a:tc>
                <a:tc>
                  <a:txBody>
                    <a:bodyPr/>
                    <a:lstStyle/>
                    <a:p>
                      <a:r>
                        <a:rPr lang="zh-CN" altLang="en-US" sz="1800" b="1" kern="1200" dirty="0">
                          <a:solidFill>
                            <a:srgbClr val="FFC000"/>
                          </a:solidFill>
                          <a:latin typeface="+mn-lt"/>
                          <a:ea typeface="+mn-ea"/>
                          <a:cs typeface="+mn-cs"/>
                        </a:rPr>
                        <a:t>说明</a:t>
                      </a:r>
                    </a:p>
                  </a:txBody>
                  <a:tcPr/>
                </a:tc>
                <a:extLst>
                  <a:ext uri="{0D108BD9-81ED-4DB2-BD59-A6C34878D82A}">
                    <a16:rowId xmlns:a16="http://schemas.microsoft.com/office/drawing/2014/main" val="2901416127"/>
                  </a:ext>
                </a:extLst>
              </a:tr>
              <a:tr h="370840">
                <a:tc>
                  <a:txBody>
                    <a:bodyPr/>
                    <a:lstStyle/>
                    <a:p>
                      <a:r>
                        <a:rPr lang="zh-CN" altLang="en-US" dirty="0"/>
                        <a:t>关联</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参与者与用例间的关系</a:t>
                      </a:r>
                    </a:p>
                  </a:txBody>
                  <a:tcPr/>
                </a:tc>
                <a:extLst>
                  <a:ext uri="{0D108BD9-81ED-4DB2-BD59-A6C34878D82A}">
                    <a16:rowId xmlns:a16="http://schemas.microsoft.com/office/drawing/2014/main" val="36990647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泛化</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参与者之间或用例之间的关系</a:t>
                      </a:r>
                    </a:p>
                  </a:txBody>
                  <a:tcPr/>
                </a:tc>
                <a:extLst>
                  <a:ext uri="{0D108BD9-81ED-4DB2-BD59-A6C34878D82A}">
                    <a16:rowId xmlns:a16="http://schemas.microsoft.com/office/drawing/2014/main" val="4948759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包含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用例之间的关系</a:t>
                      </a:r>
                    </a:p>
                  </a:txBody>
                  <a:tcPr/>
                </a:tc>
                <a:extLst>
                  <a:ext uri="{0D108BD9-81ED-4DB2-BD59-A6C34878D82A}">
                    <a16:rowId xmlns:a16="http://schemas.microsoft.com/office/drawing/2014/main" val="1694779267"/>
                  </a:ext>
                </a:extLst>
              </a:tr>
              <a:tr h="368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扩展</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用例之间的关系</a:t>
                      </a:r>
                    </a:p>
                  </a:txBody>
                  <a:tcPr/>
                </a:tc>
                <a:extLst>
                  <a:ext uri="{0D108BD9-81ED-4DB2-BD59-A6C34878D82A}">
                    <a16:rowId xmlns:a16="http://schemas.microsoft.com/office/drawing/2014/main" val="1942621887"/>
                  </a:ext>
                </a:extLst>
              </a:tr>
            </a:tbl>
          </a:graphicData>
        </a:graphic>
      </p:graphicFrame>
    </p:spTree>
    <p:extLst>
      <p:ext uri="{BB962C8B-B14F-4D97-AF65-F5344CB8AC3E}">
        <p14:creationId xmlns:p14="http://schemas.microsoft.com/office/powerpoint/2010/main" val="182572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19A86B-8AC0-4034-B22D-C6406CAA8ADD}"/>
              </a:ext>
            </a:extLst>
          </p:cNvPr>
          <p:cNvSpPr txBox="1"/>
          <p:nvPr/>
        </p:nvSpPr>
        <p:spPr>
          <a:xfrm>
            <a:off x="1476463" y="1023457"/>
            <a:ext cx="2441694" cy="369332"/>
          </a:xfrm>
          <a:prstGeom prst="rect">
            <a:avLst/>
          </a:prstGeom>
          <a:noFill/>
        </p:spPr>
        <p:txBody>
          <a:bodyPr wrap="none" rtlCol="0">
            <a:spAutoFit/>
          </a:bodyPr>
          <a:lstStyle/>
          <a:p>
            <a:r>
              <a:rPr lang="en-US" altLang="zh-CN" dirty="0"/>
              <a:t>1.</a:t>
            </a:r>
            <a:r>
              <a:rPr lang="zh-CN" altLang="zh-CN" sz="1800" dirty="0">
                <a:effectLst/>
                <a:ea typeface="等线" panose="02010600030101010101" pitchFamily="2" charset="-122"/>
                <a:cs typeface="Times New Roman" panose="02020603050405020304" pitchFamily="18" charset="0"/>
              </a:rPr>
              <a:t>关联（</a:t>
            </a:r>
            <a:r>
              <a:rPr lang="en-US" altLang="zh-CN" sz="1800" dirty="0" err="1">
                <a:effectLst/>
                <a:ea typeface="等线" panose="02010600030101010101" pitchFamily="2" charset="-122"/>
                <a:cs typeface="Times New Roman" panose="02020603050405020304" pitchFamily="18" charset="0"/>
              </a:rPr>
              <a:t>accociation</a:t>
            </a:r>
            <a:r>
              <a:rPr lang="zh-CN" altLang="zh-CN" sz="1800" dirty="0">
                <a:effectLst/>
                <a:ea typeface="等线" panose="02010600030101010101" pitchFamily="2" charset="-122"/>
                <a:cs typeface="Times New Roman" panose="02020603050405020304" pitchFamily="18" charset="0"/>
              </a:rPr>
              <a:t>）</a:t>
            </a:r>
            <a:endParaRPr lang="zh-CN" altLang="en-US" dirty="0"/>
          </a:p>
        </p:txBody>
      </p:sp>
      <p:sp>
        <p:nvSpPr>
          <p:cNvPr id="4" name="文本框 3">
            <a:extLst>
              <a:ext uri="{FF2B5EF4-FFF2-40B4-BE49-F238E27FC236}">
                <a16:creationId xmlns:a16="http://schemas.microsoft.com/office/drawing/2014/main" id="{372AB456-2220-4FCA-9084-379D820AF3C1}"/>
              </a:ext>
            </a:extLst>
          </p:cNvPr>
          <p:cNvSpPr txBox="1"/>
          <p:nvPr/>
        </p:nvSpPr>
        <p:spPr>
          <a:xfrm>
            <a:off x="1671698" y="1672599"/>
            <a:ext cx="8208902" cy="1200329"/>
          </a:xfrm>
          <a:prstGeom prst="rect">
            <a:avLst/>
          </a:prstGeom>
          <a:noFill/>
        </p:spPr>
        <p:txBody>
          <a:bodyPr wrap="square" rtlCol="0">
            <a:spAutoFit/>
          </a:bodyPr>
          <a:lstStyle/>
          <a:p>
            <a:r>
              <a:rPr lang="zh-CN" altLang="en-US" dirty="0"/>
              <a:t>每个用例都有活动者启动（每个用例必须和一个活动者关联，有一个活动者来参与），除包含和扩展用例 无论用例和活动者是否存在双向数据交流（无论是参与者提供信息给系统，还是从系统获取信息），关联总是由活动者指向用例，只用单向箭头。</a:t>
            </a:r>
          </a:p>
        </p:txBody>
      </p:sp>
      <p:sp>
        <p:nvSpPr>
          <p:cNvPr id="7" name="文本框 6">
            <a:extLst>
              <a:ext uri="{FF2B5EF4-FFF2-40B4-BE49-F238E27FC236}">
                <a16:creationId xmlns:a16="http://schemas.microsoft.com/office/drawing/2014/main" id="{D7B6728A-C87D-43C7-B6E3-5E3D1815300C}"/>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pic>
        <p:nvPicPr>
          <p:cNvPr id="3" name="图片 2">
            <a:extLst>
              <a:ext uri="{FF2B5EF4-FFF2-40B4-BE49-F238E27FC236}">
                <a16:creationId xmlns:a16="http://schemas.microsoft.com/office/drawing/2014/main" id="{1A9789F2-157B-4046-82FD-8F24AF547CD2}"/>
              </a:ext>
            </a:extLst>
          </p:cNvPr>
          <p:cNvPicPr>
            <a:picLocks noChangeAspect="1"/>
          </p:cNvPicPr>
          <p:nvPr/>
        </p:nvPicPr>
        <p:blipFill>
          <a:blip r:embed="rId2"/>
          <a:stretch>
            <a:fillRect/>
          </a:stretch>
        </p:blipFill>
        <p:spPr>
          <a:xfrm>
            <a:off x="2859183" y="3336656"/>
            <a:ext cx="4971765" cy="1848745"/>
          </a:xfrm>
          <a:prstGeom prst="rect">
            <a:avLst/>
          </a:prstGeom>
        </p:spPr>
      </p:pic>
    </p:spTree>
    <p:extLst>
      <p:ext uri="{BB962C8B-B14F-4D97-AF65-F5344CB8AC3E}">
        <p14:creationId xmlns:p14="http://schemas.microsoft.com/office/powerpoint/2010/main" val="405372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C1CD79-7C9E-46B9-8E00-818E79BA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23" y="1493166"/>
            <a:ext cx="2772077" cy="3871667"/>
          </a:xfrm>
          <a:prstGeom prst="rect">
            <a:avLst/>
          </a:prstGeom>
          <a:effectLst>
            <a:outerShdw blurRad="127000" dist="38100" dir="5400000" algn="t" rotWithShape="0">
              <a:prstClr val="black">
                <a:alpha val="40000"/>
              </a:prstClr>
            </a:outerShdw>
          </a:effectLst>
        </p:spPr>
      </p:pic>
      <p:sp>
        <p:nvSpPr>
          <p:cNvPr id="6" name="文本框 5">
            <a:extLst>
              <a:ext uri="{FF2B5EF4-FFF2-40B4-BE49-F238E27FC236}">
                <a16:creationId xmlns:a16="http://schemas.microsoft.com/office/drawing/2014/main" id="{269A313F-52E9-4134-A5A2-39DB43701B81}"/>
              </a:ext>
            </a:extLst>
          </p:cNvPr>
          <p:cNvSpPr txBox="1"/>
          <p:nvPr/>
        </p:nvSpPr>
        <p:spPr>
          <a:xfrm>
            <a:off x="1616854" y="2972941"/>
            <a:ext cx="5321667" cy="369332"/>
          </a:xfrm>
          <a:prstGeom prst="rect">
            <a:avLst/>
          </a:prstGeom>
          <a:noFill/>
        </p:spPr>
        <p:txBody>
          <a:bodyPr wrap="square">
            <a:spAutoFit/>
          </a:bodyPr>
          <a:lstStyle/>
          <a:p>
            <a:r>
              <a:rPr lang="en-US" altLang="zh-CN" dirty="0">
                <a:solidFill>
                  <a:schemeClr val="bg1"/>
                </a:solidFill>
                <a:latin typeface="微软雅黑" panose="020B0503020204020204" pitchFamily="34" charset="-122"/>
                <a:ea typeface="微软雅黑" panose="020B0503020204020204" pitchFamily="34" charset="-122"/>
              </a:rPr>
              <a:t>《UML2</a:t>
            </a:r>
            <a:r>
              <a:rPr lang="zh-CN" altLang="en-US" dirty="0">
                <a:solidFill>
                  <a:schemeClr val="bg1"/>
                </a:solidFill>
                <a:latin typeface="微软雅黑" panose="020B0503020204020204" pitchFamily="34" charset="-122"/>
                <a:ea typeface="微软雅黑" panose="020B0503020204020204" pitchFamily="34" charset="-122"/>
              </a:rPr>
              <a:t>基础、建模与设计教程</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清华大学出版社</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8AD35259-DE4F-4CC7-B553-BC9EE05D3C10}"/>
              </a:ext>
            </a:extLst>
          </p:cNvPr>
          <p:cNvSpPr txBox="1"/>
          <p:nvPr/>
        </p:nvSpPr>
        <p:spPr>
          <a:xfrm>
            <a:off x="1762388" y="4591912"/>
            <a:ext cx="1320800" cy="369332"/>
          </a:xfrm>
          <a:prstGeom prst="rect">
            <a:avLst/>
          </a:prstGeom>
          <a:noFill/>
        </p:spPr>
        <p:txBody>
          <a:bodyPr wrap="square">
            <a:spAutoFit/>
          </a:bodyPr>
          <a:lstStyle/>
          <a:p>
            <a:r>
              <a:rPr lang="en-US" altLang="zh-CN" dirty="0">
                <a:solidFill>
                  <a:schemeClr val="bg1"/>
                </a:solidFill>
                <a:latin typeface="微软雅黑" panose="020B0503020204020204" pitchFamily="34" charset="-122"/>
                <a:ea typeface="微软雅黑" panose="020B0503020204020204" pitchFamily="34" charset="-122"/>
              </a:rPr>
              <a:t>1.5~1.8</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CB09384-3771-4ADB-848B-4956478D057A}"/>
              </a:ext>
            </a:extLst>
          </p:cNvPr>
          <p:cNvSpPr txBox="1"/>
          <p:nvPr/>
        </p:nvSpPr>
        <p:spPr>
          <a:xfrm>
            <a:off x="1683449" y="2025045"/>
            <a:ext cx="2236510" cy="707886"/>
          </a:xfrm>
          <a:prstGeom prst="rect">
            <a:avLst/>
          </a:prstGeom>
          <a:noFill/>
          <a:ln w="38100">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使用教材</a:t>
            </a:r>
          </a:p>
        </p:txBody>
      </p:sp>
      <p:sp>
        <p:nvSpPr>
          <p:cNvPr id="16" name="文本框 15">
            <a:extLst>
              <a:ext uri="{FF2B5EF4-FFF2-40B4-BE49-F238E27FC236}">
                <a16:creationId xmlns:a16="http://schemas.microsoft.com/office/drawing/2014/main" id="{4189FD60-56FF-4CB1-BA7C-EDFE557632DF}"/>
              </a:ext>
            </a:extLst>
          </p:cNvPr>
          <p:cNvSpPr txBox="1"/>
          <p:nvPr/>
        </p:nvSpPr>
        <p:spPr>
          <a:xfrm>
            <a:off x="1762388" y="3672475"/>
            <a:ext cx="3262432" cy="707886"/>
          </a:xfrm>
          <a:prstGeom prst="rect">
            <a:avLst/>
          </a:prstGeom>
          <a:noFill/>
          <a:ln w="38100">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重点讲解章节</a:t>
            </a:r>
          </a:p>
        </p:txBody>
      </p:sp>
      <p:cxnSp>
        <p:nvCxnSpPr>
          <p:cNvPr id="3" name="直接连接符 2">
            <a:extLst>
              <a:ext uri="{FF2B5EF4-FFF2-40B4-BE49-F238E27FC236}">
                <a16:creationId xmlns:a16="http://schemas.microsoft.com/office/drawing/2014/main" id="{C122918C-84AC-43F9-982A-EDAA3B82432C}"/>
              </a:ext>
            </a:extLst>
          </p:cNvPr>
          <p:cNvCxnSpPr>
            <a:cxnSpLocks/>
          </p:cNvCxnSpPr>
          <p:nvPr/>
        </p:nvCxnSpPr>
        <p:spPr>
          <a:xfrm>
            <a:off x="1762388" y="2828786"/>
            <a:ext cx="42187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1619596-C7E9-4698-AC0F-4D6A5FC02696}"/>
              </a:ext>
            </a:extLst>
          </p:cNvPr>
          <p:cNvCxnSpPr>
            <a:cxnSpLocks/>
          </p:cNvCxnSpPr>
          <p:nvPr/>
        </p:nvCxnSpPr>
        <p:spPr>
          <a:xfrm>
            <a:off x="1810593" y="4476611"/>
            <a:ext cx="42187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93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19A86B-8AC0-4034-B22D-C6406CAA8ADD}"/>
              </a:ext>
            </a:extLst>
          </p:cNvPr>
          <p:cNvSpPr txBox="1"/>
          <p:nvPr/>
        </p:nvSpPr>
        <p:spPr>
          <a:xfrm>
            <a:off x="1476463" y="1023457"/>
            <a:ext cx="2441694" cy="369332"/>
          </a:xfrm>
          <a:prstGeom prst="rect">
            <a:avLst/>
          </a:prstGeom>
          <a:noFill/>
        </p:spPr>
        <p:txBody>
          <a:bodyPr wrap="none" rtlCol="0">
            <a:spAutoFit/>
          </a:bodyPr>
          <a:lstStyle/>
          <a:p>
            <a:r>
              <a:rPr lang="en-US" altLang="zh-CN" dirty="0"/>
              <a:t>2. </a:t>
            </a:r>
            <a:r>
              <a:rPr lang="zh-CN" altLang="en-US" dirty="0"/>
              <a:t>泛化（</a:t>
            </a:r>
            <a:r>
              <a:rPr lang="en-US" altLang="zh-CN" dirty="0"/>
              <a:t>Inheritance</a:t>
            </a:r>
            <a:r>
              <a:rPr lang="zh-CN" altLang="en-US" dirty="0"/>
              <a:t>）</a:t>
            </a:r>
          </a:p>
        </p:txBody>
      </p:sp>
      <p:sp>
        <p:nvSpPr>
          <p:cNvPr id="4" name="文本框 3">
            <a:extLst>
              <a:ext uri="{FF2B5EF4-FFF2-40B4-BE49-F238E27FC236}">
                <a16:creationId xmlns:a16="http://schemas.microsoft.com/office/drawing/2014/main" id="{372AB456-2220-4FCA-9084-379D820AF3C1}"/>
              </a:ext>
            </a:extLst>
          </p:cNvPr>
          <p:cNvSpPr txBox="1"/>
          <p:nvPr/>
        </p:nvSpPr>
        <p:spPr>
          <a:xfrm>
            <a:off x="1694577" y="1744910"/>
            <a:ext cx="8208902" cy="923330"/>
          </a:xfrm>
          <a:prstGeom prst="rect">
            <a:avLst/>
          </a:prstGeom>
          <a:noFill/>
        </p:spPr>
        <p:txBody>
          <a:bodyPr wrap="square" rtlCol="0">
            <a:spAutoFit/>
          </a:bodyPr>
          <a:lstStyle/>
          <a:p>
            <a:r>
              <a:rPr lang="zh-CN" altLang="en-US" dirty="0"/>
              <a:t>就是通常理解的继承关系，子用例和父用例相似，但表现出更特别的行为；子用例将继承父用例的所有结构、行为和关系。子用例可以使用父用例的一段行为，也可以重载它。父用例通常是抽象的。</a:t>
            </a:r>
          </a:p>
        </p:txBody>
      </p:sp>
      <p:pic>
        <p:nvPicPr>
          <p:cNvPr id="6" name="图片 5">
            <a:extLst>
              <a:ext uri="{FF2B5EF4-FFF2-40B4-BE49-F238E27FC236}">
                <a16:creationId xmlns:a16="http://schemas.microsoft.com/office/drawing/2014/main" id="{1BECA5FE-704E-4EC4-A558-FE607B412D2E}"/>
              </a:ext>
            </a:extLst>
          </p:cNvPr>
          <p:cNvPicPr>
            <a:picLocks noChangeAspect="1"/>
          </p:cNvPicPr>
          <p:nvPr/>
        </p:nvPicPr>
        <p:blipFill>
          <a:blip r:embed="rId2"/>
          <a:stretch>
            <a:fillRect/>
          </a:stretch>
        </p:blipFill>
        <p:spPr>
          <a:xfrm>
            <a:off x="2062666" y="2799285"/>
            <a:ext cx="8066667" cy="2780952"/>
          </a:xfrm>
          <a:prstGeom prst="rect">
            <a:avLst/>
          </a:prstGeom>
        </p:spPr>
      </p:pic>
      <p:sp>
        <p:nvSpPr>
          <p:cNvPr id="7" name="文本框 6">
            <a:extLst>
              <a:ext uri="{FF2B5EF4-FFF2-40B4-BE49-F238E27FC236}">
                <a16:creationId xmlns:a16="http://schemas.microsoft.com/office/drawing/2014/main" id="{D7B6728A-C87D-43C7-B6E3-5E3D1815300C}"/>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93828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0536A7-ECEB-45F2-89FA-581BAEF316A5}"/>
              </a:ext>
            </a:extLst>
          </p:cNvPr>
          <p:cNvSpPr txBox="1"/>
          <p:nvPr/>
        </p:nvSpPr>
        <p:spPr>
          <a:xfrm>
            <a:off x="1560352" y="1115736"/>
            <a:ext cx="2061783" cy="369332"/>
          </a:xfrm>
          <a:prstGeom prst="rect">
            <a:avLst/>
          </a:prstGeom>
          <a:noFill/>
        </p:spPr>
        <p:txBody>
          <a:bodyPr wrap="none" rtlCol="0">
            <a:spAutoFit/>
          </a:bodyPr>
          <a:lstStyle/>
          <a:p>
            <a:r>
              <a:rPr lang="en-US" altLang="zh-CN" dirty="0"/>
              <a:t>3. </a:t>
            </a:r>
            <a:r>
              <a:rPr lang="zh-CN" altLang="en-US" dirty="0"/>
              <a:t>包含（</a:t>
            </a:r>
            <a:r>
              <a:rPr lang="en-US" altLang="zh-CN" dirty="0"/>
              <a:t>Include</a:t>
            </a:r>
            <a:r>
              <a:rPr lang="zh-CN" altLang="en-US" dirty="0"/>
              <a:t>）</a:t>
            </a:r>
          </a:p>
        </p:txBody>
      </p:sp>
      <p:sp>
        <p:nvSpPr>
          <p:cNvPr id="3" name="文本框 2">
            <a:extLst>
              <a:ext uri="{FF2B5EF4-FFF2-40B4-BE49-F238E27FC236}">
                <a16:creationId xmlns:a16="http://schemas.microsoft.com/office/drawing/2014/main" id="{062D8EEF-2EF7-4025-BE85-3CA27D791B58}"/>
              </a:ext>
            </a:extLst>
          </p:cNvPr>
          <p:cNvSpPr txBox="1"/>
          <p:nvPr/>
        </p:nvSpPr>
        <p:spPr>
          <a:xfrm>
            <a:off x="1747781" y="1701839"/>
            <a:ext cx="8052911" cy="1200329"/>
          </a:xfrm>
          <a:prstGeom prst="rect">
            <a:avLst/>
          </a:prstGeom>
          <a:noFill/>
        </p:spPr>
        <p:txBody>
          <a:bodyPr wrap="square" rtlCol="0">
            <a:spAutoFit/>
          </a:bodyPr>
          <a:lstStyle/>
          <a:p>
            <a:r>
              <a:rPr lang="zh-CN" altLang="en-US" dirty="0"/>
              <a:t>包含是一种依赖关系，加了版型</a:t>
            </a:r>
            <a:r>
              <a:rPr lang="en-US" altLang="zh-CN" dirty="0"/>
              <a:t>&lt;&lt;include&gt;&gt;</a:t>
            </a:r>
            <a:r>
              <a:rPr lang="zh-CN" altLang="en-US" dirty="0"/>
              <a:t>，两个以上用例有共同功能行为，可单独抽象成一个单独用例，形成包含依赖； 箭头方向</a:t>
            </a:r>
            <a:r>
              <a:rPr lang="zh-CN" altLang="en-US" dirty="0">
                <a:solidFill>
                  <a:srgbClr val="FF0000"/>
                </a:solidFill>
              </a:rPr>
              <a:t>由基本用例指向被包含用例</a:t>
            </a:r>
            <a:r>
              <a:rPr lang="zh-CN" altLang="en-US" dirty="0"/>
              <a:t>； 执行基本用例时，每次都必须调用被包含的用例（吃饭前洗手）； 被包含用例也可以单独执行；</a:t>
            </a:r>
          </a:p>
        </p:txBody>
      </p:sp>
      <p:pic>
        <p:nvPicPr>
          <p:cNvPr id="5" name="图片 4">
            <a:extLst>
              <a:ext uri="{FF2B5EF4-FFF2-40B4-BE49-F238E27FC236}">
                <a16:creationId xmlns:a16="http://schemas.microsoft.com/office/drawing/2014/main" id="{C2EF6E6D-041E-41F8-BBED-0FCC1B47FE41}"/>
              </a:ext>
            </a:extLst>
          </p:cNvPr>
          <p:cNvPicPr>
            <a:picLocks noChangeAspect="1"/>
          </p:cNvPicPr>
          <p:nvPr/>
        </p:nvPicPr>
        <p:blipFill>
          <a:blip r:embed="rId2"/>
          <a:stretch>
            <a:fillRect/>
          </a:stretch>
        </p:blipFill>
        <p:spPr>
          <a:xfrm>
            <a:off x="2781513" y="3017647"/>
            <a:ext cx="6209524" cy="2590476"/>
          </a:xfrm>
          <a:prstGeom prst="rect">
            <a:avLst/>
          </a:prstGeom>
        </p:spPr>
      </p:pic>
      <p:sp>
        <p:nvSpPr>
          <p:cNvPr id="6" name="文本框 5">
            <a:extLst>
              <a:ext uri="{FF2B5EF4-FFF2-40B4-BE49-F238E27FC236}">
                <a16:creationId xmlns:a16="http://schemas.microsoft.com/office/drawing/2014/main" id="{99EB52E9-7325-4D00-8EE1-7790FEBAEF3B}"/>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402770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C40E69-FA28-4653-AB07-7374C15F01EF}"/>
              </a:ext>
            </a:extLst>
          </p:cNvPr>
          <p:cNvSpPr txBox="1"/>
          <p:nvPr/>
        </p:nvSpPr>
        <p:spPr>
          <a:xfrm>
            <a:off x="1417739" y="1233182"/>
            <a:ext cx="2012089" cy="369332"/>
          </a:xfrm>
          <a:prstGeom prst="rect">
            <a:avLst/>
          </a:prstGeom>
          <a:noFill/>
        </p:spPr>
        <p:txBody>
          <a:bodyPr wrap="none" rtlCol="0">
            <a:spAutoFit/>
          </a:bodyPr>
          <a:lstStyle/>
          <a:p>
            <a:r>
              <a:rPr lang="en-US" altLang="zh-CN" dirty="0"/>
              <a:t>4. </a:t>
            </a:r>
            <a:r>
              <a:rPr lang="zh-CN" altLang="en-US" dirty="0"/>
              <a:t>扩展（</a:t>
            </a:r>
            <a:r>
              <a:rPr lang="en-US" altLang="zh-CN" dirty="0"/>
              <a:t>Extend</a:t>
            </a:r>
            <a:r>
              <a:rPr lang="zh-CN" altLang="en-US" dirty="0"/>
              <a:t>）</a:t>
            </a:r>
          </a:p>
        </p:txBody>
      </p:sp>
      <p:sp>
        <p:nvSpPr>
          <p:cNvPr id="3" name="文本框 2">
            <a:extLst>
              <a:ext uri="{FF2B5EF4-FFF2-40B4-BE49-F238E27FC236}">
                <a16:creationId xmlns:a16="http://schemas.microsoft.com/office/drawing/2014/main" id="{79C77ACB-F2E2-4E34-BDF2-01C108D98053}"/>
              </a:ext>
            </a:extLst>
          </p:cNvPr>
          <p:cNvSpPr txBox="1"/>
          <p:nvPr/>
        </p:nvSpPr>
        <p:spPr>
          <a:xfrm>
            <a:off x="1324941" y="1859339"/>
            <a:ext cx="4351703" cy="3139321"/>
          </a:xfrm>
          <a:prstGeom prst="rect">
            <a:avLst/>
          </a:prstGeom>
          <a:noFill/>
        </p:spPr>
        <p:txBody>
          <a:bodyPr wrap="square" rtlCol="0">
            <a:spAutoFit/>
          </a:bodyPr>
          <a:lstStyle/>
          <a:p>
            <a:r>
              <a:rPr lang="zh-CN" altLang="en-US" dirty="0"/>
              <a:t>扩展是一种依赖关系，加了版型</a:t>
            </a:r>
            <a:r>
              <a:rPr lang="en-US" altLang="zh-CN" dirty="0"/>
              <a:t>&lt;&lt;extend&gt;&gt;</a:t>
            </a:r>
            <a:r>
              <a:rPr lang="zh-CN" altLang="en-US" dirty="0"/>
              <a:t>。 一个用例扩展另一个用例的功能，构成新用例；箭头方向由</a:t>
            </a:r>
            <a:r>
              <a:rPr lang="zh-CN" altLang="en-US" dirty="0">
                <a:solidFill>
                  <a:srgbClr val="FF0000"/>
                </a:solidFill>
              </a:rPr>
              <a:t>扩展用例指向被扩展用例（即基本用例）</a:t>
            </a:r>
            <a:r>
              <a:rPr lang="zh-CN" altLang="en-US" dirty="0"/>
              <a:t>； 扩展用例依赖于被扩展用例（基本用例），只是部分片段组成，不是完整的独立用例，无法单独执行； 扩展用例不一定每次都被执行和调用。（吃饭前也可以不洗手），而被包含用例每次必修执行。 肯定没有活动者指向扩展用例，因为扩展用例依赖基本用例。</a:t>
            </a:r>
          </a:p>
        </p:txBody>
      </p:sp>
      <p:pic>
        <p:nvPicPr>
          <p:cNvPr id="5" name="图片 4">
            <a:extLst>
              <a:ext uri="{FF2B5EF4-FFF2-40B4-BE49-F238E27FC236}">
                <a16:creationId xmlns:a16="http://schemas.microsoft.com/office/drawing/2014/main" id="{81B95FDB-029D-4B68-A18A-327A227EE9AE}"/>
              </a:ext>
            </a:extLst>
          </p:cNvPr>
          <p:cNvPicPr>
            <a:picLocks noChangeAspect="1"/>
          </p:cNvPicPr>
          <p:nvPr/>
        </p:nvPicPr>
        <p:blipFill>
          <a:blip r:embed="rId2"/>
          <a:stretch>
            <a:fillRect/>
          </a:stretch>
        </p:blipFill>
        <p:spPr>
          <a:xfrm>
            <a:off x="6567281" y="2057463"/>
            <a:ext cx="4155655" cy="2477966"/>
          </a:xfrm>
          <a:prstGeom prst="rect">
            <a:avLst/>
          </a:prstGeom>
        </p:spPr>
      </p:pic>
      <p:sp>
        <p:nvSpPr>
          <p:cNvPr id="6" name="文本框 5">
            <a:extLst>
              <a:ext uri="{FF2B5EF4-FFF2-40B4-BE49-F238E27FC236}">
                <a16:creationId xmlns:a16="http://schemas.microsoft.com/office/drawing/2014/main" id="{3D179C04-E242-4AC0-8BFF-09E0FDDCFBA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1.6.1 </a:t>
            </a:r>
            <a:r>
              <a:rPr lang="zh-CN" altLang="en-US" dirty="0"/>
              <a:t>用例图</a:t>
            </a:r>
          </a:p>
        </p:txBody>
      </p:sp>
    </p:spTree>
    <p:extLst>
      <p:ext uri="{BB962C8B-B14F-4D97-AF65-F5344CB8AC3E}">
        <p14:creationId xmlns:p14="http://schemas.microsoft.com/office/powerpoint/2010/main" val="365181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7F4307-C39D-42DA-9420-CC611306FA58}"/>
              </a:ext>
            </a:extLst>
          </p:cNvPr>
          <p:cNvSpPr txBox="1"/>
          <p:nvPr/>
        </p:nvSpPr>
        <p:spPr>
          <a:xfrm>
            <a:off x="4236356" y="857250"/>
            <a:ext cx="3719288" cy="1015663"/>
          </a:xfrm>
          <a:prstGeom prst="rect">
            <a:avLst/>
          </a:prstGeom>
          <a:noFill/>
        </p:spPr>
        <p:txBody>
          <a:bodyPr wrap="none" rtlCol="0">
            <a:spAutoFit/>
          </a:bodyPr>
          <a:lstStyle/>
          <a:p>
            <a:r>
              <a:rPr lang="en-US" altLang="zh-CN" sz="6000" dirty="0">
                <a:solidFill>
                  <a:schemeClr val="accent3"/>
                </a:solidFill>
                <a:latin typeface="微软雅黑" panose="020B0503020204020204" pitchFamily="34" charset="-122"/>
                <a:ea typeface="微软雅黑" panose="020B0503020204020204" pitchFamily="34" charset="-122"/>
              </a:rPr>
              <a:t>Question:</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F358699-ADD4-4AD0-B919-C8DB4E8A98E2}"/>
              </a:ext>
            </a:extLst>
          </p:cNvPr>
          <p:cNvSpPr txBox="1"/>
          <p:nvPr/>
        </p:nvSpPr>
        <p:spPr>
          <a:xfrm>
            <a:off x="2677705" y="2161490"/>
            <a:ext cx="7109639" cy="369332"/>
          </a:xfrm>
          <a:prstGeom prst="rect">
            <a:avLst/>
          </a:prstGeom>
          <a:noFill/>
        </p:spPr>
        <p:txBody>
          <a:bodyPr wrap="none" rtlCol="0">
            <a:spAutoFit/>
          </a:bodyPr>
          <a:lstStyle/>
          <a:p>
            <a:r>
              <a:rPr lang="zh-CN" altLang="en-US" sz="1800" dirty="0">
                <a:latin typeface="微软雅黑" panose="020B0503020204020204" pitchFamily="34" charset="-122"/>
                <a:ea typeface="微软雅黑" panose="020B0503020204020204" pitchFamily="34" charset="-122"/>
              </a:rPr>
              <a:t>包含（</a:t>
            </a:r>
            <a:r>
              <a:rPr lang="en-US" altLang="zh-CN" sz="1800" dirty="0">
                <a:latin typeface="微软雅黑" panose="020B0503020204020204" pitchFamily="34" charset="-122"/>
                <a:ea typeface="微软雅黑" panose="020B0503020204020204" pitchFamily="34" charset="-122"/>
              </a:rPr>
              <a:t>include</a:t>
            </a:r>
            <a:r>
              <a:rPr lang="zh-CN" altLang="en-US" sz="1800" dirty="0">
                <a:latin typeface="微软雅黑" panose="020B0503020204020204" pitchFamily="34" charset="-122"/>
                <a:ea typeface="微软雅黑" panose="020B0503020204020204" pitchFamily="34" charset="-122"/>
              </a:rPr>
              <a:t>）、扩展（</a:t>
            </a:r>
            <a:r>
              <a:rPr lang="en-US" altLang="zh-CN" sz="1800" dirty="0">
                <a:latin typeface="微软雅黑" panose="020B0503020204020204" pitchFamily="34" charset="-122"/>
                <a:ea typeface="微软雅黑" panose="020B0503020204020204" pitchFamily="34" charset="-122"/>
              </a:rPr>
              <a:t>extend</a:t>
            </a:r>
            <a:r>
              <a:rPr lang="zh-CN" altLang="en-US" sz="1800" dirty="0">
                <a:latin typeface="微软雅黑" panose="020B0503020204020204" pitchFamily="34" charset="-122"/>
                <a:ea typeface="微软雅黑" panose="020B0503020204020204" pitchFamily="34" charset="-122"/>
              </a:rPr>
              <a:t>）、泛化（</a:t>
            </a:r>
            <a:r>
              <a:rPr lang="en-US" altLang="zh-CN" sz="1800" dirty="0">
                <a:latin typeface="微软雅黑" panose="020B0503020204020204" pitchFamily="34" charset="-122"/>
                <a:ea typeface="微软雅黑" panose="020B0503020204020204" pitchFamily="34" charset="-122"/>
              </a:rPr>
              <a:t>Inheritance</a:t>
            </a:r>
            <a:r>
              <a:rPr lang="zh-CN" altLang="en-US" sz="1800" dirty="0">
                <a:latin typeface="微软雅黑" panose="020B0503020204020204" pitchFamily="34" charset="-122"/>
                <a:ea typeface="微软雅黑" panose="020B0503020204020204" pitchFamily="34" charset="-122"/>
              </a:rPr>
              <a:t>）的区别</a:t>
            </a:r>
          </a:p>
        </p:txBody>
      </p:sp>
      <p:sp>
        <p:nvSpPr>
          <p:cNvPr id="6" name="文本框 5">
            <a:extLst>
              <a:ext uri="{FF2B5EF4-FFF2-40B4-BE49-F238E27FC236}">
                <a16:creationId xmlns:a16="http://schemas.microsoft.com/office/drawing/2014/main" id="{FE63C3BE-69B9-49CA-9503-41A6120A3529}"/>
              </a:ext>
            </a:extLst>
          </p:cNvPr>
          <p:cNvSpPr txBox="1"/>
          <p:nvPr/>
        </p:nvSpPr>
        <p:spPr>
          <a:xfrm>
            <a:off x="2586597" y="2920217"/>
            <a:ext cx="7557527" cy="2308324"/>
          </a:xfrm>
          <a:prstGeom prst="rect">
            <a:avLst/>
          </a:prstGeom>
          <a:noFill/>
        </p:spPr>
        <p:txBody>
          <a:bodyPr wrap="square" rtlCol="0">
            <a:spAutoFit/>
          </a:bodyPr>
          <a:lstStyle/>
          <a:p>
            <a:r>
              <a:rPr lang="zh-CN" altLang="en-US" dirty="0">
                <a:solidFill>
                  <a:schemeClr val="accent1"/>
                </a:solidFill>
              </a:rPr>
              <a:t>条件性：泛化中的子用例和</a:t>
            </a:r>
            <a:r>
              <a:rPr lang="en-US" altLang="zh-CN" dirty="0">
                <a:solidFill>
                  <a:schemeClr val="accent1"/>
                </a:solidFill>
              </a:rPr>
              <a:t>include</a:t>
            </a:r>
            <a:r>
              <a:rPr lang="zh-CN" altLang="en-US" dirty="0">
                <a:solidFill>
                  <a:schemeClr val="accent1"/>
                </a:solidFill>
              </a:rPr>
              <a:t>中的被包含的用例会无条件发生，而</a:t>
            </a:r>
            <a:r>
              <a:rPr lang="en-US" altLang="zh-CN" dirty="0">
                <a:solidFill>
                  <a:schemeClr val="accent1"/>
                </a:solidFill>
              </a:rPr>
              <a:t>extend</a:t>
            </a:r>
            <a:r>
              <a:rPr lang="zh-CN" altLang="en-US" dirty="0">
                <a:solidFill>
                  <a:schemeClr val="accent1"/>
                </a:solidFill>
              </a:rPr>
              <a:t>中的延伸用例的发生是有条件的；</a:t>
            </a:r>
            <a:endParaRPr lang="en-US" altLang="zh-CN" dirty="0">
              <a:solidFill>
                <a:schemeClr val="accent1"/>
              </a:solidFill>
            </a:endParaRPr>
          </a:p>
          <a:p>
            <a:r>
              <a:rPr lang="zh-CN" altLang="en-US" dirty="0">
                <a:solidFill>
                  <a:schemeClr val="accent1"/>
                </a:solidFill>
              </a:rPr>
              <a:t>直接性：泛化中的子用例和</a:t>
            </a:r>
            <a:r>
              <a:rPr lang="en-US" altLang="zh-CN" dirty="0">
                <a:solidFill>
                  <a:schemeClr val="accent1"/>
                </a:solidFill>
              </a:rPr>
              <a:t>extend</a:t>
            </a:r>
            <a:r>
              <a:rPr lang="zh-CN" altLang="en-US" dirty="0">
                <a:solidFill>
                  <a:schemeClr val="accent1"/>
                </a:solidFill>
              </a:rPr>
              <a:t>中的延伸用例为参与者提供直接服务，而 </a:t>
            </a:r>
            <a:r>
              <a:rPr lang="en-US" altLang="zh-CN" dirty="0">
                <a:solidFill>
                  <a:schemeClr val="accent1"/>
                </a:solidFill>
              </a:rPr>
              <a:t>include</a:t>
            </a:r>
            <a:r>
              <a:rPr lang="zh-CN" altLang="en-US" dirty="0">
                <a:solidFill>
                  <a:schemeClr val="accent1"/>
                </a:solidFill>
              </a:rPr>
              <a:t>中被包含的用例为参与者提供间接服务。</a:t>
            </a:r>
            <a:endParaRPr lang="en-US" altLang="zh-CN" dirty="0">
              <a:solidFill>
                <a:schemeClr val="accent1"/>
              </a:solidFill>
            </a:endParaRPr>
          </a:p>
          <a:p>
            <a:r>
              <a:rPr lang="zh-CN" altLang="en-US" dirty="0">
                <a:solidFill>
                  <a:schemeClr val="accent1"/>
                </a:solidFill>
              </a:rPr>
              <a:t>对</a:t>
            </a:r>
            <a:r>
              <a:rPr lang="en-US" altLang="zh-CN" dirty="0">
                <a:solidFill>
                  <a:schemeClr val="accent1"/>
                </a:solidFill>
              </a:rPr>
              <a:t>extend</a:t>
            </a:r>
            <a:r>
              <a:rPr lang="zh-CN" altLang="en-US" dirty="0">
                <a:solidFill>
                  <a:schemeClr val="accent1"/>
                </a:solidFill>
              </a:rPr>
              <a:t>而言，延伸用例并不包含基础用例的内容，基础用例也不包含延伸用例的内容。</a:t>
            </a:r>
            <a:endParaRPr lang="en-US" altLang="zh-CN" dirty="0">
              <a:solidFill>
                <a:schemeClr val="accent1"/>
              </a:solidFill>
            </a:endParaRPr>
          </a:p>
          <a:p>
            <a:r>
              <a:rPr lang="zh-CN" altLang="en-US" dirty="0">
                <a:solidFill>
                  <a:schemeClr val="accent1"/>
                </a:solidFill>
              </a:rPr>
              <a:t>对</a:t>
            </a:r>
            <a:r>
              <a:rPr lang="en-US" altLang="zh-CN" dirty="0">
                <a:solidFill>
                  <a:schemeClr val="accent1"/>
                </a:solidFill>
              </a:rPr>
              <a:t>Inheritance</a:t>
            </a:r>
            <a:r>
              <a:rPr lang="zh-CN" altLang="en-US" dirty="0">
                <a:solidFill>
                  <a:schemeClr val="accent1"/>
                </a:solidFill>
              </a:rPr>
              <a:t>而言，子用例包含基础用例的所有内容及其和其他用例或参与者之间的关系；</a:t>
            </a:r>
          </a:p>
        </p:txBody>
      </p:sp>
    </p:spTree>
    <p:extLst>
      <p:ext uri="{BB962C8B-B14F-4D97-AF65-F5344CB8AC3E}">
        <p14:creationId xmlns:p14="http://schemas.microsoft.com/office/powerpoint/2010/main" val="5126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E4F763-1878-4660-AB9D-EF1DFAE7A24C}"/>
              </a:ext>
            </a:extLst>
          </p:cNvPr>
          <p:cNvSpPr txBox="1"/>
          <p:nvPr/>
        </p:nvSpPr>
        <p:spPr>
          <a:xfrm>
            <a:off x="8341360" y="763786"/>
            <a:ext cx="3078480" cy="707886"/>
          </a:xfrm>
          <a:prstGeom prst="rect">
            <a:avLst/>
          </a:prstGeom>
          <a:noFill/>
        </p:spPr>
        <p:txBody>
          <a:bodyPr wrap="square" rtlCol="0">
            <a:spAutoFit/>
          </a:bodyPr>
          <a:lstStyle/>
          <a:p>
            <a:r>
              <a:rPr lang="en-US" altLang="zh-CN" sz="4000" b="1" dirty="0">
                <a:solidFill>
                  <a:schemeClr val="accent1"/>
                </a:solidFill>
                <a:latin typeface="微软雅黑" panose="020B0503020204020204" pitchFamily="34" charset="-122"/>
                <a:ea typeface="微软雅黑" panose="020B0503020204020204" pitchFamily="34" charset="-122"/>
              </a:rPr>
              <a:t>1.6.2 </a:t>
            </a:r>
            <a:r>
              <a:rPr lang="zh-CN" altLang="en-US" sz="4000" b="1" dirty="0">
                <a:solidFill>
                  <a:schemeClr val="accent1"/>
                </a:solidFill>
                <a:latin typeface="微软雅黑" panose="020B0503020204020204" pitchFamily="34" charset="-122"/>
                <a:ea typeface="微软雅黑" panose="020B0503020204020204" pitchFamily="34" charset="-122"/>
              </a:rPr>
              <a:t>类图</a:t>
            </a:r>
          </a:p>
        </p:txBody>
      </p:sp>
      <p:pic>
        <p:nvPicPr>
          <p:cNvPr id="3" name="图片 2">
            <a:extLst>
              <a:ext uri="{FF2B5EF4-FFF2-40B4-BE49-F238E27FC236}">
                <a16:creationId xmlns:a16="http://schemas.microsoft.com/office/drawing/2014/main" id="{C2C8D797-9C91-4BF2-BD88-0C749FDF4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004" y="1194760"/>
            <a:ext cx="4169996" cy="3923898"/>
          </a:xfrm>
          <a:prstGeom prst="rect">
            <a:avLst/>
          </a:prstGeom>
        </p:spPr>
      </p:pic>
      <p:sp>
        <p:nvSpPr>
          <p:cNvPr id="4" name="文本框 3">
            <a:extLst>
              <a:ext uri="{FF2B5EF4-FFF2-40B4-BE49-F238E27FC236}">
                <a16:creationId xmlns:a16="http://schemas.microsoft.com/office/drawing/2014/main" id="{A4C8A08D-3DBD-48DE-86FD-41E3CE229BE0}"/>
              </a:ext>
            </a:extLst>
          </p:cNvPr>
          <p:cNvSpPr txBox="1"/>
          <p:nvPr/>
        </p:nvSpPr>
        <p:spPr>
          <a:xfrm>
            <a:off x="2649091" y="5387340"/>
            <a:ext cx="2723823" cy="369332"/>
          </a:xfrm>
          <a:prstGeom prst="rect">
            <a:avLst/>
          </a:prstGeom>
          <a:noFill/>
        </p:spPr>
        <p:txBody>
          <a:bodyPr wrap="none" rtlCol="0">
            <a:spAutoFit/>
          </a:bodyPr>
          <a:lstStyle/>
          <a:p>
            <a:r>
              <a:rPr lang="zh-CN" altLang="en-US" dirty="0"/>
              <a:t>社区团购部分大致的类图</a:t>
            </a:r>
          </a:p>
        </p:txBody>
      </p:sp>
      <p:sp>
        <p:nvSpPr>
          <p:cNvPr id="5" name="文本框 4">
            <a:extLst>
              <a:ext uri="{FF2B5EF4-FFF2-40B4-BE49-F238E27FC236}">
                <a16:creationId xmlns:a16="http://schemas.microsoft.com/office/drawing/2014/main" id="{026D302E-03D8-4AF7-8B01-73ACE45DA666}"/>
              </a:ext>
            </a:extLst>
          </p:cNvPr>
          <p:cNvSpPr txBox="1"/>
          <p:nvPr/>
        </p:nvSpPr>
        <p:spPr>
          <a:xfrm>
            <a:off x="7469919" y="2137485"/>
            <a:ext cx="3078480" cy="2308324"/>
          </a:xfrm>
          <a:prstGeom prst="rect">
            <a:avLst/>
          </a:prstGeom>
          <a:noFill/>
        </p:spPr>
        <p:txBody>
          <a:bodyPr wrap="square" rtlCol="0">
            <a:spAutoFit/>
          </a:bodyPr>
          <a:lstStyle/>
          <a:p>
            <a:r>
              <a:rPr lang="zh-CN" altLang="en-US" dirty="0"/>
              <a:t>类图是</a:t>
            </a:r>
            <a:r>
              <a:rPr lang="en-US" altLang="zh-CN" dirty="0"/>
              <a:t>UML</a:t>
            </a:r>
            <a:r>
              <a:rPr lang="zh-CN" altLang="en-US" dirty="0"/>
              <a:t>面向对象中最常用的一种图，类图可以帮助人们更直观地了解一个系统的体系结构。通过关系和类表示的类图，可以图形化地描述一个系统的设计部分。</a:t>
            </a:r>
            <a:endParaRPr lang="en-US" altLang="zh-CN" dirty="0"/>
          </a:p>
          <a:p>
            <a:endParaRPr lang="en-US" altLang="zh-CN" dirty="0"/>
          </a:p>
          <a:p>
            <a:r>
              <a:rPr lang="zh-CN" altLang="en-US" dirty="0">
                <a:solidFill>
                  <a:srgbClr val="00B0F0"/>
                </a:solidFill>
              </a:rPr>
              <a:t>类是由名称</a:t>
            </a:r>
            <a:r>
              <a:rPr lang="en-US" altLang="zh-CN" dirty="0">
                <a:solidFill>
                  <a:srgbClr val="00B0F0"/>
                </a:solidFill>
              </a:rPr>
              <a:t>+</a:t>
            </a:r>
            <a:r>
              <a:rPr lang="zh-CN" altLang="en-US" dirty="0">
                <a:solidFill>
                  <a:srgbClr val="00B0F0"/>
                </a:solidFill>
              </a:rPr>
              <a:t>属性</a:t>
            </a:r>
            <a:r>
              <a:rPr lang="en-US" altLang="zh-CN" dirty="0">
                <a:solidFill>
                  <a:srgbClr val="00B0F0"/>
                </a:solidFill>
              </a:rPr>
              <a:t>+</a:t>
            </a:r>
            <a:r>
              <a:rPr lang="zh-CN" altLang="en-US" dirty="0">
                <a:solidFill>
                  <a:srgbClr val="00B0F0"/>
                </a:solidFill>
              </a:rPr>
              <a:t>操作组成。</a:t>
            </a:r>
          </a:p>
        </p:txBody>
      </p:sp>
    </p:spTree>
    <p:extLst>
      <p:ext uri="{BB962C8B-B14F-4D97-AF65-F5344CB8AC3E}">
        <p14:creationId xmlns:p14="http://schemas.microsoft.com/office/powerpoint/2010/main" val="2458597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DFE123-4F7A-4A14-890F-E5FD06D71F37}"/>
              </a:ext>
            </a:extLst>
          </p:cNvPr>
          <p:cNvSpPr txBox="1"/>
          <p:nvPr/>
        </p:nvSpPr>
        <p:spPr>
          <a:xfrm>
            <a:off x="1526796" y="1661020"/>
            <a:ext cx="1805302" cy="369332"/>
          </a:xfrm>
          <a:prstGeom prst="rect">
            <a:avLst/>
          </a:prstGeom>
          <a:noFill/>
        </p:spPr>
        <p:txBody>
          <a:bodyPr wrap="none" rtlCol="0">
            <a:spAutoFit/>
          </a:bodyPr>
          <a:lstStyle/>
          <a:p>
            <a:r>
              <a:rPr lang="en-US" altLang="zh-CN" dirty="0"/>
              <a:t>1. </a:t>
            </a:r>
            <a:r>
              <a:rPr lang="zh-CN" altLang="en-US" dirty="0"/>
              <a:t>属性的可见性</a:t>
            </a:r>
          </a:p>
        </p:txBody>
      </p:sp>
      <p:graphicFrame>
        <p:nvGraphicFramePr>
          <p:cNvPr id="3" name="表格 3">
            <a:extLst>
              <a:ext uri="{FF2B5EF4-FFF2-40B4-BE49-F238E27FC236}">
                <a16:creationId xmlns:a16="http://schemas.microsoft.com/office/drawing/2014/main" id="{8665158E-E806-49F5-8E23-F8469B9276D6}"/>
              </a:ext>
            </a:extLst>
          </p:cNvPr>
          <p:cNvGraphicFramePr>
            <a:graphicFrameLocks noGrp="1"/>
          </p:cNvGraphicFramePr>
          <p:nvPr>
            <p:extLst>
              <p:ext uri="{D42A27DB-BD31-4B8C-83A1-F6EECF244321}">
                <p14:modId xmlns:p14="http://schemas.microsoft.com/office/powerpoint/2010/main" val="2670623580"/>
              </p:ext>
            </p:extLst>
          </p:nvPr>
        </p:nvGraphicFramePr>
        <p:xfrm>
          <a:off x="1927786" y="250190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17495943"/>
                    </a:ext>
                  </a:extLst>
                </a:gridCol>
                <a:gridCol w="4064000">
                  <a:extLst>
                    <a:ext uri="{9D8B030D-6E8A-4147-A177-3AD203B41FA5}">
                      <a16:colId xmlns:a16="http://schemas.microsoft.com/office/drawing/2014/main" val="2627588368"/>
                    </a:ext>
                  </a:extLst>
                </a:gridCol>
              </a:tblGrid>
              <a:tr h="370840">
                <a:tc>
                  <a:txBody>
                    <a:bodyPr/>
                    <a:lstStyle/>
                    <a:p>
                      <a:r>
                        <a:rPr lang="zh-CN" altLang="en-US" dirty="0"/>
                        <a:t>标志</a:t>
                      </a:r>
                    </a:p>
                  </a:txBody>
                  <a:tcPr/>
                </a:tc>
                <a:tc>
                  <a:txBody>
                    <a:bodyPr/>
                    <a:lstStyle/>
                    <a:p>
                      <a:r>
                        <a:rPr lang="zh-CN" altLang="en-US" dirty="0"/>
                        <a:t>可见性类型</a:t>
                      </a:r>
                    </a:p>
                  </a:txBody>
                  <a:tcPr/>
                </a:tc>
                <a:extLst>
                  <a:ext uri="{0D108BD9-81ED-4DB2-BD59-A6C34878D82A}">
                    <a16:rowId xmlns:a16="http://schemas.microsoft.com/office/drawing/2014/main" val="1387681404"/>
                  </a:ext>
                </a:extLst>
              </a:tr>
              <a:tr h="370840">
                <a:tc>
                  <a:txBody>
                    <a:bodyPr/>
                    <a:lstStyle/>
                    <a:p>
                      <a:r>
                        <a:rPr lang="en-US" altLang="zh-CN" dirty="0"/>
                        <a:t>+</a:t>
                      </a:r>
                      <a:endParaRPr lang="zh-CN" altLang="en-US" dirty="0"/>
                    </a:p>
                  </a:txBody>
                  <a:tcPr/>
                </a:tc>
                <a:tc>
                  <a:txBody>
                    <a:bodyPr/>
                    <a:lstStyle/>
                    <a:p>
                      <a:r>
                        <a:rPr lang="en-US" altLang="zh-CN" dirty="0"/>
                        <a:t>Public</a:t>
                      </a:r>
                      <a:endParaRPr lang="zh-CN" altLang="en-US" dirty="0"/>
                    </a:p>
                  </a:txBody>
                  <a:tcPr/>
                </a:tc>
                <a:extLst>
                  <a:ext uri="{0D108BD9-81ED-4DB2-BD59-A6C34878D82A}">
                    <a16:rowId xmlns:a16="http://schemas.microsoft.com/office/drawing/2014/main" val="499665341"/>
                  </a:ext>
                </a:extLst>
              </a:tr>
              <a:tr h="370840">
                <a:tc>
                  <a:txBody>
                    <a:bodyPr/>
                    <a:lstStyle/>
                    <a:p>
                      <a:r>
                        <a:rPr lang="en-US" altLang="zh-CN" dirty="0"/>
                        <a:t>#</a:t>
                      </a:r>
                      <a:endParaRPr lang="zh-CN" altLang="en-US" dirty="0"/>
                    </a:p>
                  </a:txBody>
                  <a:tcPr/>
                </a:tc>
                <a:tc>
                  <a:txBody>
                    <a:bodyPr/>
                    <a:lstStyle/>
                    <a:p>
                      <a:r>
                        <a:rPr lang="en-US" altLang="zh-CN" dirty="0"/>
                        <a:t>Protected</a:t>
                      </a:r>
                      <a:endParaRPr lang="zh-CN" altLang="en-US" dirty="0"/>
                    </a:p>
                  </a:txBody>
                  <a:tcPr/>
                </a:tc>
                <a:extLst>
                  <a:ext uri="{0D108BD9-81ED-4DB2-BD59-A6C34878D82A}">
                    <a16:rowId xmlns:a16="http://schemas.microsoft.com/office/drawing/2014/main" val="52758228"/>
                  </a:ext>
                </a:extLst>
              </a:tr>
              <a:tr h="370840">
                <a:tc>
                  <a:txBody>
                    <a:bodyPr/>
                    <a:lstStyle/>
                    <a:p>
                      <a:r>
                        <a:rPr lang="en-US" altLang="zh-CN" dirty="0"/>
                        <a:t>-</a:t>
                      </a:r>
                      <a:endParaRPr lang="zh-CN" altLang="en-US" dirty="0"/>
                    </a:p>
                  </a:txBody>
                  <a:tcPr/>
                </a:tc>
                <a:tc>
                  <a:txBody>
                    <a:bodyPr/>
                    <a:lstStyle/>
                    <a:p>
                      <a:r>
                        <a:rPr lang="en-US" altLang="zh-CN" dirty="0"/>
                        <a:t>Private</a:t>
                      </a:r>
                      <a:endParaRPr lang="zh-CN" altLang="en-US" dirty="0"/>
                    </a:p>
                  </a:txBody>
                  <a:tcPr/>
                </a:tc>
                <a:extLst>
                  <a:ext uri="{0D108BD9-81ED-4DB2-BD59-A6C34878D82A}">
                    <a16:rowId xmlns:a16="http://schemas.microsoft.com/office/drawing/2014/main" val="1548419403"/>
                  </a:ext>
                </a:extLst>
              </a:tr>
              <a:tr h="370840">
                <a:tc>
                  <a:txBody>
                    <a:bodyPr/>
                    <a:lstStyle/>
                    <a:p>
                      <a:r>
                        <a:rPr lang="en-US" altLang="zh-CN" dirty="0"/>
                        <a:t>~</a:t>
                      </a:r>
                      <a:endParaRPr lang="zh-CN" altLang="en-US" dirty="0"/>
                    </a:p>
                  </a:txBody>
                  <a:tcPr/>
                </a:tc>
                <a:tc>
                  <a:txBody>
                    <a:bodyPr/>
                    <a:lstStyle/>
                    <a:p>
                      <a:r>
                        <a:rPr lang="en-US" altLang="zh-CN" dirty="0"/>
                        <a:t>Package</a:t>
                      </a:r>
                      <a:endParaRPr lang="zh-CN" altLang="en-US" dirty="0"/>
                    </a:p>
                  </a:txBody>
                  <a:tcPr/>
                </a:tc>
                <a:extLst>
                  <a:ext uri="{0D108BD9-81ED-4DB2-BD59-A6C34878D82A}">
                    <a16:rowId xmlns:a16="http://schemas.microsoft.com/office/drawing/2014/main" val="1991371809"/>
                  </a:ext>
                </a:extLst>
              </a:tr>
            </a:tbl>
          </a:graphicData>
        </a:graphic>
      </p:graphicFrame>
      <p:sp>
        <p:nvSpPr>
          <p:cNvPr id="4" name="文本框 3">
            <a:extLst>
              <a:ext uri="{FF2B5EF4-FFF2-40B4-BE49-F238E27FC236}">
                <a16:creationId xmlns:a16="http://schemas.microsoft.com/office/drawing/2014/main" id="{311020CD-590E-4EED-A05C-725572EB3DE6}"/>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609397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4D4174-244F-43DE-A6F6-7F96B7DE4967}"/>
              </a:ext>
            </a:extLst>
          </p:cNvPr>
          <p:cNvSpPr txBox="1"/>
          <p:nvPr/>
        </p:nvSpPr>
        <p:spPr>
          <a:xfrm>
            <a:off x="2118641" y="1652631"/>
            <a:ext cx="45719" cy="369332"/>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5C70078-3F2B-40E3-BBEA-B4EB589BB29A}"/>
              </a:ext>
            </a:extLst>
          </p:cNvPr>
          <p:cNvSpPr txBox="1"/>
          <p:nvPr/>
        </p:nvSpPr>
        <p:spPr>
          <a:xfrm>
            <a:off x="1262638" y="1283299"/>
            <a:ext cx="4008970" cy="2031325"/>
          </a:xfrm>
          <a:prstGeom prst="rect">
            <a:avLst/>
          </a:prstGeom>
          <a:noFill/>
        </p:spPr>
        <p:txBody>
          <a:bodyPr wrap="square" rtlCol="0">
            <a:spAutoFit/>
          </a:bodyPr>
          <a:lstStyle/>
          <a:p>
            <a:r>
              <a:rPr lang="en-US" altLang="zh-CN" dirty="0"/>
              <a:t>2.</a:t>
            </a:r>
            <a:r>
              <a:rPr lang="zh-CN" altLang="en-US" dirty="0"/>
              <a:t> 接口：</a:t>
            </a:r>
            <a:endParaRPr lang="en-US" altLang="zh-CN" dirty="0"/>
          </a:p>
          <a:p>
            <a:endParaRPr lang="en-US" altLang="zh-CN" dirty="0"/>
          </a:p>
          <a:p>
            <a:endParaRPr lang="en-US" altLang="zh-CN" dirty="0"/>
          </a:p>
          <a:p>
            <a:endParaRPr lang="en-US" altLang="zh-CN" dirty="0"/>
          </a:p>
          <a:p>
            <a:r>
              <a:rPr lang="zh-CN" altLang="en-US" dirty="0"/>
              <a:t>接口</a:t>
            </a:r>
            <a:r>
              <a:rPr lang="en-US" altLang="zh-CN" dirty="0"/>
              <a:t>(interface)</a:t>
            </a:r>
            <a:r>
              <a:rPr lang="zh-CN" altLang="en-US" dirty="0"/>
              <a:t>是一种特殊的类</a:t>
            </a:r>
            <a:r>
              <a:rPr lang="en-US" altLang="zh-CN" dirty="0"/>
              <a:t>,</a:t>
            </a:r>
            <a:r>
              <a:rPr lang="zh-CN" altLang="en-US" dirty="0"/>
              <a:t>包含抽象抽象</a:t>
            </a:r>
            <a:r>
              <a:rPr lang="en-US" altLang="zh-CN" dirty="0"/>
              <a:t>,</a:t>
            </a:r>
            <a:r>
              <a:rPr lang="zh-CN" altLang="en-US" dirty="0"/>
              <a:t>但不包含属性</a:t>
            </a:r>
            <a:r>
              <a:rPr lang="en-US" altLang="zh-CN" dirty="0"/>
              <a:t>.</a:t>
            </a:r>
            <a:r>
              <a:rPr lang="zh-CN" altLang="en-US" dirty="0"/>
              <a:t>在</a:t>
            </a:r>
            <a:r>
              <a:rPr lang="en-US" altLang="zh-CN" dirty="0"/>
              <a:t>UML</a:t>
            </a:r>
            <a:r>
              <a:rPr lang="zh-CN" altLang="en-US" dirty="0"/>
              <a:t>中</a:t>
            </a:r>
            <a:r>
              <a:rPr lang="en-US" altLang="zh-CN" dirty="0"/>
              <a:t>,</a:t>
            </a:r>
            <a:r>
              <a:rPr lang="zh-CN" altLang="en-US" dirty="0"/>
              <a:t>接口通常用带有名称的小圆圈表示</a:t>
            </a:r>
          </a:p>
        </p:txBody>
      </p:sp>
      <p:pic>
        <p:nvPicPr>
          <p:cNvPr id="5" name="图片 4">
            <a:extLst>
              <a:ext uri="{FF2B5EF4-FFF2-40B4-BE49-F238E27FC236}">
                <a16:creationId xmlns:a16="http://schemas.microsoft.com/office/drawing/2014/main" id="{7AF7C87A-9064-4825-9173-4781F66286D6}"/>
              </a:ext>
            </a:extLst>
          </p:cNvPr>
          <p:cNvPicPr>
            <a:picLocks noChangeAspect="1"/>
          </p:cNvPicPr>
          <p:nvPr/>
        </p:nvPicPr>
        <p:blipFill>
          <a:blip r:embed="rId2"/>
          <a:stretch>
            <a:fillRect/>
          </a:stretch>
        </p:blipFill>
        <p:spPr>
          <a:xfrm>
            <a:off x="6379024" y="1837297"/>
            <a:ext cx="4752381" cy="3133333"/>
          </a:xfrm>
          <a:prstGeom prst="rect">
            <a:avLst/>
          </a:prstGeom>
        </p:spPr>
      </p:pic>
      <p:sp>
        <p:nvSpPr>
          <p:cNvPr id="6" name="文本框 5">
            <a:extLst>
              <a:ext uri="{FF2B5EF4-FFF2-40B4-BE49-F238E27FC236}">
                <a16:creationId xmlns:a16="http://schemas.microsoft.com/office/drawing/2014/main" id="{8D2C487F-F2E8-4090-BF93-72F0EA6F7390}"/>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tx1">
                    <a:lumMod val="50000"/>
                    <a:lumOff val="50000"/>
                  </a:schemeClr>
                </a:solidFill>
              </a:defRPr>
            </a:lvl1pPr>
          </a:lstStyle>
          <a:p>
            <a:r>
              <a:rPr lang="en-US" altLang="zh-CN" dirty="0">
                <a:solidFill>
                  <a:schemeClr val="bg2">
                    <a:lumMod val="90000"/>
                  </a:schemeClr>
                </a:solidFill>
              </a:rPr>
              <a:t>1.6.2 </a:t>
            </a:r>
            <a:r>
              <a:rPr lang="zh-CN" altLang="en-US" dirty="0">
                <a:solidFill>
                  <a:schemeClr val="bg2">
                    <a:lumMod val="90000"/>
                  </a:schemeClr>
                </a:solidFill>
              </a:rPr>
              <a:t>类图</a:t>
            </a:r>
          </a:p>
        </p:txBody>
      </p:sp>
    </p:spTree>
    <p:extLst>
      <p:ext uri="{BB962C8B-B14F-4D97-AF65-F5344CB8AC3E}">
        <p14:creationId xmlns:p14="http://schemas.microsoft.com/office/powerpoint/2010/main" val="290823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B279D53-34E7-4292-861C-9B8C38324B56}"/>
              </a:ext>
            </a:extLst>
          </p:cNvPr>
          <p:cNvSpPr txBox="1"/>
          <p:nvPr/>
        </p:nvSpPr>
        <p:spPr>
          <a:xfrm>
            <a:off x="1239206" y="1357996"/>
            <a:ext cx="6856364" cy="369332"/>
          </a:xfrm>
          <a:prstGeom prst="rect">
            <a:avLst/>
          </a:prstGeom>
          <a:noFill/>
        </p:spPr>
        <p:txBody>
          <a:bodyPr wrap="none" rtlCol="0">
            <a:spAutoFit/>
          </a:bodyPr>
          <a:lstStyle/>
          <a:p>
            <a:r>
              <a:rPr lang="en-US" altLang="zh-CN" dirty="0"/>
              <a:t>3. </a:t>
            </a:r>
            <a:r>
              <a:rPr lang="zh-CN" altLang="en-US" dirty="0"/>
              <a:t>类图之间的关系有：泛化（继承），依赖，关联，聚合</a:t>
            </a:r>
            <a:r>
              <a:rPr lang="en-US" altLang="zh-CN" dirty="0"/>
              <a:t>/</a:t>
            </a:r>
            <a:r>
              <a:rPr lang="zh-CN" altLang="en-US" dirty="0"/>
              <a:t>组合。</a:t>
            </a:r>
          </a:p>
        </p:txBody>
      </p:sp>
      <p:sp>
        <p:nvSpPr>
          <p:cNvPr id="5" name="文本框 4">
            <a:extLst>
              <a:ext uri="{FF2B5EF4-FFF2-40B4-BE49-F238E27FC236}">
                <a16:creationId xmlns:a16="http://schemas.microsoft.com/office/drawing/2014/main" id="{1B1F3A13-2F0F-4A85-A1D1-832A4A714416}"/>
              </a:ext>
            </a:extLst>
          </p:cNvPr>
          <p:cNvSpPr txBox="1"/>
          <p:nvPr/>
        </p:nvSpPr>
        <p:spPr>
          <a:xfrm>
            <a:off x="1349670" y="2051538"/>
            <a:ext cx="5247511" cy="3970318"/>
          </a:xfrm>
          <a:prstGeom prst="rect">
            <a:avLst/>
          </a:prstGeom>
          <a:noFill/>
        </p:spPr>
        <p:txBody>
          <a:bodyPr wrap="square" rtlCol="0">
            <a:spAutoFit/>
          </a:bodyPr>
          <a:lstStyle/>
          <a:p>
            <a:r>
              <a:rPr lang="zh-CN" altLang="en-US" dirty="0">
                <a:solidFill>
                  <a:schemeClr val="accent1"/>
                </a:solidFill>
              </a:rPr>
              <a:t>聚合</a:t>
            </a:r>
            <a:r>
              <a:rPr lang="en-US" altLang="zh-CN" dirty="0">
                <a:solidFill>
                  <a:schemeClr val="accent1"/>
                </a:solidFill>
              </a:rPr>
              <a:t>(aggregation)</a:t>
            </a:r>
            <a:r>
              <a:rPr lang="zh-CN" altLang="en-US" dirty="0"/>
              <a:t>关系是关联关系的一种</a:t>
            </a:r>
            <a:r>
              <a:rPr lang="en-US" altLang="zh-CN" dirty="0"/>
              <a:t>,</a:t>
            </a:r>
            <a:r>
              <a:rPr lang="zh-CN" altLang="en-US" dirty="0"/>
              <a:t>是强关联关系</a:t>
            </a:r>
            <a:r>
              <a:rPr lang="en-US" altLang="zh-CN" dirty="0"/>
              <a:t>,</a:t>
            </a:r>
            <a:r>
              <a:rPr lang="zh-CN" altLang="en-US" dirty="0"/>
              <a:t>是整合和部分的关系</a:t>
            </a:r>
            <a:r>
              <a:rPr lang="en-US" altLang="zh-CN" dirty="0"/>
              <a:t>,</a:t>
            </a:r>
            <a:r>
              <a:rPr lang="zh-CN" altLang="en-US" dirty="0"/>
              <a:t>是</a:t>
            </a:r>
            <a:r>
              <a:rPr lang="en-US" altLang="zh-CN" dirty="0"/>
              <a:t>has-a</a:t>
            </a:r>
            <a:r>
              <a:rPr lang="zh-CN" altLang="en-US" dirty="0"/>
              <a:t>的关系。聚合关也是通过成员对象来实现</a:t>
            </a:r>
            <a:r>
              <a:rPr lang="en-US" altLang="zh-CN" dirty="0"/>
              <a:t>,</a:t>
            </a:r>
            <a:r>
              <a:rPr lang="zh-CN" altLang="en-US" dirty="0"/>
              <a:t>其中成员对象是整体对象的一部分</a:t>
            </a:r>
            <a:r>
              <a:rPr lang="en-US" altLang="zh-CN" dirty="0"/>
              <a:t>,</a:t>
            </a:r>
            <a:r>
              <a:rPr lang="zh-CN" altLang="en-US" dirty="0"/>
              <a:t>但是成员对象可以脱离整体对象单独存在。</a:t>
            </a:r>
            <a:endParaRPr lang="en-US" altLang="zh-CN" dirty="0"/>
          </a:p>
          <a:p>
            <a:endParaRPr lang="en-US" altLang="zh-CN" dirty="0"/>
          </a:p>
          <a:p>
            <a:endParaRPr lang="en-US" altLang="zh-CN" dirty="0"/>
          </a:p>
          <a:p>
            <a:r>
              <a:rPr lang="zh-CN" altLang="en-US" dirty="0">
                <a:solidFill>
                  <a:schemeClr val="accent1"/>
                </a:solidFill>
              </a:rPr>
              <a:t>组合</a:t>
            </a:r>
            <a:r>
              <a:rPr lang="en-US" altLang="zh-CN" dirty="0">
                <a:solidFill>
                  <a:schemeClr val="accent1"/>
                </a:solidFill>
              </a:rPr>
              <a:t>(composition)</a:t>
            </a:r>
            <a:r>
              <a:rPr lang="zh-CN" altLang="en-US" dirty="0"/>
              <a:t>关系也是关联关系的一种</a:t>
            </a:r>
            <a:r>
              <a:rPr lang="en-US" altLang="zh-CN" dirty="0"/>
              <a:t>,</a:t>
            </a:r>
            <a:r>
              <a:rPr lang="zh-CN" altLang="en-US" dirty="0"/>
              <a:t>也是表示整体和部分的关系</a:t>
            </a:r>
            <a:r>
              <a:rPr lang="en-US" altLang="zh-CN" dirty="0"/>
              <a:t>,</a:t>
            </a:r>
            <a:r>
              <a:rPr lang="zh-CN" altLang="en-US" dirty="0"/>
              <a:t>整体对象控制部分对象的生命周期</a:t>
            </a:r>
            <a:r>
              <a:rPr lang="en-US" altLang="zh-CN" dirty="0"/>
              <a:t>,</a:t>
            </a:r>
            <a:r>
              <a:rPr lang="zh-CN" altLang="en-US" dirty="0"/>
              <a:t>一旦整理对象不存在</a:t>
            </a:r>
            <a:r>
              <a:rPr lang="en-US" altLang="zh-CN" dirty="0"/>
              <a:t>,</a:t>
            </a:r>
            <a:r>
              <a:rPr lang="zh-CN" altLang="en-US" dirty="0"/>
              <a:t>部分对象也将不存在</a:t>
            </a:r>
            <a:r>
              <a:rPr lang="en-US" altLang="zh-CN" dirty="0"/>
              <a:t>.</a:t>
            </a:r>
            <a:r>
              <a:rPr lang="zh-CN" altLang="en-US" dirty="0"/>
              <a:t>部分对象不能脱离整理对象单独存在。</a:t>
            </a:r>
            <a:endParaRPr lang="en-US" altLang="zh-CN" dirty="0"/>
          </a:p>
          <a:p>
            <a:endParaRPr lang="en-US" altLang="zh-CN" dirty="0"/>
          </a:p>
          <a:p>
            <a:endParaRPr lang="en-US" altLang="zh-CN" b="1" dirty="0"/>
          </a:p>
          <a:p>
            <a:endParaRPr lang="en-US" altLang="zh-CN" dirty="0"/>
          </a:p>
        </p:txBody>
      </p:sp>
      <p:sp>
        <p:nvSpPr>
          <p:cNvPr id="6" name="文本框 5">
            <a:extLst>
              <a:ext uri="{FF2B5EF4-FFF2-40B4-BE49-F238E27FC236}">
                <a16:creationId xmlns:a16="http://schemas.microsoft.com/office/drawing/2014/main" id="{5453075A-1D97-4DDC-AB6B-BE0F3AC0BF13}"/>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pic>
        <p:nvPicPr>
          <p:cNvPr id="2" name="图片 1">
            <a:extLst>
              <a:ext uri="{FF2B5EF4-FFF2-40B4-BE49-F238E27FC236}">
                <a16:creationId xmlns:a16="http://schemas.microsoft.com/office/drawing/2014/main" id="{13E9EDA9-5D69-440A-9B15-5207B78D63FB}"/>
              </a:ext>
            </a:extLst>
          </p:cNvPr>
          <p:cNvPicPr>
            <a:picLocks noChangeAspect="1"/>
          </p:cNvPicPr>
          <p:nvPr/>
        </p:nvPicPr>
        <p:blipFill>
          <a:blip r:embed="rId2"/>
          <a:stretch>
            <a:fillRect/>
          </a:stretch>
        </p:blipFill>
        <p:spPr>
          <a:xfrm>
            <a:off x="7379686" y="2094497"/>
            <a:ext cx="1628775" cy="1895475"/>
          </a:xfrm>
          <a:prstGeom prst="rect">
            <a:avLst/>
          </a:prstGeom>
        </p:spPr>
      </p:pic>
      <p:pic>
        <p:nvPicPr>
          <p:cNvPr id="4" name="图片 3">
            <a:extLst>
              <a:ext uri="{FF2B5EF4-FFF2-40B4-BE49-F238E27FC236}">
                <a16:creationId xmlns:a16="http://schemas.microsoft.com/office/drawing/2014/main" id="{8725674C-772A-405C-B7D2-AAB1B7BD4913}"/>
              </a:ext>
            </a:extLst>
          </p:cNvPr>
          <p:cNvPicPr>
            <a:picLocks noChangeAspect="1"/>
          </p:cNvPicPr>
          <p:nvPr/>
        </p:nvPicPr>
        <p:blipFill>
          <a:blip r:embed="rId3"/>
          <a:stretch>
            <a:fillRect/>
          </a:stretch>
        </p:blipFill>
        <p:spPr>
          <a:xfrm>
            <a:off x="9977789" y="2646959"/>
            <a:ext cx="1085850" cy="1895475"/>
          </a:xfrm>
          <a:prstGeom prst="rect">
            <a:avLst/>
          </a:prstGeom>
        </p:spPr>
      </p:pic>
      <p:sp>
        <p:nvSpPr>
          <p:cNvPr id="8" name="文本框 7">
            <a:extLst>
              <a:ext uri="{FF2B5EF4-FFF2-40B4-BE49-F238E27FC236}">
                <a16:creationId xmlns:a16="http://schemas.microsoft.com/office/drawing/2014/main" id="{04735350-DA57-48B2-AFDD-91369CAD8A8D}"/>
              </a:ext>
            </a:extLst>
          </p:cNvPr>
          <p:cNvSpPr txBox="1"/>
          <p:nvPr/>
        </p:nvSpPr>
        <p:spPr>
          <a:xfrm>
            <a:off x="7666708" y="4243465"/>
            <a:ext cx="1371088" cy="369332"/>
          </a:xfrm>
          <a:prstGeom prst="rect">
            <a:avLst/>
          </a:prstGeom>
          <a:noFill/>
        </p:spPr>
        <p:txBody>
          <a:bodyPr wrap="square">
            <a:spAutoFit/>
          </a:bodyPr>
          <a:lstStyle/>
          <a:p>
            <a:r>
              <a:rPr lang="zh-CN" altLang="en-US" dirty="0"/>
              <a:t>聚合关系</a:t>
            </a:r>
          </a:p>
        </p:txBody>
      </p:sp>
      <p:sp>
        <p:nvSpPr>
          <p:cNvPr id="9" name="文本框 8">
            <a:extLst>
              <a:ext uri="{FF2B5EF4-FFF2-40B4-BE49-F238E27FC236}">
                <a16:creationId xmlns:a16="http://schemas.microsoft.com/office/drawing/2014/main" id="{3AF06F02-3417-4073-960E-E84FB89BD269}"/>
              </a:ext>
            </a:extLst>
          </p:cNvPr>
          <p:cNvSpPr txBox="1"/>
          <p:nvPr/>
        </p:nvSpPr>
        <p:spPr>
          <a:xfrm>
            <a:off x="9977789" y="4770216"/>
            <a:ext cx="1371088" cy="369332"/>
          </a:xfrm>
          <a:prstGeom prst="rect">
            <a:avLst/>
          </a:prstGeom>
          <a:noFill/>
        </p:spPr>
        <p:txBody>
          <a:bodyPr wrap="square">
            <a:spAutoFit/>
          </a:bodyPr>
          <a:lstStyle/>
          <a:p>
            <a:r>
              <a:rPr lang="zh-CN" altLang="en-US" dirty="0"/>
              <a:t>组合关系</a:t>
            </a:r>
          </a:p>
        </p:txBody>
      </p:sp>
    </p:spTree>
    <p:extLst>
      <p:ext uri="{BB962C8B-B14F-4D97-AF65-F5344CB8AC3E}">
        <p14:creationId xmlns:p14="http://schemas.microsoft.com/office/powerpoint/2010/main" val="253231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7F4307-C39D-42DA-9420-CC611306FA58}"/>
              </a:ext>
            </a:extLst>
          </p:cNvPr>
          <p:cNvSpPr txBox="1"/>
          <p:nvPr/>
        </p:nvSpPr>
        <p:spPr>
          <a:xfrm>
            <a:off x="4236356" y="857250"/>
            <a:ext cx="3719288" cy="1015663"/>
          </a:xfrm>
          <a:prstGeom prst="rect">
            <a:avLst/>
          </a:prstGeom>
          <a:noFill/>
        </p:spPr>
        <p:txBody>
          <a:bodyPr wrap="none" rtlCol="0">
            <a:spAutoFit/>
          </a:bodyPr>
          <a:lstStyle/>
          <a:p>
            <a:r>
              <a:rPr lang="en-US" altLang="zh-CN" sz="6000" dirty="0">
                <a:solidFill>
                  <a:schemeClr val="accent3"/>
                </a:solidFill>
                <a:latin typeface="微软雅黑" panose="020B0503020204020204" pitchFamily="34" charset="-122"/>
                <a:ea typeface="微软雅黑" panose="020B0503020204020204" pitchFamily="34" charset="-122"/>
              </a:rPr>
              <a:t>Question:</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F358699-ADD4-4AD0-B919-C8DB4E8A98E2}"/>
              </a:ext>
            </a:extLst>
          </p:cNvPr>
          <p:cNvSpPr txBox="1"/>
          <p:nvPr/>
        </p:nvSpPr>
        <p:spPr>
          <a:xfrm>
            <a:off x="2020861" y="1996887"/>
            <a:ext cx="8344383" cy="646331"/>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学校与老师关系</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学校中包含老师</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如果学校停办了</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老师依然存在</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和</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头和嘴的关系</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没了头</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嘴也就不存在了</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哪个属于聚合关系</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哪个属于组合关系</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E63C3BE-69B9-49CA-9503-41A6120A3529}"/>
              </a:ext>
            </a:extLst>
          </p:cNvPr>
          <p:cNvSpPr txBox="1"/>
          <p:nvPr/>
        </p:nvSpPr>
        <p:spPr>
          <a:xfrm>
            <a:off x="2414288" y="3105834"/>
            <a:ext cx="7557527" cy="923330"/>
          </a:xfrm>
          <a:prstGeom prst="rect">
            <a:avLst/>
          </a:prstGeom>
          <a:noFill/>
        </p:spPr>
        <p:txBody>
          <a:bodyPr wrap="square" rtlCol="0">
            <a:spAutoFit/>
          </a:bodyPr>
          <a:lstStyle/>
          <a:p>
            <a:r>
              <a:rPr lang="en-US" altLang="zh-CN" dirty="0">
                <a:solidFill>
                  <a:schemeClr val="accent1"/>
                </a:solidFill>
              </a:rPr>
              <a:t>“</a:t>
            </a:r>
            <a:r>
              <a:rPr lang="zh-CN" altLang="en-US" dirty="0">
                <a:solidFill>
                  <a:schemeClr val="accent1"/>
                </a:solidFill>
              </a:rPr>
              <a:t>学校与老师关系</a:t>
            </a:r>
            <a:r>
              <a:rPr lang="en-US" altLang="zh-CN" dirty="0">
                <a:solidFill>
                  <a:schemeClr val="accent1"/>
                </a:solidFill>
              </a:rPr>
              <a:t>,</a:t>
            </a:r>
            <a:r>
              <a:rPr lang="zh-CN" altLang="en-US" dirty="0">
                <a:solidFill>
                  <a:schemeClr val="accent1"/>
                </a:solidFill>
              </a:rPr>
              <a:t>学校中包含老师</a:t>
            </a:r>
            <a:r>
              <a:rPr lang="en-US" altLang="zh-CN" dirty="0">
                <a:solidFill>
                  <a:schemeClr val="accent1"/>
                </a:solidFill>
              </a:rPr>
              <a:t>,</a:t>
            </a:r>
            <a:r>
              <a:rPr lang="zh-CN" altLang="en-US" dirty="0">
                <a:solidFill>
                  <a:schemeClr val="accent1"/>
                </a:solidFill>
              </a:rPr>
              <a:t>如果学校停办了</a:t>
            </a:r>
            <a:r>
              <a:rPr lang="en-US" altLang="zh-CN" dirty="0">
                <a:solidFill>
                  <a:schemeClr val="accent1"/>
                </a:solidFill>
              </a:rPr>
              <a:t>,</a:t>
            </a:r>
            <a:r>
              <a:rPr lang="zh-CN" altLang="en-US" dirty="0">
                <a:solidFill>
                  <a:schemeClr val="accent1"/>
                </a:solidFill>
              </a:rPr>
              <a:t>老师依然存在</a:t>
            </a:r>
            <a:r>
              <a:rPr lang="en-US" altLang="zh-CN" dirty="0">
                <a:solidFill>
                  <a:schemeClr val="accent1"/>
                </a:solidFill>
              </a:rPr>
              <a:t>”</a:t>
            </a:r>
            <a:r>
              <a:rPr lang="zh-CN" altLang="en-US" dirty="0">
                <a:solidFill>
                  <a:schemeClr val="accent1"/>
                </a:solidFill>
              </a:rPr>
              <a:t>属于聚合关系； </a:t>
            </a:r>
            <a:endParaRPr lang="en-US" altLang="zh-CN" dirty="0">
              <a:solidFill>
                <a:schemeClr val="accent1"/>
              </a:solidFill>
            </a:endParaRPr>
          </a:p>
          <a:p>
            <a:r>
              <a:rPr lang="zh-CN" altLang="en-US" dirty="0">
                <a:solidFill>
                  <a:schemeClr val="accent1"/>
                </a:solidFill>
              </a:rPr>
              <a:t>“头和嘴的关系</a:t>
            </a:r>
            <a:r>
              <a:rPr lang="en-US" altLang="zh-CN" dirty="0">
                <a:solidFill>
                  <a:schemeClr val="accent1"/>
                </a:solidFill>
              </a:rPr>
              <a:t>,</a:t>
            </a:r>
            <a:r>
              <a:rPr lang="zh-CN" altLang="en-US" dirty="0">
                <a:solidFill>
                  <a:schemeClr val="accent1"/>
                </a:solidFill>
              </a:rPr>
              <a:t>没了头</a:t>
            </a:r>
            <a:r>
              <a:rPr lang="en-US" altLang="zh-CN" dirty="0">
                <a:solidFill>
                  <a:schemeClr val="accent1"/>
                </a:solidFill>
              </a:rPr>
              <a:t>,</a:t>
            </a:r>
            <a:r>
              <a:rPr lang="zh-CN" altLang="en-US" dirty="0">
                <a:solidFill>
                  <a:schemeClr val="accent1"/>
                </a:solidFill>
              </a:rPr>
              <a:t>嘴也就不存在了”属于组合关系。</a:t>
            </a:r>
            <a:endParaRPr lang="en-US" altLang="zh-CN" dirty="0">
              <a:solidFill>
                <a:schemeClr val="accent1"/>
              </a:solidFill>
            </a:endParaRPr>
          </a:p>
        </p:txBody>
      </p:sp>
    </p:spTree>
    <p:extLst>
      <p:ext uri="{BB962C8B-B14F-4D97-AF65-F5344CB8AC3E}">
        <p14:creationId xmlns:p14="http://schemas.microsoft.com/office/powerpoint/2010/main" val="400608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D780B0-5553-4F14-8B04-84554115BD12}"/>
              </a:ext>
            </a:extLst>
          </p:cNvPr>
          <p:cNvSpPr txBox="1"/>
          <p:nvPr/>
        </p:nvSpPr>
        <p:spPr>
          <a:xfrm>
            <a:off x="1476744" y="2203828"/>
            <a:ext cx="5002651" cy="2031325"/>
          </a:xfrm>
          <a:prstGeom prst="rect">
            <a:avLst/>
          </a:prstGeom>
          <a:noFill/>
        </p:spPr>
        <p:txBody>
          <a:bodyPr wrap="square" rtlCol="0">
            <a:spAutoFit/>
          </a:bodyPr>
          <a:lstStyle/>
          <a:p>
            <a:r>
              <a:rPr lang="zh-CN" altLang="en-US" dirty="0">
                <a:solidFill>
                  <a:schemeClr val="accent1"/>
                </a:solidFill>
              </a:rPr>
              <a:t>依赖</a:t>
            </a:r>
            <a:r>
              <a:rPr lang="en-US" altLang="zh-CN" dirty="0">
                <a:solidFill>
                  <a:schemeClr val="accent1"/>
                </a:solidFill>
              </a:rPr>
              <a:t>(dependency)</a:t>
            </a:r>
            <a:r>
              <a:rPr lang="zh-CN" altLang="en-US" dirty="0"/>
              <a:t>通俗的讲</a:t>
            </a:r>
            <a:r>
              <a:rPr lang="en-US" altLang="zh-CN" dirty="0"/>
              <a:t>,</a:t>
            </a:r>
            <a:r>
              <a:rPr lang="zh-CN" altLang="en-US" dirty="0"/>
              <a:t>一个类</a:t>
            </a:r>
            <a:r>
              <a:rPr lang="en-US" altLang="zh-CN" dirty="0"/>
              <a:t>A</a:t>
            </a:r>
            <a:r>
              <a:rPr lang="zh-CN" altLang="en-US" dirty="0"/>
              <a:t>使用到了另一个类</a:t>
            </a:r>
            <a:r>
              <a:rPr lang="en-US" altLang="zh-CN" dirty="0"/>
              <a:t>B,</a:t>
            </a:r>
            <a:r>
              <a:rPr lang="zh-CN" altLang="en-US" dirty="0"/>
              <a:t>但是这种使用关系是具有偶然性的、临时性、非常弱的</a:t>
            </a:r>
            <a:r>
              <a:rPr lang="en-US" altLang="zh-CN" dirty="0"/>
              <a:t>,</a:t>
            </a:r>
            <a:r>
              <a:rPr lang="zh-CN" altLang="en-US" dirty="0"/>
              <a:t>但是</a:t>
            </a:r>
            <a:r>
              <a:rPr lang="en-US" altLang="zh-CN" dirty="0"/>
              <a:t>B</a:t>
            </a:r>
            <a:r>
              <a:rPr lang="zh-CN" altLang="en-US" dirty="0"/>
              <a:t>类的变化会影响到</a:t>
            </a:r>
            <a:r>
              <a:rPr lang="en-US" altLang="zh-CN" dirty="0"/>
              <a:t>A,</a:t>
            </a:r>
            <a:r>
              <a:rPr lang="zh-CN" altLang="en-US" dirty="0"/>
              <a:t>是一种使用关系。</a:t>
            </a:r>
            <a:endParaRPr lang="en-US" altLang="zh-CN" dirty="0"/>
          </a:p>
          <a:p>
            <a:endParaRPr lang="en-US" altLang="zh-CN" dirty="0"/>
          </a:p>
          <a:p>
            <a:r>
              <a:rPr lang="zh-CN" altLang="en-US" dirty="0"/>
              <a:t>在</a:t>
            </a:r>
            <a:r>
              <a:rPr lang="en-US" altLang="zh-CN" dirty="0"/>
              <a:t>UML</a:t>
            </a:r>
            <a:r>
              <a:rPr lang="zh-CN" altLang="en-US" dirty="0"/>
              <a:t>中是一条虚线，箭头从使用类指向被依赖的类。</a:t>
            </a:r>
            <a:endParaRPr lang="en-US" altLang="zh-CN" dirty="0"/>
          </a:p>
        </p:txBody>
      </p:sp>
      <p:pic>
        <p:nvPicPr>
          <p:cNvPr id="4" name="图片 3">
            <a:extLst>
              <a:ext uri="{FF2B5EF4-FFF2-40B4-BE49-F238E27FC236}">
                <a16:creationId xmlns:a16="http://schemas.microsoft.com/office/drawing/2014/main" id="{8081BC92-B522-4F9E-9011-A849E18CBE1B}"/>
              </a:ext>
            </a:extLst>
          </p:cNvPr>
          <p:cNvPicPr>
            <a:picLocks noChangeAspect="1"/>
          </p:cNvPicPr>
          <p:nvPr/>
        </p:nvPicPr>
        <p:blipFill>
          <a:blip r:embed="rId3"/>
          <a:stretch>
            <a:fillRect/>
          </a:stretch>
        </p:blipFill>
        <p:spPr>
          <a:xfrm>
            <a:off x="7216946" y="2686143"/>
            <a:ext cx="3552381" cy="742857"/>
          </a:xfrm>
          <a:prstGeom prst="rect">
            <a:avLst/>
          </a:prstGeom>
        </p:spPr>
      </p:pic>
      <p:sp>
        <p:nvSpPr>
          <p:cNvPr id="6" name="文本框 5">
            <a:extLst>
              <a:ext uri="{FF2B5EF4-FFF2-40B4-BE49-F238E27FC236}">
                <a16:creationId xmlns:a16="http://schemas.microsoft.com/office/drawing/2014/main" id="{6D845CB2-F569-4AB7-BA6A-C8FB10578789}"/>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5585723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70" y="378"/>
            <a:ext cx="4866463" cy="68572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          </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1469696" y="2453920"/>
            <a:ext cx="1928413" cy="1015663"/>
          </a:xfrm>
          <a:prstGeom prst="rect">
            <a:avLst/>
          </a:prstGeom>
        </p:spPr>
        <p:txBody>
          <a:bodyPr wrap="none" lIns="0" tIns="0" rIns="0" bIns="0">
            <a:spAutoFit/>
          </a:bodyPr>
          <a:lstStyle/>
          <a:p>
            <a:pPr algn="ctr"/>
            <a:r>
              <a:rPr lang="zh-CN" altLang="en-US" sz="66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36" name="矩形 35"/>
          <p:cNvSpPr/>
          <p:nvPr/>
        </p:nvSpPr>
        <p:spPr>
          <a:xfrm>
            <a:off x="1497747" y="3499712"/>
            <a:ext cx="1872307" cy="408253"/>
          </a:xfrm>
          <a:prstGeom prst="rect">
            <a:avLst/>
          </a:prstGeom>
        </p:spPr>
        <p:txBody>
          <a:bodyPr wrap="none" lIns="0" tIns="0" rIns="0" bIns="0">
            <a:spAutoFit/>
          </a:bodyPr>
          <a:lstStyle/>
          <a:p>
            <a:pPr algn="ctr"/>
            <a:r>
              <a:rPr lang="en-US" altLang="zh-CN" sz="2653"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p>
        </p:txBody>
      </p:sp>
      <p:sp>
        <p:nvSpPr>
          <p:cNvPr id="13" name="圆角矩形 16"/>
          <p:cNvSpPr/>
          <p:nvPr/>
        </p:nvSpPr>
        <p:spPr>
          <a:xfrm>
            <a:off x="6116613" y="341488"/>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4" name="圆角矩形 95"/>
          <p:cNvSpPr/>
          <p:nvPr/>
        </p:nvSpPr>
        <p:spPr>
          <a:xfrm>
            <a:off x="6116613" y="116039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15" name="圆角矩形 100"/>
          <p:cNvSpPr/>
          <p:nvPr/>
        </p:nvSpPr>
        <p:spPr>
          <a:xfrm>
            <a:off x="6116613" y="1979306"/>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6" name="圆角矩形 101"/>
          <p:cNvSpPr/>
          <p:nvPr/>
        </p:nvSpPr>
        <p:spPr>
          <a:xfrm>
            <a:off x="6116613" y="2798215"/>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7" name="椭圆 80"/>
          <p:cNvSpPr/>
          <p:nvPr/>
        </p:nvSpPr>
        <p:spPr bwMode="auto">
          <a:xfrm>
            <a:off x="6096000" y="29124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1.1</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2" name="椭圆 80"/>
          <p:cNvSpPr/>
          <p:nvPr/>
        </p:nvSpPr>
        <p:spPr bwMode="auto">
          <a:xfrm>
            <a:off x="6096000" y="111466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1.2</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3" name="椭圆 80"/>
          <p:cNvSpPr/>
          <p:nvPr/>
        </p:nvSpPr>
        <p:spPr bwMode="auto">
          <a:xfrm>
            <a:off x="6096000" y="193357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1.3</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4" name="椭圆 80"/>
          <p:cNvSpPr/>
          <p:nvPr/>
        </p:nvSpPr>
        <p:spPr bwMode="auto">
          <a:xfrm>
            <a:off x="6096000" y="2770727"/>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1.4</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25" name="矩形 39"/>
          <p:cNvSpPr>
            <a:spLocks noChangeArrowheads="1"/>
          </p:cNvSpPr>
          <p:nvPr/>
        </p:nvSpPr>
        <p:spPr bwMode="auto">
          <a:xfrm>
            <a:off x="7629029" y="301994"/>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什么是</a:t>
            </a: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endPar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26" name="矩形 39"/>
          <p:cNvSpPr>
            <a:spLocks noChangeArrowheads="1"/>
          </p:cNvSpPr>
          <p:nvPr/>
        </p:nvSpPr>
        <p:spPr bwMode="auto">
          <a:xfrm>
            <a:off x="7629029" y="113287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的发展历程</a:t>
            </a:r>
          </a:p>
        </p:txBody>
      </p:sp>
      <p:sp>
        <p:nvSpPr>
          <p:cNvPr id="27" name="矩形 39"/>
          <p:cNvSpPr>
            <a:spLocks noChangeArrowheads="1"/>
          </p:cNvSpPr>
          <p:nvPr/>
        </p:nvSpPr>
        <p:spPr bwMode="auto">
          <a:xfrm>
            <a:off x="7629029" y="1952842"/>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的特点</a:t>
            </a:r>
          </a:p>
        </p:txBody>
      </p:sp>
      <p:sp>
        <p:nvSpPr>
          <p:cNvPr id="28" name="矩形 39"/>
          <p:cNvSpPr>
            <a:spLocks noChangeArrowheads="1"/>
          </p:cNvSpPr>
          <p:nvPr/>
        </p:nvSpPr>
        <p:spPr bwMode="auto">
          <a:xfrm>
            <a:off x="7629029" y="2779593"/>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的结构</a:t>
            </a:r>
          </a:p>
        </p:txBody>
      </p:sp>
      <p:sp>
        <p:nvSpPr>
          <p:cNvPr id="40" name="圆角矩形 16">
            <a:extLst>
              <a:ext uri="{FF2B5EF4-FFF2-40B4-BE49-F238E27FC236}">
                <a16:creationId xmlns:a16="http://schemas.microsoft.com/office/drawing/2014/main" id="{77E75D10-AE1B-41B9-BB2A-492F230B0E80}"/>
              </a:ext>
            </a:extLst>
          </p:cNvPr>
          <p:cNvSpPr/>
          <p:nvPr/>
        </p:nvSpPr>
        <p:spPr>
          <a:xfrm>
            <a:off x="6137226" y="3582181"/>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1" name="圆角矩形 95">
            <a:extLst>
              <a:ext uri="{FF2B5EF4-FFF2-40B4-BE49-F238E27FC236}">
                <a16:creationId xmlns:a16="http://schemas.microsoft.com/office/drawing/2014/main" id="{9D06A246-D69F-4478-A019-B6C543A68763}"/>
              </a:ext>
            </a:extLst>
          </p:cNvPr>
          <p:cNvSpPr/>
          <p:nvPr/>
        </p:nvSpPr>
        <p:spPr>
          <a:xfrm>
            <a:off x="6137226" y="4401091"/>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467" b="1" dirty="0"/>
          </a:p>
        </p:txBody>
      </p:sp>
      <p:sp>
        <p:nvSpPr>
          <p:cNvPr id="42" name="圆角矩形 100">
            <a:extLst>
              <a:ext uri="{FF2B5EF4-FFF2-40B4-BE49-F238E27FC236}">
                <a16:creationId xmlns:a16="http://schemas.microsoft.com/office/drawing/2014/main" id="{858C541A-4D22-444F-AA73-F96AA770A1EB}"/>
              </a:ext>
            </a:extLst>
          </p:cNvPr>
          <p:cNvSpPr/>
          <p:nvPr/>
        </p:nvSpPr>
        <p:spPr>
          <a:xfrm>
            <a:off x="6137226" y="5219999"/>
            <a:ext cx="1035935" cy="601883"/>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3" name="圆角矩形 101">
            <a:extLst>
              <a:ext uri="{FF2B5EF4-FFF2-40B4-BE49-F238E27FC236}">
                <a16:creationId xmlns:a16="http://schemas.microsoft.com/office/drawing/2014/main" id="{CD30BCC7-F708-4F0B-8C06-9BEEED546435}"/>
              </a:ext>
            </a:extLst>
          </p:cNvPr>
          <p:cNvSpPr/>
          <p:nvPr/>
        </p:nvSpPr>
        <p:spPr>
          <a:xfrm>
            <a:off x="6137226" y="6038908"/>
            <a:ext cx="1035935" cy="601883"/>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44" name="椭圆 80">
            <a:extLst>
              <a:ext uri="{FF2B5EF4-FFF2-40B4-BE49-F238E27FC236}">
                <a16:creationId xmlns:a16="http://schemas.microsoft.com/office/drawing/2014/main" id="{2BB9732B-05B4-4E56-AF65-6EC2845BEF84}"/>
              </a:ext>
            </a:extLst>
          </p:cNvPr>
          <p:cNvSpPr/>
          <p:nvPr/>
        </p:nvSpPr>
        <p:spPr bwMode="auto">
          <a:xfrm>
            <a:off x="6116613" y="353194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1.5</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5" name="椭圆 80">
            <a:extLst>
              <a:ext uri="{FF2B5EF4-FFF2-40B4-BE49-F238E27FC236}">
                <a16:creationId xmlns:a16="http://schemas.microsoft.com/office/drawing/2014/main" id="{50417687-C92C-43C7-BAAE-FB65CEBB7C6C}"/>
              </a:ext>
            </a:extLst>
          </p:cNvPr>
          <p:cNvSpPr/>
          <p:nvPr/>
        </p:nvSpPr>
        <p:spPr bwMode="auto">
          <a:xfrm>
            <a:off x="6116613" y="435535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1.6</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6" name="椭圆 80">
            <a:extLst>
              <a:ext uri="{FF2B5EF4-FFF2-40B4-BE49-F238E27FC236}">
                <a16:creationId xmlns:a16="http://schemas.microsoft.com/office/drawing/2014/main" id="{C1B909DC-2A3E-48CF-9F8D-B487DDFF8675}"/>
              </a:ext>
            </a:extLst>
          </p:cNvPr>
          <p:cNvSpPr/>
          <p:nvPr/>
        </p:nvSpPr>
        <p:spPr bwMode="auto">
          <a:xfrm>
            <a:off x="6116613" y="5174263"/>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1.7</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7" name="椭圆 80">
            <a:extLst>
              <a:ext uri="{FF2B5EF4-FFF2-40B4-BE49-F238E27FC236}">
                <a16:creationId xmlns:a16="http://schemas.microsoft.com/office/drawing/2014/main" id="{F63FA246-8CC1-44D3-A3BC-E3A8FC9ABC79}"/>
              </a:ext>
            </a:extLst>
          </p:cNvPr>
          <p:cNvSpPr/>
          <p:nvPr/>
        </p:nvSpPr>
        <p:spPr bwMode="auto">
          <a:xfrm>
            <a:off x="6116613" y="6011420"/>
            <a:ext cx="946580" cy="693355"/>
          </a:xfrm>
          <a:prstGeom prst="ellipse">
            <a:avLst/>
          </a:prstGeom>
          <a:noFill/>
          <a:ln w="25400" cap="flat" cmpd="sng" algn="ctr">
            <a:noFill/>
            <a:prstDash val="solid"/>
          </a:ln>
          <a:effectLst>
            <a:innerShdw blurRad="63500" dist="25400" dir="18660000">
              <a:prstClr val="black">
                <a:alpha val="35000"/>
              </a:prstClr>
            </a:innerShdw>
          </a:effectLst>
        </p:spPr>
        <p:txBody>
          <a:bodyPr lIns="68580" tIns="34291" rIns="68580" bIns="34291"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sz="2400" b="1" kern="0" dirty="0">
                <a:solidFill>
                  <a:srgbClr val="FFFFFF"/>
                </a:solidFill>
                <a:latin typeface="微软雅黑" panose="020B0503020204020204" pitchFamily="34" charset="-122"/>
                <a:ea typeface="微软雅黑" panose="020B0503020204020204" pitchFamily="34" charset="-122"/>
              </a:rPr>
              <a:t>1.8</a:t>
            </a:r>
            <a:endParaRPr lang="zh-CN" altLang="en-US" sz="2800" b="1" kern="0" dirty="0">
              <a:solidFill>
                <a:srgbClr val="FFFFFF"/>
              </a:solidFill>
              <a:latin typeface="微软雅黑" panose="020B0503020204020204" pitchFamily="34" charset="-122"/>
              <a:ea typeface="微软雅黑" panose="020B0503020204020204" pitchFamily="34" charset="-122"/>
            </a:endParaRPr>
          </a:p>
        </p:txBody>
      </p:sp>
      <p:sp>
        <p:nvSpPr>
          <p:cNvPr id="48" name="矩形 39">
            <a:extLst>
              <a:ext uri="{FF2B5EF4-FFF2-40B4-BE49-F238E27FC236}">
                <a16:creationId xmlns:a16="http://schemas.microsoft.com/office/drawing/2014/main" id="{85AED7D7-F8B6-42A8-8BD6-D0F9A0BA35F1}"/>
              </a:ext>
            </a:extLst>
          </p:cNvPr>
          <p:cNvSpPr>
            <a:spLocks noChangeArrowheads="1"/>
          </p:cNvSpPr>
          <p:nvPr/>
        </p:nvSpPr>
        <p:spPr bwMode="auto">
          <a:xfrm>
            <a:off x="7649642" y="3542687"/>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的视图</a:t>
            </a:r>
          </a:p>
        </p:txBody>
      </p:sp>
      <p:sp>
        <p:nvSpPr>
          <p:cNvPr id="49" name="矩形 39">
            <a:extLst>
              <a:ext uri="{FF2B5EF4-FFF2-40B4-BE49-F238E27FC236}">
                <a16:creationId xmlns:a16="http://schemas.microsoft.com/office/drawing/2014/main" id="{A39578E9-7E9F-4EF9-95F7-81BF8E49601C}"/>
              </a:ext>
            </a:extLst>
          </p:cNvPr>
          <p:cNvSpPr>
            <a:spLocks noChangeArrowheads="1"/>
          </p:cNvSpPr>
          <p:nvPr/>
        </p:nvSpPr>
        <p:spPr bwMode="auto">
          <a:xfrm>
            <a:off x="7649642" y="437356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的图</a:t>
            </a:r>
          </a:p>
        </p:txBody>
      </p:sp>
      <p:sp>
        <p:nvSpPr>
          <p:cNvPr id="50" name="矩形 39">
            <a:extLst>
              <a:ext uri="{FF2B5EF4-FFF2-40B4-BE49-F238E27FC236}">
                <a16:creationId xmlns:a16="http://schemas.microsoft.com/office/drawing/2014/main" id="{5B73E4F4-334A-43E0-B1A7-D60D0A551BDB}"/>
              </a:ext>
            </a:extLst>
          </p:cNvPr>
          <p:cNvSpPr>
            <a:spLocks noChangeArrowheads="1"/>
          </p:cNvSpPr>
          <p:nvPr/>
        </p:nvSpPr>
        <p:spPr bwMode="auto">
          <a:xfrm>
            <a:off x="7649642" y="5193535"/>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en-US" altLang="zh-CN"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UML2.0</a:t>
            </a: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新特性</a:t>
            </a:r>
          </a:p>
        </p:txBody>
      </p:sp>
      <p:sp>
        <p:nvSpPr>
          <p:cNvPr id="51" name="矩形 39">
            <a:extLst>
              <a:ext uri="{FF2B5EF4-FFF2-40B4-BE49-F238E27FC236}">
                <a16:creationId xmlns:a16="http://schemas.microsoft.com/office/drawing/2014/main" id="{3CD4C51E-5B71-435A-9784-6938629A4F63}"/>
              </a:ext>
            </a:extLst>
          </p:cNvPr>
          <p:cNvSpPr>
            <a:spLocks noChangeArrowheads="1"/>
          </p:cNvSpPr>
          <p:nvPr/>
        </p:nvSpPr>
        <p:spPr bwMode="auto">
          <a:xfrm>
            <a:off x="7649642" y="6020286"/>
            <a:ext cx="3459525"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753"/>
              </a:spcBef>
            </a:pPr>
            <a:r>
              <a:rPr lang="zh-CN" altLang="en-US" sz="2400" dirty="0">
                <a:solidFill>
                  <a:schemeClr val="bg1">
                    <a:lumMod val="50000"/>
                  </a:schemeClr>
                </a:solidFill>
                <a:latin typeface="微软雅黑" panose="020B0503020204020204" pitchFamily="34" charset="-122"/>
                <a:ea typeface="微软雅黑" panose="020B0503020204020204" pitchFamily="34" charset="-122"/>
                <a:cs typeface="宋体" panose="02010600030101010101" pitchFamily="2" charset="-122"/>
              </a:rPr>
              <a:t>系统开发阶段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4C584E-8D10-4ABB-B59D-E96994568093}"/>
              </a:ext>
            </a:extLst>
          </p:cNvPr>
          <p:cNvSpPr txBox="1"/>
          <p:nvPr/>
        </p:nvSpPr>
        <p:spPr>
          <a:xfrm>
            <a:off x="1789346" y="1400191"/>
            <a:ext cx="4832861" cy="369332"/>
          </a:xfrm>
          <a:prstGeom prst="rect">
            <a:avLst/>
          </a:prstGeom>
          <a:noFill/>
        </p:spPr>
        <p:txBody>
          <a:bodyPr wrap="none" rtlCol="0">
            <a:spAutoFit/>
          </a:bodyPr>
          <a:lstStyle/>
          <a:p>
            <a:r>
              <a:rPr lang="zh-CN" altLang="en-US" dirty="0">
                <a:solidFill>
                  <a:schemeClr val="accent1"/>
                </a:solidFill>
              </a:rPr>
              <a:t>关联</a:t>
            </a:r>
            <a:r>
              <a:rPr lang="en-US" altLang="zh-CN" dirty="0">
                <a:solidFill>
                  <a:schemeClr val="accent1"/>
                </a:solidFill>
              </a:rPr>
              <a:t>(association)</a:t>
            </a:r>
            <a:r>
              <a:rPr lang="zh-CN" altLang="en-US" dirty="0"/>
              <a:t>可以分为单向关联，双向关联</a:t>
            </a:r>
          </a:p>
        </p:txBody>
      </p:sp>
      <p:pic>
        <p:nvPicPr>
          <p:cNvPr id="4" name="图片 3">
            <a:extLst>
              <a:ext uri="{FF2B5EF4-FFF2-40B4-BE49-F238E27FC236}">
                <a16:creationId xmlns:a16="http://schemas.microsoft.com/office/drawing/2014/main" id="{DA0732F8-9E12-4082-90A0-1582CD698F0F}"/>
              </a:ext>
            </a:extLst>
          </p:cNvPr>
          <p:cNvPicPr>
            <a:picLocks noChangeAspect="1"/>
          </p:cNvPicPr>
          <p:nvPr/>
        </p:nvPicPr>
        <p:blipFill>
          <a:blip r:embed="rId2"/>
          <a:stretch>
            <a:fillRect/>
          </a:stretch>
        </p:blipFill>
        <p:spPr>
          <a:xfrm>
            <a:off x="1789346" y="1980830"/>
            <a:ext cx="3685714" cy="733333"/>
          </a:xfrm>
          <a:prstGeom prst="rect">
            <a:avLst/>
          </a:prstGeom>
        </p:spPr>
      </p:pic>
      <p:sp>
        <p:nvSpPr>
          <p:cNvPr id="5" name="文本框 4">
            <a:extLst>
              <a:ext uri="{FF2B5EF4-FFF2-40B4-BE49-F238E27FC236}">
                <a16:creationId xmlns:a16="http://schemas.microsoft.com/office/drawing/2014/main" id="{6091B57C-DBBA-4F47-8D1C-D2D401718F68}"/>
              </a:ext>
            </a:extLst>
          </p:cNvPr>
          <p:cNvSpPr txBox="1"/>
          <p:nvPr/>
        </p:nvSpPr>
        <p:spPr>
          <a:xfrm>
            <a:off x="1803632" y="2856019"/>
            <a:ext cx="7523213" cy="1200329"/>
          </a:xfrm>
          <a:prstGeom prst="rect">
            <a:avLst/>
          </a:prstGeom>
          <a:noFill/>
        </p:spPr>
        <p:txBody>
          <a:bodyPr wrap="none" rtlCol="0">
            <a:spAutoFit/>
          </a:bodyPr>
          <a:lstStyle/>
          <a:p>
            <a:r>
              <a:rPr lang="zh-CN" altLang="en-US" dirty="0"/>
              <a:t>双向关联：</a:t>
            </a:r>
            <a:endParaRPr lang="en-US" altLang="zh-CN" dirty="0"/>
          </a:p>
          <a:p>
            <a:r>
              <a:rPr lang="en-US" altLang="zh-CN" dirty="0"/>
              <a:t>C1-C2</a:t>
            </a:r>
            <a:r>
              <a:rPr lang="zh-CN" altLang="en-US" dirty="0"/>
              <a:t>：指双方都知道对方的存在，都可以调用对方的公共属性和方法。</a:t>
            </a:r>
            <a:endParaRPr lang="en-US" altLang="zh-CN" dirty="0"/>
          </a:p>
          <a:p>
            <a:endParaRPr lang="en-US" altLang="zh-CN" dirty="0"/>
          </a:p>
          <a:p>
            <a:r>
              <a:rPr lang="zh-CN" altLang="en-US" dirty="0"/>
              <a:t>单向关联：</a:t>
            </a:r>
          </a:p>
        </p:txBody>
      </p:sp>
      <p:pic>
        <p:nvPicPr>
          <p:cNvPr id="7" name="图片 6">
            <a:extLst>
              <a:ext uri="{FF2B5EF4-FFF2-40B4-BE49-F238E27FC236}">
                <a16:creationId xmlns:a16="http://schemas.microsoft.com/office/drawing/2014/main" id="{AB9B69DC-57A5-48CC-AFDC-9F40B2581CB9}"/>
              </a:ext>
            </a:extLst>
          </p:cNvPr>
          <p:cNvPicPr>
            <a:picLocks noChangeAspect="1"/>
          </p:cNvPicPr>
          <p:nvPr/>
        </p:nvPicPr>
        <p:blipFill>
          <a:blip r:embed="rId3"/>
          <a:stretch>
            <a:fillRect/>
          </a:stretch>
        </p:blipFill>
        <p:spPr>
          <a:xfrm>
            <a:off x="1803632" y="4060218"/>
            <a:ext cx="3657143" cy="857143"/>
          </a:xfrm>
          <a:prstGeom prst="rect">
            <a:avLst/>
          </a:prstGeom>
        </p:spPr>
      </p:pic>
      <p:sp>
        <p:nvSpPr>
          <p:cNvPr id="8" name="文本框 7">
            <a:extLst>
              <a:ext uri="{FF2B5EF4-FFF2-40B4-BE49-F238E27FC236}">
                <a16:creationId xmlns:a16="http://schemas.microsoft.com/office/drawing/2014/main" id="{97FA1F0C-8EBB-4CE3-B6EE-01511A3A5E45}"/>
              </a:ext>
            </a:extLst>
          </p:cNvPr>
          <p:cNvSpPr txBox="1"/>
          <p:nvPr/>
        </p:nvSpPr>
        <p:spPr>
          <a:xfrm>
            <a:off x="1803632" y="5059217"/>
            <a:ext cx="8213685" cy="646331"/>
          </a:xfrm>
          <a:prstGeom prst="rect">
            <a:avLst/>
          </a:prstGeom>
          <a:noFill/>
        </p:spPr>
        <p:txBody>
          <a:bodyPr wrap="square" rtlCol="0">
            <a:spAutoFit/>
          </a:bodyPr>
          <a:lstStyle/>
          <a:p>
            <a:r>
              <a:rPr lang="en-US" altLang="zh-CN" dirty="0"/>
              <a:t>C3-&gt;C4</a:t>
            </a:r>
            <a:r>
              <a:rPr lang="zh-CN" altLang="en-US" dirty="0"/>
              <a:t>：表示相识关系，指</a:t>
            </a:r>
            <a:r>
              <a:rPr lang="en-US" altLang="zh-CN" dirty="0"/>
              <a:t>C3</a:t>
            </a:r>
            <a:r>
              <a:rPr lang="zh-CN" altLang="en-US" dirty="0"/>
              <a:t>知道</a:t>
            </a:r>
            <a:r>
              <a:rPr lang="en-US" altLang="zh-CN" dirty="0"/>
              <a:t>C4</a:t>
            </a:r>
            <a:r>
              <a:rPr lang="zh-CN" altLang="en-US" dirty="0"/>
              <a:t>，</a:t>
            </a:r>
            <a:r>
              <a:rPr lang="en-US" altLang="zh-CN" dirty="0"/>
              <a:t>C3</a:t>
            </a:r>
            <a:r>
              <a:rPr lang="zh-CN" altLang="en-US" dirty="0"/>
              <a:t>可以调用</a:t>
            </a:r>
            <a:r>
              <a:rPr lang="en-US" altLang="zh-CN" dirty="0"/>
              <a:t>C4</a:t>
            </a:r>
            <a:r>
              <a:rPr lang="zh-CN" altLang="en-US" dirty="0"/>
              <a:t>的公共属性和方法。没有生命期的依赖。一般是表示为一种引用。</a:t>
            </a:r>
          </a:p>
        </p:txBody>
      </p:sp>
      <p:sp>
        <p:nvSpPr>
          <p:cNvPr id="9" name="文本框 8">
            <a:extLst>
              <a:ext uri="{FF2B5EF4-FFF2-40B4-BE49-F238E27FC236}">
                <a16:creationId xmlns:a16="http://schemas.microsoft.com/office/drawing/2014/main" id="{26900AD5-8CFA-43F6-B8F3-93CAACFD1D97}"/>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spTree>
    <p:extLst>
      <p:ext uri="{BB962C8B-B14F-4D97-AF65-F5344CB8AC3E}">
        <p14:creationId xmlns:p14="http://schemas.microsoft.com/office/powerpoint/2010/main" val="4024636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B1F3A13-2F0F-4A85-A1D1-832A4A714416}"/>
              </a:ext>
            </a:extLst>
          </p:cNvPr>
          <p:cNvSpPr txBox="1"/>
          <p:nvPr/>
        </p:nvSpPr>
        <p:spPr>
          <a:xfrm>
            <a:off x="1300575" y="2030615"/>
            <a:ext cx="4627683" cy="2308324"/>
          </a:xfrm>
          <a:prstGeom prst="rect">
            <a:avLst/>
          </a:prstGeom>
          <a:noFill/>
        </p:spPr>
        <p:txBody>
          <a:bodyPr wrap="square" rtlCol="0">
            <a:spAutoFit/>
          </a:bodyPr>
          <a:lstStyle/>
          <a:p>
            <a:r>
              <a:rPr lang="zh-CN" altLang="en-US" dirty="0">
                <a:solidFill>
                  <a:schemeClr val="accent1"/>
                </a:solidFill>
              </a:rPr>
              <a:t>泛化</a:t>
            </a:r>
            <a:r>
              <a:rPr lang="en-US" altLang="zh-CN" dirty="0">
                <a:solidFill>
                  <a:schemeClr val="accent1"/>
                </a:solidFill>
              </a:rPr>
              <a:t>(generalization)</a:t>
            </a:r>
            <a:r>
              <a:rPr lang="zh-CN" altLang="en-US" dirty="0"/>
              <a:t>是对象之间耦合度最大的关系</a:t>
            </a:r>
            <a:r>
              <a:rPr lang="en-US" altLang="zh-CN" dirty="0"/>
              <a:t>,</a:t>
            </a:r>
            <a:r>
              <a:rPr lang="zh-CN" altLang="en-US" dirty="0"/>
              <a:t>是父类与子类的继承关系</a:t>
            </a:r>
            <a:r>
              <a:rPr lang="en-US" altLang="zh-CN" dirty="0"/>
              <a:t>,</a:t>
            </a:r>
            <a:r>
              <a:rPr lang="zh-CN" altLang="en-US" dirty="0"/>
              <a:t>是</a:t>
            </a:r>
            <a:r>
              <a:rPr lang="en-US" altLang="zh-CN" dirty="0"/>
              <a:t>is-a</a:t>
            </a:r>
            <a:r>
              <a:rPr lang="zh-CN" altLang="en-US" dirty="0"/>
              <a:t>的关系。</a:t>
            </a:r>
            <a:endParaRPr lang="en-US" altLang="zh-CN" dirty="0"/>
          </a:p>
          <a:p>
            <a:endParaRPr lang="en-US" altLang="zh-CN" dirty="0"/>
          </a:p>
          <a:p>
            <a:r>
              <a:rPr lang="zh-CN" altLang="en-US" dirty="0"/>
              <a:t>泛化关系在</a:t>
            </a:r>
            <a:r>
              <a:rPr lang="en-US" altLang="zh-CN" dirty="0"/>
              <a:t>UML</a:t>
            </a:r>
            <a:r>
              <a:rPr lang="zh-CN" altLang="en-US" dirty="0"/>
              <a:t>中用带空心三角箭头的实线来表示</a:t>
            </a:r>
            <a:r>
              <a:rPr lang="en-US" altLang="zh-CN" dirty="0"/>
              <a:t>,</a:t>
            </a:r>
            <a:r>
              <a:rPr lang="zh-CN" altLang="en-US" dirty="0"/>
              <a:t>箭头从子类指向父类。</a:t>
            </a:r>
            <a:endParaRPr lang="en-US" altLang="zh-CN" dirty="0"/>
          </a:p>
          <a:p>
            <a:endParaRPr lang="en-US" altLang="zh-CN" b="1" dirty="0"/>
          </a:p>
          <a:p>
            <a:endParaRPr lang="en-US" altLang="zh-CN" dirty="0"/>
          </a:p>
        </p:txBody>
      </p:sp>
      <p:sp>
        <p:nvSpPr>
          <p:cNvPr id="6" name="文本框 5">
            <a:extLst>
              <a:ext uri="{FF2B5EF4-FFF2-40B4-BE49-F238E27FC236}">
                <a16:creationId xmlns:a16="http://schemas.microsoft.com/office/drawing/2014/main" id="{5453075A-1D97-4DDC-AB6B-BE0F3AC0BF13}"/>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1.6.2 </a:t>
            </a:r>
            <a:r>
              <a:rPr lang="zh-CN" altLang="en-US" dirty="0"/>
              <a:t>类图</a:t>
            </a:r>
          </a:p>
        </p:txBody>
      </p:sp>
      <p:pic>
        <p:nvPicPr>
          <p:cNvPr id="7" name="图片 6">
            <a:extLst>
              <a:ext uri="{FF2B5EF4-FFF2-40B4-BE49-F238E27FC236}">
                <a16:creationId xmlns:a16="http://schemas.microsoft.com/office/drawing/2014/main" id="{2048CB05-BB08-4E02-97F0-3E52AAAD9805}"/>
              </a:ext>
            </a:extLst>
          </p:cNvPr>
          <p:cNvPicPr>
            <a:picLocks noChangeAspect="1"/>
          </p:cNvPicPr>
          <p:nvPr/>
        </p:nvPicPr>
        <p:blipFill>
          <a:blip r:embed="rId2"/>
          <a:stretch>
            <a:fillRect/>
          </a:stretch>
        </p:blipFill>
        <p:spPr>
          <a:xfrm>
            <a:off x="6867588" y="2362967"/>
            <a:ext cx="3390900" cy="990600"/>
          </a:xfrm>
          <a:prstGeom prst="rect">
            <a:avLst/>
          </a:prstGeom>
        </p:spPr>
      </p:pic>
    </p:spTree>
    <p:extLst>
      <p:ext uri="{BB962C8B-B14F-4D97-AF65-F5344CB8AC3E}">
        <p14:creationId xmlns:p14="http://schemas.microsoft.com/office/powerpoint/2010/main" val="706138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5C8F00-5CA0-49BF-8382-5089228B8EEA}"/>
              </a:ext>
            </a:extLst>
          </p:cNvPr>
          <p:cNvSpPr txBox="1"/>
          <p:nvPr/>
        </p:nvSpPr>
        <p:spPr>
          <a:xfrm>
            <a:off x="8220075" y="763786"/>
            <a:ext cx="3199765"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1.6.3 </a:t>
            </a:r>
            <a:r>
              <a:rPr lang="zh-CN" altLang="en-US" dirty="0"/>
              <a:t>对象图</a:t>
            </a:r>
          </a:p>
        </p:txBody>
      </p:sp>
      <p:sp>
        <p:nvSpPr>
          <p:cNvPr id="3" name="文本框 2">
            <a:extLst>
              <a:ext uri="{FF2B5EF4-FFF2-40B4-BE49-F238E27FC236}">
                <a16:creationId xmlns:a16="http://schemas.microsoft.com/office/drawing/2014/main" id="{6C86C0D7-AC44-4522-AE21-D8987A4BE2FB}"/>
              </a:ext>
            </a:extLst>
          </p:cNvPr>
          <p:cNvSpPr txBox="1"/>
          <p:nvPr/>
        </p:nvSpPr>
        <p:spPr>
          <a:xfrm>
            <a:off x="7408549" y="1911755"/>
            <a:ext cx="3802636" cy="2031325"/>
          </a:xfrm>
          <a:prstGeom prst="rect">
            <a:avLst/>
          </a:prstGeom>
          <a:noFill/>
        </p:spPr>
        <p:txBody>
          <a:bodyPr wrap="square" rtlCol="0">
            <a:spAutoFit/>
          </a:bodyPr>
          <a:lstStyle/>
          <a:p>
            <a:r>
              <a:rPr lang="en-US" altLang="zh-CN" dirty="0"/>
              <a:t>UML</a:t>
            </a:r>
            <a:r>
              <a:rPr lang="zh-CN" altLang="en-US" dirty="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p>
        </p:txBody>
      </p:sp>
      <p:pic>
        <p:nvPicPr>
          <p:cNvPr id="4" name="图片 3">
            <a:extLst>
              <a:ext uri="{FF2B5EF4-FFF2-40B4-BE49-F238E27FC236}">
                <a16:creationId xmlns:a16="http://schemas.microsoft.com/office/drawing/2014/main" id="{5750BDAB-637B-4F6C-92AC-3D892EFD3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10" y="1911755"/>
            <a:ext cx="5906831" cy="3034490"/>
          </a:xfrm>
          <a:prstGeom prst="rect">
            <a:avLst/>
          </a:prstGeom>
        </p:spPr>
      </p:pic>
    </p:spTree>
    <p:extLst>
      <p:ext uri="{BB962C8B-B14F-4D97-AF65-F5344CB8AC3E}">
        <p14:creationId xmlns:p14="http://schemas.microsoft.com/office/powerpoint/2010/main" val="266277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7F4307-C39D-42DA-9420-CC611306FA58}"/>
              </a:ext>
            </a:extLst>
          </p:cNvPr>
          <p:cNvSpPr txBox="1"/>
          <p:nvPr/>
        </p:nvSpPr>
        <p:spPr>
          <a:xfrm>
            <a:off x="4236356" y="857250"/>
            <a:ext cx="3719288" cy="1015663"/>
          </a:xfrm>
          <a:prstGeom prst="rect">
            <a:avLst/>
          </a:prstGeom>
          <a:noFill/>
        </p:spPr>
        <p:txBody>
          <a:bodyPr wrap="none" rtlCol="0">
            <a:spAutoFit/>
          </a:bodyPr>
          <a:lstStyle/>
          <a:p>
            <a:r>
              <a:rPr lang="en-US" altLang="zh-CN" sz="6000" dirty="0">
                <a:solidFill>
                  <a:schemeClr val="accent3"/>
                </a:solidFill>
                <a:latin typeface="微软雅黑" panose="020B0503020204020204" pitchFamily="34" charset="-122"/>
                <a:ea typeface="微软雅黑" panose="020B0503020204020204" pitchFamily="34" charset="-122"/>
              </a:rPr>
              <a:t>Question:</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F358699-ADD4-4AD0-B919-C8DB4E8A98E2}"/>
              </a:ext>
            </a:extLst>
          </p:cNvPr>
          <p:cNvSpPr txBox="1"/>
          <p:nvPr/>
        </p:nvSpPr>
        <p:spPr>
          <a:xfrm>
            <a:off x="4359787" y="2081744"/>
            <a:ext cx="347242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的类图和对象图有什么区别</a:t>
            </a:r>
          </a:p>
        </p:txBody>
      </p:sp>
      <p:graphicFrame>
        <p:nvGraphicFramePr>
          <p:cNvPr id="3" name="表格 3">
            <a:extLst>
              <a:ext uri="{FF2B5EF4-FFF2-40B4-BE49-F238E27FC236}">
                <a16:creationId xmlns:a16="http://schemas.microsoft.com/office/drawing/2014/main" id="{0D8AFD1A-760F-44D8-B823-47F30AC6892E}"/>
              </a:ext>
            </a:extLst>
          </p:cNvPr>
          <p:cNvGraphicFramePr>
            <a:graphicFrameLocks noGrp="1"/>
          </p:cNvGraphicFramePr>
          <p:nvPr>
            <p:extLst>
              <p:ext uri="{D42A27DB-BD31-4B8C-83A1-F6EECF244321}">
                <p14:modId xmlns:p14="http://schemas.microsoft.com/office/powerpoint/2010/main" val="2312971688"/>
              </p:ext>
            </p:extLst>
          </p:nvPr>
        </p:nvGraphicFramePr>
        <p:xfrm>
          <a:off x="881061" y="2659907"/>
          <a:ext cx="10429876" cy="3182014"/>
        </p:xfrm>
        <a:graphic>
          <a:graphicData uri="http://schemas.openxmlformats.org/drawingml/2006/table">
            <a:tbl>
              <a:tblPr firstRow="1" bandRow="1">
                <a:tableStyleId>{5C22544A-7EE6-4342-B048-85BDC9FD1C3A}</a:tableStyleId>
              </a:tblPr>
              <a:tblGrid>
                <a:gridCol w="5214938">
                  <a:extLst>
                    <a:ext uri="{9D8B030D-6E8A-4147-A177-3AD203B41FA5}">
                      <a16:colId xmlns:a16="http://schemas.microsoft.com/office/drawing/2014/main" val="4110253067"/>
                    </a:ext>
                  </a:extLst>
                </a:gridCol>
                <a:gridCol w="5214938">
                  <a:extLst>
                    <a:ext uri="{9D8B030D-6E8A-4147-A177-3AD203B41FA5}">
                      <a16:colId xmlns:a16="http://schemas.microsoft.com/office/drawing/2014/main" val="1286318858"/>
                    </a:ext>
                  </a:extLst>
                </a:gridCol>
              </a:tblGrid>
              <a:tr h="370840">
                <a:tc>
                  <a:txBody>
                    <a:bodyPr/>
                    <a:lstStyle/>
                    <a:p>
                      <a:pPr algn="ctr"/>
                      <a:r>
                        <a:rPr lang="zh-CN" altLang="en-US" dirty="0"/>
                        <a:t>类图</a:t>
                      </a:r>
                    </a:p>
                  </a:txBody>
                  <a:tcPr anchor="ctr"/>
                </a:tc>
                <a:tc>
                  <a:txBody>
                    <a:bodyPr/>
                    <a:lstStyle/>
                    <a:p>
                      <a:pPr algn="ctr"/>
                      <a:r>
                        <a:rPr lang="zh-CN" altLang="en-US" dirty="0"/>
                        <a:t>对象图</a:t>
                      </a:r>
                    </a:p>
                  </a:txBody>
                  <a:tcPr anchor="ctr"/>
                </a:tc>
                <a:extLst>
                  <a:ext uri="{0D108BD9-81ED-4DB2-BD59-A6C34878D82A}">
                    <a16:rowId xmlns:a16="http://schemas.microsoft.com/office/drawing/2014/main" val="4240060288"/>
                  </a:ext>
                </a:extLst>
              </a:tr>
              <a:tr h="370840">
                <a:tc>
                  <a:txBody>
                    <a:bodyPr/>
                    <a:lstStyle/>
                    <a:p>
                      <a:pPr algn="ctr"/>
                      <a:r>
                        <a:rPr lang="zh-CN" altLang="en-US" sz="1500" dirty="0"/>
                        <a:t>在类中包含三部分，分别是类名、类的属性和类的操作</a:t>
                      </a:r>
                    </a:p>
                  </a:txBody>
                  <a:tcPr marL="54509" marR="54509" marT="54509" marB="54509" anchor="ctr"/>
                </a:tc>
                <a:tc>
                  <a:txBody>
                    <a:bodyPr/>
                    <a:lstStyle/>
                    <a:p>
                      <a:pPr algn="ctr"/>
                      <a:r>
                        <a:rPr lang="zh-CN" altLang="en-US" sz="1500" dirty="0"/>
                        <a:t>对象包含两个部分：对象的名称和对象的属性</a:t>
                      </a:r>
                    </a:p>
                  </a:txBody>
                  <a:tcPr marL="54509" marR="54509" marT="54509" marB="54509" anchor="ctr"/>
                </a:tc>
                <a:extLst>
                  <a:ext uri="{0D108BD9-81ED-4DB2-BD59-A6C34878D82A}">
                    <a16:rowId xmlns:a16="http://schemas.microsoft.com/office/drawing/2014/main" val="408829973"/>
                  </a:ext>
                </a:extLst>
              </a:tr>
              <a:tr h="370840">
                <a:tc>
                  <a:txBody>
                    <a:bodyPr/>
                    <a:lstStyle/>
                    <a:p>
                      <a:pPr algn="ctr"/>
                      <a:r>
                        <a:rPr lang="zh-CN" altLang="en-US" sz="1500" dirty="0"/>
                        <a:t>类的名称栏只包含类名</a:t>
                      </a:r>
                    </a:p>
                  </a:txBody>
                  <a:tcPr marL="54509" marR="54509" marT="54509" marB="54509" anchor="ctr"/>
                </a:tc>
                <a:tc>
                  <a:txBody>
                    <a:bodyPr/>
                    <a:lstStyle/>
                    <a:p>
                      <a:pPr algn="ctr"/>
                      <a:r>
                        <a:rPr lang="zh-CN" altLang="en-US" sz="1500"/>
                        <a:t>对象的名称栏包含“对象名：类名”</a:t>
                      </a:r>
                    </a:p>
                  </a:txBody>
                  <a:tcPr marL="54509" marR="54509" marT="54509" marB="54509" anchor="ctr"/>
                </a:tc>
                <a:extLst>
                  <a:ext uri="{0D108BD9-81ED-4DB2-BD59-A6C34878D82A}">
                    <a16:rowId xmlns:a16="http://schemas.microsoft.com/office/drawing/2014/main" val="3905422266"/>
                  </a:ext>
                </a:extLst>
              </a:tr>
              <a:tr h="370840">
                <a:tc>
                  <a:txBody>
                    <a:bodyPr/>
                    <a:lstStyle/>
                    <a:p>
                      <a:pPr algn="ctr"/>
                      <a:r>
                        <a:rPr lang="zh-CN" altLang="en-US" sz="1500" dirty="0"/>
                        <a:t>类的属性栏定义了所有属性的特征</a:t>
                      </a:r>
                    </a:p>
                  </a:txBody>
                  <a:tcPr marL="54509" marR="54509" marT="54509" marB="54509" anchor="ctr"/>
                </a:tc>
                <a:tc>
                  <a:txBody>
                    <a:bodyPr/>
                    <a:lstStyle/>
                    <a:p>
                      <a:pPr algn="ctr"/>
                      <a:r>
                        <a:rPr lang="zh-CN" altLang="en-US" sz="1500"/>
                        <a:t>对象的属性栏定义了属性的当前值</a:t>
                      </a:r>
                    </a:p>
                  </a:txBody>
                  <a:tcPr marL="54509" marR="54509" marT="54509" marB="54509" anchor="ctr"/>
                </a:tc>
                <a:extLst>
                  <a:ext uri="{0D108BD9-81ED-4DB2-BD59-A6C34878D82A}">
                    <a16:rowId xmlns:a16="http://schemas.microsoft.com/office/drawing/2014/main" val="1106494436"/>
                  </a:ext>
                </a:extLst>
              </a:tr>
              <a:tr h="370840">
                <a:tc>
                  <a:txBody>
                    <a:bodyPr/>
                    <a:lstStyle/>
                    <a:p>
                      <a:pPr algn="ctr"/>
                      <a:r>
                        <a:rPr lang="zh-CN" altLang="en-US" sz="1500" dirty="0"/>
                        <a:t>类中列出了操作</a:t>
                      </a:r>
                    </a:p>
                  </a:txBody>
                  <a:tcPr marL="54509" marR="54509" marT="54509" marB="54509" anchor="ctr"/>
                </a:tc>
                <a:tc>
                  <a:txBody>
                    <a:bodyPr/>
                    <a:lstStyle/>
                    <a:p>
                      <a:pPr algn="ctr"/>
                      <a:r>
                        <a:rPr lang="zh-CN" altLang="en-US" sz="1500" dirty="0"/>
                        <a:t>对象图中不包含操作内容，因为对属于同一个类的对象，其操作是相同的</a:t>
                      </a:r>
                    </a:p>
                  </a:txBody>
                  <a:tcPr marL="54509" marR="54509" marT="54509" marB="54509" anchor="ctr"/>
                </a:tc>
                <a:extLst>
                  <a:ext uri="{0D108BD9-81ED-4DB2-BD59-A6C34878D82A}">
                    <a16:rowId xmlns:a16="http://schemas.microsoft.com/office/drawing/2014/main" val="2160265581"/>
                  </a:ext>
                </a:extLst>
              </a:tr>
              <a:tr h="370840">
                <a:tc>
                  <a:txBody>
                    <a:bodyPr/>
                    <a:lstStyle/>
                    <a:p>
                      <a:pPr algn="ctr"/>
                      <a:r>
                        <a:rPr lang="zh-CN" altLang="en-US" sz="1500"/>
                        <a:t>类中使用了关联连接，关联中使用名称、角色以及约束等特征定义</a:t>
                      </a:r>
                    </a:p>
                  </a:txBody>
                  <a:tcPr marL="54509" marR="54509" marT="54509" marB="54509" anchor="ctr"/>
                </a:tc>
                <a:tc>
                  <a:txBody>
                    <a:bodyPr/>
                    <a:lstStyle/>
                    <a:p>
                      <a:pPr algn="ctr"/>
                      <a:r>
                        <a:rPr lang="zh-CN" altLang="en-US" sz="1500" dirty="0"/>
                        <a:t>对象使用链进行连接，链中包含名称、角色</a:t>
                      </a:r>
                    </a:p>
                  </a:txBody>
                  <a:tcPr marL="54509" marR="54509" marT="54509" marB="54509" anchor="ctr"/>
                </a:tc>
                <a:extLst>
                  <a:ext uri="{0D108BD9-81ED-4DB2-BD59-A6C34878D82A}">
                    <a16:rowId xmlns:a16="http://schemas.microsoft.com/office/drawing/2014/main" val="3880535713"/>
                  </a:ext>
                </a:extLst>
              </a:tr>
              <a:tr h="370840">
                <a:tc>
                  <a:txBody>
                    <a:bodyPr/>
                    <a:lstStyle/>
                    <a:p>
                      <a:pPr algn="ctr"/>
                      <a:r>
                        <a:rPr lang="zh-CN" altLang="en-US" sz="1500" dirty="0"/>
                        <a:t>类代表的是对对象的分类所以必须说明可以参与关联的对象的数目</a:t>
                      </a:r>
                    </a:p>
                  </a:txBody>
                  <a:tcPr marL="54509" marR="54509" marT="54509" marB="54509" anchor="ctr"/>
                </a:tc>
                <a:tc>
                  <a:txBody>
                    <a:bodyPr/>
                    <a:lstStyle/>
                    <a:p>
                      <a:pPr algn="ctr"/>
                      <a:r>
                        <a:rPr lang="zh-CN" altLang="en-US" sz="1500" dirty="0"/>
                        <a:t>对象代表的是单独的实体，所有的链都是一对一的，因此不涉及到多重性。</a:t>
                      </a:r>
                    </a:p>
                  </a:txBody>
                  <a:tcPr marL="54509" marR="54509" marT="54509" marB="54509" anchor="ctr"/>
                </a:tc>
                <a:extLst>
                  <a:ext uri="{0D108BD9-81ED-4DB2-BD59-A6C34878D82A}">
                    <a16:rowId xmlns:a16="http://schemas.microsoft.com/office/drawing/2014/main" val="1643323885"/>
                  </a:ext>
                </a:extLst>
              </a:tr>
            </a:tbl>
          </a:graphicData>
        </a:graphic>
      </p:graphicFrame>
    </p:spTree>
    <p:extLst>
      <p:ext uri="{BB962C8B-B14F-4D97-AF65-F5344CB8AC3E}">
        <p14:creationId xmlns:p14="http://schemas.microsoft.com/office/powerpoint/2010/main" val="36617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DDA694E-029E-4551-8C5B-B22F5DE66AC6}"/>
              </a:ext>
            </a:extLst>
          </p:cNvPr>
          <p:cNvSpPr txBox="1"/>
          <p:nvPr/>
        </p:nvSpPr>
        <p:spPr>
          <a:xfrm>
            <a:off x="7729979" y="763786"/>
            <a:ext cx="3689861"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1.6.4 </a:t>
            </a:r>
            <a:r>
              <a:rPr lang="zh-CN" altLang="en-US" dirty="0"/>
              <a:t>状态机图</a:t>
            </a:r>
          </a:p>
        </p:txBody>
      </p:sp>
      <p:pic>
        <p:nvPicPr>
          <p:cNvPr id="3" name="图片 2">
            <a:extLst>
              <a:ext uri="{FF2B5EF4-FFF2-40B4-BE49-F238E27FC236}">
                <a16:creationId xmlns:a16="http://schemas.microsoft.com/office/drawing/2014/main" id="{00012F63-0B52-4BAF-9133-8B821BFC4A23}"/>
              </a:ext>
            </a:extLst>
          </p:cNvPr>
          <p:cNvPicPr>
            <a:picLocks noChangeAspect="1"/>
          </p:cNvPicPr>
          <p:nvPr/>
        </p:nvPicPr>
        <p:blipFill rotWithShape="1">
          <a:blip r:embed="rId3">
            <a:extLst>
              <a:ext uri="{28A0092B-C50C-407E-A947-70E740481C1C}">
                <a14:useLocalDpi xmlns:a14="http://schemas.microsoft.com/office/drawing/2010/main" val="0"/>
              </a:ext>
            </a:extLst>
          </a:blip>
          <a:srcRect b="32817"/>
          <a:stretch/>
        </p:blipFill>
        <p:spPr>
          <a:xfrm>
            <a:off x="1374072" y="3500870"/>
            <a:ext cx="8827534" cy="1678944"/>
          </a:xfrm>
          <a:prstGeom prst="rect">
            <a:avLst/>
          </a:prstGeom>
        </p:spPr>
      </p:pic>
      <p:sp>
        <p:nvSpPr>
          <p:cNvPr id="4" name="文本框 3">
            <a:extLst>
              <a:ext uri="{FF2B5EF4-FFF2-40B4-BE49-F238E27FC236}">
                <a16:creationId xmlns:a16="http://schemas.microsoft.com/office/drawing/2014/main" id="{90D10AF5-41EF-453D-A51E-60B8CE19E2D5}"/>
              </a:ext>
            </a:extLst>
          </p:cNvPr>
          <p:cNvSpPr txBox="1"/>
          <p:nvPr/>
        </p:nvSpPr>
        <p:spPr>
          <a:xfrm>
            <a:off x="5950562" y="1747607"/>
            <a:ext cx="5377843" cy="1477328"/>
          </a:xfrm>
          <a:prstGeom prst="rect">
            <a:avLst/>
          </a:prstGeom>
          <a:noFill/>
        </p:spPr>
        <p:txBody>
          <a:bodyPr wrap="square" rtlCol="0">
            <a:spAutoFit/>
          </a:bodyPr>
          <a:lstStyle/>
          <a:p>
            <a:r>
              <a:rPr lang="zh-CN" altLang="en-US" dirty="0"/>
              <a:t>描述一个实体基于事件反应的动态行为，显示了该实体是如何根据当前所处的状态对不同的事件做出反应的。</a:t>
            </a:r>
            <a:endParaRPr lang="en-US" altLang="zh-CN" dirty="0"/>
          </a:p>
          <a:p>
            <a:endParaRPr lang="en-US" altLang="zh-CN" dirty="0"/>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状态图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迁移</a:t>
            </a:r>
          </a:p>
        </p:txBody>
      </p:sp>
    </p:spTree>
    <p:extLst>
      <p:ext uri="{BB962C8B-B14F-4D97-AF65-F5344CB8AC3E}">
        <p14:creationId xmlns:p14="http://schemas.microsoft.com/office/powerpoint/2010/main" val="2528077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B1F3A13-2F0F-4A85-A1D1-832A4A714416}"/>
              </a:ext>
            </a:extLst>
          </p:cNvPr>
          <p:cNvSpPr txBox="1"/>
          <p:nvPr/>
        </p:nvSpPr>
        <p:spPr>
          <a:xfrm>
            <a:off x="1466273" y="1287006"/>
            <a:ext cx="2670008" cy="369332"/>
          </a:xfrm>
          <a:prstGeom prst="rect">
            <a:avLst/>
          </a:prstGeom>
          <a:noFill/>
        </p:spPr>
        <p:txBody>
          <a:bodyPr wrap="square" rtlCol="0">
            <a:spAutoFit/>
          </a:bodyPr>
          <a:lstStyle/>
          <a:p>
            <a:r>
              <a:rPr lang="zh-CN" altLang="en-US" dirty="0"/>
              <a:t>状态</a:t>
            </a:r>
            <a:endParaRPr lang="en-US" altLang="zh-CN" dirty="0"/>
          </a:p>
        </p:txBody>
      </p:sp>
      <p:sp>
        <p:nvSpPr>
          <p:cNvPr id="6" name="文本框 5">
            <a:extLst>
              <a:ext uri="{FF2B5EF4-FFF2-40B4-BE49-F238E27FC236}">
                <a16:creationId xmlns:a16="http://schemas.microsoft.com/office/drawing/2014/main" id="{5453075A-1D97-4DDC-AB6B-BE0F3AC0BF13}"/>
              </a:ext>
            </a:extLst>
          </p:cNvPr>
          <p:cNvSpPr txBox="1"/>
          <p:nvPr/>
        </p:nvSpPr>
        <p:spPr>
          <a:xfrm>
            <a:off x="7493170" y="763786"/>
            <a:ext cx="392667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1.6.4 </a:t>
            </a:r>
            <a:r>
              <a:rPr lang="zh-CN" altLang="en-US" dirty="0"/>
              <a:t>状态机图</a:t>
            </a:r>
          </a:p>
        </p:txBody>
      </p:sp>
      <p:pic>
        <p:nvPicPr>
          <p:cNvPr id="2" name="图片 1">
            <a:extLst>
              <a:ext uri="{FF2B5EF4-FFF2-40B4-BE49-F238E27FC236}">
                <a16:creationId xmlns:a16="http://schemas.microsoft.com/office/drawing/2014/main" id="{2618C968-A8BB-4F25-AFE0-01DB23F023B8}"/>
              </a:ext>
            </a:extLst>
          </p:cNvPr>
          <p:cNvPicPr>
            <a:picLocks noChangeAspect="1"/>
          </p:cNvPicPr>
          <p:nvPr/>
        </p:nvPicPr>
        <p:blipFill>
          <a:blip r:embed="rId2"/>
          <a:stretch>
            <a:fillRect/>
          </a:stretch>
        </p:blipFill>
        <p:spPr>
          <a:xfrm>
            <a:off x="1357631" y="1699900"/>
            <a:ext cx="1767880" cy="1083260"/>
          </a:xfrm>
          <a:prstGeom prst="rect">
            <a:avLst/>
          </a:prstGeom>
        </p:spPr>
      </p:pic>
      <p:sp>
        <p:nvSpPr>
          <p:cNvPr id="8" name="文本框 7">
            <a:extLst>
              <a:ext uri="{FF2B5EF4-FFF2-40B4-BE49-F238E27FC236}">
                <a16:creationId xmlns:a16="http://schemas.microsoft.com/office/drawing/2014/main" id="{DA9436C5-54DA-444A-B4F3-831ABE8EB8EC}"/>
              </a:ext>
            </a:extLst>
          </p:cNvPr>
          <p:cNvSpPr txBox="1"/>
          <p:nvPr/>
        </p:nvSpPr>
        <p:spPr>
          <a:xfrm>
            <a:off x="1649358" y="2783160"/>
            <a:ext cx="2670008" cy="369332"/>
          </a:xfrm>
          <a:prstGeom prst="rect">
            <a:avLst/>
          </a:prstGeom>
          <a:noFill/>
        </p:spPr>
        <p:txBody>
          <a:bodyPr wrap="square" rtlCol="0">
            <a:spAutoFit/>
          </a:bodyPr>
          <a:lstStyle/>
          <a:p>
            <a:r>
              <a:rPr lang="zh-CN" altLang="en-US" dirty="0"/>
              <a:t>简单状态</a:t>
            </a:r>
            <a:endParaRPr lang="en-US" altLang="zh-CN" dirty="0"/>
          </a:p>
        </p:txBody>
      </p:sp>
      <p:pic>
        <p:nvPicPr>
          <p:cNvPr id="3" name="图片 2">
            <a:extLst>
              <a:ext uri="{FF2B5EF4-FFF2-40B4-BE49-F238E27FC236}">
                <a16:creationId xmlns:a16="http://schemas.microsoft.com/office/drawing/2014/main" id="{3A89CFBC-9902-444D-89C7-5D7ADF182633}"/>
              </a:ext>
            </a:extLst>
          </p:cNvPr>
          <p:cNvPicPr>
            <a:picLocks noChangeAspect="1"/>
          </p:cNvPicPr>
          <p:nvPr/>
        </p:nvPicPr>
        <p:blipFill>
          <a:blip r:embed="rId3"/>
          <a:stretch>
            <a:fillRect/>
          </a:stretch>
        </p:blipFill>
        <p:spPr>
          <a:xfrm>
            <a:off x="4451534" y="1373482"/>
            <a:ext cx="1921472" cy="1307048"/>
          </a:xfrm>
          <a:prstGeom prst="rect">
            <a:avLst/>
          </a:prstGeom>
        </p:spPr>
      </p:pic>
      <p:sp>
        <p:nvSpPr>
          <p:cNvPr id="9" name="文本框 8">
            <a:extLst>
              <a:ext uri="{FF2B5EF4-FFF2-40B4-BE49-F238E27FC236}">
                <a16:creationId xmlns:a16="http://schemas.microsoft.com/office/drawing/2014/main" id="{F6B3494F-AEFB-4D71-A691-DAC50BEBDFDD}"/>
              </a:ext>
            </a:extLst>
          </p:cNvPr>
          <p:cNvSpPr txBox="1"/>
          <p:nvPr/>
        </p:nvSpPr>
        <p:spPr>
          <a:xfrm>
            <a:off x="4823162" y="2783160"/>
            <a:ext cx="2670008" cy="369332"/>
          </a:xfrm>
          <a:prstGeom prst="rect">
            <a:avLst/>
          </a:prstGeom>
          <a:noFill/>
        </p:spPr>
        <p:txBody>
          <a:bodyPr wrap="square" rtlCol="0">
            <a:spAutoFit/>
          </a:bodyPr>
          <a:lstStyle/>
          <a:p>
            <a:r>
              <a:rPr lang="zh-CN" altLang="en-US" dirty="0"/>
              <a:t>复杂状态</a:t>
            </a:r>
            <a:endParaRPr lang="en-US" altLang="zh-CN" dirty="0"/>
          </a:p>
        </p:txBody>
      </p:sp>
      <p:pic>
        <p:nvPicPr>
          <p:cNvPr id="4" name="图片 3">
            <a:extLst>
              <a:ext uri="{FF2B5EF4-FFF2-40B4-BE49-F238E27FC236}">
                <a16:creationId xmlns:a16="http://schemas.microsoft.com/office/drawing/2014/main" id="{406C191E-8C60-4909-A80A-B883747DBCD3}"/>
              </a:ext>
            </a:extLst>
          </p:cNvPr>
          <p:cNvPicPr>
            <a:picLocks noChangeAspect="1"/>
          </p:cNvPicPr>
          <p:nvPr/>
        </p:nvPicPr>
        <p:blipFill>
          <a:blip r:embed="rId4"/>
          <a:stretch>
            <a:fillRect/>
          </a:stretch>
        </p:blipFill>
        <p:spPr>
          <a:xfrm>
            <a:off x="1955034" y="3774565"/>
            <a:ext cx="775892" cy="775892"/>
          </a:xfrm>
          <a:prstGeom prst="rect">
            <a:avLst/>
          </a:prstGeom>
        </p:spPr>
      </p:pic>
      <p:sp>
        <p:nvSpPr>
          <p:cNvPr id="10" name="文本框 9">
            <a:extLst>
              <a:ext uri="{FF2B5EF4-FFF2-40B4-BE49-F238E27FC236}">
                <a16:creationId xmlns:a16="http://schemas.microsoft.com/office/drawing/2014/main" id="{FBC807FC-1683-4664-938B-6E9C43DFEC86}"/>
              </a:ext>
            </a:extLst>
          </p:cNvPr>
          <p:cNvSpPr txBox="1"/>
          <p:nvPr/>
        </p:nvSpPr>
        <p:spPr>
          <a:xfrm>
            <a:off x="4319366" y="4600380"/>
            <a:ext cx="2670008" cy="369332"/>
          </a:xfrm>
          <a:prstGeom prst="rect">
            <a:avLst/>
          </a:prstGeom>
          <a:noFill/>
        </p:spPr>
        <p:txBody>
          <a:bodyPr wrap="square" rtlCol="0">
            <a:spAutoFit/>
          </a:bodyPr>
          <a:lstStyle/>
          <a:p>
            <a:r>
              <a:rPr lang="zh-CN" altLang="en-US" dirty="0"/>
              <a:t>终止状态</a:t>
            </a:r>
            <a:endParaRPr lang="en-US" altLang="zh-CN" dirty="0"/>
          </a:p>
        </p:txBody>
      </p:sp>
      <p:pic>
        <p:nvPicPr>
          <p:cNvPr id="11" name="图片 10">
            <a:extLst>
              <a:ext uri="{FF2B5EF4-FFF2-40B4-BE49-F238E27FC236}">
                <a16:creationId xmlns:a16="http://schemas.microsoft.com/office/drawing/2014/main" id="{7528EF16-34DE-4C44-8E1D-FCD9FA73B03B}"/>
              </a:ext>
            </a:extLst>
          </p:cNvPr>
          <p:cNvPicPr>
            <a:picLocks noChangeAspect="1"/>
          </p:cNvPicPr>
          <p:nvPr/>
        </p:nvPicPr>
        <p:blipFill>
          <a:blip r:embed="rId5"/>
          <a:stretch>
            <a:fillRect/>
          </a:stretch>
        </p:blipFill>
        <p:spPr>
          <a:xfrm>
            <a:off x="4525975" y="3774564"/>
            <a:ext cx="706915" cy="706915"/>
          </a:xfrm>
          <a:prstGeom prst="rect">
            <a:avLst/>
          </a:prstGeom>
        </p:spPr>
      </p:pic>
      <p:sp>
        <p:nvSpPr>
          <p:cNvPr id="12" name="文本框 11">
            <a:extLst>
              <a:ext uri="{FF2B5EF4-FFF2-40B4-BE49-F238E27FC236}">
                <a16:creationId xmlns:a16="http://schemas.microsoft.com/office/drawing/2014/main" id="{9651E129-8E5A-479E-BE9A-31D14E8BAF17}"/>
              </a:ext>
            </a:extLst>
          </p:cNvPr>
          <p:cNvSpPr txBox="1"/>
          <p:nvPr/>
        </p:nvSpPr>
        <p:spPr>
          <a:xfrm>
            <a:off x="1790507" y="4600380"/>
            <a:ext cx="2670008" cy="369332"/>
          </a:xfrm>
          <a:prstGeom prst="rect">
            <a:avLst/>
          </a:prstGeom>
          <a:noFill/>
        </p:spPr>
        <p:txBody>
          <a:bodyPr wrap="square" rtlCol="0">
            <a:spAutoFit/>
          </a:bodyPr>
          <a:lstStyle/>
          <a:p>
            <a:r>
              <a:rPr lang="zh-CN" altLang="en-US" dirty="0"/>
              <a:t>初始状态</a:t>
            </a:r>
            <a:endParaRPr lang="en-US" altLang="zh-CN" dirty="0"/>
          </a:p>
        </p:txBody>
      </p:sp>
      <p:pic>
        <p:nvPicPr>
          <p:cNvPr id="13" name="图片 12">
            <a:extLst>
              <a:ext uri="{FF2B5EF4-FFF2-40B4-BE49-F238E27FC236}">
                <a16:creationId xmlns:a16="http://schemas.microsoft.com/office/drawing/2014/main" id="{601209DD-FC2E-4676-A323-2B8685AFC347}"/>
              </a:ext>
            </a:extLst>
          </p:cNvPr>
          <p:cNvPicPr>
            <a:picLocks noChangeAspect="1"/>
          </p:cNvPicPr>
          <p:nvPr/>
        </p:nvPicPr>
        <p:blipFill>
          <a:blip r:embed="rId6"/>
          <a:stretch>
            <a:fillRect/>
          </a:stretch>
        </p:blipFill>
        <p:spPr>
          <a:xfrm>
            <a:off x="6674481" y="3724123"/>
            <a:ext cx="775892" cy="775892"/>
          </a:xfrm>
          <a:prstGeom prst="rect">
            <a:avLst/>
          </a:prstGeom>
        </p:spPr>
      </p:pic>
      <p:sp>
        <p:nvSpPr>
          <p:cNvPr id="14" name="文本框 13">
            <a:extLst>
              <a:ext uri="{FF2B5EF4-FFF2-40B4-BE49-F238E27FC236}">
                <a16:creationId xmlns:a16="http://schemas.microsoft.com/office/drawing/2014/main" id="{1C227C5F-60CB-4044-A9FC-51623E337941}"/>
              </a:ext>
            </a:extLst>
          </p:cNvPr>
          <p:cNvSpPr txBox="1"/>
          <p:nvPr/>
        </p:nvSpPr>
        <p:spPr>
          <a:xfrm>
            <a:off x="6674481" y="4550457"/>
            <a:ext cx="2670008" cy="369332"/>
          </a:xfrm>
          <a:prstGeom prst="rect">
            <a:avLst/>
          </a:prstGeom>
          <a:noFill/>
        </p:spPr>
        <p:txBody>
          <a:bodyPr wrap="square" rtlCol="0">
            <a:spAutoFit/>
          </a:bodyPr>
          <a:lstStyle/>
          <a:p>
            <a:r>
              <a:rPr lang="zh-CN" altLang="en-US" dirty="0"/>
              <a:t>历史状态</a:t>
            </a:r>
            <a:endParaRPr lang="en-US" altLang="zh-CN" dirty="0"/>
          </a:p>
        </p:txBody>
      </p:sp>
    </p:spTree>
    <p:extLst>
      <p:ext uri="{BB962C8B-B14F-4D97-AF65-F5344CB8AC3E}">
        <p14:creationId xmlns:p14="http://schemas.microsoft.com/office/powerpoint/2010/main" val="1616390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6F1559-7680-4764-A176-A69BE792E9D6}"/>
              </a:ext>
            </a:extLst>
          </p:cNvPr>
          <p:cNvSpPr txBox="1"/>
          <p:nvPr/>
        </p:nvSpPr>
        <p:spPr>
          <a:xfrm>
            <a:off x="8143875" y="763786"/>
            <a:ext cx="3275965"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1.6.5 </a:t>
            </a:r>
            <a:r>
              <a:rPr lang="zh-CN" altLang="en-US" dirty="0"/>
              <a:t>活动图</a:t>
            </a:r>
          </a:p>
        </p:txBody>
      </p:sp>
      <p:pic>
        <p:nvPicPr>
          <p:cNvPr id="3" name="图片 2">
            <a:extLst>
              <a:ext uri="{FF2B5EF4-FFF2-40B4-BE49-F238E27FC236}">
                <a16:creationId xmlns:a16="http://schemas.microsoft.com/office/drawing/2014/main" id="{980124E3-0825-4735-8C9C-534AF54DA719}"/>
              </a:ext>
            </a:extLst>
          </p:cNvPr>
          <p:cNvPicPr>
            <a:picLocks noChangeAspect="1"/>
          </p:cNvPicPr>
          <p:nvPr/>
        </p:nvPicPr>
        <p:blipFill rotWithShape="1">
          <a:blip r:embed="rId3">
            <a:extLst>
              <a:ext uri="{28A0092B-C50C-407E-A947-70E740481C1C}">
                <a14:useLocalDpi xmlns:a14="http://schemas.microsoft.com/office/drawing/2010/main" val="0"/>
              </a:ext>
            </a:extLst>
          </a:blip>
          <a:srcRect l="22437"/>
          <a:stretch/>
        </p:blipFill>
        <p:spPr>
          <a:xfrm>
            <a:off x="1556723" y="651130"/>
            <a:ext cx="3396169" cy="5498983"/>
          </a:xfrm>
          <a:prstGeom prst="rect">
            <a:avLst/>
          </a:prstGeom>
        </p:spPr>
      </p:pic>
      <p:sp>
        <p:nvSpPr>
          <p:cNvPr id="4" name="文本框 3">
            <a:extLst>
              <a:ext uri="{FF2B5EF4-FFF2-40B4-BE49-F238E27FC236}">
                <a16:creationId xmlns:a16="http://schemas.microsoft.com/office/drawing/2014/main" id="{D51701A9-088B-45EE-98AD-2A7F4868E847}"/>
              </a:ext>
            </a:extLst>
          </p:cNvPr>
          <p:cNvSpPr txBox="1"/>
          <p:nvPr/>
        </p:nvSpPr>
        <p:spPr>
          <a:xfrm>
            <a:off x="7072794" y="1998482"/>
            <a:ext cx="4347046" cy="3139321"/>
          </a:xfrm>
          <a:prstGeom prst="rect">
            <a:avLst/>
          </a:prstGeom>
          <a:noFill/>
        </p:spPr>
        <p:txBody>
          <a:bodyPr wrap="square" rtlCol="0">
            <a:spAutoFit/>
          </a:bodyPr>
          <a:lstStyle/>
          <a:p>
            <a:r>
              <a:rPr lang="en-US" altLang="zh-CN" dirty="0"/>
              <a:t>UML</a:t>
            </a:r>
            <a:r>
              <a:rPr lang="zh-CN" altLang="en-US" dirty="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en-US" altLang="zh-CN" dirty="0"/>
          </a:p>
          <a:p>
            <a:r>
              <a:rPr lang="zh-CN" altLang="en-US" dirty="0"/>
              <a:t>活动图由一些活动组成，图中同时包括对这些活动的说明。当一个活动执行完毕之后，将沿着控制转移箭头转向下一个活动。活动图中还可以方便地描述控制转移的条件及并行执行等要求。</a:t>
            </a:r>
          </a:p>
        </p:txBody>
      </p:sp>
    </p:spTree>
    <p:extLst>
      <p:ext uri="{BB962C8B-B14F-4D97-AF65-F5344CB8AC3E}">
        <p14:creationId xmlns:p14="http://schemas.microsoft.com/office/powerpoint/2010/main" val="2349564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30BEEF-3174-49B0-90E5-4AA77DDB7D1F}"/>
              </a:ext>
            </a:extLst>
          </p:cNvPr>
          <p:cNvSpPr txBox="1"/>
          <p:nvPr/>
        </p:nvSpPr>
        <p:spPr>
          <a:xfrm>
            <a:off x="8143875" y="763786"/>
            <a:ext cx="3275965"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1.6.6 </a:t>
            </a:r>
            <a:r>
              <a:rPr lang="zh-CN" altLang="en-US" dirty="0"/>
              <a:t>顺序图</a:t>
            </a:r>
          </a:p>
        </p:txBody>
      </p:sp>
      <p:pic>
        <p:nvPicPr>
          <p:cNvPr id="3" name="图片 2">
            <a:extLst>
              <a:ext uri="{FF2B5EF4-FFF2-40B4-BE49-F238E27FC236}">
                <a16:creationId xmlns:a16="http://schemas.microsoft.com/office/drawing/2014/main" id="{14603F3C-FCA1-4491-9E55-AEAD7CBF3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324" y="1370673"/>
            <a:ext cx="4378826" cy="4191444"/>
          </a:xfrm>
          <a:prstGeom prst="rect">
            <a:avLst/>
          </a:prstGeom>
        </p:spPr>
      </p:pic>
      <p:sp>
        <p:nvSpPr>
          <p:cNvPr id="4" name="文本框 3">
            <a:extLst>
              <a:ext uri="{FF2B5EF4-FFF2-40B4-BE49-F238E27FC236}">
                <a16:creationId xmlns:a16="http://schemas.microsoft.com/office/drawing/2014/main" id="{552A2E56-0885-4B79-812F-F28B01B56A48}"/>
              </a:ext>
            </a:extLst>
          </p:cNvPr>
          <p:cNvSpPr txBox="1"/>
          <p:nvPr/>
        </p:nvSpPr>
        <p:spPr>
          <a:xfrm>
            <a:off x="2570409" y="5562117"/>
            <a:ext cx="2954655" cy="369332"/>
          </a:xfrm>
          <a:prstGeom prst="rect">
            <a:avLst/>
          </a:prstGeom>
          <a:noFill/>
        </p:spPr>
        <p:txBody>
          <a:bodyPr wrap="none" rtlCol="0">
            <a:spAutoFit/>
          </a:bodyPr>
          <a:lstStyle/>
          <a:p>
            <a:r>
              <a:rPr lang="zh-CN" altLang="en-US" dirty="0"/>
              <a:t>社区团购部分大致的顺序图</a:t>
            </a:r>
          </a:p>
        </p:txBody>
      </p:sp>
      <p:sp>
        <p:nvSpPr>
          <p:cNvPr id="5" name="文本框 4">
            <a:extLst>
              <a:ext uri="{FF2B5EF4-FFF2-40B4-BE49-F238E27FC236}">
                <a16:creationId xmlns:a16="http://schemas.microsoft.com/office/drawing/2014/main" id="{1078D2F1-1D3E-4258-8978-7AC739EADC4D}"/>
              </a:ext>
            </a:extLst>
          </p:cNvPr>
          <p:cNvSpPr txBox="1"/>
          <p:nvPr/>
        </p:nvSpPr>
        <p:spPr>
          <a:xfrm>
            <a:off x="7506004" y="1860305"/>
            <a:ext cx="3777189" cy="3416320"/>
          </a:xfrm>
          <a:prstGeom prst="rect">
            <a:avLst/>
          </a:prstGeom>
          <a:noFill/>
        </p:spPr>
        <p:txBody>
          <a:bodyPr wrap="square" rtlCol="0">
            <a:spAutoFit/>
          </a:bodyPr>
          <a:lstStyle/>
          <a:p>
            <a:r>
              <a:rPr lang="zh-CN" altLang="en-US" dirty="0"/>
              <a:t>顺序图描述了对象之间动态的交互关系，主要体现对象之间进行消息传递的时间顺序。顺序图由一组对象构成，每个对象分别带有一条竖线，称作对象的生命线，它代表时间轴，时间沿竖线向下延伸。</a:t>
            </a:r>
            <a:r>
              <a:rPr lang="en-US" altLang="zh-CN" dirty="0"/>
              <a:t>UML</a:t>
            </a:r>
            <a:r>
              <a:rPr lang="zh-CN" altLang="en-US" dirty="0"/>
              <a:t>面向对象中顺序图描述了这些对象随着时间的推移相互之间交换消息的过程。消息用从一个对象的生命线指向另一个对象的生命线的水平箭头表示。图中还可以根据需要增加有关时间的说明和其他注释。</a:t>
            </a:r>
          </a:p>
        </p:txBody>
      </p:sp>
    </p:spTree>
    <p:extLst>
      <p:ext uri="{BB962C8B-B14F-4D97-AF65-F5344CB8AC3E}">
        <p14:creationId xmlns:p14="http://schemas.microsoft.com/office/powerpoint/2010/main" val="2679164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A638A7-DB09-4918-87DB-6B6B1B12840F}"/>
              </a:ext>
            </a:extLst>
          </p:cNvPr>
          <p:cNvSpPr txBox="1"/>
          <p:nvPr/>
        </p:nvSpPr>
        <p:spPr>
          <a:xfrm>
            <a:off x="2197916" y="1593908"/>
            <a:ext cx="7458832" cy="923330"/>
          </a:xfrm>
          <a:prstGeom prst="rect">
            <a:avLst/>
          </a:prstGeom>
          <a:noFill/>
        </p:spPr>
        <p:txBody>
          <a:bodyPr wrap="square" rtlCol="0">
            <a:spAutoFit/>
          </a:bodyPr>
          <a:lstStyle/>
          <a:p>
            <a:r>
              <a:rPr lang="en-US" altLang="zh-CN" dirty="0"/>
              <a:t>1》</a:t>
            </a:r>
            <a:r>
              <a:rPr lang="zh-CN" altLang="en-US" dirty="0"/>
              <a:t>生命线：生命线名称可带下划线。当使用下划线时，意味着序列图中的生命线代表一个类的特定实例。序列图的实例名称有下划线，而角色名称没有。</a:t>
            </a:r>
          </a:p>
        </p:txBody>
      </p:sp>
      <p:pic>
        <p:nvPicPr>
          <p:cNvPr id="4" name="图片 3">
            <a:extLst>
              <a:ext uri="{FF2B5EF4-FFF2-40B4-BE49-F238E27FC236}">
                <a16:creationId xmlns:a16="http://schemas.microsoft.com/office/drawing/2014/main" id="{2D2E4C4D-8BBB-4DD8-B0D3-370E2515BB53}"/>
              </a:ext>
            </a:extLst>
          </p:cNvPr>
          <p:cNvPicPr>
            <a:picLocks noChangeAspect="1"/>
          </p:cNvPicPr>
          <p:nvPr/>
        </p:nvPicPr>
        <p:blipFill>
          <a:blip r:embed="rId2"/>
          <a:stretch>
            <a:fillRect/>
          </a:stretch>
        </p:blipFill>
        <p:spPr>
          <a:xfrm>
            <a:off x="2924571" y="2842065"/>
            <a:ext cx="6342857" cy="2600000"/>
          </a:xfrm>
          <a:prstGeom prst="rect">
            <a:avLst/>
          </a:prstGeom>
        </p:spPr>
      </p:pic>
      <p:sp>
        <p:nvSpPr>
          <p:cNvPr id="5" name="文本框 4">
            <a:extLst>
              <a:ext uri="{FF2B5EF4-FFF2-40B4-BE49-F238E27FC236}">
                <a16:creationId xmlns:a16="http://schemas.microsoft.com/office/drawing/2014/main" id="{4CF4EE4A-845A-421D-9E4E-5581BB383652}"/>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a:t>1.6.6 </a:t>
            </a:r>
            <a:r>
              <a:rPr lang="zh-CN" altLang="en-US"/>
              <a:t>顺序</a:t>
            </a:r>
            <a:r>
              <a:rPr lang="zh-CN" altLang="en-US" dirty="0"/>
              <a:t>图</a:t>
            </a:r>
          </a:p>
        </p:txBody>
      </p:sp>
    </p:spTree>
    <p:extLst>
      <p:ext uri="{BB962C8B-B14F-4D97-AF65-F5344CB8AC3E}">
        <p14:creationId xmlns:p14="http://schemas.microsoft.com/office/powerpoint/2010/main" val="2900641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E5C5B5-FFBC-4F6D-AF04-41CE7B2436AC}"/>
              </a:ext>
            </a:extLst>
          </p:cNvPr>
          <p:cNvSpPr txBox="1"/>
          <p:nvPr/>
        </p:nvSpPr>
        <p:spPr>
          <a:xfrm>
            <a:off x="1610686" y="1400961"/>
            <a:ext cx="998991" cy="369332"/>
          </a:xfrm>
          <a:prstGeom prst="rect">
            <a:avLst/>
          </a:prstGeom>
          <a:noFill/>
        </p:spPr>
        <p:txBody>
          <a:bodyPr wrap="none" rtlCol="0">
            <a:spAutoFit/>
          </a:bodyPr>
          <a:lstStyle/>
          <a:p>
            <a:r>
              <a:rPr lang="en-US" altLang="zh-CN" dirty="0"/>
              <a:t>2》</a:t>
            </a:r>
            <a:r>
              <a:rPr lang="zh-CN" altLang="en-US" dirty="0"/>
              <a:t>注释</a:t>
            </a:r>
          </a:p>
        </p:txBody>
      </p:sp>
      <p:pic>
        <p:nvPicPr>
          <p:cNvPr id="6" name="图片 5">
            <a:extLst>
              <a:ext uri="{FF2B5EF4-FFF2-40B4-BE49-F238E27FC236}">
                <a16:creationId xmlns:a16="http://schemas.microsoft.com/office/drawing/2014/main" id="{BB610FE9-7CE6-4149-93E3-F4F13B4AEE66}"/>
              </a:ext>
            </a:extLst>
          </p:cNvPr>
          <p:cNvPicPr>
            <a:picLocks noChangeAspect="1"/>
          </p:cNvPicPr>
          <p:nvPr/>
        </p:nvPicPr>
        <p:blipFill>
          <a:blip r:embed="rId2"/>
          <a:stretch>
            <a:fillRect/>
          </a:stretch>
        </p:blipFill>
        <p:spPr>
          <a:xfrm>
            <a:off x="4043619" y="1990905"/>
            <a:ext cx="4104762" cy="2876190"/>
          </a:xfrm>
          <a:prstGeom prst="rect">
            <a:avLst/>
          </a:prstGeom>
        </p:spPr>
      </p:pic>
      <p:sp>
        <p:nvSpPr>
          <p:cNvPr id="7" name="文本框 6">
            <a:extLst>
              <a:ext uri="{FF2B5EF4-FFF2-40B4-BE49-F238E27FC236}">
                <a16:creationId xmlns:a16="http://schemas.microsoft.com/office/drawing/2014/main" id="{EEF7A8CB-22E7-45D0-9F0C-609919E126A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63745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98CC40-EF15-4005-BF17-5741390C1E45}"/>
              </a:ext>
            </a:extLst>
          </p:cNvPr>
          <p:cNvSpPr txBox="1"/>
          <p:nvPr/>
        </p:nvSpPr>
        <p:spPr>
          <a:xfrm>
            <a:off x="1097280" y="804426"/>
            <a:ext cx="4274820" cy="707886"/>
          </a:xfrm>
          <a:prstGeom prst="rect">
            <a:avLst/>
          </a:prstGeom>
          <a:noFill/>
        </p:spPr>
        <p:txBody>
          <a:bodyPr wrap="square" rtlCol="0">
            <a:spAutoFit/>
          </a:bodyPr>
          <a:lstStyle/>
          <a:p>
            <a:r>
              <a:rPr lang="en-US" altLang="zh-CN" sz="4000" b="1" dirty="0">
                <a:solidFill>
                  <a:schemeClr val="accent1"/>
                </a:solidFill>
                <a:latin typeface="微软雅黑" panose="020B0503020204020204" pitchFamily="34" charset="-122"/>
                <a:ea typeface="微软雅黑" panose="020B0503020204020204" pitchFamily="34" charset="-122"/>
              </a:rPr>
              <a:t>1.1 </a:t>
            </a:r>
            <a:r>
              <a:rPr lang="zh-CN" altLang="en-US" sz="4000" b="1" dirty="0">
                <a:solidFill>
                  <a:schemeClr val="accent1"/>
                </a:solidFill>
                <a:latin typeface="微软雅黑" panose="020B0503020204020204" pitchFamily="34" charset="-122"/>
                <a:ea typeface="微软雅黑" panose="020B0503020204020204" pitchFamily="34" charset="-122"/>
              </a:rPr>
              <a:t>什么是</a:t>
            </a:r>
            <a:r>
              <a:rPr lang="en-US" altLang="zh-CN" sz="4000" b="1" dirty="0">
                <a:solidFill>
                  <a:schemeClr val="accent1"/>
                </a:solidFill>
                <a:latin typeface="微软雅黑" panose="020B0503020204020204" pitchFamily="34" charset="-122"/>
                <a:ea typeface="微软雅黑" panose="020B0503020204020204" pitchFamily="34" charset="-122"/>
              </a:rPr>
              <a:t>UML</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4A77F5D-8101-4C1E-8245-1E5FCB1D76E1}"/>
              </a:ext>
            </a:extLst>
          </p:cNvPr>
          <p:cNvSpPr txBox="1"/>
          <p:nvPr/>
        </p:nvSpPr>
        <p:spPr>
          <a:xfrm>
            <a:off x="1210982" y="1948205"/>
            <a:ext cx="5637493" cy="3416320"/>
          </a:xfrm>
          <a:prstGeom prst="rect">
            <a:avLst/>
          </a:prstGeom>
          <a:noFill/>
        </p:spPr>
        <p:txBody>
          <a:bodyPr wrap="square" rtlCol="0">
            <a:spAutoFit/>
          </a:bodyPr>
          <a:lstStyle/>
          <a:p>
            <a:r>
              <a:rPr lang="en-US" altLang="zh-CN" b="1" dirty="0">
                <a:solidFill>
                  <a:schemeClr val="accent1"/>
                </a:solidFill>
              </a:rPr>
              <a:t>UML</a:t>
            </a:r>
            <a:r>
              <a:rPr lang="zh-CN" altLang="en-US" dirty="0"/>
              <a:t>（</a:t>
            </a:r>
            <a:r>
              <a:rPr lang="en-US" altLang="zh-CN" dirty="0"/>
              <a:t>Unified Modeling Language</a:t>
            </a:r>
            <a:r>
              <a:rPr lang="zh-CN" altLang="en-US" dirty="0"/>
              <a:t>，统一建模语言）是一种能够描述问题、描述解决方案、起到沟通作用的语言。通俗地说，它是一种用文本、图形和符号的集合来描述现实生活中各类事物、活动及其之间关系的语言。</a:t>
            </a:r>
            <a:endParaRPr lang="en-US" altLang="zh-CN" dirty="0"/>
          </a:p>
          <a:p>
            <a:endParaRPr lang="en-US" altLang="zh-CN" dirty="0"/>
          </a:p>
          <a:p>
            <a:r>
              <a:rPr lang="en-US" altLang="zh-CN" dirty="0"/>
              <a:t>UML</a:t>
            </a:r>
            <a:r>
              <a:rPr lang="zh-CN" altLang="en-US" dirty="0"/>
              <a:t>是一和很好的工具，可以贯穿软件开发周期中的每一个阶段，它最适于数据建模、业务建模、对象建模和组件建模。</a:t>
            </a:r>
            <a:r>
              <a:rPr lang="en-US" altLang="zh-CN" dirty="0"/>
              <a:t>UML</a:t>
            </a:r>
            <a:r>
              <a:rPr lang="zh-CN" altLang="en-US" dirty="0"/>
              <a:t>作为一种模型语言，它使开发人员专注于建立产品的模型和结构，而不是选用什么程序语言和算法实现。当模型建立之后，模型可以被</a:t>
            </a:r>
            <a:r>
              <a:rPr lang="en-US" altLang="zh-CN" dirty="0"/>
              <a:t>UML</a:t>
            </a:r>
            <a:r>
              <a:rPr lang="zh-CN" altLang="en-US" dirty="0"/>
              <a:t>工具转化成指定的程序语言代码。</a:t>
            </a:r>
          </a:p>
        </p:txBody>
      </p:sp>
      <p:pic>
        <p:nvPicPr>
          <p:cNvPr id="2" name="图片 1">
            <a:extLst>
              <a:ext uri="{FF2B5EF4-FFF2-40B4-BE49-F238E27FC236}">
                <a16:creationId xmlns:a16="http://schemas.microsoft.com/office/drawing/2014/main" id="{F1352DBE-F2F3-4F06-8732-D7CF4CF6B1AA}"/>
              </a:ext>
            </a:extLst>
          </p:cNvPr>
          <p:cNvPicPr>
            <a:picLocks noChangeAspect="1"/>
          </p:cNvPicPr>
          <p:nvPr/>
        </p:nvPicPr>
        <p:blipFill>
          <a:blip r:embed="rId3"/>
          <a:stretch>
            <a:fillRect/>
          </a:stretch>
        </p:blipFill>
        <p:spPr>
          <a:xfrm>
            <a:off x="7250155" y="2239973"/>
            <a:ext cx="3932015" cy="259981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97101F-BA33-482A-BD4E-8E039FCDDF40}"/>
              </a:ext>
            </a:extLst>
          </p:cNvPr>
          <p:cNvSpPr txBox="1"/>
          <p:nvPr/>
        </p:nvSpPr>
        <p:spPr>
          <a:xfrm>
            <a:off x="2080470" y="1384183"/>
            <a:ext cx="4596130" cy="923330"/>
          </a:xfrm>
          <a:prstGeom prst="rect">
            <a:avLst/>
          </a:prstGeom>
          <a:noFill/>
        </p:spPr>
        <p:txBody>
          <a:bodyPr wrap="none" rtlCol="0">
            <a:spAutoFit/>
          </a:bodyPr>
          <a:lstStyle/>
          <a:p>
            <a:r>
              <a:rPr lang="en-US" altLang="zh-CN" dirty="0"/>
              <a:t>3》</a:t>
            </a:r>
            <a:r>
              <a:rPr lang="zh-CN" altLang="en-US" dirty="0"/>
              <a:t>约束</a:t>
            </a:r>
            <a:endParaRPr lang="en-US" altLang="zh-CN" dirty="0"/>
          </a:p>
          <a:p>
            <a:endParaRPr lang="en-US" altLang="zh-CN" dirty="0"/>
          </a:p>
          <a:p>
            <a:r>
              <a:rPr lang="zh-CN" altLang="en-US" dirty="0"/>
              <a:t>约束的符号很简单；格式是：</a:t>
            </a:r>
            <a:r>
              <a:rPr lang="en-US" altLang="zh-CN" dirty="0"/>
              <a:t>[Boolean Test]</a:t>
            </a:r>
            <a:endParaRPr lang="zh-CN" altLang="en-US" dirty="0"/>
          </a:p>
        </p:txBody>
      </p:sp>
      <p:pic>
        <p:nvPicPr>
          <p:cNvPr id="4" name="图片 3">
            <a:extLst>
              <a:ext uri="{FF2B5EF4-FFF2-40B4-BE49-F238E27FC236}">
                <a16:creationId xmlns:a16="http://schemas.microsoft.com/office/drawing/2014/main" id="{C7A6A729-6296-45AF-8911-DA0817F8F1D8}"/>
              </a:ext>
            </a:extLst>
          </p:cNvPr>
          <p:cNvPicPr>
            <a:picLocks noChangeAspect="1"/>
          </p:cNvPicPr>
          <p:nvPr/>
        </p:nvPicPr>
        <p:blipFill>
          <a:blip r:embed="rId2"/>
          <a:stretch>
            <a:fillRect/>
          </a:stretch>
        </p:blipFill>
        <p:spPr>
          <a:xfrm>
            <a:off x="3496000" y="2729602"/>
            <a:ext cx="5200000" cy="2657143"/>
          </a:xfrm>
          <a:prstGeom prst="rect">
            <a:avLst/>
          </a:prstGeom>
        </p:spPr>
      </p:pic>
      <p:sp>
        <p:nvSpPr>
          <p:cNvPr id="5" name="文本框 4">
            <a:extLst>
              <a:ext uri="{FF2B5EF4-FFF2-40B4-BE49-F238E27FC236}">
                <a16:creationId xmlns:a16="http://schemas.microsoft.com/office/drawing/2014/main" id="{B027E1E0-66AC-465E-855A-5FB3DFB5A2C5}"/>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20389235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10791F-9F42-4B6C-8F44-2CBF8C91724A}"/>
              </a:ext>
            </a:extLst>
          </p:cNvPr>
          <p:cNvSpPr txBox="1"/>
          <p:nvPr/>
        </p:nvSpPr>
        <p:spPr>
          <a:xfrm>
            <a:off x="1568741" y="928825"/>
            <a:ext cx="8457765" cy="923330"/>
          </a:xfrm>
          <a:prstGeom prst="rect">
            <a:avLst/>
          </a:prstGeom>
          <a:noFill/>
        </p:spPr>
        <p:txBody>
          <a:bodyPr wrap="none" rtlCol="0">
            <a:spAutoFit/>
          </a:bodyPr>
          <a:lstStyle/>
          <a:p>
            <a:r>
              <a:rPr lang="en-US" altLang="zh-CN" dirty="0"/>
              <a:t>4》</a:t>
            </a:r>
            <a:r>
              <a:rPr lang="zh-CN" altLang="en-US" dirty="0"/>
              <a:t>抉择（</a:t>
            </a:r>
            <a:r>
              <a:rPr lang="en-US" altLang="zh-CN" dirty="0"/>
              <a:t>Alt</a:t>
            </a:r>
            <a:r>
              <a:rPr lang="zh-CN" altLang="en-US" dirty="0"/>
              <a:t>）</a:t>
            </a:r>
            <a:endParaRPr lang="en-US" altLang="zh-CN" dirty="0"/>
          </a:p>
          <a:p>
            <a:endParaRPr lang="en-US" altLang="zh-CN" dirty="0"/>
          </a:p>
          <a:p>
            <a:r>
              <a:rPr lang="zh-CN" altLang="en-US" dirty="0"/>
              <a:t>抉择用来指明在两个或更多的消息序列之间的互斥的选择，相当于经典的</a:t>
            </a:r>
            <a:r>
              <a:rPr lang="en-US" altLang="zh-CN" dirty="0" err="1"/>
              <a:t>if..else</a:t>
            </a:r>
            <a:r>
              <a:rPr lang="en-US" altLang="zh-CN" dirty="0"/>
              <a:t>.</a:t>
            </a:r>
            <a:r>
              <a:rPr lang="zh-CN" altLang="en-US" dirty="0"/>
              <a:t>。</a:t>
            </a:r>
          </a:p>
        </p:txBody>
      </p:sp>
      <p:pic>
        <p:nvPicPr>
          <p:cNvPr id="4" name="图片 3">
            <a:extLst>
              <a:ext uri="{FF2B5EF4-FFF2-40B4-BE49-F238E27FC236}">
                <a16:creationId xmlns:a16="http://schemas.microsoft.com/office/drawing/2014/main" id="{B3F57823-DD11-4072-A51E-7E648831853B}"/>
              </a:ext>
            </a:extLst>
          </p:cNvPr>
          <p:cNvPicPr>
            <a:picLocks noChangeAspect="1"/>
          </p:cNvPicPr>
          <p:nvPr/>
        </p:nvPicPr>
        <p:blipFill>
          <a:blip r:embed="rId2"/>
          <a:stretch>
            <a:fillRect/>
          </a:stretch>
        </p:blipFill>
        <p:spPr>
          <a:xfrm>
            <a:off x="1568741" y="2011546"/>
            <a:ext cx="5018457" cy="3661960"/>
          </a:xfrm>
          <a:prstGeom prst="rect">
            <a:avLst/>
          </a:prstGeom>
        </p:spPr>
      </p:pic>
      <p:sp>
        <p:nvSpPr>
          <p:cNvPr id="5" name="文本框 4">
            <a:extLst>
              <a:ext uri="{FF2B5EF4-FFF2-40B4-BE49-F238E27FC236}">
                <a16:creationId xmlns:a16="http://schemas.microsoft.com/office/drawing/2014/main" id="{7AB26A63-26D9-4752-831D-22D0B966666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1888059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D872C87-BA81-484C-B013-5DF93C0A216D}"/>
              </a:ext>
            </a:extLst>
          </p:cNvPr>
          <p:cNvSpPr txBox="1"/>
          <p:nvPr/>
        </p:nvSpPr>
        <p:spPr>
          <a:xfrm>
            <a:off x="1426128" y="1090569"/>
            <a:ext cx="3647152" cy="923330"/>
          </a:xfrm>
          <a:prstGeom prst="rect">
            <a:avLst/>
          </a:prstGeom>
          <a:noFill/>
        </p:spPr>
        <p:txBody>
          <a:bodyPr wrap="none" rtlCol="0">
            <a:spAutoFit/>
          </a:bodyPr>
          <a:lstStyle/>
          <a:p>
            <a:r>
              <a:rPr lang="en-US" altLang="zh-CN" dirty="0"/>
              <a:t>5》</a:t>
            </a:r>
            <a:r>
              <a:rPr lang="zh-CN" altLang="en-US" dirty="0"/>
              <a:t>选项（</a:t>
            </a:r>
            <a:r>
              <a:rPr lang="en-US" altLang="zh-CN" dirty="0" err="1"/>
              <a:t>Opt</a:t>
            </a:r>
            <a:r>
              <a:rPr lang="zh-CN" altLang="en-US" dirty="0"/>
              <a:t>）</a:t>
            </a:r>
            <a:endParaRPr lang="en-US" altLang="zh-CN" dirty="0"/>
          </a:p>
          <a:p>
            <a:endParaRPr lang="en-US" altLang="zh-CN" dirty="0"/>
          </a:p>
          <a:p>
            <a:r>
              <a:rPr lang="zh-CN" altLang="en-US" dirty="0"/>
              <a:t>包含一个可能发生或不发生的序列</a:t>
            </a:r>
          </a:p>
        </p:txBody>
      </p:sp>
      <p:pic>
        <p:nvPicPr>
          <p:cNvPr id="4" name="图片 3">
            <a:extLst>
              <a:ext uri="{FF2B5EF4-FFF2-40B4-BE49-F238E27FC236}">
                <a16:creationId xmlns:a16="http://schemas.microsoft.com/office/drawing/2014/main" id="{F1716286-3328-4266-99F0-9124F176354F}"/>
              </a:ext>
            </a:extLst>
          </p:cNvPr>
          <p:cNvPicPr>
            <a:picLocks noChangeAspect="1"/>
          </p:cNvPicPr>
          <p:nvPr/>
        </p:nvPicPr>
        <p:blipFill>
          <a:blip r:embed="rId2"/>
          <a:stretch>
            <a:fillRect/>
          </a:stretch>
        </p:blipFill>
        <p:spPr>
          <a:xfrm>
            <a:off x="4398997" y="2384815"/>
            <a:ext cx="5692959" cy="3088666"/>
          </a:xfrm>
          <a:prstGeom prst="rect">
            <a:avLst/>
          </a:prstGeom>
        </p:spPr>
      </p:pic>
      <p:sp>
        <p:nvSpPr>
          <p:cNvPr id="5" name="文本框 4">
            <a:extLst>
              <a:ext uri="{FF2B5EF4-FFF2-40B4-BE49-F238E27FC236}">
                <a16:creationId xmlns:a16="http://schemas.microsoft.com/office/drawing/2014/main" id="{2CB3FDB5-2DF9-4428-B5DE-5C216652F23A}"/>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138110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70D34E-55DB-45DE-99B9-D22CA03BF771}"/>
              </a:ext>
            </a:extLst>
          </p:cNvPr>
          <p:cNvSpPr txBox="1"/>
          <p:nvPr/>
        </p:nvSpPr>
        <p:spPr>
          <a:xfrm>
            <a:off x="1551963" y="889233"/>
            <a:ext cx="5955476" cy="923330"/>
          </a:xfrm>
          <a:prstGeom prst="rect">
            <a:avLst/>
          </a:prstGeom>
          <a:noFill/>
        </p:spPr>
        <p:txBody>
          <a:bodyPr wrap="none" rtlCol="0">
            <a:spAutoFit/>
          </a:bodyPr>
          <a:lstStyle/>
          <a:p>
            <a:r>
              <a:rPr lang="en-US" altLang="zh-CN" dirty="0"/>
              <a:t>6》</a:t>
            </a:r>
            <a:r>
              <a:rPr lang="zh-CN" altLang="en-US" dirty="0"/>
              <a:t>循环（</a:t>
            </a:r>
            <a:r>
              <a:rPr lang="en-US" altLang="zh-CN" dirty="0"/>
              <a:t>Loop</a:t>
            </a:r>
            <a:r>
              <a:rPr lang="zh-CN" altLang="en-US" dirty="0"/>
              <a:t>）</a:t>
            </a:r>
            <a:endParaRPr lang="en-US" altLang="zh-CN" dirty="0"/>
          </a:p>
          <a:p>
            <a:endParaRPr lang="en-US" altLang="zh-CN" dirty="0"/>
          </a:p>
          <a:p>
            <a:r>
              <a:rPr lang="zh-CN" altLang="en-US" dirty="0"/>
              <a:t>片段重复一定次数。可以在临界中指示片段重复的条件。</a:t>
            </a:r>
          </a:p>
        </p:txBody>
      </p:sp>
      <p:pic>
        <p:nvPicPr>
          <p:cNvPr id="4" name="图片 3">
            <a:extLst>
              <a:ext uri="{FF2B5EF4-FFF2-40B4-BE49-F238E27FC236}">
                <a16:creationId xmlns:a16="http://schemas.microsoft.com/office/drawing/2014/main" id="{745722EE-9356-4E3F-A28D-44AB30A70291}"/>
              </a:ext>
            </a:extLst>
          </p:cNvPr>
          <p:cNvPicPr>
            <a:picLocks noChangeAspect="1"/>
          </p:cNvPicPr>
          <p:nvPr/>
        </p:nvPicPr>
        <p:blipFill>
          <a:blip r:embed="rId2"/>
          <a:stretch>
            <a:fillRect/>
          </a:stretch>
        </p:blipFill>
        <p:spPr>
          <a:xfrm>
            <a:off x="2963176" y="2021903"/>
            <a:ext cx="4660095" cy="3405774"/>
          </a:xfrm>
          <a:prstGeom prst="rect">
            <a:avLst/>
          </a:prstGeom>
        </p:spPr>
      </p:pic>
      <p:sp>
        <p:nvSpPr>
          <p:cNvPr id="5" name="文本框 4">
            <a:extLst>
              <a:ext uri="{FF2B5EF4-FFF2-40B4-BE49-F238E27FC236}">
                <a16:creationId xmlns:a16="http://schemas.microsoft.com/office/drawing/2014/main" id="{685DFA34-CE49-4BE2-A8CD-5A673561875F}"/>
              </a:ext>
            </a:extLst>
          </p:cNvPr>
          <p:cNvSpPr txBox="1"/>
          <p:nvPr/>
        </p:nvSpPr>
        <p:spPr>
          <a:xfrm>
            <a:off x="8341360" y="763786"/>
            <a:ext cx="3078480" cy="707886"/>
          </a:xfrm>
          <a:prstGeom prst="rect">
            <a:avLst/>
          </a:prstGeom>
          <a:noFill/>
        </p:spPr>
        <p:txBody>
          <a:bodyPr wrap="square" rtlCol="0">
            <a:spAutoFit/>
          </a:bodyPr>
          <a:lstStyle>
            <a:defPPr>
              <a:defRPr lang="zh-CN"/>
            </a:defPPr>
            <a:lvl1pPr>
              <a:defRPr sz="4000" b="1">
                <a:solidFill>
                  <a:schemeClr val="bg2">
                    <a:lumMod val="90000"/>
                  </a:schemeClr>
                </a:solidFill>
              </a:defRPr>
            </a:lvl1pPr>
          </a:lstStyle>
          <a:p>
            <a:r>
              <a:rPr lang="en-US" altLang="zh-CN" dirty="0"/>
              <a:t>1.6.6 </a:t>
            </a:r>
            <a:r>
              <a:rPr lang="zh-CN" altLang="en-US" dirty="0"/>
              <a:t>顺序图</a:t>
            </a:r>
          </a:p>
        </p:txBody>
      </p:sp>
    </p:spTree>
    <p:extLst>
      <p:ext uri="{BB962C8B-B14F-4D97-AF65-F5344CB8AC3E}">
        <p14:creationId xmlns:p14="http://schemas.microsoft.com/office/powerpoint/2010/main" val="48817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5E36018-90F3-4885-9F2A-5A5FA08AE815}"/>
              </a:ext>
            </a:extLst>
          </p:cNvPr>
          <p:cNvSpPr txBox="1"/>
          <p:nvPr/>
        </p:nvSpPr>
        <p:spPr>
          <a:xfrm>
            <a:off x="8162925" y="763786"/>
            <a:ext cx="3256915"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1.6.7 </a:t>
            </a:r>
            <a:r>
              <a:rPr lang="zh-CN" altLang="en-US" dirty="0"/>
              <a:t>通信图</a:t>
            </a:r>
          </a:p>
        </p:txBody>
      </p:sp>
      <p:pic>
        <p:nvPicPr>
          <p:cNvPr id="3" name="图片 2">
            <a:extLst>
              <a:ext uri="{FF2B5EF4-FFF2-40B4-BE49-F238E27FC236}">
                <a16:creationId xmlns:a16="http://schemas.microsoft.com/office/drawing/2014/main" id="{31BAA2C3-D3AC-458D-84CA-7285B5EAE5FB}"/>
              </a:ext>
            </a:extLst>
          </p:cNvPr>
          <p:cNvPicPr>
            <a:picLocks noChangeAspect="1"/>
          </p:cNvPicPr>
          <p:nvPr/>
        </p:nvPicPr>
        <p:blipFill rotWithShape="1">
          <a:blip r:embed="rId3">
            <a:extLst>
              <a:ext uri="{28A0092B-C50C-407E-A947-70E740481C1C}">
                <a14:useLocalDpi xmlns:a14="http://schemas.microsoft.com/office/drawing/2010/main" val="0"/>
              </a:ext>
            </a:extLst>
          </a:blip>
          <a:srcRect l="5961" t="5466" r="8425" b="4256"/>
          <a:stretch/>
        </p:blipFill>
        <p:spPr>
          <a:xfrm>
            <a:off x="998663" y="1642944"/>
            <a:ext cx="5942267" cy="3726506"/>
          </a:xfrm>
          <a:prstGeom prst="rect">
            <a:avLst/>
          </a:prstGeom>
        </p:spPr>
      </p:pic>
      <p:sp>
        <p:nvSpPr>
          <p:cNvPr id="4" name="文本框 3">
            <a:extLst>
              <a:ext uri="{FF2B5EF4-FFF2-40B4-BE49-F238E27FC236}">
                <a16:creationId xmlns:a16="http://schemas.microsoft.com/office/drawing/2014/main" id="{6A3F648A-AE3F-456F-B996-8FE796EEDC7F}"/>
              </a:ext>
            </a:extLst>
          </p:cNvPr>
          <p:cNvSpPr txBox="1"/>
          <p:nvPr/>
        </p:nvSpPr>
        <p:spPr>
          <a:xfrm>
            <a:off x="7008042" y="1642944"/>
            <a:ext cx="4359833" cy="3970318"/>
          </a:xfrm>
          <a:prstGeom prst="rect">
            <a:avLst/>
          </a:prstGeom>
          <a:noFill/>
        </p:spPr>
        <p:txBody>
          <a:bodyPr wrap="square" rtlCol="0">
            <a:spAutoFit/>
          </a:bodyPr>
          <a:lstStyle/>
          <a:p>
            <a:r>
              <a:rPr lang="en-US" altLang="zh-CN" dirty="0"/>
              <a:t>UML</a:t>
            </a:r>
            <a:r>
              <a:rPr lang="zh-CN" altLang="en-US" dirty="0"/>
              <a:t>面向对象中通信图用于显示组件及其交互关系的空间组织结构，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如图</a:t>
            </a:r>
            <a:r>
              <a:rPr lang="en-US" altLang="zh-CN" dirty="0"/>
              <a:t>1.10</a:t>
            </a:r>
            <a:r>
              <a:rPr lang="zh-CN" altLang="en-US" dirty="0"/>
              <a:t>所示。</a:t>
            </a:r>
          </a:p>
        </p:txBody>
      </p:sp>
    </p:spTree>
    <p:extLst>
      <p:ext uri="{BB962C8B-B14F-4D97-AF65-F5344CB8AC3E}">
        <p14:creationId xmlns:p14="http://schemas.microsoft.com/office/powerpoint/2010/main" val="1715274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8A3CD7-95AE-4F80-B876-8C9D66B2737C}"/>
              </a:ext>
            </a:extLst>
          </p:cNvPr>
          <p:cNvSpPr txBox="1"/>
          <p:nvPr/>
        </p:nvSpPr>
        <p:spPr>
          <a:xfrm>
            <a:off x="8220075" y="763786"/>
            <a:ext cx="3199765"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1.6.8 </a:t>
            </a:r>
            <a:r>
              <a:rPr lang="zh-CN" altLang="en-US" dirty="0"/>
              <a:t>构件图</a:t>
            </a:r>
          </a:p>
        </p:txBody>
      </p:sp>
      <p:pic>
        <p:nvPicPr>
          <p:cNvPr id="3" name="图片 2">
            <a:extLst>
              <a:ext uri="{FF2B5EF4-FFF2-40B4-BE49-F238E27FC236}">
                <a16:creationId xmlns:a16="http://schemas.microsoft.com/office/drawing/2014/main" id="{B7FC7B98-BC87-4A86-8AF1-3B0EB0520E19}"/>
              </a:ext>
            </a:extLst>
          </p:cNvPr>
          <p:cNvPicPr>
            <a:picLocks noChangeAspect="1"/>
          </p:cNvPicPr>
          <p:nvPr/>
        </p:nvPicPr>
        <p:blipFill rotWithShape="1">
          <a:blip r:embed="rId3">
            <a:extLst>
              <a:ext uri="{28A0092B-C50C-407E-A947-70E740481C1C}">
                <a14:useLocalDpi xmlns:a14="http://schemas.microsoft.com/office/drawing/2010/main" val="0"/>
              </a:ext>
            </a:extLst>
          </a:blip>
          <a:srcRect l="20600" t="12646"/>
          <a:stretch/>
        </p:blipFill>
        <p:spPr>
          <a:xfrm>
            <a:off x="1538134" y="1233182"/>
            <a:ext cx="4557866" cy="4570400"/>
          </a:xfrm>
          <a:prstGeom prst="rect">
            <a:avLst/>
          </a:prstGeom>
        </p:spPr>
      </p:pic>
      <p:sp>
        <p:nvSpPr>
          <p:cNvPr id="4" name="文本框 3">
            <a:extLst>
              <a:ext uri="{FF2B5EF4-FFF2-40B4-BE49-F238E27FC236}">
                <a16:creationId xmlns:a16="http://schemas.microsoft.com/office/drawing/2014/main" id="{C52D2546-83F4-4CC2-B654-5234A8E74BE9}"/>
              </a:ext>
            </a:extLst>
          </p:cNvPr>
          <p:cNvSpPr txBox="1"/>
          <p:nvPr/>
        </p:nvSpPr>
        <p:spPr>
          <a:xfrm>
            <a:off x="7787232" y="1997839"/>
            <a:ext cx="3414587" cy="2862322"/>
          </a:xfrm>
          <a:prstGeom prst="rect">
            <a:avLst/>
          </a:prstGeom>
          <a:noFill/>
        </p:spPr>
        <p:txBody>
          <a:bodyPr wrap="square" rtlCol="0">
            <a:spAutoFit/>
          </a:bodyPr>
          <a:lstStyle/>
          <a:p>
            <a:r>
              <a:rPr lang="zh-CN" altLang="en-US" dirty="0"/>
              <a:t>构件图，也称为组件图。构件图描述代码部件的物理结构及各部件之间的依赖关系，构件图有助于分析和理解部之间的相互影响程度。从构件图中，可以了解各软件组件（如源代码文件或动态链接库）之间的编译器和运行时依赖关系。使用构件图可以将系统划分为内聚组件并显示代码自身的结构，如图</a:t>
            </a:r>
            <a:r>
              <a:rPr lang="en-US" altLang="zh-CN" dirty="0"/>
              <a:t>1.11</a:t>
            </a:r>
            <a:r>
              <a:rPr lang="zh-CN" altLang="en-US" dirty="0"/>
              <a:t>所示。</a:t>
            </a:r>
          </a:p>
        </p:txBody>
      </p:sp>
    </p:spTree>
    <p:extLst>
      <p:ext uri="{BB962C8B-B14F-4D97-AF65-F5344CB8AC3E}">
        <p14:creationId xmlns:p14="http://schemas.microsoft.com/office/powerpoint/2010/main" val="108052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CAFF4C-EAEA-4796-BC4C-2D5D9D315B5E}"/>
              </a:ext>
            </a:extLst>
          </p:cNvPr>
          <p:cNvSpPr txBox="1"/>
          <p:nvPr/>
        </p:nvSpPr>
        <p:spPr>
          <a:xfrm>
            <a:off x="8305800" y="763786"/>
            <a:ext cx="311404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1.6.9 </a:t>
            </a:r>
            <a:r>
              <a:rPr lang="zh-CN" altLang="en-US" dirty="0"/>
              <a:t>部署图</a:t>
            </a:r>
          </a:p>
        </p:txBody>
      </p:sp>
      <p:pic>
        <p:nvPicPr>
          <p:cNvPr id="3" name="图片 2">
            <a:extLst>
              <a:ext uri="{FF2B5EF4-FFF2-40B4-BE49-F238E27FC236}">
                <a16:creationId xmlns:a16="http://schemas.microsoft.com/office/drawing/2014/main" id="{EA8FC54F-0D77-444C-B27F-09D763608C5F}"/>
              </a:ext>
            </a:extLst>
          </p:cNvPr>
          <p:cNvPicPr>
            <a:picLocks noChangeAspect="1"/>
          </p:cNvPicPr>
          <p:nvPr/>
        </p:nvPicPr>
        <p:blipFill rotWithShape="1">
          <a:blip r:embed="rId3">
            <a:extLst>
              <a:ext uri="{28A0092B-C50C-407E-A947-70E740481C1C}">
                <a14:useLocalDpi xmlns:a14="http://schemas.microsoft.com/office/drawing/2010/main" val="0"/>
              </a:ext>
            </a:extLst>
          </a:blip>
          <a:srcRect l="3010" r="1396" b="3918"/>
          <a:stretch/>
        </p:blipFill>
        <p:spPr>
          <a:xfrm>
            <a:off x="1495749" y="951414"/>
            <a:ext cx="5539818" cy="4768882"/>
          </a:xfrm>
          <a:prstGeom prst="rect">
            <a:avLst/>
          </a:prstGeom>
        </p:spPr>
      </p:pic>
      <p:sp>
        <p:nvSpPr>
          <p:cNvPr id="4" name="文本框 3">
            <a:extLst>
              <a:ext uri="{FF2B5EF4-FFF2-40B4-BE49-F238E27FC236}">
                <a16:creationId xmlns:a16="http://schemas.microsoft.com/office/drawing/2014/main" id="{6475792B-6560-4B6B-A3BB-D122205C235C}"/>
              </a:ext>
            </a:extLst>
          </p:cNvPr>
          <p:cNvSpPr txBox="1"/>
          <p:nvPr/>
        </p:nvSpPr>
        <p:spPr>
          <a:xfrm>
            <a:off x="7866679" y="1790747"/>
            <a:ext cx="3407056" cy="3693319"/>
          </a:xfrm>
          <a:prstGeom prst="rect">
            <a:avLst/>
          </a:prstGeom>
          <a:noFill/>
        </p:spPr>
        <p:txBody>
          <a:bodyPr wrap="square" rtlCol="0">
            <a:spAutoFit/>
          </a:bodyPr>
          <a:lstStyle/>
          <a:p>
            <a:r>
              <a:rPr lang="zh-CN" altLang="en-US" dirty="0"/>
              <a:t>部署图，也称为配置图。</a:t>
            </a:r>
            <a:r>
              <a:rPr lang="en-US" altLang="zh-CN" dirty="0"/>
              <a:t>UML</a:t>
            </a:r>
            <a:r>
              <a:rPr lang="zh-CN" altLang="en-US" dirty="0"/>
              <a:t>面向对象中配置图描述系统中硬件和软件的物理配置情况和系统体系结构。</a:t>
            </a:r>
            <a:endParaRPr lang="en-US" altLang="zh-CN" dirty="0"/>
          </a:p>
          <a:p>
            <a:r>
              <a:rPr lang="zh-CN" altLang="en-US" dirty="0"/>
              <a:t>在配置图中，用</a:t>
            </a:r>
            <a:r>
              <a:rPr lang="zh-CN" altLang="en-US" b="1" dirty="0">
                <a:solidFill>
                  <a:srgbClr val="FF0000"/>
                </a:solidFill>
              </a:rPr>
              <a:t>结点</a:t>
            </a:r>
            <a:r>
              <a:rPr lang="zh-CN" altLang="en-US" dirty="0"/>
              <a:t>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dirty="0"/>
              <a:t>1.12</a:t>
            </a:r>
            <a:r>
              <a:rPr lang="zh-CN" altLang="en-US" dirty="0"/>
              <a:t>所示。</a:t>
            </a:r>
          </a:p>
        </p:txBody>
      </p:sp>
    </p:spTree>
    <p:extLst>
      <p:ext uri="{BB962C8B-B14F-4D97-AF65-F5344CB8AC3E}">
        <p14:creationId xmlns:p14="http://schemas.microsoft.com/office/powerpoint/2010/main" val="3547575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7F4307-C39D-42DA-9420-CC611306FA58}"/>
              </a:ext>
            </a:extLst>
          </p:cNvPr>
          <p:cNvSpPr txBox="1"/>
          <p:nvPr/>
        </p:nvSpPr>
        <p:spPr>
          <a:xfrm>
            <a:off x="4236356" y="857250"/>
            <a:ext cx="3719288" cy="1015663"/>
          </a:xfrm>
          <a:prstGeom prst="rect">
            <a:avLst/>
          </a:prstGeom>
          <a:noFill/>
        </p:spPr>
        <p:txBody>
          <a:bodyPr wrap="none" rtlCol="0">
            <a:spAutoFit/>
          </a:bodyPr>
          <a:lstStyle/>
          <a:p>
            <a:r>
              <a:rPr lang="en-US" altLang="zh-CN" sz="6000" dirty="0">
                <a:solidFill>
                  <a:schemeClr val="accent3"/>
                </a:solidFill>
                <a:latin typeface="微软雅黑" panose="020B0503020204020204" pitchFamily="34" charset="-122"/>
                <a:ea typeface="微软雅黑" panose="020B0503020204020204" pitchFamily="34" charset="-122"/>
              </a:rPr>
              <a:t>Question:</a:t>
            </a:r>
            <a:endParaRPr lang="zh-CN" altLang="en-US" sz="6000" dirty="0">
              <a:solidFill>
                <a:schemeClr val="accent3"/>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F358699-ADD4-4AD0-B919-C8DB4E8A98E2}"/>
              </a:ext>
            </a:extLst>
          </p:cNvPr>
          <p:cNvSpPr txBox="1"/>
          <p:nvPr/>
        </p:nvSpPr>
        <p:spPr>
          <a:xfrm>
            <a:off x="4590619" y="2799665"/>
            <a:ext cx="3010761" cy="369332"/>
          </a:xfrm>
          <a:prstGeom prst="rect">
            <a:avLst/>
          </a:prstGeom>
          <a:noFill/>
        </p:spPr>
        <p:txBody>
          <a:bodyPr wrap="none" rtlCol="0">
            <a:spAutoFit/>
          </a:bodyPr>
          <a:lstStyle/>
          <a:p>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的视图和图有什么联系</a:t>
            </a:r>
          </a:p>
        </p:txBody>
      </p:sp>
      <p:sp>
        <p:nvSpPr>
          <p:cNvPr id="6" name="文本框 5">
            <a:extLst>
              <a:ext uri="{FF2B5EF4-FFF2-40B4-BE49-F238E27FC236}">
                <a16:creationId xmlns:a16="http://schemas.microsoft.com/office/drawing/2014/main" id="{65E245BB-7979-4C2C-A2E0-1196B21FBAA3}"/>
              </a:ext>
            </a:extLst>
          </p:cNvPr>
          <p:cNvSpPr txBox="1"/>
          <p:nvPr/>
        </p:nvSpPr>
        <p:spPr>
          <a:xfrm>
            <a:off x="3531045" y="3449418"/>
            <a:ext cx="5129907" cy="646331"/>
          </a:xfrm>
          <a:prstGeom prst="rect">
            <a:avLst/>
          </a:prstGeom>
          <a:noFill/>
        </p:spPr>
        <p:txBody>
          <a:bodyPr wrap="square" rtlCol="0">
            <a:spAutoFit/>
          </a:bodyPr>
          <a:lstStyle/>
          <a:p>
            <a:pPr algn="ctr"/>
            <a:r>
              <a:rPr lang="en-US" altLang="zh-CN" b="1" dirty="0">
                <a:solidFill>
                  <a:schemeClr val="accent1"/>
                </a:solidFill>
              </a:rPr>
              <a:t>5</a:t>
            </a:r>
            <a:r>
              <a:rPr lang="zh-CN" altLang="en-US" b="1" dirty="0">
                <a:solidFill>
                  <a:schemeClr val="accent1"/>
                </a:solidFill>
              </a:rPr>
              <a:t>大视图是</a:t>
            </a:r>
            <a:r>
              <a:rPr lang="en-US" altLang="zh-CN" b="1" dirty="0">
                <a:solidFill>
                  <a:schemeClr val="accent1"/>
                </a:solidFill>
              </a:rPr>
              <a:t>9</a:t>
            </a:r>
            <a:r>
              <a:rPr lang="zh-CN" altLang="en-US" b="1" dirty="0">
                <a:solidFill>
                  <a:schemeClr val="accent1"/>
                </a:solidFill>
              </a:rPr>
              <a:t>种图按类别的归纳，通过图的相互组合提供被建模系统的所有视图。</a:t>
            </a:r>
            <a:endParaRPr lang="en-US" altLang="zh-CN" b="1" dirty="0">
              <a:solidFill>
                <a:schemeClr val="accent1"/>
              </a:solidFill>
            </a:endParaRPr>
          </a:p>
        </p:txBody>
      </p:sp>
    </p:spTree>
    <p:extLst>
      <p:ext uri="{BB962C8B-B14F-4D97-AF65-F5344CB8AC3E}">
        <p14:creationId xmlns:p14="http://schemas.microsoft.com/office/powerpoint/2010/main" val="125714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84732" y="2282940"/>
            <a:ext cx="6973384" cy="923330"/>
          </a:xfrm>
          <a:prstGeom prst="rect">
            <a:avLst/>
          </a:prstGeom>
          <a:noFill/>
        </p:spPr>
        <p:txBody>
          <a:bodyPr wrap="none" rtlCol="0">
            <a:spAutoFit/>
          </a:bodyPr>
          <a:lstStyle/>
          <a:p>
            <a:r>
              <a:rPr lang="en-US" altLang="zh-CN" sz="5400" spc="600" dirty="0">
                <a:solidFill>
                  <a:srgbClr val="2C3998"/>
                </a:solidFill>
                <a:latin typeface="字魂5号-无外润黑体" panose="00000500000000000000" pitchFamily="2" charset="-122"/>
                <a:ea typeface="字魂5号-无外润黑体" panose="00000500000000000000" pitchFamily="2" charset="-122"/>
              </a:rPr>
              <a:t>1.7 UML2.0</a:t>
            </a:r>
            <a:r>
              <a:rPr lang="zh-CN" altLang="en-US" sz="5400" spc="600" dirty="0">
                <a:solidFill>
                  <a:srgbClr val="2C3998"/>
                </a:solidFill>
                <a:latin typeface="字魂5号-无外润黑体" panose="00000500000000000000" pitchFamily="2" charset="-122"/>
                <a:ea typeface="字魂5号-无外润黑体" panose="00000500000000000000" pitchFamily="2" charset="-122"/>
              </a:rPr>
              <a:t>新特性</a:t>
            </a:r>
          </a:p>
        </p:txBody>
      </p:sp>
      <p:grpSp>
        <p:nvGrpSpPr>
          <p:cNvPr id="8" name="组合 7">
            <a:extLst>
              <a:ext uri="{FF2B5EF4-FFF2-40B4-BE49-F238E27FC236}">
                <a16:creationId xmlns:a16="http://schemas.microsoft.com/office/drawing/2014/main" id="{3A94623D-45B0-40B8-B011-5EA5580DAC17}"/>
              </a:ext>
            </a:extLst>
          </p:cNvPr>
          <p:cNvGrpSpPr/>
          <p:nvPr/>
        </p:nvGrpSpPr>
        <p:grpSpPr>
          <a:xfrm>
            <a:off x="5190614" y="3287596"/>
            <a:ext cx="6625578" cy="970450"/>
            <a:chOff x="5620624" y="3207585"/>
            <a:chExt cx="5136080" cy="970450"/>
          </a:xfrm>
        </p:grpSpPr>
        <p:sp>
          <p:nvSpPr>
            <p:cNvPr id="3" name="矩形 2"/>
            <p:cNvSpPr/>
            <p:nvPr/>
          </p:nvSpPr>
          <p:spPr>
            <a:xfrm>
              <a:off x="5620624" y="3207585"/>
              <a:ext cx="5136080"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New Features of UML2.0</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6208116" y="3564341"/>
              <a:ext cx="3961095"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解决了用户在使用</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UML1.x</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过程中所遇到的一些问题。下面主要针对</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UML2.0</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上层的变化进行简要说明。</a:t>
              </a:r>
            </a:p>
          </p:txBody>
        </p:sp>
      </p:grpSp>
      <p:sp>
        <p:nvSpPr>
          <p:cNvPr id="5" name="矩形: 圆角 4"/>
          <p:cNvSpPr/>
          <p:nvPr/>
        </p:nvSpPr>
        <p:spPr>
          <a:xfrm>
            <a:off x="9961553" y="4575060"/>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62840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6DC6D30-E88B-4C4A-83FB-42A3F2E854A6}"/>
              </a:ext>
            </a:extLst>
          </p:cNvPr>
          <p:cNvSpPr txBox="1"/>
          <p:nvPr/>
        </p:nvSpPr>
        <p:spPr>
          <a:xfrm>
            <a:off x="1446778" y="858609"/>
            <a:ext cx="6097022" cy="707886"/>
          </a:xfrm>
          <a:prstGeom prst="rect">
            <a:avLst/>
          </a:prstGeom>
          <a:noFill/>
        </p:spPr>
        <p:txBody>
          <a:bodyPr wrap="square">
            <a:spAutoFit/>
          </a:bodyPr>
          <a:lstStyle/>
          <a:p>
            <a:r>
              <a:rPr lang="en-US" altLang="zh-CN" sz="4000" b="1" dirty="0">
                <a:solidFill>
                  <a:schemeClr val="accent1"/>
                </a:solidFill>
                <a:latin typeface="微软雅黑" panose="020B0503020204020204" pitchFamily="34" charset="-122"/>
                <a:ea typeface="微软雅黑" panose="020B0503020204020204" pitchFamily="34" charset="-122"/>
              </a:rPr>
              <a:t>UML 2.0</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6E72303-4FDA-42ED-B2B3-194EAFC0B2F8}"/>
              </a:ext>
            </a:extLst>
          </p:cNvPr>
          <p:cNvSpPr txBox="1"/>
          <p:nvPr/>
        </p:nvSpPr>
        <p:spPr>
          <a:xfrm>
            <a:off x="1446778" y="1747063"/>
            <a:ext cx="9151670" cy="3970318"/>
          </a:xfrm>
          <a:prstGeom prst="rect">
            <a:avLst/>
          </a:prstGeom>
          <a:noFill/>
        </p:spPr>
        <p:txBody>
          <a:bodyPr wrap="square" rtlCol="0">
            <a:spAutoFit/>
          </a:bodyPr>
          <a:lstStyle/>
          <a:p>
            <a:r>
              <a:rPr lang="en-US" altLang="zh-CN" dirty="0"/>
              <a:t>     UML1.x </a:t>
            </a:r>
            <a:r>
              <a:rPr lang="zh-CN" altLang="en-US" dirty="0"/>
              <a:t>从</a:t>
            </a:r>
            <a:r>
              <a:rPr lang="en-US" altLang="zh-CN" dirty="0"/>
              <a:t>1997</a:t>
            </a:r>
            <a:r>
              <a:rPr lang="zh-CN" altLang="en-US" dirty="0"/>
              <a:t>年发布的</a:t>
            </a:r>
            <a:r>
              <a:rPr lang="en-US" altLang="zh-CN" dirty="0"/>
              <a:t>UML1.0</a:t>
            </a:r>
            <a:r>
              <a:rPr lang="zh-CN" altLang="en-US" dirty="0"/>
              <a:t>到</a:t>
            </a:r>
            <a:r>
              <a:rPr lang="en-US" altLang="zh-CN" dirty="0"/>
              <a:t>2003</a:t>
            </a:r>
            <a:r>
              <a:rPr lang="zh-CN" altLang="en-US" dirty="0"/>
              <a:t>年</a:t>
            </a:r>
            <a:r>
              <a:rPr lang="en-US" altLang="zh-CN" dirty="0"/>
              <a:t>3</a:t>
            </a:r>
            <a:r>
              <a:rPr lang="zh-CN" altLang="en-US" dirty="0"/>
              <a:t>月发布</a:t>
            </a:r>
            <a:r>
              <a:rPr lang="en-US" altLang="zh-CN" dirty="0"/>
              <a:t>1.5</a:t>
            </a:r>
            <a:r>
              <a:rPr lang="zh-CN" altLang="en-US" dirty="0"/>
              <a:t>版本，而</a:t>
            </a:r>
            <a:r>
              <a:rPr lang="en-US" altLang="zh-CN" dirty="0"/>
              <a:t>UML2.x</a:t>
            </a:r>
            <a:r>
              <a:rPr lang="zh-CN" altLang="en-US" dirty="0"/>
              <a:t>由</a:t>
            </a:r>
            <a:r>
              <a:rPr lang="en-US" altLang="zh-CN" dirty="0"/>
              <a:t>2004</a:t>
            </a:r>
            <a:r>
              <a:rPr lang="zh-CN" altLang="en-US" dirty="0"/>
              <a:t>年发布</a:t>
            </a:r>
            <a:r>
              <a:rPr lang="en-US" altLang="zh-CN" dirty="0"/>
              <a:t>2.0</a:t>
            </a:r>
            <a:r>
              <a:rPr lang="zh-CN" altLang="en-US" dirty="0"/>
              <a:t>版本，至今最新的版本已是</a:t>
            </a:r>
            <a:r>
              <a:rPr lang="en-US" altLang="zh-CN" dirty="0"/>
              <a:t>UML2.1</a:t>
            </a:r>
            <a:r>
              <a:rPr lang="zh-CN" altLang="en-US" dirty="0"/>
              <a:t>。</a:t>
            </a:r>
            <a:endParaRPr lang="en-US" altLang="zh-CN" dirty="0"/>
          </a:p>
          <a:p>
            <a:endParaRPr lang="en-US" altLang="zh-CN" dirty="0"/>
          </a:p>
          <a:p>
            <a:r>
              <a:rPr lang="en-US" altLang="zh-CN" dirty="0"/>
              <a:t>     UML2.0 </a:t>
            </a:r>
            <a:r>
              <a:rPr lang="zh-CN" altLang="en-US" dirty="0"/>
              <a:t>完全建立在</a:t>
            </a:r>
            <a:r>
              <a:rPr lang="en-US" altLang="zh-CN" dirty="0"/>
              <a:t>UML1.x</a:t>
            </a:r>
            <a:r>
              <a:rPr lang="zh-CN" altLang="en-US" dirty="0"/>
              <a:t>基础之上，大多数的</a:t>
            </a:r>
            <a:r>
              <a:rPr lang="en-US" altLang="zh-CN" dirty="0"/>
              <a:t>UML1.x</a:t>
            </a:r>
            <a:r>
              <a:rPr lang="zh-CN" altLang="en-US" dirty="0"/>
              <a:t>模型在</a:t>
            </a:r>
            <a:r>
              <a:rPr lang="en-US" altLang="zh-CN" dirty="0"/>
              <a:t>UML2.0</a:t>
            </a:r>
            <a:r>
              <a:rPr lang="zh-CN" altLang="en-US" dirty="0"/>
              <a:t>中都可用。但</a:t>
            </a:r>
            <a:r>
              <a:rPr lang="en-US" altLang="zh-CN" dirty="0"/>
              <a:t>UML2.0</a:t>
            </a:r>
            <a:r>
              <a:rPr lang="zh-CN" altLang="en-US" dirty="0"/>
              <a:t>在结构建模方面有一系列重大的改进，包括结构类、精确的接口和端口、拓展性、交互片断和操作符以及基于时间建模能力的增强。</a:t>
            </a:r>
            <a:endParaRPr lang="en-US" altLang="zh-CN" dirty="0"/>
          </a:p>
          <a:p>
            <a:endParaRPr lang="en-US" altLang="zh-CN" dirty="0"/>
          </a:p>
          <a:p>
            <a:r>
              <a:rPr lang="en-US" altLang="zh-CN" dirty="0"/>
              <a:t>      UML2.0</a:t>
            </a:r>
            <a:r>
              <a:rPr lang="zh-CN" altLang="en-US" dirty="0"/>
              <a:t>包含类图</a:t>
            </a:r>
            <a:r>
              <a:rPr lang="en-US" altLang="zh-CN" dirty="0"/>
              <a:t>(Class Diagram)</a:t>
            </a:r>
            <a:r>
              <a:rPr lang="zh-CN" altLang="en-US" dirty="0"/>
              <a:t>，对象图</a:t>
            </a:r>
            <a:r>
              <a:rPr lang="en-US" altLang="zh-CN" dirty="0"/>
              <a:t>(Object Diagram)</a:t>
            </a:r>
            <a:r>
              <a:rPr lang="zh-CN" altLang="en-US" dirty="0"/>
              <a:t>，构件图</a:t>
            </a:r>
            <a:r>
              <a:rPr lang="en-US" altLang="zh-CN" dirty="0"/>
              <a:t>(Component Diagram)</a:t>
            </a:r>
            <a:r>
              <a:rPr lang="zh-CN" altLang="en-US" dirty="0"/>
              <a:t>，组合结构图</a:t>
            </a:r>
            <a:r>
              <a:rPr lang="en-US" altLang="zh-CN" dirty="0"/>
              <a:t>(Composite Structure Diagram)</a:t>
            </a:r>
            <a:r>
              <a:rPr lang="zh-CN" altLang="en-US" dirty="0"/>
              <a:t>，用例图</a:t>
            </a:r>
            <a:r>
              <a:rPr lang="en-US" altLang="zh-CN" dirty="0"/>
              <a:t>(Use Case Diagram)</a:t>
            </a:r>
            <a:r>
              <a:rPr lang="zh-CN" altLang="en-US" dirty="0"/>
              <a:t>，顺序图</a:t>
            </a:r>
            <a:r>
              <a:rPr lang="en-US" altLang="zh-CN" dirty="0"/>
              <a:t>( Sequence Diagram,</a:t>
            </a:r>
            <a:r>
              <a:rPr lang="zh-CN" altLang="en-US" dirty="0"/>
              <a:t>序列图</a:t>
            </a:r>
            <a:r>
              <a:rPr lang="en-US" altLang="zh-CN" dirty="0"/>
              <a:t>)</a:t>
            </a:r>
            <a:r>
              <a:rPr lang="zh-CN" altLang="en-US" dirty="0"/>
              <a:t>，通信图</a:t>
            </a:r>
            <a:r>
              <a:rPr lang="en-US" altLang="zh-CN" dirty="0"/>
              <a:t>(Communication Diagram)</a:t>
            </a:r>
            <a:r>
              <a:rPr lang="zh-CN" altLang="en-US" dirty="0"/>
              <a:t>（在</a:t>
            </a:r>
            <a:r>
              <a:rPr lang="en-US" altLang="zh-CN" dirty="0"/>
              <a:t>UML 1.X</a:t>
            </a:r>
            <a:r>
              <a:rPr lang="zh-CN" altLang="en-US" dirty="0"/>
              <a:t>版本中，通信图称为协作图</a:t>
            </a:r>
            <a:r>
              <a:rPr lang="en-US" altLang="zh-CN" dirty="0"/>
              <a:t>(Collaboration Diagram</a:t>
            </a:r>
            <a:r>
              <a:rPr lang="zh-CN" altLang="en-US" dirty="0"/>
              <a:t>）），定时图</a:t>
            </a:r>
            <a:r>
              <a:rPr lang="en-US" altLang="zh-CN" dirty="0"/>
              <a:t>(Timing; </a:t>
            </a:r>
            <a:r>
              <a:rPr lang="en-US" altLang="zh-CN" dirty="0" err="1"/>
              <a:t>Dagamn</a:t>
            </a:r>
            <a:r>
              <a:rPr lang="en-US" altLang="zh-CN" dirty="0"/>
              <a:t>, </a:t>
            </a:r>
            <a:r>
              <a:rPr lang="zh-CN" altLang="en-US" dirty="0"/>
              <a:t>计时图</a:t>
            </a:r>
            <a:r>
              <a:rPr lang="en-US" altLang="zh-CN" dirty="0"/>
              <a:t>)</a:t>
            </a:r>
            <a:r>
              <a:rPr lang="zh-CN" altLang="en-US" dirty="0"/>
              <a:t>，状态图</a:t>
            </a:r>
            <a:r>
              <a:rPr lang="en-US" altLang="zh-CN" dirty="0"/>
              <a:t>(State Diagram)</a:t>
            </a:r>
            <a:r>
              <a:rPr lang="zh-CN" altLang="en-US" dirty="0"/>
              <a:t>，活动图</a:t>
            </a:r>
            <a:r>
              <a:rPr lang="en-US" altLang="zh-CN" dirty="0"/>
              <a:t>(Activity Diagram)</a:t>
            </a:r>
            <a:r>
              <a:rPr lang="zh-CN" altLang="en-US" dirty="0"/>
              <a:t>，部署图</a:t>
            </a:r>
            <a:r>
              <a:rPr lang="en-US" altLang="zh-CN" dirty="0"/>
              <a:t>(Deployment Diagram)</a:t>
            </a:r>
            <a:r>
              <a:rPr lang="zh-CN" altLang="en-US" dirty="0"/>
              <a:t>，制品图</a:t>
            </a:r>
            <a:r>
              <a:rPr lang="en-US" altLang="zh-CN" dirty="0"/>
              <a:t>(</a:t>
            </a:r>
            <a:r>
              <a:rPr lang="en-US" altLang="zh-CN" dirty="0" err="1"/>
              <a:t>Arifiet</a:t>
            </a:r>
            <a:r>
              <a:rPr lang="en-US" altLang="zh-CN" dirty="0"/>
              <a:t> </a:t>
            </a:r>
            <a:r>
              <a:rPr lang="en-US" altLang="zh-CN" dirty="0" err="1"/>
              <a:t>Digm</a:t>
            </a:r>
            <a:r>
              <a:rPr lang="en-US" altLang="zh-CN" dirty="0"/>
              <a:t>)</a:t>
            </a:r>
            <a:r>
              <a:rPr lang="zh-CN" altLang="en-US" dirty="0"/>
              <a:t>，包图</a:t>
            </a:r>
            <a:r>
              <a:rPr lang="en-US" altLang="zh-CN" dirty="0"/>
              <a:t>(Package </a:t>
            </a:r>
            <a:r>
              <a:rPr lang="en-US" altLang="zh-CN" dirty="0" err="1"/>
              <a:t>Diagam</a:t>
            </a:r>
            <a:r>
              <a:rPr lang="en-US" altLang="zh-CN" dirty="0"/>
              <a:t>)</a:t>
            </a:r>
            <a:r>
              <a:rPr lang="zh-CN" altLang="en-US" dirty="0"/>
              <a:t>和交互概览图</a:t>
            </a:r>
            <a:r>
              <a:rPr lang="en-US" altLang="zh-CN" dirty="0"/>
              <a:t>(Interaction Overview Diagram)14</a:t>
            </a:r>
            <a:r>
              <a:rPr lang="zh-CN" altLang="en-US" dirty="0"/>
              <a:t>种图。</a:t>
            </a:r>
            <a:endParaRPr lang="en-US" altLang="zh-CN" dirty="0"/>
          </a:p>
          <a:p>
            <a:r>
              <a:rPr lang="en-US" altLang="zh-CN" dirty="0"/>
              <a:t>      </a:t>
            </a:r>
            <a:endParaRPr lang="zh-CN" altLang="en-US" dirty="0"/>
          </a:p>
        </p:txBody>
      </p:sp>
    </p:spTree>
    <p:extLst>
      <p:ext uri="{BB962C8B-B14F-4D97-AF65-F5344CB8AC3E}">
        <p14:creationId xmlns:p14="http://schemas.microsoft.com/office/powerpoint/2010/main" val="139958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0DBBBF-899E-4A7E-9DB9-D22FEE65A7F9}"/>
              </a:ext>
            </a:extLst>
          </p:cNvPr>
          <p:cNvSpPr txBox="1"/>
          <p:nvPr/>
        </p:nvSpPr>
        <p:spPr>
          <a:xfrm>
            <a:off x="1097279" y="804426"/>
            <a:ext cx="5190399"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1.2 UML</a:t>
            </a:r>
            <a:r>
              <a:rPr lang="zh-CN" altLang="en-US" dirty="0"/>
              <a:t>的发展历程</a:t>
            </a:r>
          </a:p>
        </p:txBody>
      </p:sp>
      <p:sp>
        <p:nvSpPr>
          <p:cNvPr id="3" name="箭头: 右 2">
            <a:extLst>
              <a:ext uri="{FF2B5EF4-FFF2-40B4-BE49-F238E27FC236}">
                <a16:creationId xmlns:a16="http://schemas.microsoft.com/office/drawing/2014/main" id="{A95CEFC7-A631-4235-9D5C-1AB64B67DA6C}"/>
              </a:ext>
            </a:extLst>
          </p:cNvPr>
          <p:cNvSpPr/>
          <p:nvPr/>
        </p:nvSpPr>
        <p:spPr>
          <a:xfrm>
            <a:off x="873853" y="3611216"/>
            <a:ext cx="10444294" cy="36072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8182719-65B6-4594-9FD7-EB6B5319537B}"/>
              </a:ext>
            </a:extLst>
          </p:cNvPr>
          <p:cNvSpPr txBox="1"/>
          <p:nvPr/>
        </p:nvSpPr>
        <p:spPr>
          <a:xfrm>
            <a:off x="935665" y="4216900"/>
            <a:ext cx="1861033" cy="1477328"/>
          </a:xfrm>
          <a:prstGeom prst="rect">
            <a:avLst/>
          </a:prstGeom>
          <a:noFill/>
          <a:ln>
            <a:solidFill>
              <a:schemeClr val="bg1">
                <a:lumMod val="50000"/>
              </a:schemeClr>
            </a:solidFill>
          </a:ln>
        </p:spPr>
        <p:txBody>
          <a:bodyPr wrap="square" rtlCol="0">
            <a:spAutoFit/>
          </a:bodyPr>
          <a:lstStyle/>
          <a:p>
            <a:r>
              <a:rPr lang="en-US" altLang="zh-CN" dirty="0"/>
              <a:t>1994</a:t>
            </a:r>
            <a:r>
              <a:rPr lang="zh-CN" altLang="en-US" dirty="0"/>
              <a:t>年</a:t>
            </a:r>
            <a:r>
              <a:rPr lang="en-US" altLang="zh-CN" dirty="0"/>
              <a:t>10</a:t>
            </a:r>
            <a:r>
              <a:rPr lang="zh-CN" altLang="en-US" dirty="0"/>
              <a:t>月，</a:t>
            </a:r>
            <a:r>
              <a:rPr lang="en-US" altLang="zh-CN" dirty="0"/>
              <a:t>Grady </a:t>
            </a:r>
            <a:r>
              <a:rPr lang="en-US" altLang="zh-CN" dirty="0" err="1"/>
              <a:t>Booch</a:t>
            </a:r>
            <a:r>
              <a:rPr lang="en-US" altLang="zh-CN" dirty="0"/>
              <a:t> </a:t>
            </a:r>
            <a:r>
              <a:rPr lang="zh-CN" altLang="en-US" dirty="0"/>
              <a:t>和 </a:t>
            </a:r>
            <a:r>
              <a:rPr lang="en-US" altLang="zh-CN" dirty="0"/>
              <a:t>Jim Rumbaugh</a:t>
            </a:r>
            <a:r>
              <a:rPr lang="zh-CN" altLang="en-US" dirty="0"/>
              <a:t>开始致力与构建统一建模语言。</a:t>
            </a:r>
          </a:p>
        </p:txBody>
      </p:sp>
      <p:sp>
        <p:nvSpPr>
          <p:cNvPr id="5" name="文本框 4">
            <a:extLst>
              <a:ext uri="{FF2B5EF4-FFF2-40B4-BE49-F238E27FC236}">
                <a16:creationId xmlns:a16="http://schemas.microsoft.com/office/drawing/2014/main" id="{44E68EE3-30E7-403B-8318-3A30EFAFE5FB}"/>
              </a:ext>
            </a:extLst>
          </p:cNvPr>
          <p:cNvSpPr txBox="1"/>
          <p:nvPr/>
        </p:nvSpPr>
        <p:spPr>
          <a:xfrm>
            <a:off x="1912100" y="1951672"/>
            <a:ext cx="1501629" cy="1477328"/>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1995</a:t>
            </a:r>
            <a:r>
              <a:rPr lang="zh-CN" altLang="en-US" dirty="0"/>
              <a:t>年</a:t>
            </a:r>
            <a:r>
              <a:rPr lang="en-US" altLang="zh-CN" dirty="0"/>
              <a:t>10</a:t>
            </a:r>
            <a:r>
              <a:rPr lang="zh-CN" altLang="en-US" dirty="0"/>
              <a:t>月，发布统一方法</a:t>
            </a:r>
            <a:r>
              <a:rPr lang="en-US" altLang="zh-CN" dirty="0"/>
              <a:t>UM0.8</a:t>
            </a:r>
            <a:r>
              <a:rPr lang="zh-CN" altLang="en-US" dirty="0"/>
              <a:t>（</a:t>
            </a:r>
            <a:r>
              <a:rPr lang="en-US" altLang="zh-CN" dirty="0" err="1"/>
              <a:t>Unitied</a:t>
            </a:r>
            <a:r>
              <a:rPr lang="en-US" altLang="zh-CN" dirty="0"/>
              <a:t> Method</a:t>
            </a:r>
            <a:r>
              <a:rPr lang="zh-CN" altLang="en-US" dirty="0"/>
              <a:t>）</a:t>
            </a:r>
          </a:p>
        </p:txBody>
      </p:sp>
      <p:sp>
        <p:nvSpPr>
          <p:cNvPr id="6" name="文本框 5">
            <a:extLst>
              <a:ext uri="{FF2B5EF4-FFF2-40B4-BE49-F238E27FC236}">
                <a16:creationId xmlns:a16="http://schemas.microsoft.com/office/drawing/2014/main" id="{30F1CDF3-5AD0-435C-8735-E3914BC488BD}"/>
              </a:ext>
            </a:extLst>
          </p:cNvPr>
          <p:cNvSpPr txBox="1"/>
          <p:nvPr/>
        </p:nvSpPr>
        <p:spPr>
          <a:xfrm>
            <a:off x="2930479" y="4216900"/>
            <a:ext cx="1449973"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1996</a:t>
            </a:r>
            <a:r>
              <a:rPr lang="zh-CN" altLang="en-US" dirty="0"/>
              <a:t>年</a:t>
            </a:r>
            <a:r>
              <a:rPr lang="en-US" altLang="zh-CN" dirty="0"/>
              <a:t>6</a:t>
            </a:r>
            <a:r>
              <a:rPr lang="zh-CN" altLang="en-US" dirty="0"/>
              <a:t>月发布</a:t>
            </a:r>
            <a:r>
              <a:rPr lang="en-US" altLang="zh-CN" dirty="0"/>
              <a:t>UML0.9</a:t>
            </a:r>
            <a:endParaRPr lang="zh-CN" altLang="en-US" dirty="0"/>
          </a:p>
        </p:txBody>
      </p:sp>
      <p:sp>
        <p:nvSpPr>
          <p:cNvPr id="7" name="文本框 6">
            <a:extLst>
              <a:ext uri="{FF2B5EF4-FFF2-40B4-BE49-F238E27FC236}">
                <a16:creationId xmlns:a16="http://schemas.microsoft.com/office/drawing/2014/main" id="{3A557E37-1A2F-44D0-AEB2-E1978D8645EB}"/>
              </a:ext>
            </a:extLst>
          </p:cNvPr>
          <p:cNvSpPr txBox="1"/>
          <p:nvPr/>
        </p:nvSpPr>
        <p:spPr>
          <a:xfrm>
            <a:off x="3692478" y="2265914"/>
            <a:ext cx="1566897" cy="1200329"/>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1996</a:t>
            </a:r>
            <a:r>
              <a:rPr lang="zh-CN" altLang="en-US" dirty="0"/>
              <a:t>年</a:t>
            </a:r>
            <a:r>
              <a:rPr lang="en-US" altLang="zh-CN" dirty="0"/>
              <a:t>10</a:t>
            </a:r>
            <a:r>
              <a:rPr lang="zh-CN" altLang="en-US" dirty="0"/>
              <a:t>月发布</a:t>
            </a:r>
            <a:r>
              <a:rPr lang="en-US" altLang="zh-CN" dirty="0"/>
              <a:t>UML0.91</a:t>
            </a:r>
            <a:r>
              <a:rPr lang="zh-CN" altLang="en-US" dirty="0"/>
              <a:t>，将</a:t>
            </a:r>
            <a:r>
              <a:rPr lang="en-US" altLang="zh-CN" dirty="0"/>
              <a:t>UM</a:t>
            </a:r>
            <a:r>
              <a:rPr lang="zh-CN" altLang="en-US" dirty="0"/>
              <a:t>命名为</a:t>
            </a:r>
            <a:r>
              <a:rPr lang="en-US" altLang="zh-CN" dirty="0"/>
              <a:t>UML</a:t>
            </a:r>
            <a:endParaRPr lang="zh-CN" altLang="en-US" dirty="0"/>
          </a:p>
        </p:txBody>
      </p:sp>
      <p:cxnSp>
        <p:nvCxnSpPr>
          <p:cNvPr id="11" name="直接连接符 10">
            <a:extLst>
              <a:ext uri="{FF2B5EF4-FFF2-40B4-BE49-F238E27FC236}">
                <a16:creationId xmlns:a16="http://schemas.microsoft.com/office/drawing/2014/main" id="{CCC8EF5D-2AE2-4A96-A7A8-FDC66E3C58D7}"/>
              </a:ext>
            </a:extLst>
          </p:cNvPr>
          <p:cNvCxnSpPr>
            <a:cxnSpLocks/>
            <a:stCxn id="4" idx="0"/>
          </p:cNvCxnSpPr>
          <p:nvPr/>
        </p:nvCxnSpPr>
        <p:spPr>
          <a:xfrm flipV="1">
            <a:off x="1866182" y="3760763"/>
            <a:ext cx="663" cy="4561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06A2373-FB75-4D18-9022-58FF571044EF}"/>
              </a:ext>
            </a:extLst>
          </p:cNvPr>
          <p:cNvCxnSpPr>
            <a:cxnSpLocks/>
            <a:endCxn id="5" idx="2"/>
          </p:cNvCxnSpPr>
          <p:nvPr/>
        </p:nvCxnSpPr>
        <p:spPr>
          <a:xfrm flipV="1">
            <a:off x="2662915" y="3429000"/>
            <a:ext cx="0" cy="2975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3AAF35C-EAC6-490F-B3DD-08BB29FA7BB4}"/>
              </a:ext>
            </a:extLst>
          </p:cNvPr>
          <p:cNvCxnSpPr>
            <a:cxnSpLocks/>
            <a:stCxn id="6" idx="0"/>
          </p:cNvCxnSpPr>
          <p:nvPr/>
        </p:nvCxnSpPr>
        <p:spPr>
          <a:xfrm flipV="1">
            <a:off x="3655466" y="3804166"/>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403ED71-EDB3-4A28-8A6B-32547F26CC07}"/>
              </a:ext>
            </a:extLst>
          </p:cNvPr>
          <p:cNvCxnSpPr>
            <a:cxnSpLocks/>
          </p:cNvCxnSpPr>
          <p:nvPr/>
        </p:nvCxnSpPr>
        <p:spPr>
          <a:xfrm>
            <a:off x="4429547" y="3466243"/>
            <a:ext cx="0" cy="22307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D88838A-2D27-4440-9D4A-4AA241EC239A}"/>
              </a:ext>
            </a:extLst>
          </p:cNvPr>
          <p:cNvSpPr txBox="1"/>
          <p:nvPr/>
        </p:nvSpPr>
        <p:spPr>
          <a:xfrm>
            <a:off x="4914736" y="4176889"/>
            <a:ext cx="1566897"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1997</a:t>
            </a:r>
            <a:r>
              <a:rPr lang="zh-CN" altLang="en-US" dirty="0"/>
              <a:t>年</a:t>
            </a:r>
            <a:r>
              <a:rPr lang="en-US" altLang="zh-CN" dirty="0"/>
              <a:t>1</a:t>
            </a:r>
            <a:r>
              <a:rPr lang="zh-CN" altLang="en-US" dirty="0"/>
              <a:t>月</a:t>
            </a:r>
            <a:r>
              <a:rPr lang="en-US" altLang="zh-CN" dirty="0"/>
              <a:t>UML 1.0</a:t>
            </a:r>
            <a:r>
              <a:rPr lang="zh-CN" altLang="en-US" dirty="0"/>
              <a:t>发布</a:t>
            </a:r>
          </a:p>
        </p:txBody>
      </p:sp>
      <p:sp>
        <p:nvSpPr>
          <p:cNvPr id="14" name="文本框 13">
            <a:extLst>
              <a:ext uri="{FF2B5EF4-FFF2-40B4-BE49-F238E27FC236}">
                <a16:creationId xmlns:a16="http://schemas.microsoft.com/office/drawing/2014/main" id="{F1690537-17E6-4CAB-B2EB-E57B5527F386}"/>
              </a:ext>
            </a:extLst>
          </p:cNvPr>
          <p:cNvSpPr txBox="1"/>
          <p:nvPr/>
        </p:nvSpPr>
        <p:spPr>
          <a:xfrm>
            <a:off x="5636290" y="2782669"/>
            <a:ext cx="1877957"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1998</a:t>
            </a:r>
            <a:r>
              <a:rPr lang="zh-CN" altLang="en-US" dirty="0"/>
              <a:t>年发布了</a:t>
            </a:r>
            <a:r>
              <a:rPr lang="en-US" altLang="zh-CN" dirty="0"/>
              <a:t>UML 1.2</a:t>
            </a:r>
            <a:r>
              <a:rPr lang="zh-CN" altLang="en-US" dirty="0"/>
              <a:t>版本</a:t>
            </a:r>
            <a:endParaRPr lang="en-US" altLang="zh-CN" dirty="0"/>
          </a:p>
        </p:txBody>
      </p:sp>
      <p:sp>
        <p:nvSpPr>
          <p:cNvPr id="16" name="文本框 15">
            <a:extLst>
              <a:ext uri="{FF2B5EF4-FFF2-40B4-BE49-F238E27FC236}">
                <a16:creationId xmlns:a16="http://schemas.microsoft.com/office/drawing/2014/main" id="{01C4E3DB-7A75-474F-9428-38935F1FBED4}"/>
              </a:ext>
            </a:extLst>
          </p:cNvPr>
          <p:cNvSpPr txBox="1"/>
          <p:nvPr/>
        </p:nvSpPr>
        <p:spPr>
          <a:xfrm>
            <a:off x="7069895" y="4193975"/>
            <a:ext cx="1861033"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1999</a:t>
            </a:r>
            <a:r>
              <a:rPr lang="zh-CN" altLang="en-US" dirty="0"/>
              <a:t>年发布了</a:t>
            </a:r>
            <a:r>
              <a:rPr lang="en-US" altLang="zh-CN" dirty="0"/>
              <a:t>UML 1.3</a:t>
            </a:r>
            <a:r>
              <a:rPr lang="zh-CN" altLang="en-US" dirty="0"/>
              <a:t>版本</a:t>
            </a:r>
          </a:p>
        </p:txBody>
      </p:sp>
      <p:sp>
        <p:nvSpPr>
          <p:cNvPr id="17" name="文本框 16">
            <a:extLst>
              <a:ext uri="{FF2B5EF4-FFF2-40B4-BE49-F238E27FC236}">
                <a16:creationId xmlns:a16="http://schemas.microsoft.com/office/drawing/2014/main" id="{F0F448E4-646E-4842-A99E-C359F39FE695}"/>
              </a:ext>
            </a:extLst>
          </p:cNvPr>
          <p:cNvSpPr txBox="1"/>
          <p:nvPr/>
        </p:nvSpPr>
        <p:spPr>
          <a:xfrm>
            <a:off x="8137274" y="2782669"/>
            <a:ext cx="1877952"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2003</a:t>
            </a:r>
            <a:r>
              <a:rPr lang="zh-CN" altLang="en-US" dirty="0"/>
              <a:t>年</a:t>
            </a:r>
            <a:r>
              <a:rPr lang="en-US" altLang="zh-CN" dirty="0"/>
              <a:t>3</a:t>
            </a:r>
            <a:r>
              <a:rPr lang="zh-CN" altLang="en-US" dirty="0"/>
              <a:t>月发布了</a:t>
            </a:r>
            <a:r>
              <a:rPr lang="en-US" altLang="zh-CN" dirty="0"/>
              <a:t>UML 1.5</a:t>
            </a:r>
            <a:r>
              <a:rPr lang="zh-CN" altLang="en-US" dirty="0"/>
              <a:t>版本。</a:t>
            </a:r>
          </a:p>
        </p:txBody>
      </p:sp>
      <p:cxnSp>
        <p:nvCxnSpPr>
          <p:cNvPr id="19" name="直接连接符 18">
            <a:extLst>
              <a:ext uri="{FF2B5EF4-FFF2-40B4-BE49-F238E27FC236}">
                <a16:creationId xmlns:a16="http://schemas.microsoft.com/office/drawing/2014/main" id="{06EE6632-1584-4F14-B322-4A2382E3BCA4}"/>
              </a:ext>
            </a:extLst>
          </p:cNvPr>
          <p:cNvCxnSpPr>
            <a:cxnSpLocks/>
          </p:cNvCxnSpPr>
          <p:nvPr/>
        </p:nvCxnSpPr>
        <p:spPr>
          <a:xfrm flipV="1">
            <a:off x="5636290" y="3765575"/>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ED9C21F-36D3-4EAE-A69D-9CBFBF25F0B9}"/>
              </a:ext>
            </a:extLst>
          </p:cNvPr>
          <p:cNvCxnSpPr>
            <a:cxnSpLocks/>
          </p:cNvCxnSpPr>
          <p:nvPr/>
        </p:nvCxnSpPr>
        <p:spPr>
          <a:xfrm flipV="1">
            <a:off x="6575268" y="3429000"/>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4CADAB2-45FC-4854-9720-E0C34BFC29FD}"/>
              </a:ext>
            </a:extLst>
          </p:cNvPr>
          <p:cNvCxnSpPr>
            <a:cxnSpLocks/>
          </p:cNvCxnSpPr>
          <p:nvPr/>
        </p:nvCxnSpPr>
        <p:spPr>
          <a:xfrm flipV="1">
            <a:off x="7974854" y="3778040"/>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32DFD75-AEB5-4B32-B60C-C51D939A70B9}"/>
              </a:ext>
            </a:extLst>
          </p:cNvPr>
          <p:cNvCxnSpPr>
            <a:cxnSpLocks/>
          </p:cNvCxnSpPr>
          <p:nvPr/>
        </p:nvCxnSpPr>
        <p:spPr>
          <a:xfrm flipV="1">
            <a:off x="8989855" y="3429000"/>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0AA30A0-B2EC-45D4-B7E6-13C14202A1C8}"/>
              </a:ext>
            </a:extLst>
          </p:cNvPr>
          <p:cNvSpPr txBox="1"/>
          <p:nvPr/>
        </p:nvSpPr>
        <p:spPr>
          <a:xfrm>
            <a:off x="9320561" y="4179096"/>
            <a:ext cx="1861033" cy="646331"/>
          </a:xfrm>
          <a:prstGeom prst="rect">
            <a:avLst/>
          </a:prstGeom>
          <a:noFill/>
          <a:ln>
            <a:solidFill>
              <a:schemeClr val="bg1">
                <a:lumMod val="50000"/>
              </a:schemeClr>
            </a:solidFill>
          </a:ln>
        </p:spPr>
        <p:txBody>
          <a:bodyPr wrap="square" rtlCol="0">
            <a:spAutoFit/>
          </a:bodyPr>
          <a:lstStyle>
            <a:defPPr>
              <a:defRPr lang="zh-CN"/>
            </a:defPPr>
          </a:lstStyle>
          <a:p>
            <a:r>
              <a:rPr lang="en-US" altLang="zh-CN" dirty="0"/>
              <a:t>2005</a:t>
            </a:r>
            <a:r>
              <a:rPr lang="zh-CN" altLang="en-US" dirty="0"/>
              <a:t>年</a:t>
            </a:r>
            <a:r>
              <a:rPr lang="en-US" altLang="zh-CN" dirty="0"/>
              <a:t>UML2.0</a:t>
            </a:r>
            <a:r>
              <a:rPr lang="zh-CN" altLang="en-US" dirty="0"/>
              <a:t>规范形成</a:t>
            </a:r>
          </a:p>
        </p:txBody>
      </p:sp>
      <p:cxnSp>
        <p:nvCxnSpPr>
          <p:cNvPr id="24" name="直接连接符 23">
            <a:extLst>
              <a:ext uri="{FF2B5EF4-FFF2-40B4-BE49-F238E27FC236}">
                <a16:creationId xmlns:a16="http://schemas.microsoft.com/office/drawing/2014/main" id="{B59AE0F8-DBB5-488D-B218-CD93A15469F0}"/>
              </a:ext>
            </a:extLst>
          </p:cNvPr>
          <p:cNvCxnSpPr>
            <a:cxnSpLocks/>
          </p:cNvCxnSpPr>
          <p:nvPr/>
        </p:nvCxnSpPr>
        <p:spPr>
          <a:xfrm flipV="1">
            <a:off x="10225520" y="3763161"/>
            <a:ext cx="0" cy="412734"/>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736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6C32C62-FB16-4976-9E29-F18F4792B13B}"/>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1.7.1 </a:t>
            </a:r>
            <a:r>
              <a:rPr lang="zh-CN" altLang="en-US" dirty="0"/>
              <a:t>用例图</a:t>
            </a:r>
          </a:p>
        </p:txBody>
      </p:sp>
      <p:sp>
        <p:nvSpPr>
          <p:cNvPr id="3" name="文本框 2">
            <a:extLst>
              <a:ext uri="{FF2B5EF4-FFF2-40B4-BE49-F238E27FC236}">
                <a16:creationId xmlns:a16="http://schemas.microsoft.com/office/drawing/2014/main" id="{C7754172-F630-4705-835E-2E6B7DFBCBDF}"/>
              </a:ext>
            </a:extLst>
          </p:cNvPr>
          <p:cNvSpPr txBox="1"/>
          <p:nvPr/>
        </p:nvSpPr>
        <p:spPr>
          <a:xfrm>
            <a:off x="1451826" y="2274838"/>
            <a:ext cx="6256135" cy="2031325"/>
          </a:xfrm>
          <a:prstGeom prst="rect">
            <a:avLst/>
          </a:prstGeom>
          <a:noFill/>
        </p:spPr>
        <p:txBody>
          <a:bodyPr wrap="square" rtlCol="0">
            <a:spAutoFit/>
          </a:bodyPr>
          <a:lstStyle/>
          <a:p>
            <a:r>
              <a:rPr lang="zh-CN" altLang="en-US" dirty="0"/>
              <a:t>用例图中的主体内容用例、参与者、通信关联并没有变化。如果用</a:t>
            </a:r>
            <a:r>
              <a:rPr lang="en-US" altLang="zh-CN" dirty="0"/>
              <a:t>UML1.x</a:t>
            </a:r>
            <a:r>
              <a:rPr lang="zh-CN" altLang="en-US" dirty="0"/>
              <a:t>，只能用用例图所归属的包来表达一组用例的逻辑组织关系，即用用例在模型中所处的物理位置表达逻辑组织关系。</a:t>
            </a:r>
            <a:r>
              <a:rPr lang="zh-CN" altLang="en-US" b="1" dirty="0">
                <a:solidFill>
                  <a:schemeClr val="accent1"/>
                </a:solidFill>
              </a:rPr>
              <a:t>在</a:t>
            </a:r>
            <a:r>
              <a:rPr lang="en-US" altLang="zh-CN" b="1" dirty="0">
                <a:solidFill>
                  <a:schemeClr val="accent1"/>
                </a:solidFill>
              </a:rPr>
              <a:t>UML2.0</a:t>
            </a:r>
            <a:r>
              <a:rPr lang="zh-CN" altLang="en-US" b="1" dirty="0">
                <a:solidFill>
                  <a:schemeClr val="accent1"/>
                </a:solidFill>
              </a:rPr>
              <a:t>中，为每个用例增加了一个称为</a:t>
            </a:r>
            <a:r>
              <a:rPr lang="en-US" altLang="zh-CN" b="1" dirty="0">
                <a:solidFill>
                  <a:schemeClr val="accent1"/>
                </a:solidFill>
              </a:rPr>
              <a:t>Subject</a:t>
            </a:r>
            <a:r>
              <a:rPr lang="zh-CN" altLang="en-US" b="1" dirty="0">
                <a:solidFill>
                  <a:schemeClr val="accent1"/>
                </a:solidFill>
              </a:rPr>
              <a:t>的特征</a:t>
            </a:r>
            <a:r>
              <a:rPr lang="zh-CN" altLang="en-US" dirty="0"/>
              <a:t>，这项特征的取值可以作为在逻辑层面划分一组用例的一项依据。用例所属的“系统边界”就是</a:t>
            </a:r>
            <a:r>
              <a:rPr lang="en-US" altLang="zh-CN" dirty="0"/>
              <a:t>Subject</a:t>
            </a:r>
            <a:r>
              <a:rPr lang="zh-CN" altLang="en-US" dirty="0"/>
              <a:t>的、一种典型例子。</a:t>
            </a:r>
          </a:p>
        </p:txBody>
      </p:sp>
    </p:spTree>
    <p:extLst>
      <p:ext uri="{BB962C8B-B14F-4D97-AF65-F5344CB8AC3E}">
        <p14:creationId xmlns:p14="http://schemas.microsoft.com/office/powerpoint/2010/main" val="824753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331867-C4F6-42AC-85C7-1531DDD6AAE0}"/>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1.7.2 </a:t>
            </a:r>
            <a:r>
              <a:rPr lang="zh-CN" altLang="en-US" dirty="0"/>
              <a:t>顺序图</a:t>
            </a:r>
          </a:p>
        </p:txBody>
      </p:sp>
      <p:sp>
        <p:nvSpPr>
          <p:cNvPr id="3" name="文本框 2">
            <a:extLst>
              <a:ext uri="{FF2B5EF4-FFF2-40B4-BE49-F238E27FC236}">
                <a16:creationId xmlns:a16="http://schemas.microsoft.com/office/drawing/2014/main" id="{1A6D44EF-CE88-405C-94F4-42F6D38516C6}"/>
              </a:ext>
            </a:extLst>
          </p:cNvPr>
          <p:cNvSpPr txBox="1"/>
          <p:nvPr/>
        </p:nvSpPr>
        <p:spPr>
          <a:xfrm>
            <a:off x="1097280" y="1806257"/>
            <a:ext cx="7561904" cy="3139321"/>
          </a:xfrm>
          <a:prstGeom prst="rect">
            <a:avLst/>
          </a:prstGeom>
          <a:noFill/>
        </p:spPr>
        <p:txBody>
          <a:bodyPr wrap="square" rtlCol="0">
            <a:spAutoFit/>
          </a:bodyPr>
          <a:lstStyle/>
          <a:p>
            <a:r>
              <a:rPr lang="zh-CN" altLang="en-US" dirty="0"/>
              <a:t>顺序图是最常用的一种图。主要用它来描述对象间的交互关系，着重体现交互的时间顺序。对于顺序图，</a:t>
            </a:r>
            <a:r>
              <a:rPr lang="en-US" altLang="zh-CN" dirty="0"/>
              <a:t>UML2.0</a:t>
            </a:r>
            <a:r>
              <a:rPr lang="zh-CN" altLang="en-US" dirty="0"/>
              <a:t>主要做了以下三方面的改进。</a:t>
            </a:r>
            <a:endParaRPr lang="en-US" altLang="zh-CN" dirty="0"/>
          </a:p>
          <a:p>
            <a:endParaRPr lang="en-US" altLang="zh-CN" dirty="0"/>
          </a:p>
          <a:p>
            <a:r>
              <a:rPr lang="zh-CN" altLang="en-US" dirty="0"/>
              <a:t>（</a:t>
            </a:r>
            <a:r>
              <a:rPr lang="en-US" altLang="zh-CN" dirty="0"/>
              <a:t>1</a:t>
            </a:r>
            <a:r>
              <a:rPr lang="zh-CN" altLang="en-US" dirty="0"/>
              <a:t>）</a:t>
            </a:r>
            <a:r>
              <a:rPr lang="zh-CN" altLang="en-US" b="1" dirty="0">
                <a:solidFill>
                  <a:schemeClr val="accent1"/>
                </a:solidFill>
              </a:rPr>
              <a:t>允许顺序图中明确地表达分支判断逻辑。</a:t>
            </a:r>
            <a:r>
              <a:rPr lang="zh-CN" altLang="en-US" dirty="0"/>
              <a:t>这样能够将以前要通过两张图才能表达的意思通过一个图就表达出来，但这并不意味着顺序图擅长表达这种逻辑，所以并不需要在顺序图中展现所有的分支判断逻辑。</a:t>
            </a:r>
            <a:endParaRPr lang="en-US" altLang="zh-CN" dirty="0"/>
          </a:p>
          <a:p>
            <a:r>
              <a:rPr lang="zh-CN" altLang="en-US" dirty="0"/>
              <a:t>（</a:t>
            </a:r>
            <a:r>
              <a:rPr lang="en-US" altLang="zh-CN" dirty="0"/>
              <a:t>2</a:t>
            </a:r>
            <a:r>
              <a:rPr lang="zh-CN" altLang="en-US" dirty="0"/>
              <a:t>）</a:t>
            </a:r>
            <a:r>
              <a:rPr lang="zh-CN" altLang="en-US" b="1" dirty="0">
                <a:solidFill>
                  <a:schemeClr val="accent1"/>
                </a:solidFill>
              </a:rPr>
              <a:t>允许“纵向”与“横向”地对顺序图进行拆分与引用。</a:t>
            </a:r>
            <a:r>
              <a:rPr lang="zh-CN" altLang="en-US" dirty="0"/>
              <a:t>这样就解决了以前一张图由于流程过多造成幅面过大，浏览不方便的困难。</a:t>
            </a:r>
            <a:endParaRPr lang="en-US" altLang="zh-CN" dirty="0"/>
          </a:p>
          <a:p>
            <a:r>
              <a:rPr lang="zh-CN" altLang="en-US" dirty="0"/>
              <a:t>（</a:t>
            </a:r>
            <a:r>
              <a:rPr lang="en-US" altLang="zh-CN" dirty="0"/>
              <a:t>3</a:t>
            </a:r>
            <a:r>
              <a:rPr lang="zh-CN" altLang="en-US" dirty="0"/>
              <a:t>）</a:t>
            </a:r>
            <a:r>
              <a:rPr lang="zh-CN" altLang="en-US" b="1" dirty="0">
                <a:solidFill>
                  <a:schemeClr val="accent1"/>
                </a:solidFill>
              </a:rPr>
              <a:t>提供了一种新图，</a:t>
            </a:r>
            <a:r>
              <a:rPr lang="zh-CN" altLang="en-US" dirty="0"/>
              <a:t>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a:t>
            </a:r>
          </a:p>
        </p:txBody>
      </p:sp>
    </p:spTree>
    <p:extLst>
      <p:ext uri="{BB962C8B-B14F-4D97-AF65-F5344CB8AC3E}">
        <p14:creationId xmlns:p14="http://schemas.microsoft.com/office/powerpoint/2010/main" val="2556685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B3A6DB-0C03-4E92-B4BB-E3288C7561D0}"/>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1.7.3 </a:t>
            </a:r>
            <a:r>
              <a:rPr lang="zh-CN" altLang="en-US" dirty="0"/>
              <a:t>活动图</a:t>
            </a:r>
          </a:p>
        </p:txBody>
      </p:sp>
      <p:sp>
        <p:nvSpPr>
          <p:cNvPr id="3" name="文本框 2">
            <a:extLst>
              <a:ext uri="{FF2B5EF4-FFF2-40B4-BE49-F238E27FC236}">
                <a16:creationId xmlns:a16="http://schemas.microsoft.com/office/drawing/2014/main" id="{0ED42527-EB13-443C-B41C-86CF983FEB7F}"/>
              </a:ext>
            </a:extLst>
          </p:cNvPr>
          <p:cNvSpPr txBox="1"/>
          <p:nvPr/>
        </p:nvSpPr>
        <p:spPr>
          <a:xfrm>
            <a:off x="1273110" y="2828835"/>
            <a:ext cx="5108640" cy="1200329"/>
          </a:xfrm>
          <a:prstGeom prst="rect">
            <a:avLst/>
          </a:prstGeom>
          <a:noFill/>
        </p:spPr>
        <p:txBody>
          <a:bodyPr wrap="square" rtlCol="0">
            <a:spAutoFit/>
          </a:bodyPr>
          <a:lstStyle/>
          <a:p>
            <a:r>
              <a:rPr lang="zh-CN" altLang="en-US" dirty="0"/>
              <a:t>适动图是比较常用的一种图，接近于流程图。在</a:t>
            </a:r>
            <a:r>
              <a:rPr lang="en-US" altLang="zh-CN" dirty="0"/>
              <a:t>UML2.0</a:t>
            </a:r>
            <a:r>
              <a:rPr lang="zh-CN" altLang="en-US" dirty="0"/>
              <a:t>中，活动图增加了许多新特性。例如，泳道可以划分成层次，增加丰富的同步表达能力，在活动图中引入对象等特性。</a:t>
            </a:r>
          </a:p>
        </p:txBody>
      </p:sp>
    </p:spTree>
    <p:extLst>
      <p:ext uri="{BB962C8B-B14F-4D97-AF65-F5344CB8AC3E}">
        <p14:creationId xmlns:p14="http://schemas.microsoft.com/office/powerpoint/2010/main" val="2918947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B05F88-784F-4A1D-ABCE-81C55CB45365}"/>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1.7.4 </a:t>
            </a:r>
            <a:r>
              <a:rPr lang="zh-CN" altLang="en-US" dirty="0"/>
              <a:t>构件图</a:t>
            </a:r>
          </a:p>
        </p:txBody>
      </p:sp>
      <p:sp>
        <p:nvSpPr>
          <p:cNvPr id="3" name="文本框 2">
            <a:extLst>
              <a:ext uri="{FF2B5EF4-FFF2-40B4-BE49-F238E27FC236}">
                <a16:creationId xmlns:a16="http://schemas.microsoft.com/office/drawing/2014/main" id="{EB116216-1A22-4D2C-80BC-ADE8BC9EAF50}"/>
              </a:ext>
            </a:extLst>
          </p:cNvPr>
          <p:cNvSpPr txBox="1"/>
          <p:nvPr/>
        </p:nvSpPr>
        <p:spPr>
          <a:xfrm>
            <a:off x="1355300" y="2690336"/>
            <a:ext cx="5264575" cy="1754326"/>
          </a:xfrm>
          <a:prstGeom prst="rect">
            <a:avLst/>
          </a:prstGeom>
          <a:noFill/>
        </p:spPr>
        <p:txBody>
          <a:bodyPr wrap="square" rtlCol="0">
            <a:spAutoFit/>
          </a:bodyPr>
          <a:lstStyle/>
          <a:p>
            <a:r>
              <a:rPr lang="zh-CN" altLang="en-US" dirty="0"/>
              <a:t>构件图是在物理层面对系统结构及内容的直观描述，最接近于通常意义上的模块结构图。在</a:t>
            </a:r>
            <a:r>
              <a:rPr lang="en-US" altLang="zh-CN" dirty="0"/>
              <a:t>UML2.0</a:t>
            </a:r>
            <a:r>
              <a:rPr lang="zh-CN" altLang="en-US" dirty="0"/>
              <a:t>中，构件图有比较明显的改进。组件本身内容的表述更清晰，包括组件所提供的接口、所要求的接口、组件之间的依赖关系通过“组装连接器”（</a:t>
            </a:r>
            <a:r>
              <a:rPr lang="en-US" altLang="zh-CN" dirty="0"/>
              <a:t>Assembling Connector</a:t>
            </a:r>
            <a:r>
              <a:rPr lang="zh-CN" altLang="en-US" dirty="0"/>
              <a:t>）更加明确地表达等。</a:t>
            </a:r>
          </a:p>
        </p:txBody>
      </p:sp>
    </p:spTree>
    <p:extLst>
      <p:ext uri="{BB962C8B-B14F-4D97-AF65-F5344CB8AC3E}">
        <p14:creationId xmlns:p14="http://schemas.microsoft.com/office/powerpoint/2010/main" val="3993617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8A0B2F-DB43-4877-A229-4879C9A518D4}"/>
              </a:ext>
            </a:extLst>
          </p:cNvPr>
          <p:cNvSpPr txBox="1"/>
          <p:nvPr/>
        </p:nvSpPr>
        <p:spPr>
          <a:xfrm>
            <a:off x="1097280" y="804426"/>
            <a:ext cx="4530522"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1.7.5 </a:t>
            </a:r>
            <a:r>
              <a:rPr lang="zh-CN" altLang="en-US" dirty="0"/>
              <a:t>新增加的图</a:t>
            </a:r>
          </a:p>
        </p:txBody>
      </p:sp>
      <p:sp>
        <p:nvSpPr>
          <p:cNvPr id="3" name="文本框 2">
            <a:extLst>
              <a:ext uri="{FF2B5EF4-FFF2-40B4-BE49-F238E27FC236}">
                <a16:creationId xmlns:a16="http://schemas.microsoft.com/office/drawing/2014/main" id="{934ED611-B07D-4CE2-9B8C-8A8E3F401147}"/>
              </a:ext>
            </a:extLst>
          </p:cNvPr>
          <p:cNvSpPr txBox="1"/>
          <p:nvPr/>
        </p:nvSpPr>
        <p:spPr>
          <a:xfrm>
            <a:off x="1097280" y="1790504"/>
            <a:ext cx="5972274" cy="369332"/>
          </a:xfrm>
          <a:prstGeom prst="rect">
            <a:avLst/>
          </a:prstGeom>
          <a:noFill/>
        </p:spPr>
        <p:txBody>
          <a:bodyPr wrap="square" rtlCol="0">
            <a:spAutoFit/>
          </a:bodyPr>
          <a:lstStyle/>
          <a:p>
            <a:r>
              <a:rPr lang="zh-CN" altLang="en-US" dirty="0"/>
              <a:t>增加了“包图”、“组合结构图”、“交互概览图”和“时间图”。</a:t>
            </a:r>
            <a:endParaRPr lang="en-US" altLang="zh-CN" dirty="0"/>
          </a:p>
        </p:txBody>
      </p:sp>
    </p:spTree>
    <p:extLst>
      <p:ext uri="{BB962C8B-B14F-4D97-AF65-F5344CB8AC3E}">
        <p14:creationId xmlns:p14="http://schemas.microsoft.com/office/powerpoint/2010/main" val="333116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包图</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190135" y="2124182"/>
            <a:ext cx="5991715"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“包图”展现模型要素的基本组织单元，以及这些组织单元之间的依赖关系，包括引用关系（</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Packagelmport</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）和扩展关系（</a:t>
            </a:r>
            <a:r>
              <a:rPr kumimoji="0" lang="en-US" altLang="zh-CN" sz="1800" b="0" i="0" u="none" strike="noStrike" kern="1200" cap="none" spc="0" normalizeH="0" baseline="0" noProof="0" dirty="0" err="1">
                <a:ln>
                  <a:noFill/>
                </a:ln>
                <a:solidFill>
                  <a:prstClr val="black"/>
                </a:solidFill>
                <a:effectLst/>
                <a:uLnTx/>
                <a:uFillTx/>
                <a:latin typeface="等线" panose="020F0502020204030204"/>
                <a:ea typeface="等线" panose="02010600030101010101" pitchFamily="2" charset="-122"/>
                <a:cs typeface="+mn-cs"/>
              </a:rPr>
              <a:t>PackageMerge</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）。在通用的建模工具中，一般可以用类图描述包图中的逻辑内容。</a:t>
            </a:r>
          </a:p>
        </p:txBody>
      </p:sp>
      <p:pic>
        <p:nvPicPr>
          <p:cNvPr id="4" name="Picture 5">
            <a:extLst>
              <a:ext uri="{FF2B5EF4-FFF2-40B4-BE49-F238E27FC236}">
                <a16:creationId xmlns:a16="http://schemas.microsoft.com/office/drawing/2014/main" id="{78C47E03-C46F-4FA8-9AB8-84E3E0798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816" y="3851675"/>
            <a:ext cx="4992352" cy="142012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C28D701-D92C-41F1-95DF-05B83606B9CA}"/>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4109958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包的嵌套</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219200" y="2011887"/>
            <a:ext cx="5229225"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包可以拥有其他包作为包内的元素，子包又可以拥有自己的子包，这样可以构成一个系统的嵌套结构，以表达系统模型元素的静态结构关系。</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包的嵌套可以清晰的表现系统模型元素之间的关系，但是在建立模型时包的嵌套不宜过深，包的嵌套的层数一般以</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到</a:t>
            </a:r>
            <a:r>
              <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层为宜。</a:t>
            </a:r>
          </a:p>
        </p:txBody>
      </p:sp>
      <p:pic>
        <p:nvPicPr>
          <p:cNvPr id="5" name="Picture 6">
            <a:extLst>
              <a:ext uri="{FF2B5EF4-FFF2-40B4-BE49-F238E27FC236}">
                <a16:creationId xmlns:a16="http://schemas.microsoft.com/office/drawing/2014/main" id="{0EDA55D9-7505-49C4-A21B-7EA6CFFE8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952" y="2011887"/>
            <a:ext cx="4464050" cy="317023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828081B-9D0B-4A25-AAED-3CAEA08ECAFC}"/>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1104754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41432F-E899-431F-A296-847D93AD37B1}"/>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包的联系</a:t>
            </a:r>
          </a:p>
        </p:txBody>
      </p:sp>
      <p:sp>
        <p:nvSpPr>
          <p:cNvPr id="3" name="文本框 2">
            <a:extLst>
              <a:ext uri="{FF2B5EF4-FFF2-40B4-BE49-F238E27FC236}">
                <a16:creationId xmlns:a16="http://schemas.microsoft.com/office/drawing/2014/main" id="{7EC624CC-EDC3-45A3-8A19-FBC8C358AB1F}"/>
              </a:ext>
            </a:extLst>
          </p:cNvPr>
          <p:cNvSpPr txBox="1"/>
          <p:nvPr/>
        </p:nvSpPr>
        <p:spPr>
          <a:xfrm>
            <a:off x="1097279" y="2011887"/>
            <a:ext cx="5148038"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包之间的关系总的来讲可以概括为依赖关系和泛化。二个包之间存在着依赖关系通常是指这二个包所包含的模型元素之间存在着一个和多个依赖。</a:t>
            </a:r>
            <a:endParaRPr kumimoji="0" lang="en-US" altLang="zh-CN"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对于由对象类组成的包，如果二个包的任何对象类之间存在着如何一种依赖，则这二个包之间就存在着依赖。包的依赖联系同样是使用一根虚箭线表示，虚箭线从依赖源指向独立目的包。</a:t>
            </a:r>
          </a:p>
        </p:txBody>
      </p:sp>
      <p:pic>
        <p:nvPicPr>
          <p:cNvPr id="6" name="Picture 6">
            <a:extLst>
              <a:ext uri="{FF2B5EF4-FFF2-40B4-BE49-F238E27FC236}">
                <a16:creationId xmlns:a16="http://schemas.microsoft.com/office/drawing/2014/main" id="{92508753-DA25-43FF-920A-2FA3970FC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426" y="2011887"/>
            <a:ext cx="4392612" cy="31559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89E1F30-E641-4358-9FEA-5B48C635168C}"/>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40581308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7F8522-9C86-4D7F-AA15-8EEBCD3CC03F}"/>
              </a:ext>
            </a:extLst>
          </p:cNvPr>
          <p:cNvSpPr txBox="1"/>
          <p:nvPr/>
        </p:nvSpPr>
        <p:spPr>
          <a:xfrm>
            <a:off x="1097279" y="804426"/>
            <a:ext cx="4398547" cy="707886"/>
          </a:xfrm>
          <a:prstGeom prst="rect">
            <a:avLst/>
          </a:prstGeom>
          <a:noFill/>
        </p:spPr>
        <p:txBody>
          <a:bodyPr wrap="square" rtlCol="0">
            <a:spAutoFit/>
          </a:bodyPr>
          <a:lstStyle/>
          <a:p>
            <a:r>
              <a:rPr lang="zh-CN" altLang="en-US" sz="4000" dirty="0"/>
              <a:t>组合结构图</a:t>
            </a:r>
          </a:p>
        </p:txBody>
      </p:sp>
      <p:sp>
        <p:nvSpPr>
          <p:cNvPr id="3" name="文本框 2">
            <a:extLst>
              <a:ext uri="{FF2B5EF4-FFF2-40B4-BE49-F238E27FC236}">
                <a16:creationId xmlns:a16="http://schemas.microsoft.com/office/drawing/2014/main" id="{7D16AA1F-2B09-42A1-9E09-C1B8340C511E}"/>
              </a:ext>
            </a:extLst>
          </p:cNvPr>
          <p:cNvSpPr txBox="1"/>
          <p:nvPr/>
        </p:nvSpPr>
        <p:spPr>
          <a:xfrm>
            <a:off x="450746" y="1522995"/>
            <a:ext cx="6094428" cy="4524315"/>
          </a:xfrm>
          <a:prstGeom prst="rect">
            <a:avLst/>
          </a:prstGeom>
          <a:noFill/>
        </p:spPr>
        <p:txBody>
          <a:bodyPr wrap="square">
            <a:spAutoFit/>
          </a:bodyPr>
          <a:lstStyle/>
          <a:p>
            <a:r>
              <a:rPr lang="zh-CN" altLang="en-US" dirty="0"/>
              <a:t>组织结构图是描述针对重新整合的开发系统和外部系统接口架构的。</a:t>
            </a:r>
            <a:endParaRPr lang="en-US" altLang="zh-CN" dirty="0"/>
          </a:p>
          <a:p>
            <a:r>
              <a:rPr lang="zh-CN" altLang="en-US" dirty="0"/>
              <a:t>五个元素（部件，关系，端口，接口）</a:t>
            </a:r>
            <a:endParaRPr lang="en-US" altLang="zh-CN" dirty="0"/>
          </a:p>
          <a:p>
            <a:r>
              <a:rPr lang="zh-CN" altLang="en-US" dirty="0"/>
              <a:t>（</a:t>
            </a:r>
            <a:r>
              <a:rPr lang="en-US" altLang="zh-CN" dirty="0"/>
              <a:t>1</a:t>
            </a:r>
            <a:r>
              <a:rPr lang="zh-CN" altLang="en-US" dirty="0"/>
              <a:t>）部件一般是实体组件，类产生的对象，子系统等。使用一个矩形表示。</a:t>
            </a:r>
            <a:endParaRPr lang="en-US" altLang="zh-CN" dirty="0"/>
          </a:p>
          <a:p>
            <a:r>
              <a:rPr lang="zh-CN" altLang="en-US" dirty="0"/>
              <a:t>（</a:t>
            </a:r>
            <a:r>
              <a:rPr lang="en-US" altLang="zh-CN" dirty="0"/>
              <a:t>2</a:t>
            </a:r>
            <a:r>
              <a:rPr lang="zh-CN" altLang="en-US" dirty="0"/>
              <a:t>）组件装配关系</a:t>
            </a:r>
            <a:r>
              <a:rPr lang="en-US" altLang="zh-CN" dirty="0"/>
              <a:t>assembly</a:t>
            </a:r>
            <a:r>
              <a:rPr lang="zh-CN" altLang="en-US" dirty="0"/>
              <a:t>部件与部件的之间的连接关系。主要是“组件装配”关系，弱部件有“组件装配”关系的话，代表这两个部件间，要通过“接口”</a:t>
            </a:r>
            <a:r>
              <a:rPr lang="en-US" altLang="zh-CN" dirty="0"/>
              <a:t>interface</a:t>
            </a:r>
            <a:r>
              <a:rPr lang="zh-CN" altLang="en-US" dirty="0"/>
              <a:t>来沟通。 </a:t>
            </a:r>
            <a:endParaRPr lang="en-US" altLang="zh-CN" dirty="0"/>
          </a:p>
          <a:p>
            <a:r>
              <a:rPr lang="zh-CN" altLang="en-US" dirty="0"/>
              <a:t>（</a:t>
            </a:r>
            <a:r>
              <a:rPr lang="en-US" altLang="zh-CN" dirty="0"/>
              <a:t>3</a:t>
            </a:r>
            <a:r>
              <a:rPr lang="zh-CN" altLang="en-US" dirty="0"/>
              <a:t>）端口</a:t>
            </a:r>
            <a:r>
              <a:rPr lang="en-US" altLang="zh-CN" dirty="0"/>
              <a:t>port</a:t>
            </a:r>
            <a:r>
              <a:rPr lang="zh-CN" altLang="en-US" dirty="0"/>
              <a:t>部件与外部的部件连接时，必须通过“端口”来连接。 </a:t>
            </a:r>
            <a:endParaRPr lang="en-US" altLang="zh-CN" dirty="0"/>
          </a:p>
          <a:p>
            <a:r>
              <a:rPr lang="zh-CN" altLang="en-US" dirty="0"/>
              <a:t>（</a:t>
            </a:r>
            <a:r>
              <a:rPr lang="en-US" altLang="zh-CN" dirty="0"/>
              <a:t>4</a:t>
            </a:r>
            <a:r>
              <a:rPr lang="zh-CN" altLang="en-US" dirty="0"/>
              <a:t>）接口</a:t>
            </a:r>
            <a:endParaRPr lang="en-US" altLang="zh-CN" dirty="0"/>
          </a:p>
          <a:p>
            <a:r>
              <a:rPr lang="zh-CN" altLang="en-US" dirty="0"/>
              <a:t>（</a:t>
            </a:r>
            <a:r>
              <a:rPr lang="en-US" altLang="zh-CN" dirty="0"/>
              <a:t>4.1</a:t>
            </a:r>
            <a:r>
              <a:rPr lang="zh-CN" altLang="en-US" dirty="0"/>
              <a:t>）提供接口</a:t>
            </a:r>
            <a:r>
              <a:rPr lang="en-US" altLang="zh-CN" dirty="0" err="1"/>
              <a:t>providedinterface</a:t>
            </a:r>
            <a:r>
              <a:rPr lang="zh-CN" altLang="en-US" dirty="0"/>
              <a:t>提供接口代表某个特定的“部件”提供服务给外部的部件来连接，提供接口的图形是像一个棒棒堂的标识。很容易被记住。 </a:t>
            </a:r>
            <a:endParaRPr lang="en-US" altLang="zh-CN" dirty="0"/>
          </a:p>
          <a:p>
            <a:r>
              <a:rPr lang="zh-CN" altLang="en-US" dirty="0"/>
              <a:t>（</a:t>
            </a:r>
            <a:r>
              <a:rPr lang="en-US" altLang="zh-CN" dirty="0"/>
              <a:t>4.2</a:t>
            </a:r>
            <a:r>
              <a:rPr lang="zh-CN" altLang="en-US" dirty="0"/>
              <a:t>）需求接口</a:t>
            </a:r>
            <a:r>
              <a:rPr lang="en-US" altLang="zh-CN" dirty="0" err="1"/>
              <a:t>requiredinterface</a:t>
            </a:r>
            <a:r>
              <a:rPr lang="zh-CN" altLang="en-US" dirty="0"/>
              <a:t>需求接口代表某个特定的“部件”需要外部的“部件”提供服务。</a:t>
            </a:r>
          </a:p>
        </p:txBody>
      </p:sp>
      <p:pic>
        <p:nvPicPr>
          <p:cNvPr id="1026" name="Picture 2" descr="https://img-blog.csdn.net/20140729223059687?watermark/2/text/aHR0cDovL2Jsb2cuY3Nkbi5uZXQvdHNqMTE1MTRvbw==/font/5a6L5L2T/fontsize/400/fill/I0JBQkFCMA==/dissolve/70/gravity/Center">
            <a:extLst>
              <a:ext uri="{FF2B5EF4-FFF2-40B4-BE49-F238E27FC236}">
                <a16:creationId xmlns:a16="http://schemas.microsoft.com/office/drawing/2014/main" id="{0B6F3660-D1DD-413F-A5A4-548EAB34D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591" y="1794108"/>
            <a:ext cx="4712272" cy="243062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194FA7A-7A78-438D-B207-18E58F1EC8F0}"/>
              </a:ext>
            </a:extLst>
          </p:cNvPr>
          <p:cNvSpPr txBox="1"/>
          <p:nvPr/>
        </p:nvSpPr>
        <p:spPr>
          <a:xfrm>
            <a:off x="8422546" y="4419600"/>
            <a:ext cx="1588229" cy="379011"/>
          </a:xfrm>
          <a:prstGeom prst="rect">
            <a:avLst/>
          </a:prstGeom>
          <a:noFill/>
        </p:spPr>
        <p:txBody>
          <a:bodyPr wrap="square" rtlCol="0">
            <a:spAutoFit/>
          </a:bodyPr>
          <a:lstStyle/>
          <a:p>
            <a:r>
              <a:rPr lang="zh-CN" altLang="en-US" dirty="0"/>
              <a:t>组织架构例图</a:t>
            </a:r>
          </a:p>
        </p:txBody>
      </p:sp>
      <p:sp>
        <p:nvSpPr>
          <p:cNvPr id="6" name="文本框 5">
            <a:extLst>
              <a:ext uri="{FF2B5EF4-FFF2-40B4-BE49-F238E27FC236}">
                <a16:creationId xmlns:a16="http://schemas.microsoft.com/office/drawing/2014/main" id="{448E1FF6-ADAF-4E8E-898E-68891669602F}"/>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4098276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BB580-F217-4A5E-8F76-1A5149D2819B}"/>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2891BE26-397D-4FFD-9552-57E26669DB2A}"/>
              </a:ext>
            </a:extLst>
          </p:cNvPr>
          <p:cNvSpPr txBox="1"/>
          <p:nvPr/>
        </p:nvSpPr>
        <p:spPr>
          <a:xfrm>
            <a:off x="4175839" y="1103329"/>
            <a:ext cx="877163" cy="369332"/>
          </a:xfrm>
          <a:prstGeom prst="rect">
            <a:avLst/>
          </a:prstGeom>
          <a:noFill/>
        </p:spPr>
        <p:txBody>
          <a:bodyPr wrap="none" rtlCol="0">
            <a:spAutoFit/>
          </a:bodyPr>
          <a:lstStyle/>
          <a:p>
            <a:r>
              <a:rPr lang="zh-CN" altLang="en-US" dirty="0"/>
              <a:t>顺序图</a:t>
            </a:r>
          </a:p>
        </p:txBody>
      </p:sp>
      <p:sp>
        <p:nvSpPr>
          <p:cNvPr id="4" name="文本框 3">
            <a:extLst>
              <a:ext uri="{FF2B5EF4-FFF2-40B4-BE49-F238E27FC236}">
                <a16:creationId xmlns:a16="http://schemas.microsoft.com/office/drawing/2014/main" id="{3B8404A1-EFE2-425F-9F3D-E120B217CAED}"/>
              </a:ext>
            </a:extLst>
          </p:cNvPr>
          <p:cNvSpPr txBox="1"/>
          <p:nvPr/>
        </p:nvSpPr>
        <p:spPr>
          <a:xfrm>
            <a:off x="1097279" y="1950462"/>
            <a:ext cx="6094428" cy="2308324"/>
          </a:xfrm>
          <a:prstGeom prst="rect">
            <a:avLst/>
          </a:prstGeom>
          <a:noFill/>
        </p:spPr>
        <p:txBody>
          <a:bodyPr wrap="square">
            <a:spAutoFit/>
          </a:bodyPr>
          <a:lstStyle/>
          <a:p>
            <a:r>
              <a:rPr lang="zh-CN" altLang="en-US" dirty="0"/>
              <a:t>提供了一种新图，称为“交互概况图”（</a:t>
            </a:r>
            <a:r>
              <a:rPr lang="en-US" altLang="zh-CN" dirty="0"/>
              <a:t>Interaction Overview Diagram</a:t>
            </a:r>
            <a:r>
              <a:rPr lang="zh-CN" altLang="en-US" dirty="0"/>
              <a:t>），可以直观地表达一组相关顺序图之间的转向逻辑。</a:t>
            </a:r>
            <a:r>
              <a:rPr lang="en-US" altLang="zh-CN" dirty="0"/>
              <a:t>UML1.x</a:t>
            </a:r>
            <a:r>
              <a:rPr lang="zh-CN" altLang="en-US" dirty="0"/>
              <a:t>中通常是通过活动图进行间接表达的。</a:t>
            </a:r>
            <a:endParaRPr lang="en-US" altLang="zh-CN" dirty="0"/>
          </a:p>
          <a:p>
            <a:r>
              <a:rPr lang="zh-CN" altLang="en-US" dirty="0"/>
              <a:t>一个交互概览图是活动图的一种形式，它的节点代表交互图。交互图包含顺序图，通信图，交互概览图和时间图。 大多数交互概览图标注与活动图一样。例如：起始，结束，判断，合并，分叉和结合节点是完全相同。并且，交互概览图介绍了两种新的元素：交互发生和交互元素。</a:t>
            </a:r>
          </a:p>
        </p:txBody>
      </p:sp>
      <p:sp>
        <p:nvSpPr>
          <p:cNvPr id="5" name="文本框 4">
            <a:extLst>
              <a:ext uri="{FF2B5EF4-FFF2-40B4-BE49-F238E27FC236}">
                <a16:creationId xmlns:a16="http://schemas.microsoft.com/office/drawing/2014/main" id="{4F0377DC-30BA-495E-97BA-006F025219E2}"/>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196493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DECB4E-E90B-47A7-92B3-93B8E5471D89}"/>
              </a:ext>
            </a:extLst>
          </p:cNvPr>
          <p:cNvSpPr txBox="1"/>
          <p:nvPr/>
        </p:nvSpPr>
        <p:spPr>
          <a:xfrm>
            <a:off x="1097280" y="804426"/>
            <a:ext cx="4170045"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1.3 UML</a:t>
            </a:r>
            <a:r>
              <a:rPr lang="zh-CN" altLang="en-US" dirty="0"/>
              <a:t>的特点</a:t>
            </a:r>
          </a:p>
        </p:txBody>
      </p:sp>
      <p:sp>
        <p:nvSpPr>
          <p:cNvPr id="4" name="矩形 3">
            <a:extLst>
              <a:ext uri="{FF2B5EF4-FFF2-40B4-BE49-F238E27FC236}">
                <a16:creationId xmlns:a16="http://schemas.microsoft.com/office/drawing/2014/main" id="{394153BD-EE2E-4D44-B879-8A138DBE3FC0}"/>
              </a:ext>
            </a:extLst>
          </p:cNvPr>
          <p:cNvSpPr/>
          <p:nvPr/>
        </p:nvSpPr>
        <p:spPr>
          <a:xfrm>
            <a:off x="1643062" y="2352721"/>
            <a:ext cx="485775" cy="485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rPr>
              <a:t>1</a:t>
            </a:r>
            <a:endParaRPr lang="zh-CN" altLang="en-US" dirty="0">
              <a:latin typeface="Arial Black" panose="020B0A04020102020204" pitchFamily="34" charset="0"/>
            </a:endParaRPr>
          </a:p>
        </p:txBody>
      </p:sp>
      <p:sp>
        <p:nvSpPr>
          <p:cNvPr id="5" name="矩形 4">
            <a:extLst>
              <a:ext uri="{FF2B5EF4-FFF2-40B4-BE49-F238E27FC236}">
                <a16:creationId xmlns:a16="http://schemas.microsoft.com/office/drawing/2014/main" id="{CA09B34B-C10E-4DD9-93E2-3E4BF4BEA46B}"/>
              </a:ext>
            </a:extLst>
          </p:cNvPr>
          <p:cNvSpPr/>
          <p:nvPr/>
        </p:nvSpPr>
        <p:spPr>
          <a:xfrm>
            <a:off x="1643062" y="3432529"/>
            <a:ext cx="485775" cy="485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rPr>
              <a:t>2</a:t>
            </a:r>
            <a:endParaRPr lang="zh-CN" altLang="en-US" dirty="0">
              <a:latin typeface="Arial Black" panose="020B0A04020102020204" pitchFamily="34" charset="0"/>
            </a:endParaRPr>
          </a:p>
        </p:txBody>
      </p:sp>
      <p:sp>
        <p:nvSpPr>
          <p:cNvPr id="6" name="矩形 5">
            <a:extLst>
              <a:ext uri="{FF2B5EF4-FFF2-40B4-BE49-F238E27FC236}">
                <a16:creationId xmlns:a16="http://schemas.microsoft.com/office/drawing/2014/main" id="{7E700BE0-4BF8-41E8-A7BE-A265BBEFC800}"/>
              </a:ext>
            </a:extLst>
          </p:cNvPr>
          <p:cNvSpPr/>
          <p:nvPr/>
        </p:nvSpPr>
        <p:spPr>
          <a:xfrm>
            <a:off x="1643062" y="4512337"/>
            <a:ext cx="485775" cy="485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rPr>
              <a:t>3</a:t>
            </a:r>
            <a:endParaRPr lang="zh-CN" altLang="en-US" dirty="0">
              <a:latin typeface="Arial Black" panose="020B0A04020102020204" pitchFamily="34" charset="0"/>
            </a:endParaRPr>
          </a:p>
        </p:txBody>
      </p:sp>
      <p:sp>
        <p:nvSpPr>
          <p:cNvPr id="7" name="文本框 6">
            <a:extLst>
              <a:ext uri="{FF2B5EF4-FFF2-40B4-BE49-F238E27FC236}">
                <a16:creationId xmlns:a16="http://schemas.microsoft.com/office/drawing/2014/main" id="{320045F6-1BA6-404C-95ED-D548FAE5C240}"/>
              </a:ext>
            </a:extLst>
          </p:cNvPr>
          <p:cNvSpPr txBox="1"/>
          <p:nvPr/>
        </p:nvSpPr>
        <p:spPr>
          <a:xfrm>
            <a:off x="2357437" y="2410942"/>
            <a:ext cx="6855443" cy="369332"/>
          </a:xfrm>
          <a:prstGeom prst="rect">
            <a:avLst/>
          </a:prstGeom>
          <a:noFill/>
        </p:spPr>
        <p:txBody>
          <a:bodyPr wrap="square" rtlCol="0">
            <a:spAutoFit/>
          </a:bodyPr>
          <a:lstStyle/>
          <a:p>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endParaRPr lang="en-US" altLang="zh-CN" dirty="0"/>
          </a:p>
        </p:txBody>
      </p:sp>
      <p:sp>
        <p:nvSpPr>
          <p:cNvPr id="8" name="文本框 7">
            <a:extLst>
              <a:ext uri="{FF2B5EF4-FFF2-40B4-BE49-F238E27FC236}">
                <a16:creationId xmlns:a16="http://schemas.microsoft.com/office/drawing/2014/main" id="{7E9AE148-1A91-4529-B165-96B568B51852}"/>
              </a:ext>
            </a:extLst>
          </p:cNvPr>
          <p:cNvSpPr txBox="1"/>
          <p:nvPr/>
        </p:nvSpPr>
        <p:spPr>
          <a:xfrm>
            <a:off x="2357438" y="3456250"/>
            <a:ext cx="6855443" cy="646331"/>
          </a:xfrm>
          <a:prstGeom prst="rect">
            <a:avLst/>
          </a:prstGeom>
          <a:noFill/>
        </p:spPr>
        <p:txBody>
          <a:bodyPr wrap="square" rtlCol="0">
            <a:spAutoFit/>
          </a:bodyPr>
          <a:lstStyle/>
          <a:p>
            <a:r>
              <a:rPr lang="en-US" altLang="zh-CN" dirty="0"/>
              <a:t>UML</a:t>
            </a:r>
            <a:r>
              <a:rPr lang="zh-CN" altLang="en-US" dirty="0"/>
              <a:t>吸收了面向对象领域中各种优秀的思想，其中也包括非</a:t>
            </a:r>
            <a:r>
              <a:rPr lang="en-US" altLang="zh-CN" dirty="0"/>
              <a:t>OO</a:t>
            </a:r>
            <a:r>
              <a:rPr lang="zh-CN" altLang="en-US" dirty="0"/>
              <a:t>方法的影响。</a:t>
            </a:r>
          </a:p>
        </p:txBody>
      </p:sp>
      <p:sp>
        <p:nvSpPr>
          <p:cNvPr id="9" name="文本框 8">
            <a:extLst>
              <a:ext uri="{FF2B5EF4-FFF2-40B4-BE49-F238E27FC236}">
                <a16:creationId xmlns:a16="http://schemas.microsoft.com/office/drawing/2014/main" id="{F7783D13-AF16-42B5-8483-432B4CD2ACB0}"/>
              </a:ext>
            </a:extLst>
          </p:cNvPr>
          <p:cNvSpPr txBox="1"/>
          <p:nvPr/>
        </p:nvSpPr>
        <p:spPr>
          <a:xfrm>
            <a:off x="2286000" y="4570558"/>
            <a:ext cx="4339650" cy="369332"/>
          </a:xfrm>
          <a:prstGeom prst="rect">
            <a:avLst/>
          </a:prstGeom>
          <a:noFill/>
        </p:spPr>
        <p:txBody>
          <a:bodyPr wrap="square" rtlCol="0">
            <a:spAutoFit/>
          </a:bodyPr>
          <a:lstStyle/>
          <a:p>
            <a:r>
              <a:rPr lang="en-US" altLang="zh-CN" dirty="0"/>
              <a:t>UML</a:t>
            </a:r>
            <a:r>
              <a:rPr lang="zh-CN" altLang="en-US" dirty="0"/>
              <a:t>在演变过程中还提出了一些的概念。</a:t>
            </a:r>
          </a:p>
        </p:txBody>
      </p:sp>
    </p:spTree>
    <p:extLst>
      <p:ext uri="{BB962C8B-B14F-4D97-AF65-F5344CB8AC3E}">
        <p14:creationId xmlns:p14="http://schemas.microsoft.com/office/powerpoint/2010/main" val="40346588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62BB580-F217-4A5E-8F76-1A5149D2819B}"/>
              </a:ext>
            </a:extLst>
          </p:cNvPr>
          <p:cNvSpPr txBox="1"/>
          <p:nvPr/>
        </p:nvSpPr>
        <p:spPr>
          <a:xfrm>
            <a:off x="1097279" y="804426"/>
            <a:ext cx="4398547" cy="707886"/>
          </a:xfrm>
          <a:prstGeom prst="rect">
            <a:avLst/>
          </a:prstGeom>
          <a:noFill/>
        </p:spPr>
        <p:txBody>
          <a:bodyPr wrap="square" rtlCol="0">
            <a:spAutoFit/>
          </a:bodyPr>
          <a:lstStyle/>
          <a:p>
            <a:r>
              <a:rPr lang="zh-CN" altLang="en-US" sz="4000" dirty="0"/>
              <a:t>交互概览图</a:t>
            </a:r>
          </a:p>
        </p:txBody>
      </p:sp>
      <p:sp>
        <p:nvSpPr>
          <p:cNvPr id="3" name="文本框 2">
            <a:extLst>
              <a:ext uri="{FF2B5EF4-FFF2-40B4-BE49-F238E27FC236}">
                <a16:creationId xmlns:a16="http://schemas.microsoft.com/office/drawing/2014/main" id="{2891BE26-397D-4FFD-9552-57E26669DB2A}"/>
              </a:ext>
            </a:extLst>
          </p:cNvPr>
          <p:cNvSpPr txBox="1"/>
          <p:nvPr/>
        </p:nvSpPr>
        <p:spPr>
          <a:xfrm>
            <a:off x="4175839" y="1103329"/>
            <a:ext cx="877163" cy="369332"/>
          </a:xfrm>
          <a:prstGeom prst="rect">
            <a:avLst/>
          </a:prstGeom>
          <a:noFill/>
        </p:spPr>
        <p:txBody>
          <a:bodyPr wrap="none" rtlCol="0">
            <a:spAutoFit/>
          </a:bodyPr>
          <a:lstStyle/>
          <a:p>
            <a:r>
              <a:rPr lang="zh-CN" altLang="en-US" dirty="0"/>
              <a:t>顺序图</a:t>
            </a:r>
          </a:p>
        </p:txBody>
      </p:sp>
      <p:sp>
        <p:nvSpPr>
          <p:cNvPr id="4" name="文本框 3">
            <a:extLst>
              <a:ext uri="{FF2B5EF4-FFF2-40B4-BE49-F238E27FC236}">
                <a16:creationId xmlns:a16="http://schemas.microsoft.com/office/drawing/2014/main" id="{3B8404A1-EFE2-425F-9F3D-E120B217CAED}"/>
              </a:ext>
            </a:extLst>
          </p:cNvPr>
          <p:cNvSpPr txBox="1"/>
          <p:nvPr/>
        </p:nvSpPr>
        <p:spPr>
          <a:xfrm>
            <a:off x="1088026" y="2690336"/>
            <a:ext cx="5188949" cy="1477328"/>
          </a:xfrm>
          <a:prstGeom prst="rect">
            <a:avLst/>
          </a:prstGeom>
          <a:noFill/>
        </p:spPr>
        <p:txBody>
          <a:bodyPr wrap="square">
            <a:spAutoFit/>
          </a:bodyPr>
          <a:lstStyle/>
          <a:p>
            <a:r>
              <a:rPr lang="zh-CN" altLang="en-US" dirty="0"/>
              <a:t>所有的活动图控件，都可以相同地被使用于交互概览图，如：分叉，结合，合并等等。它把控制逻辑放入较低一级的图中。下面的例子就说明了一个典型的销售过程。子过程是从交互发生抽象而来。</a:t>
            </a:r>
          </a:p>
        </p:txBody>
      </p:sp>
      <p:pic>
        <p:nvPicPr>
          <p:cNvPr id="5122" name="Picture 2" descr="https://sparxsystems.cn/images/screenshots/uml2_tutorial/io03.GIF">
            <a:extLst>
              <a:ext uri="{FF2B5EF4-FFF2-40B4-BE49-F238E27FC236}">
                <a16:creationId xmlns:a16="http://schemas.microsoft.com/office/drawing/2014/main" id="{61321DD5-8195-4E38-9219-B9C655C07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813" y="1512312"/>
            <a:ext cx="3598161" cy="518487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015420F-479A-42F6-B262-4DCB362872A1}"/>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1491605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r>
              <a:rPr lang="zh-CN" altLang="en-US" sz="4000" dirty="0"/>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1097279" y="2413337"/>
            <a:ext cx="4903471" cy="2031325"/>
          </a:xfrm>
          <a:prstGeom prst="rect">
            <a:avLst/>
          </a:prstGeom>
          <a:noFill/>
        </p:spPr>
        <p:txBody>
          <a:bodyPr wrap="square">
            <a:spAutoFit/>
          </a:bodyPr>
          <a:lstStyle/>
          <a:p>
            <a:r>
              <a:rPr lang="zh-CN" altLang="en-US" dirty="0"/>
              <a:t>“时间图”是一种可选的交互图，展示交互过程中的真实时间信息，具体描述对象状态变化的时间点以及维持特定状态的时间段。</a:t>
            </a:r>
            <a:endParaRPr lang="en-US" altLang="zh-CN" dirty="0"/>
          </a:p>
          <a:p>
            <a:endParaRPr lang="en-US" altLang="zh-CN" dirty="0"/>
          </a:p>
          <a:p>
            <a:r>
              <a:rPr lang="en-US" altLang="zh-CN" dirty="0"/>
              <a:t>UML </a:t>
            </a:r>
            <a:r>
              <a:rPr lang="zh-CN" altLang="en-US" dirty="0"/>
              <a:t>时间图被用来显示随时间变化，一个或多个元素的值或状态的更改。也显示时控事件之间的交互和管理它们的时间和期限约束。</a:t>
            </a:r>
          </a:p>
        </p:txBody>
      </p:sp>
      <p:sp>
        <p:nvSpPr>
          <p:cNvPr id="4" name="文本框 3">
            <a:extLst>
              <a:ext uri="{FF2B5EF4-FFF2-40B4-BE49-F238E27FC236}">
                <a16:creationId xmlns:a16="http://schemas.microsoft.com/office/drawing/2014/main" id="{E55810EE-417F-443F-A940-D757AE2520FF}"/>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3326513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1097279" y="2484299"/>
            <a:ext cx="5103496" cy="1754326"/>
          </a:xfrm>
          <a:prstGeom prst="rect">
            <a:avLst/>
          </a:prstGeom>
          <a:noFill/>
        </p:spPr>
        <p:txBody>
          <a:bodyPr wrap="square">
            <a:spAutoFit/>
          </a:bodyPr>
          <a:lstStyle/>
          <a:p>
            <a:pPr lvl="0"/>
            <a:r>
              <a:rPr lang="zh-CN" altLang="en-US" b="1" dirty="0">
                <a:solidFill>
                  <a:schemeClr val="accent1"/>
                </a:solidFill>
              </a:rPr>
              <a:t>状态生命线</a:t>
            </a:r>
            <a:endParaRPr lang="en-US" altLang="zh-CN" b="1" dirty="0">
              <a:solidFill>
                <a:schemeClr val="accent1"/>
              </a:solidFill>
            </a:endParaRPr>
          </a:p>
          <a:p>
            <a:pPr lvl="0"/>
            <a:br>
              <a:rPr lang="zh-CN" altLang="en-US" dirty="0"/>
            </a:br>
            <a:r>
              <a:rPr lang="zh-CN" altLang="en-US" dirty="0"/>
              <a:t>状态生命线显示随时间变化，一个单项状态的改变。不论时间单位如何选择，</a:t>
            </a:r>
            <a:r>
              <a:rPr lang="en-US" altLang="zh-CN" dirty="0"/>
              <a:t>X</a:t>
            </a:r>
            <a:r>
              <a:rPr lang="zh-CN" altLang="en-US" dirty="0"/>
              <a:t>轴显示经过的时间，</a:t>
            </a:r>
            <a:r>
              <a:rPr lang="en-US" altLang="zh-CN" dirty="0"/>
              <a:t>Y</a:t>
            </a:r>
            <a:r>
              <a:rPr lang="zh-CN" altLang="en-US" dirty="0"/>
              <a:t>轴被标为给出状态的列表。状态生命线如下所示：</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146" name="Picture 2" descr="https://sparxsystems.cn/images/screenshots/uml2_tutorial/td01.GIF">
            <a:extLst>
              <a:ext uri="{FF2B5EF4-FFF2-40B4-BE49-F238E27FC236}">
                <a16:creationId xmlns:a16="http://schemas.microsoft.com/office/drawing/2014/main" id="{0382809B-BA83-4D3A-801A-62DD78D44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971" y="2619375"/>
            <a:ext cx="409575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3E1B0C58-5E57-4F93-9A6E-296177307B75}"/>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4068176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1211579" y="2688135"/>
            <a:ext cx="5246371" cy="1754326"/>
          </a:xfrm>
          <a:prstGeom prst="rect">
            <a:avLst/>
          </a:prstGeom>
          <a:noFill/>
        </p:spPr>
        <p:txBody>
          <a:bodyPr wrap="square">
            <a:spAutoFit/>
          </a:bodyPr>
          <a:lstStyle/>
          <a:p>
            <a:r>
              <a:rPr lang="zh-CN" altLang="en-US" b="1" dirty="0">
                <a:solidFill>
                  <a:schemeClr val="accent1"/>
                </a:solidFill>
              </a:rPr>
              <a:t>值生命线</a:t>
            </a:r>
            <a:endParaRPr lang="en-US" altLang="zh-CN" b="1" dirty="0">
              <a:solidFill>
                <a:schemeClr val="accent1"/>
              </a:solidFill>
            </a:endParaRPr>
          </a:p>
          <a:p>
            <a:br>
              <a:rPr lang="zh-CN" altLang="en-US" dirty="0"/>
            </a:br>
            <a:r>
              <a:rPr lang="zh-CN" altLang="en-US" dirty="0"/>
              <a:t>值生命线显示随时间变化，一个单项的值的变化。</a:t>
            </a:r>
            <a:r>
              <a:rPr lang="en-US" altLang="zh-CN" dirty="0"/>
              <a:t>X</a:t>
            </a:r>
            <a:r>
              <a:rPr lang="zh-CN" altLang="en-US" dirty="0"/>
              <a:t>轴显示经过的时间，时间单位为任意，和状态生命线一样。平行线之间显示值，每次值变化，平行线交叉。如下图所示。</a:t>
            </a:r>
          </a:p>
        </p:txBody>
      </p:sp>
      <p:pic>
        <p:nvPicPr>
          <p:cNvPr id="7172" name="Picture 4" descr="https://sparxsystems.cn/images/screenshots/uml2_tutorial/td02.GIF">
            <a:extLst>
              <a:ext uri="{FF2B5EF4-FFF2-40B4-BE49-F238E27FC236}">
                <a16:creationId xmlns:a16="http://schemas.microsoft.com/office/drawing/2014/main" id="{8F3E12BF-1D0C-422A-8132-4396B110F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251" y="2619375"/>
            <a:ext cx="409575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D085C26-2693-4DD7-B4ED-084AB8A84C75}"/>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14169465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7688BF-24CD-46A9-9A2E-50A2A3B1954A}"/>
              </a:ext>
            </a:extLst>
          </p:cNvPr>
          <p:cNvSpPr txBox="1"/>
          <p:nvPr/>
        </p:nvSpPr>
        <p:spPr>
          <a:xfrm>
            <a:off x="1097279" y="804426"/>
            <a:ext cx="439854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时间图</a:t>
            </a:r>
          </a:p>
        </p:txBody>
      </p:sp>
      <p:sp>
        <p:nvSpPr>
          <p:cNvPr id="3" name="文本框 2">
            <a:extLst>
              <a:ext uri="{FF2B5EF4-FFF2-40B4-BE49-F238E27FC236}">
                <a16:creationId xmlns:a16="http://schemas.microsoft.com/office/drawing/2014/main" id="{EBE7C158-69D6-4EA1-B71A-D3DE977C3469}"/>
              </a:ext>
            </a:extLst>
          </p:cNvPr>
          <p:cNvSpPr txBox="1"/>
          <p:nvPr/>
        </p:nvSpPr>
        <p:spPr>
          <a:xfrm>
            <a:off x="1097279" y="2443129"/>
            <a:ext cx="4152918" cy="2308324"/>
          </a:xfrm>
          <a:prstGeom prst="rect">
            <a:avLst/>
          </a:prstGeom>
          <a:noFill/>
        </p:spPr>
        <p:txBody>
          <a:bodyPr wrap="square">
            <a:spAutoFit/>
          </a:bodyPr>
          <a:lstStyle/>
          <a:p>
            <a:pPr lvl="0"/>
            <a:r>
              <a:rPr lang="zh-CN" altLang="en-US" dirty="0"/>
              <a:t>状态和值的生命线能叠加组合。它们必须有相同的</a:t>
            </a:r>
            <a:r>
              <a:rPr lang="en-US" altLang="zh-CN" dirty="0"/>
              <a:t>X</a:t>
            </a:r>
            <a:r>
              <a:rPr lang="zh-CN" altLang="en-US" dirty="0"/>
              <a:t>轴。 消息可以从一个生命线传递到另一个。每一个状态和值的变换能有一个定义的事件，一个时间限制是指一个事件何时必须发生，和一个期限限制说明状态或值多长时间必须有效。一旦这些已经被应用，其时间图可能显示如下。</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194" name="Picture 2" descr="https://sparxsystems.cn/images/screenshots/uml2_tutorial/td03.GIF">
            <a:extLst>
              <a:ext uri="{FF2B5EF4-FFF2-40B4-BE49-F238E27FC236}">
                <a16:creationId xmlns:a16="http://schemas.microsoft.com/office/drawing/2014/main" id="{B32E8454-8141-44E4-B530-833F72286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69230"/>
            <a:ext cx="5200619" cy="305612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A28513C-70F4-4C00-9DC0-4593EDC01B2E}"/>
              </a:ext>
            </a:extLst>
          </p:cNvPr>
          <p:cNvSpPr txBox="1"/>
          <p:nvPr/>
        </p:nvSpPr>
        <p:spPr>
          <a:xfrm>
            <a:off x="7284563" y="804426"/>
            <a:ext cx="4040662" cy="707886"/>
          </a:xfrm>
          <a:prstGeom prst="rect">
            <a:avLst/>
          </a:prstGeom>
          <a:noFill/>
        </p:spPr>
        <p:txBody>
          <a:bodyPr wrap="square" rtlCol="0">
            <a:spAutoFit/>
          </a:bodyPr>
          <a:lstStyle/>
          <a:p>
            <a:r>
              <a:rPr lang="en-US" altLang="zh-CN" sz="4000" b="1" dirty="0">
                <a:solidFill>
                  <a:schemeClr val="bg2">
                    <a:lumMod val="90000"/>
                  </a:schemeClr>
                </a:solidFill>
              </a:rPr>
              <a:t>1.7.5 </a:t>
            </a:r>
            <a:r>
              <a:rPr lang="zh-CN" altLang="en-US" sz="4000" b="1" dirty="0">
                <a:solidFill>
                  <a:schemeClr val="bg2">
                    <a:lumMod val="90000"/>
                  </a:schemeClr>
                </a:solidFill>
              </a:rPr>
              <a:t>新增加的图</a:t>
            </a:r>
          </a:p>
        </p:txBody>
      </p:sp>
    </p:spTree>
    <p:extLst>
      <p:ext uri="{BB962C8B-B14F-4D97-AF65-F5344CB8AC3E}">
        <p14:creationId xmlns:p14="http://schemas.microsoft.com/office/powerpoint/2010/main" val="990089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45CFC5-C8E1-4FBA-84B0-F42793333E6E}"/>
              </a:ext>
            </a:extLst>
          </p:cNvPr>
          <p:cNvPicPr>
            <a:picLocks noChangeAspect="1"/>
          </p:cNvPicPr>
          <p:nvPr/>
        </p:nvPicPr>
        <p:blipFill rotWithShape="1">
          <a:blip r:embed="rId3">
            <a:extLst>
              <a:ext uri="{28A0092B-C50C-407E-A947-70E740481C1C}">
                <a14:useLocalDpi xmlns:a14="http://schemas.microsoft.com/office/drawing/2010/main" val="0"/>
              </a:ext>
            </a:extLst>
          </a:blip>
          <a:srcRect b="4148"/>
          <a:stretch/>
        </p:blipFill>
        <p:spPr>
          <a:xfrm>
            <a:off x="1035255" y="142240"/>
            <a:ext cx="10121489" cy="6573520"/>
          </a:xfrm>
          <a:prstGeom prst="rect">
            <a:avLst/>
          </a:prstGeom>
        </p:spPr>
      </p:pic>
    </p:spTree>
    <p:extLst>
      <p:ext uri="{BB962C8B-B14F-4D97-AF65-F5344CB8AC3E}">
        <p14:creationId xmlns:p14="http://schemas.microsoft.com/office/powerpoint/2010/main" val="36258393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E9D4C98-8050-4D9A-910A-B0A5279EA513}"/>
              </a:ext>
            </a:extLst>
          </p:cNvPr>
          <p:cNvSpPr txBox="1"/>
          <p:nvPr/>
        </p:nvSpPr>
        <p:spPr>
          <a:xfrm>
            <a:off x="1097280" y="804426"/>
            <a:ext cx="4530522"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1.8 </a:t>
            </a:r>
            <a:r>
              <a:rPr lang="zh-CN" altLang="en-US" dirty="0"/>
              <a:t>系统开发阶段</a:t>
            </a:r>
          </a:p>
        </p:txBody>
      </p:sp>
      <p:sp>
        <p:nvSpPr>
          <p:cNvPr id="3" name="文本框 2">
            <a:extLst>
              <a:ext uri="{FF2B5EF4-FFF2-40B4-BE49-F238E27FC236}">
                <a16:creationId xmlns:a16="http://schemas.microsoft.com/office/drawing/2014/main" id="{679DA9AF-2F86-4A25-B154-316D9C2400EC}"/>
              </a:ext>
            </a:extLst>
          </p:cNvPr>
          <p:cNvSpPr txBox="1"/>
          <p:nvPr/>
        </p:nvSpPr>
        <p:spPr>
          <a:xfrm>
            <a:off x="1097280" y="2231110"/>
            <a:ext cx="8224690" cy="2031325"/>
          </a:xfrm>
          <a:prstGeom prst="rect">
            <a:avLst/>
          </a:prstGeom>
          <a:noFill/>
        </p:spPr>
        <p:txBody>
          <a:bodyPr wrap="square">
            <a:spAutoFit/>
          </a:bodyPr>
          <a:lstStyle/>
          <a:p>
            <a:r>
              <a:rPr lang="zh-CN" altLang="en-US" dirty="0"/>
              <a:t>系统开发共有</a:t>
            </a:r>
            <a:r>
              <a:rPr lang="en-US" altLang="zh-CN" dirty="0"/>
              <a:t>5</a:t>
            </a:r>
            <a:r>
              <a:rPr lang="zh-CN" altLang="en-US" dirty="0"/>
              <a:t>个阶段：需求分析、系统分析、系统设计、程序实现和测试阶段。</a:t>
            </a:r>
            <a:endParaRPr lang="en-US" altLang="zh-CN" dirty="0"/>
          </a:p>
          <a:p>
            <a:endParaRPr lang="en-US" altLang="zh-CN" dirty="0"/>
          </a:p>
          <a:p>
            <a:r>
              <a:rPr lang="zh-CN" altLang="en-US" dirty="0"/>
              <a:t>软件过程对于组织的重要性，就如同算法对子程序运行一般。合适的算法可以提高运行的效率，不合适的算法则不仅无法提高效率，而且会浪费组织资源的使用率。软件开发过程牵涉到的是更为复杂的人、事、物，而算法则是纯粹的机器代码执行。以下将介绍构成软件过程（</a:t>
            </a:r>
            <a:r>
              <a:rPr lang="en-US" altLang="zh-CN" dirty="0"/>
              <a:t>Software Process</a:t>
            </a:r>
            <a:r>
              <a:rPr lang="zh-CN" altLang="en-US" dirty="0"/>
              <a:t>）的基本活动），以及几种在软件与系统产业界常用的软件过程。</a:t>
            </a:r>
          </a:p>
        </p:txBody>
      </p:sp>
    </p:spTree>
    <p:extLst>
      <p:ext uri="{BB962C8B-B14F-4D97-AF65-F5344CB8AC3E}">
        <p14:creationId xmlns:p14="http://schemas.microsoft.com/office/powerpoint/2010/main" val="2653257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E8E8F2-F6BC-4FD8-B194-3C8AC59C1DEC}"/>
              </a:ext>
            </a:extLst>
          </p:cNvPr>
          <p:cNvSpPr txBox="1"/>
          <p:nvPr/>
        </p:nvSpPr>
        <p:spPr>
          <a:xfrm>
            <a:off x="1240611" y="2551837"/>
            <a:ext cx="6094428" cy="2369880"/>
          </a:xfrm>
          <a:prstGeom prst="rect">
            <a:avLst/>
          </a:prstGeom>
          <a:noFill/>
        </p:spPr>
        <p:txBody>
          <a:bodyPr wrap="square">
            <a:spAutoFit/>
          </a:bodyPr>
          <a:lstStyle/>
          <a:p>
            <a:r>
              <a:rPr lang="en-US" altLang="zh-CN" sz="4000" b="1" dirty="0">
                <a:solidFill>
                  <a:schemeClr val="accent1"/>
                </a:solidFill>
              </a:rPr>
              <a:t>“</a:t>
            </a:r>
            <a:r>
              <a:rPr lang="zh-CN" altLang="en-US" sz="4000" b="1" dirty="0">
                <a:solidFill>
                  <a:schemeClr val="accent1"/>
                </a:solidFill>
              </a:rPr>
              <a:t>软件开发过程</a:t>
            </a:r>
            <a:r>
              <a:rPr lang="en-US" altLang="zh-CN" sz="4000" b="1" dirty="0">
                <a:solidFill>
                  <a:schemeClr val="accent1"/>
                </a:solidFill>
              </a:rPr>
              <a:t>”</a:t>
            </a:r>
            <a:r>
              <a:rPr lang="zh-CN" altLang="en-US" dirty="0"/>
              <a:t>主要是描述开发软件系统所牵涉到的相关活动，以及如何循序渐进地执行这些活动。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p>
        </p:txBody>
      </p:sp>
      <p:sp>
        <p:nvSpPr>
          <p:cNvPr id="3" name="文本框 2">
            <a:extLst>
              <a:ext uri="{FF2B5EF4-FFF2-40B4-BE49-F238E27FC236}">
                <a16:creationId xmlns:a16="http://schemas.microsoft.com/office/drawing/2014/main" id="{5437BB00-BF11-4D1C-B3C4-C9A436DC4C5F}"/>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28408403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1C558D-E834-456B-A240-E0BC5A03F8DE}"/>
              </a:ext>
            </a:extLst>
          </p:cNvPr>
          <p:cNvSpPr txBox="1"/>
          <p:nvPr/>
        </p:nvSpPr>
        <p:spPr>
          <a:xfrm>
            <a:off x="1333589" y="2936557"/>
            <a:ext cx="6094428" cy="984885"/>
          </a:xfrm>
          <a:prstGeom prst="rect">
            <a:avLst/>
          </a:prstGeom>
          <a:noFill/>
        </p:spPr>
        <p:txBody>
          <a:bodyPr wrap="square">
            <a:spAutoFit/>
          </a:bodyPr>
          <a:lstStyle/>
          <a:p>
            <a:r>
              <a:rPr lang="zh-CN" altLang="en-US" sz="4000" b="1" dirty="0">
                <a:solidFill>
                  <a:schemeClr val="accent1"/>
                </a:solidFill>
              </a:rPr>
              <a:t>“需求分析”</a:t>
            </a:r>
            <a:r>
              <a:rPr lang="zh-CN" altLang="en-US" dirty="0"/>
              <a:t>的主要内容是了解客户的需求、分析系统的可行性、分析需求的一致性及正确性等。</a:t>
            </a:r>
          </a:p>
        </p:txBody>
      </p:sp>
      <p:sp>
        <p:nvSpPr>
          <p:cNvPr id="4" name="文本框 3">
            <a:extLst>
              <a:ext uri="{FF2B5EF4-FFF2-40B4-BE49-F238E27FC236}">
                <a16:creationId xmlns:a16="http://schemas.microsoft.com/office/drawing/2014/main" id="{35DE4C64-1799-48C8-AC6B-8BF274897834}"/>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19226844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AB2073-D6A2-4BC4-83A6-08E50D0E1E29}"/>
              </a:ext>
            </a:extLst>
          </p:cNvPr>
          <p:cNvSpPr txBox="1"/>
          <p:nvPr/>
        </p:nvSpPr>
        <p:spPr>
          <a:xfrm>
            <a:off x="1293217" y="1828562"/>
            <a:ext cx="6094428" cy="3200876"/>
          </a:xfrm>
          <a:prstGeom prst="rect">
            <a:avLst/>
          </a:prstGeom>
          <a:noFill/>
        </p:spPr>
        <p:txBody>
          <a:bodyPr wrap="square">
            <a:spAutoFit/>
          </a:bodyPr>
          <a:lstStyle/>
          <a:p>
            <a:r>
              <a:rPr lang="zh-CN" altLang="en-US" sz="4000" b="1" dirty="0">
                <a:solidFill>
                  <a:schemeClr val="accent1"/>
                </a:solidFill>
              </a:rPr>
              <a:t>“设计”</a:t>
            </a:r>
            <a:r>
              <a:rPr lang="zh-CN" altLang="en-US" dirty="0"/>
              <a:t>是将需求转换为系统的重要过程。设计包含架构设计、模块间的接口设计、数据库设计、算法设计与数据结构设计等。许多软件工程师常会认为，自己可以立即编写程序而不需要分析需求和撰写设计，因而忽略规划的重要性，直接进行程序编写。</a:t>
            </a:r>
            <a:endParaRPr lang="en-US" altLang="zh-CN" dirty="0"/>
          </a:p>
          <a:p>
            <a:r>
              <a:rPr lang="zh-CN" altLang="en-US" dirty="0"/>
              <a:t>此种做法对于软件系统而言，可能会造成种种问题。举例而言，如果没有架构设计，就会缺乏整体性的思考，系统可能因此而无法满足接口需求以及非功能性的需求（例如性能、可维护性等）；此外，还可能会因为忽略事先的规划与分析而造成重复工作等。</a:t>
            </a:r>
          </a:p>
        </p:txBody>
      </p:sp>
      <p:sp>
        <p:nvSpPr>
          <p:cNvPr id="3" name="文本框 2">
            <a:extLst>
              <a:ext uri="{FF2B5EF4-FFF2-40B4-BE49-F238E27FC236}">
                <a16:creationId xmlns:a16="http://schemas.microsoft.com/office/drawing/2014/main" id="{73099CEF-989A-4FCD-BE02-4DC1ED31BB21}"/>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152589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266C72D-7E9E-49BC-B83F-170E03242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399" y="0"/>
            <a:ext cx="8523201" cy="6858000"/>
          </a:xfrm>
          <a:prstGeom prst="rect">
            <a:avLst/>
          </a:prstGeom>
        </p:spPr>
      </p:pic>
      <p:sp>
        <p:nvSpPr>
          <p:cNvPr id="3" name="文本框 2">
            <a:extLst>
              <a:ext uri="{FF2B5EF4-FFF2-40B4-BE49-F238E27FC236}">
                <a16:creationId xmlns:a16="http://schemas.microsoft.com/office/drawing/2014/main" id="{E9EB2F31-B5BB-41D5-B6CC-88725B89DA4F}"/>
              </a:ext>
            </a:extLst>
          </p:cNvPr>
          <p:cNvSpPr txBox="1"/>
          <p:nvPr/>
        </p:nvSpPr>
        <p:spPr>
          <a:xfrm>
            <a:off x="1097280" y="804426"/>
            <a:ext cx="41986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1.4 UML</a:t>
            </a:r>
            <a:r>
              <a:rPr lang="zh-CN" altLang="en-US" dirty="0"/>
              <a:t>的结构</a:t>
            </a:r>
          </a:p>
        </p:txBody>
      </p:sp>
    </p:spTree>
    <p:extLst>
      <p:ext uri="{BB962C8B-B14F-4D97-AF65-F5344CB8AC3E}">
        <p14:creationId xmlns:p14="http://schemas.microsoft.com/office/powerpoint/2010/main" val="20627148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D9E5E0-3F44-4620-8F9A-6ED14A53E75F}"/>
              </a:ext>
            </a:extLst>
          </p:cNvPr>
          <p:cNvSpPr txBox="1"/>
          <p:nvPr/>
        </p:nvSpPr>
        <p:spPr>
          <a:xfrm>
            <a:off x="1201375" y="2382559"/>
            <a:ext cx="6094428" cy="2092881"/>
          </a:xfrm>
          <a:prstGeom prst="rect">
            <a:avLst/>
          </a:prstGeom>
          <a:noFill/>
        </p:spPr>
        <p:txBody>
          <a:bodyPr wrap="square">
            <a:spAutoFit/>
          </a:bodyPr>
          <a:lstStyle/>
          <a:p>
            <a:r>
              <a:rPr lang="zh-CN" altLang="en-US" sz="4000" b="1" dirty="0">
                <a:solidFill>
                  <a:schemeClr val="accent1"/>
                </a:solidFill>
              </a:rPr>
              <a:t>“实现”</a:t>
            </a:r>
            <a:r>
              <a:rPr lang="zh-CN" altLang="en-US" dirty="0"/>
              <a:t>指的是通过程序语言，将所设计的内容转化为可以执行的软件系统。“除错”是实现活动中不可避免的工作，主要是修改程序编写过程中产生的错误。除此之外，“单元测试”</a:t>
            </a:r>
          </a:p>
          <a:p>
            <a:r>
              <a:rPr lang="zh-CN" altLang="en-US" dirty="0"/>
              <a:t>通常也会在实现阶段进行，目的是要确认单元程序代码的正确性。当程序有错误时，需要进行除错，将错误排除。</a:t>
            </a:r>
          </a:p>
        </p:txBody>
      </p:sp>
      <p:sp>
        <p:nvSpPr>
          <p:cNvPr id="3" name="文本框 2">
            <a:extLst>
              <a:ext uri="{FF2B5EF4-FFF2-40B4-BE49-F238E27FC236}">
                <a16:creationId xmlns:a16="http://schemas.microsoft.com/office/drawing/2014/main" id="{077B60D2-77D2-4D1C-81FF-2C60E1C956BE}"/>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3582204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D49E37-5F75-4346-BD76-8ABCE26F7C3C}"/>
              </a:ext>
            </a:extLst>
          </p:cNvPr>
          <p:cNvSpPr txBox="1"/>
          <p:nvPr/>
        </p:nvSpPr>
        <p:spPr>
          <a:xfrm>
            <a:off x="1351504" y="1923812"/>
            <a:ext cx="5839871" cy="3477875"/>
          </a:xfrm>
          <a:prstGeom prst="rect">
            <a:avLst/>
          </a:prstGeom>
          <a:noFill/>
        </p:spPr>
        <p:txBody>
          <a:bodyPr wrap="square">
            <a:spAutoFit/>
          </a:bodyPr>
          <a:lstStyle/>
          <a:p>
            <a:r>
              <a:rPr lang="zh-CN" altLang="en-US" sz="4000" b="1" dirty="0">
                <a:solidFill>
                  <a:schemeClr val="accent1"/>
                </a:solidFill>
              </a:rPr>
              <a:t>“测试”</a:t>
            </a:r>
            <a:r>
              <a:rPr lang="zh-CN" altLang="en-US" dirty="0"/>
              <a:t>是对实现的程序代码模块进行检测，检验其功能是否正确、性能是否符合要求。</a:t>
            </a:r>
          </a:p>
          <a:p>
            <a:r>
              <a:rPr lang="zh-CN" altLang="en-US" dirty="0"/>
              <a:t>一般而言，测试可以分为单元测试、集成测试、系统测试与验收测试。</a:t>
            </a:r>
            <a:endParaRPr lang="en-US" altLang="zh-CN" dirty="0"/>
          </a:p>
          <a:p>
            <a:endParaRPr lang="zh-CN" altLang="en-US" dirty="0"/>
          </a:p>
          <a:p>
            <a:r>
              <a:rPr lang="zh-CN" altLang="en-US" b="1" dirty="0">
                <a:solidFill>
                  <a:schemeClr val="accent1"/>
                </a:solidFill>
              </a:rPr>
              <a:t>单元测试：</a:t>
            </a:r>
            <a:r>
              <a:rPr lang="zh-CN" altLang="en-US" dirty="0"/>
              <a:t>测试单元模块功能是否能正常运行。</a:t>
            </a:r>
          </a:p>
          <a:p>
            <a:r>
              <a:rPr lang="zh-CN" altLang="en-US" b="1" dirty="0">
                <a:solidFill>
                  <a:schemeClr val="accent1"/>
                </a:solidFill>
              </a:rPr>
              <a:t>集成测试：</a:t>
            </a:r>
            <a:r>
              <a:rPr lang="zh-CN" altLang="en-US" dirty="0"/>
              <a:t>测试模块或子系统的接口集成是否能正常运行。</a:t>
            </a:r>
          </a:p>
          <a:p>
            <a:r>
              <a:rPr lang="zh-CN" altLang="en-US" b="1" dirty="0">
                <a:solidFill>
                  <a:schemeClr val="accent1"/>
                </a:solidFill>
              </a:rPr>
              <a:t>系统测试：</a:t>
            </a:r>
            <a:r>
              <a:rPr lang="zh-CN" altLang="en-US" dirty="0"/>
              <a:t>测试系统的整体性能、安全性、稳定度等非功能性需求是否符合预期目标。</a:t>
            </a:r>
          </a:p>
          <a:p>
            <a:r>
              <a:rPr lang="zh-CN" altLang="en-US" b="1" dirty="0">
                <a:solidFill>
                  <a:schemeClr val="accent1"/>
                </a:solidFill>
              </a:rPr>
              <a:t>验收测试：</a:t>
            </a:r>
            <a:r>
              <a:rPr lang="zh-CN" altLang="en-US" dirty="0"/>
              <a:t>测试系统的整体性能是否符合使用者的要求。</a:t>
            </a:r>
          </a:p>
        </p:txBody>
      </p:sp>
      <p:sp>
        <p:nvSpPr>
          <p:cNvPr id="3" name="文本框 2">
            <a:extLst>
              <a:ext uri="{FF2B5EF4-FFF2-40B4-BE49-F238E27FC236}">
                <a16:creationId xmlns:a16="http://schemas.microsoft.com/office/drawing/2014/main" id="{08CA7BDE-E5C2-4DA2-9222-4A0BF008B5F9}"/>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3131032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3F040B-B306-458C-9E91-A725E335A2F6}"/>
              </a:ext>
            </a:extLst>
          </p:cNvPr>
          <p:cNvSpPr txBox="1"/>
          <p:nvPr/>
        </p:nvSpPr>
        <p:spPr>
          <a:xfrm>
            <a:off x="1330444" y="2521059"/>
            <a:ext cx="6094428" cy="1815882"/>
          </a:xfrm>
          <a:prstGeom prst="rect">
            <a:avLst/>
          </a:prstGeom>
          <a:noFill/>
        </p:spPr>
        <p:txBody>
          <a:bodyPr wrap="square">
            <a:spAutoFit/>
          </a:bodyPr>
          <a:lstStyle/>
          <a:p>
            <a:r>
              <a:rPr lang="en-US" altLang="zh-CN" sz="4000" b="1" dirty="0">
                <a:solidFill>
                  <a:schemeClr val="accent1"/>
                </a:solidFill>
              </a:rPr>
              <a:t>“</a:t>
            </a:r>
            <a:r>
              <a:rPr lang="zh-CN" altLang="en-US" sz="4000" b="1" dirty="0">
                <a:solidFill>
                  <a:schemeClr val="accent1"/>
                </a:solidFill>
              </a:rPr>
              <a:t>维护</a:t>
            </a:r>
            <a:r>
              <a:rPr lang="en-US" altLang="zh-CN" sz="4000" b="1" dirty="0">
                <a:solidFill>
                  <a:schemeClr val="accent1"/>
                </a:solidFill>
              </a:rPr>
              <a:t>”</a:t>
            </a:r>
            <a:r>
              <a:rPr lang="zh-CN" altLang="en-US" dirty="0"/>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p>
        </p:txBody>
      </p:sp>
      <p:sp>
        <p:nvSpPr>
          <p:cNvPr id="3" name="文本框 2">
            <a:extLst>
              <a:ext uri="{FF2B5EF4-FFF2-40B4-BE49-F238E27FC236}">
                <a16:creationId xmlns:a16="http://schemas.microsoft.com/office/drawing/2014/main" id="{A68705BE-3FBF-402D-872E-E9A712B6A7E5}"/>
              </a:ext>
            </a:extLst>
          </p:cNvPr>
          <p:cNvSpPr txBox="1"/>
          <p:nvPr/>
        </p:nvSpPr>
        <p:spPr>
          <a:xfrm>
            <a:off x="1097280" y="804426"/>
            <a:ext cx="4530522" cy="707886"/>
          </a:xfrm>
          <a:prstGeom prst="rect">
            <a:avLst/>
          </a:prstGeom>
          <a:noFill/>
        </p:spPr>
        <p:txBody>
          <a:bodyPr wrap="square" rtlCol="0">
            <a:spAutoFit/>
          </a:bodyPr>
          <a:lstStyle/>
          <a:p>
            <a:r>
              <a:rPr lang="en-US" altLang="zh-CN" sz="4000" b="1" dirty="0">
                <a:solidFill>
                  <a:schemeClr val="bg2">
                    <a:lumMod val="90000"/>
                  </a:schemeClr>
                </a:solidFill>
              </a:rPr>
              <a:t>1.8 </a:t>
            </a:r>
            <a:r>
              <a:rPr lang="zh-CN" altLang="en-US" sz="4000" b="1" dirty="0">
                <a:solidFill>
                  <a:schemeClr val="bg2">
                    <a:lumMod val="90000"/>
                  </a:schemeClr>
                </a:solidFill>
              </a:rPr>
              <a:t>系统开发阶段</a:t>
            </a:r>
          </a:p>
        </p:txBody>
      </p:sp>
    </p:spTree>
    <p:extLst>
      <p:ext uri="{BB962C8B-B14F-4D97-AF65-F5344CB8AC3E}">
        <p14:creationId xmlns:p14="http://schemas.microsoft.com/office/powerpoint/2010/main" val="405300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5874E5-8B71-447E-908B-816C827F44FD}"/>
              </a:ext>
            </a:extLst>
          </p:cNvPr>
          <p:cNvSpPr txBox="1"/>
          <p:nvPr/>
        </p:nvSpPr>
        <p:spPr>
          <a:xfrm>
            <a:off x="1448309" y="859768"/>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参考资料</a:t>
            </a:r>
          </a:p>
        </p:txBody>
      </p:sp>
      <p:sp>
        <p:nvSpPr>
          <p:cNvPr id="3" name="文本框 2">
            <a:extLst>
              <a:ext uri="{FF2B5EF4-FFF2-40B4-BE49-F238E27FC236}">
                <a16:creationId xmlns:a16="http://schemas.microsoft.com/office/drawing/2014/main" id="{833C60BE-4EF6-439E-9D7D-9D1745822311}"/>
              </a:ext>
            </a:extLst>
          </p:cNvPr>
          <p:cNvSpPr txBox="1"/>
          <p:nvPr/>
        </p:nvSpPr>
        <p:spPr>
          <a:xfrm>
            <a:off x="1155764" y="1670126"/>
            <a:ext cx="9123565" cy="5355312"/>
          </a:xfrm>
          <a:prstGeom prst="rect">
            <a:avLst/>
          </a:prstGeom>
          <a:noFill/>
        </p:spPr>
        <p:txBody>
          <a:bodyPr wrap="square" rtlCol="0">
            <a:spAutoFit/>
          </a:bodyPr>
          <a:lstStyle/>
          <a:p>
            <a:r>
              <a:rPr lang="en-US" altLang="zh-CN" dirty="0"/>
              <a:t>[1] </a:t>
            </a:r>
            <a:r>
              <a:rPr lang="zh-CN" altLang="en-US" dirty="0"/>
              <a:t>状态机图教程 </a:t>
            </a:r>
            <a:r>
              <a:rPr lang="en-US" altLang="zh-CN" dirty="0"/>
              <a:t>(UML State Diagram) </a:t>
            </a:r>
          </a:p>
          <a:p>
            <a:r>
              <a:rPr lang="en-US" altLang="zh-CN" dirty="0"/>
              <a:t>https://www.jianshu.com/p/d16084323a56</a:t>
            </a:r>
          </a:p>
          <a:p>
            <a:endParaRPr lang="en-US" altLang="zh-CN" dirty="0"/>
          </a:p>
          <a:p>
            <a:r>
              <a:rPr lang="en-US" altLang="zh-CN" dirty="0"/>
              <a:t>[2]UML</a:t>
            </a:r>
            <a:r>
              <a:rPr lang="zh-CN" altLang="en-US" dirty="0"/>
              <a:t>建模之活动图介绍（</a:t>
            </a:r>
            <a:r>
              <a:rPr lang="en-US" altLang="zh-CN" dirty="0"/>
              <a:t>Activity Diagram</a:t>
            </a:r>
            <a:r>
              <a:rPr lang="zh-CN" altLang="en-US" dirty="0"/>
              <a:t>）</a:t>
            </a:r>
          </a:p>
          <a:p>
            <a:r>
              <a:rPr lang="en-US" altLang="zh-CN" dirty="0"/>
              <a:t>https://www.cnblogs.com/ywqu/archive/2009/12/14/1624082.html</a:t>
            </a:r>
          </a:p>
          <a:p>
            <a:endParaRPr lang="en-US" altLang="zh-CN" dirty="0"/>
          </a:p>
          <a:p>
            <a:r>
              <a:rPr lang="en-US" altLang="zh-CN" dirty="0"/>
              <a:t>[3] [UML]UML</a:t>
            </a:r>
            <a:r>
              <a:rPr lang="zh-CN" altLang="en-US" dirty="0"/>
              <a:t>系列</a:t>
            </a:r>
            <a:r>
              <a:rPr lang="en-US" altLang="zh-CN" dirty="0"/>
              <a:t>——</a:t>
            </a:r>
            <a:r>
              <a:rPr lang="zh-CN" altLang="en-US" dirty="0"/>
              <a:t>协作图（通信图）</a:t>
            </a:r>
            <a:r>
              <a:rPr lang="en-US" altLang="zh-CN" dirty="0"/>
              <a:t>collaboration diagram</a:t>
            </a:r>
          </a:p>
          <a:p>
            <a:r>
              <a:rPr lang="en-US" altLang="zh-CN" dirty="0"/>
              <a:t>https://www.cnblogs.com/wolf-sun/p/UML-collaboration-diagram.html</a:t>
            </a:r>
          </a:p>
          <a:p>
            <a:endParaRPr lang="en-US" altLang="zh-CN" dirty="0"/>
          </a:p>
          <a:p>
            <a:r>
              <a:rPr lang="en-US" altLang="zh-CN" dirty="0"/>
              <a:t>[4] UML </a:t>
            </a:r>
            <a:r>
              <a:rPr lang="zh-CN" altLang="en-US" dirty="0"/>
              <a:t>构件图（组件图）</a:t>
            </a:r>
          </a:p>
          <a:p>
            <a:r>
              <a:rPr lang="en-US" altLang="zh-CN" dirty="0"/>
              <a:t>https://www.cnblogs.com/finehappy/archive/2009/11/24/1609352.html</a:t>
            </a:r>
          </a:p>
          <a:p>
            <a:endParaRPr lang="en-US" altLang="zh-CN" dirty="0"/>
          </a:p>
          <a:p>
            <a:r>
              <a:rPr lang="en-US" altLang="zh-CN" dirty="0"/>
              <a:t>[5] UML</a:t>
            </a:r>
            <a:r>
              <a:rPr lang="zh-CN" altLang="en-US" dirty="0"/>
              <a:t>建模之部署图（</a:t>
            </a:r>
            <a:r>
              <a:rPr lang="en-US" altLang="zh-CN" dirty="0"/>
              <a:t>Deployment Diagram</a:t>
            </a:r>
            <a:r>
              <a:rPr lang="zh-CN" altLang="en-US" dirty="0"/>
              <a:t>）</a:t>
            </a:r>
          </a:p>
          <a:p>
            <a:r>
              <a:rPr lang="en-US" altLang="zh-CN" dirty="0"/>
              <a:t>https://www.cnblogs.com/ywqu/archive/2009/12/21/1628545.html</a:t>
            </a:r>
          </a:p>
          <a:p>
            <a:endParaRPr lang="en-US" altLang="zh-CN" dirty="0"/>
          </a:p>
          <a:p>
            <a:r>
              <a:rPr lang="en-US" altLang="zh-CN" dirty="0"/>
              <a:t>[6]UML2 </a:t>
            </a:r>
            <a:r>
              <a:rPr lang="zh-CN" altLang="en-US" dirty="0"/>
              <a:t>基础、建模与设计实战（清华大学出版社 李波等著）</a:t>
            </a:r>
            <a:endParaRPr lang="en-US" altLang="zh-CN" dirty="0"/>
          </a:p>
          <a:p>
            <a:endParaRPr lang="en-US" altLang="zh-CN" dirty="0"/>
          </a:p>
          <a:p>
            <a:r>
              <a:rPr lang="en-US" altLang="zh-CN" dirty="0"/>
              <a:t>[7]UML</a:t>
            </a:r>
            <a:r>
              <a:rPr lang="zh-CN" altLang="en-US" dirty="0"/>
              <a:t>用户指南</a:t>
            </a:r>
            <a:r>
              <a:rPr lang="en-US" altLang="zh-CN" dirty="0"/>
              <a:t>(</a:t>
            </a:r>
            <a:r>
              <a:rPr lang="zh-CN" altLang="en-US" dirty="0"/>
              <a:t>第</a:t>
            </a:r>
            <a:r>
              <a:rPr lang="en-US" altLang="zh-CN" dirty="0"/>
              <a:t>2</a:t>
            </a:r>
            <a:r>
              <a:rPr lang="zh-CN" altLang="en-US" dirty="0"/>
              <a:t>版 </a:t>
            </a:r>
            <a:r>
              <a:rPr lang="en-US" altLang="zh-CN" dirty="0"/>
              <a:t>· </a:t>
            </a:r>
            <a:r>
              <a:rPr lang="zh-CN" altLang="en-US" dirty="0"/>
              <a:t>修订版</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234198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8398EC-A574-40E9-85EC-9C606895D7C1}"/>
              </a:ext>
            </a:extLst>
          </p:cNvPr>
          <p:cNvSpPr txBox="1"/>
          <p:nvPr/>
        </p:nvSpPr>
        <p:spPr>
          <a:xfrm>
            <a:off x="8726400" y="871200"/>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人员分工</a:t>
            </a:r>
          </a:p>
        </p:txBody>
      </p:sp>
      <p:sp>
        <p:nvSpPr>
          <p:cNvPr id="5" name="文本框 4">
            <a:extLst>
              <a:ext uri="{FF2B5EF4-FFF2-40B4-BE49-F238E27FC236}">
                <a16:creationId xmlns:a16="http://schemas.microsoft.com/office/drawing/2014/main" id="{DB80E2A2-B1A7-466D-A419-0AA42B349026}"/>
              </a:ext>
            </a:extLst>
          </p:cNvPr>
          <p:cNvSpPr txBox="1"/>
          <p:nvPr/>
        </p:nvSpPr>
        <p:spPr>
          <a:xfrm>
            <a:off x="2122415" y="1971413"/>
            <a:ext cx="2122414" cy="646331"/>
          </a:xfrm>
          <a:prstGeom prst="rect">
            <a:avLst/>
          </a:prstGeom>
          <a:noFill/>
        </p:spPr>
        <p:txBody>
          <a:bodyPr wrap="square" rtlCol="0">
            <a:spAutoFit/>
          </a:bodyPr>
          <a:lstStyle/>
          <a:p>
            <a:r>
              <a:rPr lang="zh-CN" altLang="zh-CN" dirty="0"/>
              <a:t>翻转课堂分工：</a:t>
            </a:r>
          </a:p>
          <a:p>
            <a:endParaRPr lang="zh-CN" altLang="en-US" dirty="0"/>
          </a:p>
        </p:txBody>
      </p:sp>
      <p:graphicFrame>
        <p:nvGraphicFramePr>
          <p:cNvPr id="6" name="表格 5">
            <a:extLst>
              <a:ext uri="{FF2B5EF4-FFF2-40B4-BE49-F238E27FC236}">
                <a16:creationId xmlns:a16="http://schemas.microsoft.com/office/drawing/2014/main" id="{388D7972-89A2-4350-9FBE-9E79A12CF8ED}"/>
              </a:ext>
            </a:extLst>
          </p:cNvPr>
          <p:cNvGraphicFramePr>
            <a:graphicFrameLocks noGrp="1"/>
          </p:cNvGraphicFramePr>
          <p:nvPr>
            <p:extLst>
              <p:ext uri="{D42A27DB-BD31-4B8C-83A1-F6EECF244321}">
                <p14:modId xmlns:p14="http://schemas.microsoft.com/office/powerpoint/2010/main" val="447245713"/>
              </p:ext>
            </p:extLst>
          </p:nvPr>
        </p:nvGraphicFramePr>
        <p:xfrm>
          <a:off x="2218382" y="2542242"/>
          <a:ext cx="5947795" cy="3061602"/>
        </p:xfrm>
        <a:graphic>
          <a:graphicData uri="http://schemas.openxmlformats.org/drawingml/2006/table">
            <a:tbl>
              <a:tblPr>
                <a:tableStyleId>{5C22544A-7EE6-4342-B048-85BDC9FD1C3A}</a:tableStyleId>
              </a:tblPr>
              <a:tblGrid>
                <a:gridCol w="1178979">
                  <a:extLst>
                    <a:ext uri="{9D8B030D-6E8A-4147-A177-3AD203B41FA5}">
                      <a16:colId xmlns:a16="http://schemas.microsoft.com/office/drawing/2014/main" val="4168983279"/>
                    </a:ext>
                  </a:extLst>
                </a:gridCol>
                <a:gridCol w="4768816">
                  <a:extLst>
                    <a:ext uri="{9D8B030D-6E8A-4147-A177-3AD203B41FA5}">
                      <a16:colId xmlns:a16="http://schemas.microsoft.com/office/drawing/2014/main" val="66204567"/>
                    </a:ext>
                  </a:extLst>
                </a:gridCol>
              </a:tblGrid>
              <a:tr h="510267">
                <a:tc>
                  <a:txBody>
                    <a:bodyPr/>
                    <a:lstStyle/>
                    <a:p>
                      <a:pPr algn="just">
                        <a:spcAft>
                          <a:spcPts val="0"/>
                        </a:spcAft>
                      </a:pPr>
                      <a:r>
                        <a:rPr lang="zh-CN" sz="2000" kern="100">
                          <a:effectLst/>
                        </a:rPr>
                        <a:t>人员</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分工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79272"/>
                  </a:ext>
                </a:extLst>
              </a:tr>
              <a:tr h="510267">
                <a:tc>
                  <a:txBody>
                    <a:bodyPr/>
                    <a:lstStyle/>
                    <a:p>
                      <a:pPr algn="just">
                        <a:spcAft>
                          <a:spcPts val="0"/>
                        </a:spcAft>
                      </a:pPr>
                      <a:r>
                        <a:rPr lang="zh-CN" sz="2000" kern="100" dirty="0">
                          <a:effectLst/>
                        </a:rPr>
                        <a:t>梁泽生</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学习并制作翻转课堂</a:t>
                      </a:r>
                      <a:r>
                        <a:rPr lang="en-US" sz="2000" kern="100">
                          <a:effectLst/>
                        </a:rPr>
                        <a:t>PPT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3388996"/>
                  </a:ext>
                </a:extLst>
              </a:tr>
              <a:tr h="510267">
                <a:tc>
                  <a:txBody>
                    <a:bodyPr/>
                    <a:lstStyle/>
                    <a:p>
                      <a:pPr algn="just">
                        <a:spcAft>
                          <a:spcPts val="0"/>
                        </a:spcAft>
                      </a:pPr>
                      <a:r>
                        <a:rPr lang="zh-CN" sz="2000" kern="100">
                          <a:effectLst/>
                        </a:rPr>
                        <a:t>谢子文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学习并制作翻转课堂</a:t>
                      </a:r>
                      <a:r>
                        <a:rPr lang="en-US" sz="2000" kern="100" dirty="0">
                          <a:effectLst/>
                        </a:rPr>
                        <a:t>PPT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7440046"/>
                  </a:ext>
                </a:extLst>
              </a:tr>
              <a:tr h="510267">
                <a:tc>
                  <a:txBody>
                    <a:bodyPr/>
                    <a:lstStyle/>
                    <a:p>
                      <a:pPr algn="just">
                        <a:spcAft>
                          <a:spcPts val="0"/>
                        </a:spcAft>
                      </a:pPr>
                      <a:r>
                        <a:rPr lang="zh-CN" sz="2000" kern="100">
                          <a:effectLst/>
                        </a:rPr>
                        <a:t>张安硕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a:t>
                      </a:r>
                      <a:r>
                        <a:rPr lang="en-US" sz="2000" kern="100">
                          <a:effectLst/>
                        </a:rPr>
                        <a:t>UML</a:t>
                      </a:r>
                      <a:r>
                        <a:rPr lang="zh-CN" sz="2000" kern="100">
                          <a:effectLst/>
                        </a:rPr>
                        <a:t>概述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84913958"/>
                  </a:ext>
                </a:extLst>
              </a:tr>
              <a:tr h="510267">
                <a:tc>
                  <a:txBody>
                    <a:bodyPr/>
                    <a:lstStyle/>
                    <a:p>
                      <a:pPr algn="just">
                        <a:spcAft>
                          <a:spcPts val="0"/>
                        </a:spcAft>
                      </a:pPr>
                      <a:r>
                        <a:rPr lang="zh-CN" sz="2000" kern="100">
                          <a:effectLst/>
                        </a:rPr>
                        <a:t>彭昕怡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学习</a:t>
                      </a:r>
                      <a:r>
                        <a:rPr lang="en-US" sz="2000" kern="100">
                          <a:effectLst/>
                        </a:rPr>
                        <a:t>UML</a:t>
                      </a:r>
                      <a:r>
                        <a:rPr lang="zh-CN" sz="2000" kern="100">
                          <a:effectLst/>
                        </a:rPr>
                        <a:t>概述</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838059"/>
                  </a:ext>
                </a:extLst>
              </a:tr>
              <a:tr h="510267">
                <a:tc>
                  <a:txBody>
                    <a:bodyPr/>
                    <a:lstStyle/>
                    <a:p>
                      <a:pPr algn="just">
                        <a:spcAft>
                          <a:spcPts val="0"/>
                        </a:spcAft>
                      </a:pPr>
                      <a:r>
                        <a:rPr lang="zh-CN" sz="2000" kern="100">
                          <a:effectLst/>
                        </a:rPr>
                        <a:t>刘书宇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学习</a:t>
                      </a:r>
                      <a:r>
                        <a:rPr lang="en-US" sz="2000" kern="100" dirty="0">
                          <a:effectLst/>
                        </a:rPr>
                        <a:t>UML</a:t>
                      </a:r>
                      <a:r>
                        <a:rPr lang="zh-CN" sz="2000" kern="100" dirty="0">
                          <a:effectLst/>
                        </a:rPr>
                        <a:t>概述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1239328"/>
                  </a:ext>
                </a:extLst>
              </a:tr>
            </a:tbl>
          </a:graphicData>
        </a:graphic>
      </p:graphicFrame>
    </p:spTree>
    <p:extLst>
      <p:ext uri="{BB962C8B-B14F-4D97-AF65-F5344CB8AC3E}">
        <p14:creationId xmlns:p14="http://schemas.microsoft.com/office/powerpoint/2010/main" val="260654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4C68D9-0D36-4AB9-9D06-8370C93E38F4}"/>
              </a:ext>
            </a:extLst>
          </p:cNvPr>
          <p:cNvSpPr txBox="1"/>
          <p:nvPr/>
        </p:nvSpPr>
        <p:spPr>
          <a:xfrm>
            <a:off x="8726400" y="871200"/>
            <a:ext cx="2530283" cy="707886"/>
          </a:xfrm>
          <a:prstGeom prst="rect">
            <a:avLst/>
          </a:prstGeom>
          <a:noFill/>
          <a:ln w="38100">
            <a:solidFill>
              <a:srgbClr val="2C3998"/>
            </a:solidFill>
          </a:ln>
        </p:spPr>
        <p:txBody>
          <a:bodyPr wrap="square" rtlCol="0">
            <a:spAutoFit/>
          </a:bodyPr>
          <a:lstStyle/>
          <a:p>
            <a:r>
              <a:rPr lang="zh-CN" altLang="en-US" sz="4000" spc="600" dirty="0">
                <a:solidFill>
                  <a:srgbClr val="2C3998"/>
                </a:solidFill>
                <a:latin typeface="字魂5号-无外润黑体" panose="00000500000000000000" pitchFamily="2" charset="-122"/>
                <a:ea typeface="字魂5号-无外润黑体" panose="00000500000000000000" pitchFamily="2" charset="-122"/>
              </a:rPr>
              <a:t>绩效评价</a:t>
            </a:r>
          </a:p>
        </p:txBody>
      </p:sp>
      <p:sp>
        <p:nvSpPr>
          <p:cNvPr id="3" name="文本框 2">
            <a:extLst>
              <a:ext uri="{FF2B5EF4-FFF2-40B4-BE49-F238E27FC236}">
                <a16:creationId xmlns:a16="http://schemas.microsoft.com/office/drawing/2014/main" id="{2C669D7A-2583-47F8-858E-759ED5E23DC3}"/>
              </a:ext>
            </a:extLst>
          </p:cNvPr>
          <p:cNvSpPr txBox="1"/>
          <p:nvPr/>
        </p:nvSpPr>
        <p:spPr>
          <a:xfrm>
            <a:off x="1820411" y="1912690"/>
            <a:ext cx="2189527" cy="369332"/>
          </a:xfrm>
          <a:prstGeom prst="rect">
            <a:avLst/>
          </a:prstGeom>
          <a:noFill/>
        </p:spPr>
        <p:txBody>
          <a:bodyPr wrap="square" rtlCol="0">
            <a:spAutoFit/>
          </a:bodyPr>
          <a:lstStyle/>
          <a:p>
            <a:r>
              <a:rPr lang="zh-CN" altLang="zh-CN" dirty="0"/>
              <a:t>上周绩效</a:t>
            </a:r>
            <a:r>
              <a:rPr lang="zh-CN" altLang="en-US" dirty="0"/>
              <a:t>评价</a:t>
            </a:r>
            <a:r>
              <a:rPr lang="zh-CN" altLang="zh-CN" dirty="0"/>
              <a:t>：</a:t>
            </a:r>
          </a:p>
        </p:txBody>
      </p:sp>
      <p:graphicFrame>
        <p:nvGraphicFramePr>
          <p:cNvPr id="4" name="表格 3">
            <a:extLst>
              <a:ext uri="{FF2B5EF4-FFF2-40B4-BE49-F238E27FC236}">
                <a16:creationId xmlns:a16="http://schemas.microsoft.com/office/drawing/2014/main" id="{502AD31B-BC40-4876-A067-B0176501E4FE}"/>
              </a:ext>
            </a:extLst>
          </p:cNvPr>
          <p:cNvGraphicFramePr>
            <a:graphicFrameLocks noGrp="1"/>
          </p:cNvGraphicFramePr>
          <p:nvPr>
            <p:extLst>
              <p:ext uri="{D42A27DB-BD31-4B8C-83A1-F6EECF244321}">
                <p14:modId xmlns:p14="http://schemas.microsoft.com/office/powerpoint/2010/main" val="2895352919"/>
              </p:ext>
            </p:extLst>
          </p:nvPr>
        </p:nvGraphicFramePr>
        <p:xfrm>
          <a:off x="1820411" y="2399251"/>
          <a:ext cx="7743039" cy="3193408"/>
        </p:xfrm>
        <a:graphic>
          <a:graphicData uri="http://schemas.openxmlformats.org/drawingml/2006/table">
            <a:tbl>
              <a:tblPr>
                <a:tableStyleId>{5C22544A-7EE6-4342-B048-85BDC9FD1C3A}</a:tableStyleId>
              </a:tblPr>
              <a:tblGrid>
                <a:gridCol w="1194802">
                  <a:extLst>
                    <a:ext uri="{9D8B030D-6E8A-4147-A177-3AD203B41FA5}">
                      <a16:colId xmlns:a16="http://schemas.microsoft.com/office/drawing/2014/main" val="796085073"/>
                    </a:ext>
                  </a:extLst>
                </a:gridCol>
                <a:gridCol w="4832811">
                  <a:extLst>
                    <a:ext uri="{9D8B030D-6E8A-4147-A177-3AD203B41FA5}">
                      <a16:colId xmlns:a16="http://schemas.microsoft.com/office/drawing/2014/main" val="101985353"/>
                    </a:ext>
                  </a:extLst>
                </a:gridCol>
                <a:gridCol w="1715426">
                  <a:extLst>
                    <a:ext uri="{9D8B030D-6E8A-4147-A177-3AD203B41FA5}">
                      <a16:colId xmlns:a16="http://schemas.microsoft.com/office/drawing/2014/main" val="3181628142"/>
                    </a:ext>
                  </a:extLst>
                </a:gridCol>
              </a:tblGrid>
              <a:tr h="493552">
                <a:tc>
                  <a:txBody>
                    <a:bodyPr/>
                    <a:lstStyle/>
                    <a:p>
                      <a:pPr algn="just">
                        <a:spcAft>
                          <a:spcPts val="0"/>
                        </a:spcAft>
                      </a:pPr>
                      <a:r>
                        <a:rPr lang="zh-CN" sz="2000" kern="100" dirty="0">
                          <a:effectLst/>
                        </a:rPr>
                        <a:t>人员</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分工</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得分</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1647173"/>
                  </a:ext>
                </a:extLst>
              </a:tr>
              <a:tr h="493552">
                <a:tc>
                  <a:txBody>
                    <a:bodyPr/>
                    <a:lstStyle/>
                    <a:p>
                      <a:pPr algn="just">
                        <a:spcAft>
                          <a:spcPts val="0"/>
                        </a:spcAft>
                      </a:pPr>
                      <a:r>
                        <a:rPr lang="zh-CN" sz="2000" kern="100">
                          <a:effectLst/>
                        </a:rPr>
                        <a:t>梁泽生</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学习并制作翻转课堂</a:t>
                      </a:r>
                      <a:r>
                        <a:rPr lang="en-US" sz="2000" kern="100" dirty="0">
                          <a:effectLst/>
                        </a:rPr>
                        <a:t>PPT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7.05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68778320"/>
                  </a:ext>
                </a:extLst>
              </a:tr>
              <a:tr h="493552">
                <a:tc>
                  <a:txBody>
                    <a:bodyPr/>
                    <a:lstStyle/>
                    <a:p>
                      <a:pPr algn="just">
                        <a:spcAft>
                          <a:spcPts val="0"/>
                        </a:spcAft>
                      </a:pPr>
                      <a:r>
                        <a:rPr lang="zh-CN" sz="2000" kern="100">
                          <a:effectLst/>
                        </a:rPr>
                        <a:t>谢子文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学习并制作翻转课堂</a:t>
                      </a:r>
                      <a:r>
                        <a:rPr lang="en-US" sz="2000" kern="100" dirty="0">
                          <a:effectLst/>
                        </a:rPr>
                        <a:t>PPT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7.45</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8020859"/>
                  </a:ext>
                </a:extLst>
              </a:tr>
              <a:tr h="493552">
                <a:tc>
                  <a:txBody>
                    <a:bodyPr/>
                    <a:lstStyle/>
                    <a:p>
                      <a:pPr algn="just">
                        <a:spcAft>
                          <a:spcPts val="0"/>
                        </a:spcAft>
                      </a:pPr>
                      <a:r>
                        <a:rPr lang="zh-CN" sz="2000" kern="100">
                          <a:effectLst/>
                        </a:rPr>
                        <a:t>张安硕</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修订项目计划</a:t>
                      </a:r>
                      <a:r>
                        <a:rPr lang="en-US" sz="2000" kern="100" dirty="0">
                          <a:effectLst/>
                        </a:rPr>
                        <a:t>PPT</a:t>
                      </a:r>
                      <a:r>
                        <a:rPr lang="zh-CN" sz="2000" kern="100" dirty="0">
                          <a:effectLst/>
                        </a:rPr>
                        <a:t>、子计划和可行性报告</a:t>
                      </a:r>
                      <a:r>
                        <a:rPr lang="en-US" sz="2000" kern="100" dirty="0">
                          <a:effectLst/>
                        </a:rPr>
                        <a:t>+</a:t>
                      </a:r>
                      <a:r>
                        <a:rPr lang="zh-CN" sz="2000" kern="100" dirty="0">
                          <a:effectLst/>
                        </a:rPr>
                        <a:t>项目计划收尾</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8.35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6317705"/>
                  </a:ext>
                </a:extLst>
              </a:tr>
              <a:tr h="493552">
                <a:tc>
                  <a:txBody>
                    <a:bodyPr/>
                    <a:lstStyle/>
                    <a:p>
                      <a:pPr algn="just">
                        <a:spcAft>
                          <a:spcPts val="0"/>
                        </a:spcAft>
                      </a:pPr>
                      <a:r>
                        <a:rPr lang="zh-CN" sz="2000" kern="100">
                          <a:effectLst/>
                        </a:rPr>
                        <a:t>彭昕怡</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修订项目计划和项目子计划</a:t>
                      </a:r>
                      <a:r>
                        <a:rPr lang="en-US" sz="2000" kern="100" dirty="0">
                          <a:effectLst/>
                        </a:rPr>
                        <a:t>+</a:t>
                      </a:r>
                      <a:r>
                        <a:rPr lang="zh-CN" sz="2000" kern="100" dirty="0">
                          <a:effectLst/>
                        </a:rPr>
                        <a:t>项目计划收尾</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8.8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3978270"/>
                  </a:ext>
                </a:extLst>
              </a:tr>
              <a:tr h="493552">
                <a:tc>
                  <a:txBody>
                    <a:bodyPr/>
                    <a:lstStyle/>
                    <a:p>
                      <a:pPr algn="just">
                        <a:spcAft>
                          <a:spcPts val="0"/>
                        </a:spcAft>
                      </a:pPr>
                      <a:r>
                        <a:rPr lang="zh-CN" sz="2000" kern="100">
                          <a:effectLst/>
                        </a:rPr>
                        <a:t>刘书宇</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修订</a:t>
                      </a:r>
                      <a:r>
                        <a:rPr lang="en-US" sz="2000" kern="100" dirty="0">
                          <a:effectLst/>
                        </a:rPr>
                        <a:t>WBS</a:t>
                      </a:r>
                      <a:r>
                        <a:rPr lang="zh-CN" sz="2000" kern="100" dirty="0">
                          <a:effectLst/>
                        </a:rPr>
                        <a:t>和甘特图</a:t>
                      </a:r>
                      <a:r>
                        <a:rPr lang="en-US" sz="2000" kern="100" dirty="0">
                          <a:effectLst/>
                        </a:rPr>
                        <a:t>+</a:t>
                      </a:r>
                      <a:r>
                        <a:rPr lang="zh-CN" sz="2000" kern="100" dirty="0">
                          <a:effectLst/>
                        </a:rPr>
                        <a:t>项目计划收尾</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8.3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0788247"/>
                  </a:ext>
                </a:extLst>
              </a:tr>
            </a:tbl>
          </a:graphicData>
        </a:graphic>
      </p:graphicFrame>
    </p:spTree>
    <p:extLst>
      <p:ext uri="{BB962C8B-B14F-4D97-AF65-F5344CB8AC3E}">
        <p14:creationId xmlns:p14="http://schemas.microsoft.com/office/powerpoint/2010/main" val="6454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96628" y="2286818"/>
            <a:ext cx="6296917" cy="1015663"/>
          </a:xfrm>
          <a:prstGeom prst="rect">
            <a:avLst/>
          </a:prstGeom>
          <a:noFill/>
        </p:spPr>
        <p:txBody>
          <a:bodyPr wrap="square" rtlCol="0">
            <a:spAutoFit/>
          </a:bodyPr>
          <a:lstStyle/>
          <a:p>
            <a:pPr algn="dist"/>
            <a:r>
              <a:rPr lang="en-US" altLang="zh-CN" sz="6000" spc="600" dirty="0">
                <a:solidFill>
                  <a:srgbClr val="2C3998"/>
                </a:solidFill>
                <a:latin typeface="微软雅黑" panose="020B0503020204020204" pitchFamily="34" charset="-122"/>
                <a:ea typeface="微软雅黑" panose="020B0503020204020204" pitchFamily="34" charset="-122"/>
              </a:rPr>
              <a:t>1.5 UML</a:t>
            </a:r>
            <a:r>
              <a:rPr lang="zh-CN" altLang="en-US" sz="6000" spc="600" dirty="0">
                <a:solidFill>
                  <a:srgbClr val="2C3998"/>
                </a:solidFill>
                <a:latin typeface="微软雅黑" panose="020B0503020204020204" pitchFamily="34" charset="-122"/>
                <a:ea typeface="微软雅黑" panose="020B0503020204020204" pitchFamily="34" charset="-122"/>
              </a:rPr>
              <a:t>的视图</a:t>
            </a:r>
          </a:p>
        </p:txBody>
      </p:sp>
      <p:sp>
        <p:nvSpPr>
          <p:cNvPr id="3" name="矩形 2"/>
          <p:cNvSpPr/>
          <p:nvPr/>
        </p:nvSpPr>
        <p:spPr>
          <a:xfrm>
            <a:off x="5402509" y="3291474"/>
            <a:ext cx="5939405" cy="276999"/>
          </a:xfrm>
          <a:prstGeom prst="rect">
            <a:avLst/>
          </a:prstGeom>
          <a:solidFill>
            <a:srgbClr val="2C3998"/>
          </a:solidFill>
          <a:ln w="19050">
            <a:noFill/>
          </a:ln>
        </p:spPr>
        <p:txBody>
          <a:bodyPr wrap="square">
            <a:spAutoFit/>
          </a:bodyPr>
          <a:lstStyle/>
          <a:p>
            <a:pPr algn="dist"/>
            <a:r>
              <a:rPr lang="en-US" altLang="zh-CN" sz="1200" dirty="0">
                <a:solidFill>
                  <a:schemeClr val="bg1"/>
                </a:solidFill>
                <a:latin typeface="字魂5号-无外润黑体" panose="00000500000000000000" pitchFamily="2" charset="-122"/>
                <a:ea typeface="字魂5号-无外润黑体" panose="00000500000000000000" pitchFamily="2" charset="-122"/>
              </a:rPr>
              <a:t>UML view</a:t>
            </a:r>
            <a:endParaRPr lang="zh-CN" altLang="en-US" sz="1200" dirty="0">
              <a:solidFill>
                <a:schemeClr val="bg1"/>
              </a:solidFill>
              <a:latin typeface="字魂5号-无外润黑体" panose="00000500000000000000" pitchFamily="2" charset="-122"/>
              <a:ea typeface="字魂5号-无外润黑体" panose="00000500000000000000" pitchFamily="2" charset="-122"/>
            </a:endParaRPr>
          </a:p>
        </p:txBody>
      </p:sp>
      <p:sp>
        <p:nvSpPr>
          <p:cNvPr id="4" name="矩形 3"/>
          <p:cNvSpPr/>
          <p:nvPr/>
        </p:nvSpPr>
        <p:spPr>
          <a:xfrm>
            <a:off x="5402510" y="3632832"/>
            <a:ext cx="5939404" cy="613694"/>
          </a:xfrm>
          <a:prstGeom prst="rect">
            <a:avLst/>
          </a:prstGeom>
        </p:spPr>
        <p:txBody>
          <a:bodyPr wrap="square">
            <a:spAutoFit/>
          </a:bodyPr>
          <a:lstStyle/>
          <a:p>
            <a:pPr algn="ctr">
              <a:lnSpc>
                <a:spcPct val="150000"/>
              </a:lnSpc>
            </a:pP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UML</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中的视图一般分为以下</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种。</a:t>
            </a:r>
          </a:p>
          <a:p>
            <a:pPr algn="ctr">
              <a:lnSpc>
                <a:spcPct val="150000"/>
              </a:lnSpc>
            </a:pP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1</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）用例视图（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2</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）逻辑视图（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3</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）并发视图（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4</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）组件视图（</a:t>
            </a:r>
            <a:r>
              <a:rPr lang="en-US" altLang="zh-CN" sz="1200" dirty="0">
                <a:solidFill>
                  <a:schemeClr val="tx1">
                    <a:lumMod val="50000"/>
                    <a:lumOff val="50000"/>
                  </a:schemeClr>
                </a:solidFill>
                <a:latin typeface="字魂59号-创粗黑" panose="00000500000000000000" pitchFamily="2" charset="-122"/>
                <a:ea typeface="字魂59号-创粗黑" panose="00000500000000000000" pitchFamily="2" charset="-122"/>
              </a:rPr>
              <a:t>5</a:t>
            </a:r>
            <a:r>
              <a:rPr lang="zh-CN" altLang="en-US" sz="1200" dirty="0">
                <a:solidFill>
                  <a:schemeClr val="tx1">
                    <a:lumMod val="50000"/>
                    <a:lumOff val="50000"/>
                  </a:schemeClr>
                </a:solidFill>
                <a:latin typeface="字魂59号-创粗黑" panose="00000500000000000000" pitchFamily="2" charset="-122"/>
                <a:ea typeface="字魂59号-创粗黑" panose="00000500000000000000" pitchFamily="2" charset="-122"/>
              </a:rPr>
              <a:t>）配置视图</a:t>
            </a:r>
          </a:p>
        </p:txBody>
      </p:sp>
      <p:sp>
        <p:nvSpPr>
          <p:cNvPr id="5" name="矩形: 圆角 4"/>
          <p:cNvSpPr/>
          <p:nvPr/>
        </p:nvSpPr>
        <p:spPr>
          <a:xfrm>
            <a:off x="9482782" y="4573129"/>
            <a:ext cx="1859132" cy="414062"/>
          </a:xfrm>
          <a:prstGeom prst="roundRect">
            <a:avLst>
              <a:gd name="adj" fmla="val 50000"/>
            </a:avLst>
          </a:prstGeom>
          <a:noFill/>
          <a:ln w="25400">
            <a:solidFill>
              <a:srgbClr val="2C39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pc="300" dirty="0">
                <a:solidFill>
                  <a:srgbClr val="2C3998"/>
                </a:solidFill>
                <a:latin typeface="字魂5号-无外润黑体" panose="00000500000000000000" pitchFamily="2" charset="-122"/>
                <a:ea typeface="字魂5号-无外润黑体" panose="00000500000000000000" pitchFamily="2" charset="-122"/>
              </a:rPr>
              <a:t>NEW</a:t>
            </a:r>
            <a:endParaRPr lang="zh-CN" altLang="en-US" spc="300" dirty="0">
              <a:solidFill>
                <a:srgbClr val="2C3998"/>
              </a:solidFill>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44286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381247-1FD1-438B-8CB7-93810D664042}"/>
              </a:ext>
            </a:extLst>
          </p:cNvPr>
          <p:cNvSpPr txBox="1"/>
          <p:nvPr/>
        </p:nvSpPr>
        <p:spPr>
          <a:xfrm>
            <a:off x="1097280" y="804426"/>
            <a:ext cx="3627120" cy="707886"/>
          </a:xfrm>
          <a:prstGeom prst="rect">
            <a:avLst/>
          </a:prstGeom>
          <a:noFill/>
        </p:spPr>
        <p:txBody>
          <a:bodyPr wrap="square" rtlCol="0">
            <a:spAutoFit/>
          </a:bodyPr>
          <a:lstStyle>
            <a:defPPr>
              <a:defRPr lang="zh-CN"/>
            </a:defPPr>
            <a:lvl1pPr>
              <a:defRPr sz="4000" b="1">
                <a:solidFill>
                  <a:schemeClr val="accent1"/>
                </a:solidFill>
                <a:latin typeface="微软雅黑" panose="020B0503020204020204" pitchFamily="34" charset="-122"/>
                <a:ea typeface="微软雅黑" panose="020B0503020204020204" pitchFamily="34" charset="-122"/>
              </a:defRPr>
            </a:lvl1pPr>
          </a:lstStyle>
          <a:p>
            <a:r>
              <a:rPr lang="en-US" altLang="zh-CN" dirty="0"/>
              <a:t>1.5.1 </a:t>
            </a:r>
            <a:r>
              <a:rPr lang="zh-CN" altLang="en-US" dirty="0"/>
              <a:t>用例视图</a:t>
            </a:r>
          </a:p>
        </p:txBody>
      </p:sp>
      <p:sp>
        <p:nvSpPr>
          <p:cNvPr id="3" name="文本框 2">
            <a:extLst>
              <a:ext uri="{FF2B5EF4-FFF2-40B4-BE49-F238E27FC236}">
                <a16:creationId xmlns:a16="http://schemas.microsoft.com/office/drawing/2014/main" id="{26460EAF-1DE4-4357-B1D5-3A69FD35870A}"/>
              </a:ext>
            </a:extLst>
          </p:cNvPr>
          <p:cNvSpPr txBox="1"/>
          <p:nvPr/>
        </p:nvSpPr>
        <p:spPr>
          <a:xfrm>
            <a:off x="4579620" y="1098530"/>
            <a:ext cx="3877985" cy="369332"/>
          </a:xfrm>
          <a:prstGeom prst="rect">
            <a:avLst/>
          </a:prstGeom>
          <a:noFill/>
        </p:spPr>
        <p:txBody>
          <a:bodyPr wrap="none" rtlCol="0">
            <a:spAutoFit/>
          </a:bodyPr>
          <a:lstStyle/>
          <a:p>
            <a:r>
              <a:rPr lang="zh-CN" altLang="en-US" dirty="0"/>
              <a:t>（外部视图、功能视图、用户视图）</a:t>
            </a:r>
          </a:p>
        </p:txBody>
      </p:sp>
      <p:sp>
        <p:nvSpPr>
          <p:cNvPr id="4" name="文本框 3">
            <a:extLst>
              <a:ext uri="{FF2B5EF4-FFF2-40B4-BE49-F238E27FC236}">
                <a16:creationId xmlns:a16="http://schemas.microsoft.com/office/drawing/2014/main" id="{D5AEFCDB-2F34-4DFD-88DB-C987BC98F93E}"/>
              </a:ext>
            </a:extLst>
          </p:cNvPr>
          <p:cNvSpPr txBox="1"/>
          <p:nvPr/>
        </p:nvSpPr>
        <p:spPr>
          <a:xfrm>
            <a:off x="1348738" y="2066151"/>
            <a:ext cx="8605333" cy="2862322"/>
          </a:xfrm>
          <a:prstGeom prst="rect">
            <a:avLst/>
          </a:prstGeom>
          <a:noFill/>
        </p:spPr>
        <p:txBody>
          <a:bodyPr wrap="square" rtlCol="0">
            <a:spAutoFit/>
          </a:bodyPr>
          <a:lstStyle/>
          <a:p>
            <a:r>
              <a:rPr lang="zh-CN" altLang="en-US" b="1" dirty="0">
                <a:solidFill>
                  <a:schemeClr val="accent1"/>
                </a:solidFill>
              </a:rPr>
              <a:t>主要描述一个系统应该具备的功能，指的是从系统的外部参与者所能看到的系统功能。</a:t>
            </a:r>
            <a:endParaRPr lang="en-US" altLang="zh-CN" b="1" dirty="0">
              <a:solidFill>
                <a:schemeClr val="accent1"/>
              </a:solidFill>
            </a:endParaRPr>
          </a:p>
          <a:p>
            <a:endParaRPr lang="en-US" altLang="zh-CN" dirty="0"/>
          </a:p>
          <a:p>
            <a:r>
              <a:rPr lang="zh-CN" altLang="en-US" dirty="0"/>
              <a:t>用例表示的是系统的一个功能单元，可以被描述为参与者与系统之间的一次交互作用。系统的参与者可以是一个用户或者另外一个系统。客户要求系统提供的功能被当作多个用例在用例视图中进行描述，一个用例就是对系统的一个用法的通用描述。用例模型的用途主要是列举出系统中的用例和参与者，并指出哪个参与者参与了哪个用例的执行。</a:t>
            </a:r>
            <a:endParaRPr lang="en-US" altLang="zh-CN" dirty="0"/>
          </a:p>
          <a:p>
            <a:endParaRPr lang="en-US" altLang="zh-CN" dirty="0"/>
          </a:p>
          <a:p>
            <a:r>
              <a:rPr lang="zh-CN" altLang="en-US" b="1" dirty="0">
                <a:solidFill>
                  <a:schemeClr val="accent2"/>
                </a:solidFill>
              </a:rPr>
              <a:t>用例视图是其他</a:t>
            </a:r>
            <a:r>
              <a:rPr lang="en-US" altLang="zh-CN" b="1" dirty="0">
                <a:solidFill>
                  <a:schemeClr val="accent2"/>
                </a:solidFill>
              </a:rPr>
              <a:t>4</a:t>
            </a:r>
            <a:r>
              <a:rPr lang="zh-CN" altLang="en-US" b="1" dirty="0">
                <a:solidFill>
                  <a:schemeClr val="accent2"/>
                </a:solidFill>
              </a:rPr>
              <a:t>种视图的核心，它的内容直接驱动其他视图的开发。</a:t>
            </a:r>
          </a:p>
        </p:txBody>
      </p:sp>
    </p:spTree>
    <p:extLst>
      <p:ext uri="{BB962C8B-B14F-4D97-AF65-F5344CB8AC3E}">
        <p14:creationId xmlns:p14="http://schemas.microsoft.com/office/powerpoint/2010/main" val="27940105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438</TotalTime>
  <Words>5897</Words>
  <Application>Microsoft Office PowerPoint</Application>
  <PresentationFormat>宽屏</PresentationFormat>
  <Paragraphs>462</Paragraphs>
  <Slides>75</Slides>
  <Notes>43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75</vt:i4>
      </vt:variant>
    </vt:vector>
  </HeadingPairs>
  <TitlesOfParts>
    <vt:vector size="84" baseType="lpstr">
      <vt:lpstr>等线</vt:lpstr>
      <vt:lpstr>等线 Light</vt:lpstr>
      <vt:lpstr>微软雅黑</vt:lpstr>
      <vt:lpstr>字魂59号-创粗黑</vt:lpstr>
      <vt:lpstr>字魂5号-无外润黑体</vt:lpstr>
      <vt:lpstr>Arial</vt:lpstr>
      <vt:lpstr>Arial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 子文</dc:creator>
  <cp:lastModifiedBy>刘 能</cp:lastModifiedBy>
  <cp:revision>53</cp:revision>
  <dcterms:created xsi:type="dcterms:W3CDTF">2021-03-29T15:41:55Z</dcterms:created>
  <dcterms:modified xsi:type="dcterms:W3CDTF">2021-03-30T14:35:09Z</dcterms:modified>
</cp:coreProperties>
</file>