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60" r:id="rId4"/>
    <p:sldId id="337" r:id="rId6"/>
    <p:sldId id="339" r:id="rId7"/>
    <p:sldId id="341" r:id="rId8"/>
    <p:sldId id="343" r:id="rId9"/>
    <p:sldId id="344" r:id="rId10"/>
    <p:sldId id="345" r:id="rId11"/>
    <p:sldId id="346" r:id="rId12"/>
    <p:sldId id="347" r:id="rId13"/>
    <p:sldId id="349" r:id="rId14"/>
    <p:sldId id="350" r:id="rId15"/>
    <p:sldId id="351" r:id="rId16"/>
    <p:sldId id="352" r:id="rId17"/>
    <p:sldId id="353" r:id="rId18"/>
    <p:sldId id="354" r:id="rId19"/>
    <p:sldId id="35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998"/>
    <a:srgbClr val="FFC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78BCE-C3A5-4C6D-AC16-A0B607F5F8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DEB20-B206-4637-8DA2-D123C10272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8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3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27697-679C-4579-8420-1771A68137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97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8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27697-679C-4579-8420-1771A68137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97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8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27697-679C-4579-8420-1771A68137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97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8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27697-679C-4579-8420-1771A68137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97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8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27697-679C-4579-8420-1771A68137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97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8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27697-679C-4579-8420-1771A68137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97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8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27697-679C-4579-8420-1771A68137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97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8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27697-679C-4579-8420-1771A68137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97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8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27697-679C-4579-8420-1771A68137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97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8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27697-679C-4579-8420-1771A68137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97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8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27697-679C-4579-8420-1771A68137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97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8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27697-679C-4579-8420-1771A68137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97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8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27697-679C-4579-8420-1771A68137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97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8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27697-679C-4579-8420-1771A68137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97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8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27697-679C-4579-8420-1771A68137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565C-2BD2-491B-9B8E-094C985410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C975-A2BC-4A2C-A07B-882DD9D4E5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565C-2BD2-491B-9B8E-094C985410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C975-A2BC-4A2C-A07B-882DD9D4E5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565C-2BD2-491B-9B8E-094C985410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C975-A2BC-4A2C-A07B-882DD9D4E5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流程图: 文档 10"/>
          <p:cNvSpPr/>
          <p:nvPr userDrawn="1"/>
        </p:nvSpPr>
        <p:spPr>
          <a:xfrm rot="16200000">
            <a:off x="1088575" y="-1081316"/>
            <a:ext cx="6850742" cy="9027885"/>
          </a:xfrm>
          <a:prstGeom prst="flowChartDocumen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048625" name="矩形 9"/>
          <p:cNvSpPr/>
          <p:nvPr userDrawn="1"/>
        </p:nvSpPr>
        <p:spPr>
          <a:xfrm>
            <a:off x="595086" y="562428"/>
            <a:ext cx="10943771" cy="5733144"/>
          </a:xfrm>
          <a:prstGeom prst="rect">
            <a:avLst/>
          </a:prstGeom>
          <a:solidFill>
            <a:srgbClr val="E2AC00"/>
          </a:solidFill>
          <a:ln>
            <a:noFill/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048626" name="流程图: 文档 6"/>
          <p:cNvSpPr/>
          <p:nvPr userDrawn="1"/>
        </p:nvSpPr>
        <p:spPr>
          <a:xfrm rot="16200000">
            <a:off x="1486703" y="-331215"/>
            <a:ext cx="5733143" cy="7520427"/>
          </a:xfrm>
          <a:prstGeom prst="flowChartDocumen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048627" name="任意多边形: 形状 14"/>
          <p:cNvSpPr/>
          <p:nvPr userDrawn="1"/>
        </p:nvSpPr>
        <p:spPr>
          <a:xfrm rot="16200000">
            <a:off x="1214187" y="-58698"/>
            <a:ext cx="5733143" cy="6975396"/>
          </a:xfrm>
          <a:custGeom>
            <a:avLst/>
            <a:gdLst>
              <a:gd name="connsiteX0" fmla="*/ 5733143 w 5733143"/>
              <a:gd name="connsiteY0" fmla="*/ 0 h 6975396"/>
              <a:gd name="connsiteX1" fmla="*/ 5733143 w 5733143"/>
              <a:gd name="connsiteY1" fmla="*/ 5581787 h 6975396"/>
              <a:gd name="connsiteX2" fmla="*/ 0 w 5733143"/>
              <a:gd name="connsiteY2" fmla="*/ 6574065 h 6975396"/>
              <a:gd name="connsiteX3" fmla="*/ 0 w 5733143"/>
              <a:gd name="connsiteY3" fmla="*/ 0 h 6975396"/>
              <a:gd name="connsiteX4" fmla="*/ 5733143 w 5733143"/>
              <a:gd name="connsiteY4" fmla="*/ 0 h 6975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3143" h="6975396">
                <a:moveTo>
                  <a:pt x="5733143" y="0"/>
                </a:moveTo>
                <a:lnTo>
                  <a:pt x="5733143" y="5581787"/>
                </a:lnTo>
                <a:cubicBezTo>
                  <a:pt x="2866571" y="5581787"/>
                  <a:pt x="2866571" y="7879695"/>
                  <a:pt x="0" y="6574065"/>
                </a:cubicBezTo>
                <a:lnTo>
                  <a:pt x="0" y="0"/>
                </a:lnTo>
                <a:lnTo>
                  <a:pt x="57331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95" name="组合 18"/>
          <p:cNvGrpSpPr/>
          <p:nvPr userDrawn="1"/>
        </p:nvGrpSpPr>
        <p:grpSpPr>
          <a:xfrm>
            <a:off x="10483516" y="852525"/>
            <a:ext cx="611974" cy="129836"/>
            <a:chOff x="6705601" y="1045030"/>
            <a:chExt cx="611974" cy="129836"/>
          </a:xfrm>
        </p:grpSpPr>
        <p:sp>
          <p:nvSpPr>
            <p:cNvPr id="1048628" name="椭圆 19"/>
            <p:cNvSpPr/>
            <p:nvPr/>
          </p:nvSpPr>
          <p:spPr>
            <a:xfrm>
              <a:off x="6705601" y="1045030"/>
              <a:ext cx="129836" cy="1298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048629" name="椭圆 20"/>
            <p:cNvSpPr/>
            <p:nvPr/>
          </p:nvSpPr>
          <p:spPr>
            <a:xfrm>
              <a:off x="6946670" y="1045030"/>
              <a:ext cx="129836" cy="1298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048630" name="椭圆 21"/>
            <p:cNvSpPr/>
            <p:nvPr/>
          </p:nvSpPr>
          <p:spPr>
            <a:xfrm>
              <a:off x="7187739" y="1045030"/>
              <a:ext cx="129836" cy="1298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grpSp>
        <p:nvGrpSpPr>
          <p:cNvPr id="96" name="组合 22"/>
          <p:cNvGrpSpPr/>
          <p:nvPr userDrawn="1"/>
        </p:nvGrpSpPr>
        <p:grpSpPr>
          <a:xfrm>
            <a:off x="1230320" y="5925841"/>
            <a:ext cx="611974" cy="129836"/>
            <a:chOff x="6705601" y="1045030"/>
            <a:chExt cx="611974" cy="129836"/>
          </a:xfrm>
          <a:solidFill>
            <a:srgbClr val="2C3998"/>
          </a:solidFill>
        </p:grpSpPr>
        <p:sp>
          <p:nvSpPr>
            <p:cNvPr id="1048631" name="椭圆 23"/>
            <p:cNvSpPr/>
            <p:nvPr/>
          </p:nvSpPr>
          <p:spPr>
            <a:xfrm>
              <a:off x="6705601" y="1045030"/>
              <a:ext cx="129836" cy="1298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048632" name="椭圆 24"/>
            <p:cNvSpPr/>
            <p:nvPr/>
          </p:nvSpPr>
          <p:spPr>
            <a:xfrm>
              <a:off x="6946670" y="1045030"/>
              <a:ext cx="129836" cy="1298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048633" name="椭圆 25"/>
            <p:cNvSpPr/>
            <p:nvPr/>
          </p:nvSpPr>
          <p:spPr>
            <a:xfrm>
              <a:off x="7187739" y="1045030"/>
              <a:ext cx="129836" cy="1298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pic>
        <p:nvPicPr>
          <p:cNvPr id="2097162" name="图片 26" descr="图片包含 游戏机  描述已自动生成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5553565" y="1383631"/>
            <a:ext cx="6508599" cy="5474367"/>
          </a:xfrm>
          <a:prstGeom prst="rect">
            <a:avLst/>
          </a:prstGeom>
        </p:spPr>
      </p:pic>
      <p:sp>
        <p:nvSpPr>
          <p:cNvPr id="1048634" name="不完整圆 15"/>
          <p:cNvSpPr/>
          <p:nvPr userDrawn="1"/>
        </p:nvSpPr>
        <p:spPr>
          <a:xfrm>
            <a:off x="-374021" y="-404654"/>
            <a:ext cx="1934162" cy="1934162"/>
          </a:xfrm>
          <a:prstGeom prst="pie">
            <a:avLst>
              <a:gd name="adj1" fmla="val 0"/>
              <a:gd name="adj2" fmla="val 5402442"/>
            </a:avLst>
          </a:prstGeom>
          <a:solidFill>
            <a:srgbClr val="2C39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9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4" grpId="0" animBg="1"/>
      <p:bldP spid="1048625" grpId="0" animBg="1"/>
      <p:bldP spid="1048626" grpId="0" animBg="1"/>
      <p:bldP spid="1048627" grpId="0" animBg="1"/>
      <p:bldP spid="1048634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组合 6"/>
          <p:cNvGrpSpPr/>
          <p:nvPr userDrawn="1"/>
        </p:nvGrpSpPr>
        <p:grpSpPr>
          <a:xfrm>
            <a:off x="0" y="-1"/>
            <a:ext cx="10135892" cy="6858002"/>
            <a:chOff x="-2959569" y="-1"/>
            <a:chExt cx="8606119" cy="6858002"/>
          </a:xfrm>
        </p:grpSpPr>
        <p:sp>
          <p:nvSpPr>
            <p:cNvPr id="1048816" name="流程图: 文档 7"/>
            <p:cNvSpPr/>
            <p:nvPr userDrawn="1"/>
          </p:nvSpPr>
          <p:spPr>
            <a:xfrm rot="16200000">
              <a:off x="-2085509" y="-874060"/>
              <a:ext cx="6857999" cy="8606118"/>
            </a:xfrm>
            <a:prstGeom prst="flowChartDocument">
              <a:avLst/>
            </a:prstGeom>
            <a:solidFill>
              <a:srgbClr val="E2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048817" name="任意多边形: 形状 8"/>
            <p:cNvSpPr/>
            <p:nvPr userDrawn="1"/>
          </p:nvSpPr>
          <p:spPr>
            <a:xfrm rot="16200000">
              <a:off x="-2397367" y="-562200"/>
              <a:ext cx="6857999" cy="7982403"/>
            </a:xfrm>
            <a:custGeom>
              <a:avLst/>
              <a:gdLst>
                <a:gd name="connsiteX0" fmla="*/ 5733143 w 5733143"/>
                <a:gd name="connsiteY0" fmla="*/ 0 h 6975396"/>
                <a:gd name="connsiteX1" fmla="*/ 5733143 w 5733143"/>
                <a:gd name="connsiteY1" fmla="*/ 5581787 h 6975396"/>
                <a:gd name="connsiteX2" fmla="*/ 0 w 5733143"/>
                <a:gd name="connsiteY2" fmla="*/ 6574065 h 6975396"/>
                <a:gd name="connsiteX3" fmla="*/ 0 w 5733143"/>
                <a:gd name="connsiteY3" fmla="*/ 0 h 6975396"/>
                <a:gd name="connsiteX4" fmla="*/ 5733143 w 5733143"/>
                <a:gd name="connsiteY4" fmla="*/ 0 h 6975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3143" h="6975396">
                  <a:moveTo>
                    <a:pt x="5733143" y="0"/>
                  </a:moveTo>
                  <a:lnTo>
                    <a:pt x="5733143" y="5581787"/>
                  </a:lnTo>
                  <a:cubicBezTo>
                    <a:pt x="2866571" y="5581787"/>
                    <a:pt x="2866571" y="7879695"/>
                    <a:pt x="0" y="6574065"/>
                  </a:cubicBezTo>
                  <a:lnTo>
                    <a:pt x="0" y="0"/>
                  </a:lnTo>
                  <a:lnTo>
                    <a:pt x="57331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grpSp>
        <p:nvGrpSpPr>
          <p:cNvPr id="197" name="组合 9"/>
          <p:cNvGrpSpPr/>
          <p:nvPr userDrawn="1"/>
        </p:nvGrpSpPr>
        <p:grpSpPr>
          <a:xfrm>
            <a:off x="10804068" y="589053"/>
            <a:ext cx="611974" cy="129836"/>
            <a:chOff x="6705601" y="1045030"/>
            <a:chExt cx="611974" cy="129836"/>
          </a:xfrm>
        </p:grpSpPr>
        <p:sp>
          <p:nvSpPr>
            <p:cNvPr id="1048818" name="椭圆 10"/>
            <p:cNvSpPr/>
            <p:nvPr/>
          </p:nvSpPr>
          <p:spPr>
            <a:xfrm>
              <a:off x="6705601" y="1045030"/>
              <a:ext cx="129836" cy="1298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048819" name="椭圆 11"/>
            <p:cNvSpPr/>
            <p:nvPr/>
          </p:nvSpPr>
          <p:spPr>
            <a:xfrm>
              <a:off x="6946670" y="1045030"/>
              <a:ext cx="129836" cy="1298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048820" name="椭圆 12"/>
            <p:cNvSpPr/>
            <p:nvPr/>
          </p:nvSpPr>
          <p:spPr>
            <a:xfrm>
              <a:off x="7187739" y="1045030"/>
              <a:ext cx="129836" cy="1298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grpSp>
        <p:nvGrpSpPr>
          <p:cNvPr id="198" name="组合 13"/>
          <p:cNvGrpSpPr/>
          <p:nvPr userDrawn="1"/>
        </p:nvGrpSpPr>
        <p:grpSpPr>
          <a:xfrm>
            <a:off x="775958" y="6189312"/>
            <a:ext cx="611974" cy="129836"/>
            <a:chOff x="6705601" y="1045030"/>
            <a:chExt cx="611974" cy="129836"/>
          </a:xfrm>
          <a:solidFill>
            <a:srgbClr val="2C3998"/>
          </a:solidFill>
        </p:grpSpPr>
        <p:sp>
          <p:nvSpPr>
            <p:cNvPr id="1048821" name="椭圆 14"/>
            <p:cNvSpPr/>
            <p:nvPr/>
          </p:nvSpPr>
          <p:spPr>
            <a:xfrm>
              <a:off x="6705601" y="1045030"/>
              <a:ext cx="129836" cy="1298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048822" name="椭圆 15"/>
            <p:cNvSpPr/>
            <p:nvPr/>
          </p:nvSpPr>
          <p:spPr>
            <a:xfrm>
              <a:off x="6946670" y="1045030"/>
              <a:ext cx="129836" cy="1298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048823" name="椭圆 16"/>
            <p:cNvSpPr/>
            <p:nvPr/>
          </p:nvSpPr>
          <p:spPr>
            <a:xfrm>
              <a:off x="7187739" y="1045030"/>
              <a:ext cx="129836" cy="1298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pic>
        <p:nvPicPr>
          <p:cNvPr id="2097177" name="图片 17" descr="图片包含 蛋糕, 桌子, 室内, 生日  描述已自动生成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6744463" y="4293520"/>
            <a:ext cx="4177511" cy="2319645"/>
          </a:xfrm>
          <a:prstGeom prst="rect">
            <a:avLst/>
          </a:prstGeom>
        </p:spPr>
      </p:pic>
      <p:sp>
        <p:nvSpPr>
          <p:cNvPr id="1048824" name="不完整圆 18"/>
          <p:cNvSpPr/>
          <p:nvPr userDrawn="1"/>
        </p:nvSpPr>
        <p:spPr>
          <a:xfrm>
            <a:off x="-374021" y="-404654"/>
            <a:ext cx="1934162" cy="1934162"/>
          </a:xfrm>
          <a:prstGeom prst="pie">
            <a:avLst>
              <a:gd name="adj1" fmla="val 0"/>
              <a:gd name="adj2" fmla="val 5402442"/>
            </a:avLst>
          </a:prstGeom>
          <a:solidFill>
            <a:srgbClr val="2C39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9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24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组合 6"/>
          <p:cNvGrpSpPr/>
          <p:nvPr userDrawn="1"/>
        </p:nvGrpSpPr>
        <p:grpSpPr>
          <a:xfrm flipH="1">
            <a:off x="3585881" y="-1"/>
            <a:ext cx="8606119" cy="6858002"/>
            <a:chOff x="-2959569" y="-1"/>
            <a:chExt cx="8606119" cy="6858002"/>
          </a:xfrm>
        </p:grpSpPr>
        <p:sp>
          <p:nvSpPr>
            <p:cNvPr id="1048645" name="流程图: 文档 7"/>
            <p:cNvSpPr/>
            <p:nvPr userDrawn="1"/>
          </p:nvSpPr>
          <p:spPr>
            <a:xfrm rot="16200000">
              <a:off x="-2085509" y="-874060"/>
              <a:ext cx="6857999" cy="8606118"/>
            </a:xfrm>
            <a:prstGeom prst="flowChartDocument">
              <a:avLst/>
            </a:prstGeom>
            <a:solidFill>
              <a:srgbClr val="E2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048646" name="任意多边形: 形状 8"/>
            <p:cNvSpPr/>
            <p:nvPr userDrawn="1"/>
          </p:nvSpPr>
          <p:spPr>
            <a:xfrm rot="16200000">
              <a:off x="-2397367" y="-562200"/>
              <a:ext cx="6857999" cy="7982403"/>
            </a:xfrm>
            <a:custGeom>
              <a:avLst/>
              <a:gdLst>
                <a:gd name="connsiteX0" fmla="*/ 5733143 w 5733143"/>
                <a:gd name="connsiteY0" fmla="*/ 0 h 6975396"/>
                <a:gd name="connsiteX1" fmla="*/ 5733143 w 5733143"/>
                <a:gd name="connsiteY1" fmla="*/ 5581787 h 6975396"/>
                <a:gd name="connsiteX2" fmla="*/ 0 w 5733143"/>
                <a:gd name="connsiteY2" fmla="*/ 6574065 h 6975396"/>
                <a:gd name="connsiteX3" fmla="*/ 0 w 5733143"/>
                <a:gd name="connsiteY3" fmla="*/ 0 h 6975396"/>
                <a:gd name="connsiteX4" fmla="*/ 5733143 w 5733143"/>
                <a:gd name="connsiteY4" fmla="*/ 0 h 6975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3143" h="6975396">
                  <a:moveTo>
                    <a:pt x="5733143" y="0"/>
                  </a:moveTo>
                  <a:lnTo>
                    <a:pt x="5733143" y="5581787"/>
                  </a:lnTo>
                  <a:cubicBezTo>
                    <a:pt x="2866571" y="5581787"/>
                    <a:pt x="2866571" y="7879695"/>
                    <a:pt x="0" y="6574065"/>
                  </a:cubicBezTo>
                  <a:lnTo>
                    <a:pt x="0" y="0"/>
                  </a:lnTo>
                  <a:lnTo>
                    <a:pt x="573314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grpSp>
        <p:nvGrpSpPr>
          <p:cNvPr id="104" name="组合 9"/>
          <p:cNvGrpSpPr/>
          <p:nvPr userDrawn="1"/>
        </p:nvGrpSpPr>
        <p:grpSpPr>
          <a:xfrm>
            <a:off x="10804068" y="589053"/>
            <a:ext cx="611974" cy="129836"/>
            <a:chOff x="6705601" y="1045030"/>
            <a:chExt cx="611974" cy="129836"/>
          </a:xfrm>
        </p:grpSpPr>
        <p:sp>
          <p:nvSpPr>
            <p:cNvPr id="1048647" name="椭圆 10"/>
            <p:cNvSpPr/>
            <p:nvPr/>
          </p:nvSpPr>
          <p:spPr>
            <a:xfrm>
              <a:off x="6705601" y="1045030"/>
              <a:ext cx="129836" cy="1298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048648" name="椭圆 11"/>
            <p:cNvSpPr/>
            <p:nvPr/>
          </p:nvSpPr>
          <p:spPr>
            <a:xfrm>
              <a:off x="6946670" y="1045030"/>
              <a:ext cx="129836" cy="1298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048649" name="椭圆 12"/>
            <p:cNvSpPr/>
            <p:nvPr/>
          </p:nvSpPr>
          <p:spPr>
            <a:xfrm>
              <a:off x="7187739" y="1045030"/>
              <a:ext cx="129836" cy="1298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pic>
        <p:nvPicPr>
          <p:cNvPr id="2097164" name="图片 18" descr="图片包含 桌子, 游戏机, 蛋糕, 男人  描述已自动生成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563671" y="4404871"/>
            <a:ext cx="3945699" cy="24531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9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流程图: 文档 34"/>
          <p:cNvSpPr/>
          <p:nvPr userDrawn="1"/>
        </p:nvSpPr>
        <p:spPr>
          <a:xfrm rot="16200000">
            <a:off x="1088575" y="-1081316"/>
            <a:ext cx="6850742" cy="9027885"/>
          </a:xfrm>
          <a:prstGeom prst="flowChartDocumen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048666" name="任意多边形: 形状 31"/>
          <p:cNvSpPr/>
          <p:nvPr userDrawn="1"/>
        </p:nvSpPr>
        <p:spPr>
          <a:xfrm>
            <a:off x="0" y="-1"/>
            <a:ext cx="5536859" cy="6858000"/>
          </a:xfrm>
          <a:custGeom>
            <a:avLst/>
            <a:gdLst>
              <a:gd name="connsiteX0" fmla="*/ 0 w 5536859"/>
              <a:gd name="connsiteY0" fmla="*/ 0 h 6858000"/>
              <a:gd name="connsiteX1" fmla="*/ 3942060 w 5536859"/>
              <a:gd name="connsiteY1" fmla="*/ 0 h 6858000"/>
              <a:gd name="connsiteX2" fmla="*/ 5077590 w 5536859"/>
              <a:gd name="connsiteY2" fmla="*/ 6858000 h 6858000"/>
              <a:gd name="connsiteX3" fmla="*/ 0 w 5536859"/>
              <a:gd name="connsiteY3" fmla="*/ 6858000 h 6858000"/>
              <a:gd name="connsiteX4" fmla="*/ 0 w 553685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6859" h="6858000">
                <a:moveTo>
                  <a:pt x="0" y="0"/>
                </a:moveTo>
                <a:lnTo>
                  <a:pt x="3942060" y="0"/>
                </a:lnTo>
                <a:cubicBezTo>
                  <a:pt x="3942060" y="3429000"/>
                  <a:pt x="6571708" y="3429000"/>
                  <a:pt x="5077590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2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67" name="矩形 14"/>
          <p:cNvSpPr/>
          <p:nvPr userDrawn="1"/>
        </p:nvSpPr>
        <p:spPr>
          <a:xfrm>
            <a:off x="1577957" y="1725726"/>
            <a:ext cx="10614043" cy="4032850"/>
          </a:xfrm>
          <a:prstGeom prst="rect">
            <a:avLst/>
          </a:prstGeom>
          <a:solidFill>
            <a:srgbClr val="2C3998"/>
          </a:solidFill>
          <a:ln>
            <a:noFill/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048668" name="矩形 16"/>
          <p:cNvSpPr/>
          <p:nvPr userDrawn="1"/>
        </p:nvSpPr>
        <p:spPr>
          <a:xfrm>
            <a:off x="1577957" y="1564975"/>
            <a:ext cx="10614043" cy="40328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115" name="组合 17"/>
          <p:cNvGrpSpPr/>
          <p:nvPr userDrawn="1"/>
        </p:nvGrpSpPr>
        <p:grpSpPr>
          <a:xfrm>
            <a:off x="10804068" y="589053"/>
            <a:ext cx="611974" cy="129836"/>
            <a:chOff x="6705601" y="1045030"/>
            <a:chExt cx="611974" cy="129836"/>
          </a:xfrm>
        </p:grpSpPr>
        <p:sp>
          <p:nvSpPr>
            <p:cNvPr id="1048669" name="椭圆 18"/>
            <p:cNvSpPr/>
            <p:nvPr/>
          </p:nvSpPr>
          <p:spPr>
            <a:xfrm>
              <a:off x="6705601" y="1045030"/>
              <a:ext cx="129836" cy="1298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048670" name="椭圆 19"/>
            <p:cNvSpPr/>
            <p:nvPr/>
          </p:nvSpPr>
          <p:spPr>
            <a:xfrm>
              <a:off x="6946670" y="1045030"/>
              <a:ext cx="129836" cy="1298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048671" name="椭圆 20"/>
            <p:cNvSpPr/>
            <p:nvPr/>
          </p:nvSpPr>
          <p:spPr>
            <a:xfrm>
              <a:off x="7187739" y="1045030"/>
              <a:ext cx="129836" cy="1298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sp>
        <p:nvSpPr>
          <p:cNvPr id="1048672" name="任意多边形: 形状 27"/>
          <p:cNvSpPr/>
          <p:nvPr userDrawn="1"/>
        </p:nvSpPr>
        <p:spPr>
          <a:xfrm>
            <a:off x="-1" y="2"/>
            <a:ext cx="5022834" cy="6857999"/>
          </a:xfrm>
          <a:custGeom>
            <a:avLst/>
            <a:gdLst>
              <a:gd name="connsiteX0" fmla="*/ 0 w 5022834"/>
              <a:gd name="connsiteY0" fmla="*/ 0 h 6857999"/>
              <a:gd name="connsiteX1" fmla="*/ 3428036 w 5022834"/>
              <a:gd name="connsiteY1" fmla="*/ 0 h 6857999"/>
              <a:gd name="connsiteX2" fmla="*/ 4563565 w 5022834"/>
              <a:gd name="connsiteY2" fmla="*/ 6857999 h 6857999"/>
              <a:gd name="connsiteX3" fmla="*/ 0 w 5022834"/>
              <a:gd name="connsiteY3" fmla="*/ 6857999 h 6857999"/>
              <a:gd name="connsiteX4" fmla="*/ 0 w 5022834"/>
              <a:gd name="connsiteY4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2834" h="6857999">
                <a:moveTo>
                  <a:pt x="0" y="0"/>
                </a:moveTo>
                <a:lnTo>
                  <a:pt x="3428036" y="0"/>
                </a:lnTo>
                <a:cubicBezTo>
                  <a:pt x="3428036" y="3429000"/>
                  <a:pt x="6057683" y="3429000"/>
                  <a:pt x="4563565" y="6857999"/>
                </a:cubicBez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65" name="图片 25" descr="图片包含 桌子, 橙子, 乐高, 游戏机  描述已自动生成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527050" y="359526"/>
            <a:ext cx="4467404" cy="5718132"/>
          </a:xfrm>
          <a:prstGeom prst="rect">
            <a:avLst/>
          </a:prstGeom>
        </p:spPr>
      </p:pic>
      <p:grpSp>
        <p:nvGrpSpPr>
          <p:cNvPr id="116" name="组合 21"/>
          <p:cNvGrpSpPr/>
          <p:nvPr userDrawn="1"/>
        </p:nvGrpSpPr>
        <p:grpSpPr>
          <a:xfrm>
            <a:off x="775958" y="6189312"/>
            <a:ext cx="611974" cy="129836"/>
            <a:chOff x="6705601" y="1045030"/>
            <a:chExt cx="611974" cy="129836"/>
          </a:xfrm>
          <a:solidFill>
            <a:schemeClr val="bg1"/>
          </a:solidFill>
        </p:grpSpPr>
        <p:sp>
          <p:nvSpPr>
            <p:cNvPr id="1048673" name="椭圆 22"/>
            <p:cNvSpPr/>
            <p:nvPr/>
          </p:nvSpPr>
          <p:spPr>
            <a:xfrm>
              <a:off x="6705601" y="1045030"/>
              <a:ext cx="129836" cy="1298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048674" name="椭圆 23"/>
            <p:cNvSpPr/>
            <p:nvPr/>
          </p:nvSpPr>
          <p:spPr>
            <a:xfrm>
              <a:off x="6946670" y="1045030"/>
              <a:ext cx="129836" cy="1298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048675" name="椭圆 24"/>
            <p:cNvSpPr/>
            <p:nvPr/>
          </p:nvSpPr>
          <p:spPr>
            <a:xfrm>
              <a:off x="7187739" y="1045030"/>
              <a:ext cx="129836" cy="1298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9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5" grpId="0" animBg="1"/>
      <p:bldP spid="1048666" grpId="0" animBg="1"/>
      <p:bldP spid="1048667" grpId="0" animBg="1"/>
      <p:bldP spid="1048668" grpId="0" animBg="1"/>
      <p:bldP spid="1048672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矩形 55"/>
          <p:cNvSpPr/>
          <p:nvPr userDrawn="1"/>
        </p:nvSpPr>
        <p:spPr>
          <a:xfrm>
            <a:off x="728898" y="473797"/>
            <a:ext cx="10943771" cy="5733144"/>
          </a:xfrm>
          <a:prstGeom prst="rect">
            <a:avLst/>
          </a:prstGeom>
          <a:solidFill>
            <a:srgbClr val="2C3998"/>
          </a:solidFill>
          <a:ln>
            <a:noFill/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048577" name="流程图: 文档 54"/>
          <p:cNvSpPr/>
          <p:nvPr userDrawn="1"/>
        </p:nvSpPr>
        <p:spPr>
          <a:xfrm rot="16200000">
            <a:off x="1088575" y="-1081316"/>
            <a:ext cx="6850742" cy="9027885"/>
          </a:xfrm>
          <a:prstGeom prst="flowChartDocumen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048578" name="矩形 9"/>
          <p:cNvSpPr/>
          <p:nvPr userDrawn="1"/>
        </p:nvSpPr>
        <p:spPr>
          <a:xfrm>
            <a:off x="624114" y="562428"/>
            <a:ext cx="10943771" cy="57331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71" name="组合 40"/>
          <p:cNvGrpSpPr/>
          <p:nvPr userDrawn="1"/>
        </p:nvGrpSpPr>
        <p:grpSpPr>
          <a:xfrm rot="16200000">
            <a:off x="5495108" y="161108"/>
            <a:ext cx="1201783" cy="12192000"/>
            <a:chOff x="-27865" y="-117"/>
            <a:chExt cx="3282044" cy="6858118"/>
          </a:xfrm>
        </p:grpSpPr>
        <p:sp>
          <p:nvSpPr>
            <p:cNvPr id="1048579" name="任意多边形: 形状 20"/>
            <p:cNvSpPr/>
            <p:nvPr userDrawn="1"/>
          </p:nvSpPr>
          <p:spPr>
            <a:xfrm>
              <a:off x="-27865" y="-117"/>
              <a:ext cx="3282044" cy="6858117"/>
            </a:xfrm>
            <a:custGeom>
              <a:avLst/>
              <a:gdLst>
                <a:gd name="connsiteX0" fmla="*/ 0 w 3282044"/>
                <a:gd name="connsiteY0" fmla="*/ 0 h 6858117"/>
                <a:gd name="connsiteX1" fmla="*/ 1614977 w 3282044"/>
                <a:gd name="connsiteY1" fmla="*/ 0 h 6858117"/>
                <a:gd name="connsiteX2" fmla="*/ 2801963 w 3282044"/>
                <a:gd name="connsiteY2" fmla="*/ 6858117 h 6858117"/>
                <a:gd name="connsiteX3" fmla="*/ 0 w 3282044"/>
                <a:gd name="connsiteY3" fmla="*/ 6858117 h 6858117"/>
                <a:gd name="connsiteX4" fmla="*/ 0 w 3282044"/>
                <a:gd name="connsiteY4" fmla="*/ 0 h 6858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2044" h="6858117">
                  <a:moveTo>
                    <a:pt x="0" y="0"/>
                  </a:moveTo>
                  <a:lnTo>
                    <a:pt x="1614977" y="0"/>
                  </a:lnTo>
                  <a:cubicBezTo>
                    <a:pt x="1614977" y="3429059"/>
                    <a:pt x="4363788" y="3429059"/>
                    <a:pt x="2801963" y="6858117"/>
                  </a:cubicBezTo>
                  <a:lnTo>
                    <a:pt x="0" y="6858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048580" name="任意多边形: 形状 14"/>
            <p:cNvSpPr/>
            <p:nvPr userDrawn="1"/>
          </p:nvSpPr>
          <p:spPr>
            <a:xfrm>
              <a:off x="-27865" y="-117"/>
              <a:ext cx="2744727" cy="6858118"/>
            </a:xfrm>
            <a:custGeom>
              <a:avLst/>
              <a:gdLst>
                <a:gd name="connsiteX0" fmla="*/ 0 w 2744727"/>
                <a:gd name="connsiteY0" fmla="*/ 0 h 6858118"/>
                <a:gd name="connsiteX1" fmla="*/ 1077661 w 2744727"/>
                <a:gd name="connsiteY1" fmla="*/ 0 h 6858118"/>
                <a:gd name="connsiteX2" fmla="*/ 2264646 w 2744727"/>
                <a:gd name="connsiteY2" fmla="*/ 6858118 h 6858118"/>
                <a:gd name="connsiteX3" fmla="*/ 0 w 2744727"/>
                <a:gd name="connsiteY3" fmla="*/ 6858118 h 6858118"/>
                <a:gd name="connsiteX4" fmla="*/ 0 w 2744727"/>
                <a:gd name="connsiteY4" fmla="*/ 0 h 685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4727" h="6858118">
                  <a:moveTo>
                    <a:pt x="0" y="0"/>
                  </a:moveTo>
                  <a:lnTo>
                    <a:pt x="1077661" y="0"/>
                  </a:lnTo>
                  <a:cubicBezTo>
                    <a:pt x="1077661" y="3429060"/>
                    <a:pt x="3826471" y="3429060"/>
                    <a:pt x="2264646" y="6858118"/>
                  </a:cubicBezTo>
                  <a:lnTo>
                    <a:pt x="0" y="6858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grpSp>
        <p:nvGrpSpPr>
          <p:cNvPr id="72" name="组合 41"/>
          <p:cNvGrpSpPr/>
          <p:nvPr userDrawn="1"/>
        </p:nvGrpSpPr>
        <p:grpSpPr>
          <a:xfrm>
            <a:off x="10825283" y="6225645"/>
            <a:ext cx="611974" cy="129836"/>
            <a:chOff x="6705601" y="1045030"/>
            <a:chExt cx="611974" cy="129836"/>
          </a:xfrm>
        </p:grpSpPr>
        <p:sp>
          <p:nvSpPr>
            <p:cNvPr id="1048581" name="椭圆 42"/>
            <p:cNvSpPr/>
            <p:nvPr/>
          </p:nvSpPr>
          <p:spPr>
            <a:xfrm>
              <a:off x="6705601" y="1045030"/>
              <a:ext cx="129836" cy="1298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048582" name="椭圆 43"/>
            <p:cNvSpPr/>
            <p:nvPr/>
          </p:nvSpPr>
          <p:spPr>
            <a:xfrm>
              <a:off x="6946670" y="1045030"/>
              <a:ext cx="129836" cy="1298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048583" name="椭圆 44"/>
            <p:cNvSpPr/>
            <p:nvPr/>
          </p:nvSpPr>
          <p:spPr>
            <a:xfrm>
              <a:off x="7187739" y="1045030"/>
              <a:ext cx="129836" cy="1298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grpSp>
        <p:nvGrpSpPr>
          <p:cNvPr id="73" name="组合 46"/>
          <p:cNvGrpSpPr/>
          <p:nvPr userDrawn="1"/>
        </p:nvGrpSpPr>
        <p:grpSpPr>
          <a:xfrm rot="5400000">
            <a:off x="43372" y="1913890"/>
            <a:ext cx="611974" cy="129836"/>
            <a:chOff x="6705601" y="1045030"/>
            <a:chExt cx="611974" cy="129836"/>
          </a:xfrm>
        </p:grpSpPr>
        <p:sp>
          <p:nvSpPr>
            <p:cNvPr id="1048584" name="椭圆 47"/>
            <p:cNvSpPr/>
            <p:nvPr/>
          </p:nvSpPr>
          <p:spPr>
            <a:xfrm>
              <a:off x="6705601" y="1045030"/>
              <a:ext cx="129836" cy="1298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048585" name="椭圆 48"/>
            <p:cNvSpPr/>
            <p:nvPr/>
          </p:nvSpPr>
          <p:spPr>
            <a:xfrm>
              <a:off x="6946670" y="1045030"/>
              <a:ext cx="129836" cy="1298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048586" name="椭圆 49"/>
            <p:cNvSpPr/>
            <p:nvPr/>
          </p:nvSpPr>
          <p:spPr>
            <a:xfrm>
              <a:off x="7187739" y="1045030"/>
              <a:ext cx="129836" cy="1298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grpSp>
        <p:nvGrpSpPr>
          <p:cNvPr id="74" name="组合 52"/>
          <p:cNvGrpSpPr/>
          <p:nvPr userDrawn="1"/>
        </p:nvGrpSpPr>
        <p:grpSpPr>
          <a:xfrm>
            <a:off x="334276" y="769171"/>
            <a:ext cx="845866" cy="728349"/>
            <a:chOff x="466567" y="822960"/>
            <a:chExt cx="622926" cy="536382"/>
          </a:xfrm>
        </p:grpSpPr>
        <p:sp>
          <p:nvSpPr>
            <p:cNvPr id="1048587" name="直角三角形 51"/>
            <p:cNvSpPr/>
            <p:nvPr userDrawn="1"/>
          </p:nvSpPr>
          <p:spPr>
            <a:xfrm flipH="1" flipV="1">
              <a:off x="466567" y="1148806"/>
              <a:ext cx="210536" cy="210536"/>
            </a:xfrm>
            <a:prstGeom prst="rt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048588" name="箭头: 五边形 50"/>
            <p:cNvSpPr/>
            <p:nvPr userDrawn="1"/>
          </p:nvSpPr>
          <p:spPr>
            <a:xfrm>
              <a:off x="466567" y="822960"/>
              <a:ext cx="622926" cy="339634"/>
            </a:xfrm>
            <a:prstGeom prst="homePlate">
              <a:avLst/>
            </a:prstGeom>
            <a:solidFill>
              <a:srgbClr val="2C39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sp>
        <p:nvSpPr>
          <p:cNvPr id="1048589" name="箭头: 五边形 53"/>
          <p:cNvSpPr/>
          <p:nvPr userDrawn="1"/>
        </p:nvSpPr>
        <p:spPr>
          <a:xfrm flipH="1">
            <a:off x="11116948" y="5350446"/>
            <a:ext cx="450936" cy="245861"/>
          </a:xfrm>
          <a:prstGeom prst="homePlate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76" grpId="0" animBg="1"/>
      <p:bldP spid="1048577" grpId="0" animBg="1"/>
      <p:bldP spid="1048578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3" name="流程图: 文档 18"/>
          <p:cNvSpPr/>
          <p:nvPr userDrawn="1"/>
        </p:nvSpPr>
        <p:spPr>
          <a:xfrm rot="16200000">
            <a:off x="1088575" y="-1081316"/>
            <a:ext cx="6850742" cy="9027885"/>
          </a:xfrm>
          <a:prstGeom prst="flowChartDocumen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049004" name="矩形 19"/>
          <p:cNvSpPr/>
          <p:nvPr userDrawn="1"/>
        </p:nvSpPr>
        <p:spPr>
          <a:xfrm>
            <a:off x="595086" y="562428"/>
            <a:ext cx="10943771" cy="5733144"/>
          </a:xfrm>
          <a:prstGeom prst="rect">
            <a:avLst/>
          </a:prstGeom>
          <a:solidFill>
            <a:srgbClr val="E2AC00"/>
          </a:solidFill>
          <a:ln>
            <a:noFill/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049005" name="流程图: 文档 20"/>
          <p:cNvSpPr/>
          <p:nvPr userDrawn="1"/>
        </p:nvSpPr>
        <p:spPr>
          <a:xfrm rot="16200000">
            <a:off x="1486703" y="-331215"/>
            <a:ext cx="5733143" cy="7520427"/>
          </a:xfrm>
          <a:prstGeom prst="flowChartDocumen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049006" name="任意多边形: 形状 21"/>
          <p:cNvSpPr/>
          <p:nvPr userDrawn="1"/>
        </p:nvSpPr>
        <p:spPr>
          <a:xfrm rot="16200000">
            <a:off x="1214187" y="-58698"/>
            <a:ext cx="5733143" cy="6975396"/>
          </a:xfrm>
          <a:custGeom>
            <a:avLst/>
            <a:gdLst>
              <a:gd name="connsiteX0" fmla="*/ 5733143 w 5733143"/>
              <a:gd name="connsiteY0" fmla="*/ 0 h 6975396"/>
              <a:gd name="connsiteX1" fmla="*/ 5733143 w 5733143"/>
              <a:gd name="connsiteY1" fmla="*/ 5581787 h 6975396"/>
              <a:gd name="connsiteX2" fmla="*/ 0 w 5733143"/>
              <a:gd name="connsiteY2" fmla="*/ 6574065 h 6975396"/>
              <a:gd name="connsiteX3" fmla="*/ 0 w 5733143"/>
              <a:gd name="connsiteY3" fmla="*/ 0 h 6975396"/>
              <a:gd name="connsiteX4" fmla="*/ 5733143 w 5733143"/>
              <a:gd name="connsiteY4" fmla="*/ 0 h 6975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3143" h="6975396">
                <a:moveTo>
                  <a:pt x="5733143" y="0"/>
                </a:moveTo>
                <a:lnTo>
                  <a:pt x="5733143" y="5581787"/>
                </a:lnTo>
                <a:cubicBezTo>
                  <a:pt x="2866571" y="5581787"/>
                  <a:pt x="2866571" y="7879695"/>
                  <a:pt x="0" y="6574065"/>
                </a:cubicBezTo>
                <a:lnTo>
                  <a:pt x="0" y="0"/>
                </a:lnTo>
                <a:lnTo>
                  <a:pt x="57331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292" name="组合 23"/>
          <p:cNvGrpSpPr/>
          <p:nvPr userDrawn="1"/>
        </p:nvGrpSpPr>
        <p:grpSpPr>
          <a:xfrm>
            <a:off x="10483516" y="852525"/>
            <a:ext cx="611974" cy="129836"/>
            <a:chOff x="6705601" y="1045030"/>
            <a:chExt cx="611974" cy="129836"/>
          </a:xfrm>
        </p:grpSpPr>
        <p:sp>
          <p:nvSpPr>
            <p:cNvPr id="1049007" name="椭圆 24"/>
            <p:cNvSpPr/>
            <p:nvPr/>
          </p:nvSpPr>
          <p:spPr>
            <a:xfrm>
              <a:off x="6705601" y="1045030"/>
              <a:ext cx="129836" cy="1298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049008" name="椭圆 25"/>
            <p:cNvSpPr/>
            <p:nvPr/>
          </p:nvSpPr>
          <p:spPr>
            <a:xfrm>
              <a:off x="6946670" y="1045030"/>
              <a:ext cx="129836" cy="1298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049009" name="椭圆 26"/>
            <p:cNvSpPr/>
            <p:nvPr/>
          </p:nvSpPr>
          <p:spPr>
            <a:xfrm>
              <a:off x="7187739" y="1045030"/>
              <a:ext cx="129836" cy="1298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grpSp>
        <p:nvGrpSpPr>
          <p:cNvPr id="293" name="组合 27"/>
          <p:cNvGrpSpPr/>
          <p:nvPr userDrawn="1"/>
        </p:nvGrpSpPr>
        <p:grpSpPr>
          <a:xfrm>
            <a:off x="1230320" y="5925841"/>
            <a:ext cx="611974" cy="129836"/>
            <a:chOff x="6705601" y="1045030"/>
            <a:chExt cx="611974" cy="129836"/>
          </a:xfrm>
          <a:solidFill>
            <a:srgbClr val="2C3998"/>
          </a:solidFill>
        </p:grpSpPr>
        <p:sp>
          <p:nvSpPr>
            <p:cNvPr id="1049010" name="椭圆 28"/>
            <p:cNvSpPr/>
            <p:nvPr/>
          </p:nvSpPr>
          <p:spPr>
            <a:xfrm>
              <a:off x="6705601" y="1045030"/>
              <a:ext cx="129836" cy="1298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049011" name="椭圆 29"/>
            <p:cNvSpPr/>
            <p:nvPr/>
          </p:nvSpPr>
          <p:spPr>
            <a:xfrm>
              <a:off x="6946670" y="1045030"/>
              <a:ext cx="129836" cy="1298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049012" name="椭圆 30"/>
            <p:cNvSpPr/>
            <p:nvPr/>
          </p:nvSpPr>
          <p:spPr>
            <a:xfrm>
              <a:off x="7187739" y="1045030"/>
              <a:ext cx="129836" cy="1298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pic>
        <p:nvPicPr>
          <p:cNvPr id="2097200" name="图片 31" descr="图片包含 游戏机  描述已自动生成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5553565" y="1383631"/>
            <a:ext cx="6508599" cy="5474367"/>
          </a:xfrm>
          <a:prstGeom prst="rect">
            <a:avLst/>
          </a:prstGeom>
        </p:spPr>
      </p:pic>
      <p:sp>
        <p:nvSpPr>
          <p:cNvPr id="1049013" name="不完整圆 14"/>
          <p:cNvSpPr/>
          <p:nvPr userDrawn="1"/>
        </p:nvSpPr>
        <p:spPr>
          <a:xfrm>
            <a:off x="-374021" y="-404654"/>
            <a:ext cx="1934162" cy="1934162"/>
          </a:xfrm>
          <a:prstGeom prst="pie">
            <a:avLst>
              <a:gd name="adj1" fmla="val 0"/>
              <a:gd name="adj2" fmla="val 5402442"/>
            </a:avLst>
          </a:prstGeom>
          <a:solidFill>
            <a:srgbClr val="2C39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9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9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9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9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03" grpId="0" animBg="1"/>
      <p:bldP spid="1049004" grpId="0" animBg="1"/>
      <p:bldP spid="1049005" grpId="0" animBg="1"/>
      <p:bldP spid="1049006" grpId="0" animBg="1"/>
      <p:bldP spid="1049013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2" name="流程图: 文档 4"/>
          <p:cNvSpPr/>
          <p:nvPr userDrawn="1"/>
        </p:nvSpPr>
        <p:spPr>
          <a:xfrm rot="16200000">
            <a:off x="1088575" y="-1081316"/>
            <a:ext cx="6850742" cy="9027885"/>
          </a:xfrm>
          <a:prstGeom prst="flowChartDocumen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299" name="组合 13"/>
          <p:cNvGrpSpPr/>
          <p:nvPr userDrawn="1"/>
        </p:nvGrpSpPr>
        <p:grpSpPr>
          <a:xfrm>
            <a:off x="656539" y="478508"/>
            <a:ext cx="10878921" cy="5900983"/>
            <a:chOff x="613611" y="467514"/>
            <a:chExt cx="10878921" cy="5900983"/>
          </a:xfrm>
        </p:grpSpPr>
        <p:grpSp>
          <p:nvGrpSpPr>
            <p:cNvPr id="300" name="组合 5"/>
            <p:cNvGrpSpPr/>
            <p:nvPr userDrawn="1"/>
          </p:nvGrpSpPr>
          <p:grpSpPr>
            <a:xfrm>
              <a:off x="10880558" y="467514"/>
              <a:ext cx="611974" cy="129836"/>
              <a:chOff x="6705601" y="1045030"/>
              <a:chExt cx="611974" cy="129836"/>
            </a:xfrm>
          </p:grpSpPr>
          <p:sp>
            <p:nvSpPr>
              <p:cNvPr id="1049023" name="椭圆 6"/>
              <p:cNvSpPr/>
              <p:nvPr/>
            </p:nvSpPr>
            <p:spPr>
              <a:xfrm>
                <a:off x="6705601" y="1045030"/>
                <a:ext cx="129836" cy="12983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1049024" name="椭圆 7"/>
              <p:cNvSpPr/>
              <p:nvPr/>
            </p:nvSpPr>
            <p:spPr>
              <a:xfrm>
                <a:off x="6946670" y="1045030"/>
                <a:ext cx="129836" cy="12983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1049025" name="椭圆 8"/>
              <p:cNvSpPr/>
              <p:nvPr/>
            </p:nvSpPr>
            <p:spPr>
              <a:xfrm>
                <a:off x="7187739" y="1045030"/>
                <a:ext cx="129836" cy="12983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</p:grpSp>
        <p:grpSp>
          <p:nvGrpSpPr>
            <p:cNvPr id="301" name="组合 9"/>
            <p:cNvGrpSpPr/>
            <p:nvPr userDrawn="1"/>
          </p:nvGrpSpPr>
          <p:grpSpPr>
            <a:xfrm>
              <a:off x="613611" y="6238661"/>
              <a:ext cx="611974" cy="129836"/>
              <a:chOff x="6705601" y="1045030"/>
              <a:chExt cx="611974" cy="129836"/>
            </a:xfrm>
          </p:grpSpPr>
          <p:sp>
            <p:nvSpPr>
              <p:cNvPr id="1049026" name="椭圆 10"/>
              <p:cNvSpPr/>
              <p:nvPr/>
            </p:nvSpPr>
            <p:spPr>
              <a:xfrm>
                <a:off x="6705601" y="1045030"/>
                <a:ext cx="129836" cy="12983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1049027" name="椭圆 11"/>
              <p:cNvSpPr/>
              <p:nvPr/>
            </p:nvSpPr>
            <p:spPr>
              <a:xfrm>
                <a:off x="6946670" y="1045030"/>
                <a:ext cx="129836" cy="12983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1049028" name="椭圆 12"/>
              <p:cNvSpPr/>
              <p:nvPr/>
            </p:nvSpPr>
            <p:spPr>
              <a:xfrm>
                <a:off x="7187739" y="1045030"/>
                <a:ext cx="129836" cy="12983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9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2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565C-2BD2-491B-9B8E-094C985410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C975-A2BC-4A2C-A07B-882DD9D4E5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565C-2BD2-491B-9B8E-094C985410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C975-A2BC-4A2C-A07B-882DD9D4E5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565C-2BD2-491B-9B8E-094C985410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C975-A2BC-4A2C-A07B-882DD9D4E5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565C-2BD2-491B-9B8E-094C985410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C975-A2BC-4A2C-A07B-882DD9D4E5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565C-2BD2-491B-9B8E-094C985410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C975-A2BC-4A2C-A07B-882DD9D4E5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565C-2BD2-491B-9B8E-094C985410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C975-A2BC-4A2C-A07B-882DD9D4E5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565C-2BD2-491B-9B8E-094C985410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C975-A2BC-4A2C-A07B-882DD9D4E5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565C-2BD2-491B-9B8E-094C985410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C975-A2BC-4A2C-A07B-882DD9D4E5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D565C-2BD2-491B-9B8E-094C985410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6C975-A2BC-4A2C-A07B-882DD9D4E5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文本框 1"/>
          <p:cNvSpPr txBox="1"/>
          <p:nvPr/>
        </p:nvSpPr>
        <p:spPr>
          <a:xfrm>
            <a:off x="5514742" y="2202929"/>
            <a:ext cx="4179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5.1-5.3 </a:t>
            </a:r>
            <a:r>
              <a:rPr lang="zh-CN" altLang="en-US" sz="54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altLang="en-US" sz="5400" b="1" dirty="0">
              <a:solidFill>
                <a:srgbClr val="2C39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77" name="矩形 2"/>
          <p:cNvSpPr/>
          <p:nvPr/>
        </p:nvSpPr>
        <p:spPr>
          <a:xfrm>
            <a:off x="5514975" y="3218816"/>
            <a:ext cx="4035425" cy="276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200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Diagram</a:t>
            </a:r>
            <a:endParaRPr lang="en-US" altLang="zh-CN" sz="1200" dirty="0">
              <a:solidFill>
                <a:srgbClr val="2C39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78" name="矩形 3"/>
          <p:cNvSpPr/>
          <p:nvPr/>
        </p:nvSpPr>
        <p:spPr>
          <a:xfrm>
            <a:off x="5514975" y="3495675"/>
            <a:ext cx="6206071" cy="1167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是用来显示系统中的类、接口及它们之间的静态结构和关系的一种静态模型，它用于描述系统的结构。类图的建模贯穿系统的分析和设计阶段的始终，通常从用户能够理解的用例开始建模，最终到系统开发小组能够完全理解的类。本章将重点介绍类图和对象图及其相关的概念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79" name="矩形: 圆角 4"/>
          <p:cNvSpPr/>
          <p:nvPr/>
        </p:nvSpPr>
        <p:spPr>
          <a:xfrm>
            <a:off x="9861914" y="4663367"/>
            <a:ext cx="1859132" cy="414062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2C39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pc="300" dirty="0">
                <a:solidFill>
                  <a:srgbClr val="2C3998"/>
                </a:solidFill>
                <a:latin typeface="字魂5号-无外润黑体" panose="00000500000000000000" pitchFamily="2" charset="-122"/>
                <a:ea typeface="字魂5号-无外润黑体" panose="00000500000000000000" pitchFamily="2" charset="-122"/>
              </a:rPr>
              <a:t>第一部分</a:t>
            </a:r>
            <a:endParaRPr lang="zh-CN" altLang="en-US" spc="300" dirty="0">
              <a:solidFill>
                <a:srgbClr val="2C3998"/>
              </a:solidFill>
              <a:latin typeface="字魂5号-无外润黑体" panose="00000500000000000000" pitchFamily="2" charset="-122"/>
              <a:ea typeface="字魂5号-无外润黑体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6" grpId="0"/>
      <p:bldP spid="1048677" grpId="0"/>
      <p:bldP spid="1048678" grpId="0"/>
      <p:bldP spid="104867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06000" y="716400"/>
            <a:ext cx="225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5.2.1 </a:t>
            </a:r>
            <a:r>
              <a:rPr lang="zh-CN" altLang="en-US" sz="24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依赖关系</a:t>
            </a:r>
            <a:endParaRPr lang="zh-CN" altLang="en-US" sz="2400" b="1" dirty="0">
              <a:solidFill>
                <a:srgbClr val="2C39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151248" y="820258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5.1-5.3 </a:t>
            </a:r>
            <a:r>
              <a:rPr lang="zh-CN" altLang="en-US" sz="1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altLang="en-US" sz="1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57480" y="820258"/>
            <a:ext cx="1386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12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类之间的关系</a:t>
            </a:r>
            <a:endParaRPr lang="zh-CN" altLang="en-US" sz="1200" b="1" dirty="0">
              <a:solidFill>
                <a:srgbClr val="2C39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0151248" y="820258"/>
            <a:ext cx="0" cy="2769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39600" y="1565096"/>
            <a:ext cx="9512799" cy="2758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sz="40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依赖关系</a:t>
            </a:r>
            <a:r>
              <a:rPr lang="en-US" altLang="zh-CN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(Dependency)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表示两个或多个模型元素之间语义上的关系。它表示了这样一种情形，对于一个元素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服务提供者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的某些改变可能会影响或提供消息给其他元素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使用者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，即使用者以某种形式依赖于其他类元。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UML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图形上，把依赖画成一条有向的虚线，指向被依赖的事物。当要指明一个事物使用另一个事物时，就使用依赖。如图所示。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505" y="4323865"/>
            <a:ext cx="5274310" cy="1259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06000" y="716400"/>
            <a:ext cx="225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5.2.2 </a:t>
            </a:r>
            <a:r>
              <a:rPr lang="zh-CN" altLang="en-US" sz="24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泛化关系</a:t>
            </a:r>
            <a:endParaRPr lang="zh-CN" altLang="en-US" sz="2400" b="1" dirty="0">
              <a:solidFill>
                <a:srgbClr val="2C39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151248" y="820258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5.1-5.3 </a:t>
            </a:r>
            <a:r>
              <a:rPr lang="zh-CN" altLang="en-US" sz="1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altLang="en-US" sz="1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57480" y="820258"/>
            <a:ext cx="1386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12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类之间的关系</a:t>
            </a:r>
            <a:endParaRPr lang="zh-CN" altLang="en-US" sz="1200" b="1" dirty="0">
              <a:solidFill>
                <a:srgbClr val="2C39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0151248" y="820258"/>
            <a:ext cx="0" cy="2769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39600" y="1565096"/>
            <a:ext cx="9512799" cy="1799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sz="40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泛化关系</a:t>
            </a:r>
            <a:r>
              <a:rPr lang="en-US" altLang="zh-CN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(Generalization)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是一种存在于一般元素和特殊元素之间的分类关系，它只用在类型上，而不是实例上。在类中，一般元素被称为超类或父类，而特殊元素被称为子类。在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UML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中，泛化关系用一条从子类指向父类的空心三角箭头表示。如图所示。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136" y="3493372"/>
            <a:ext cx="7533726" cy="179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06000" y="716400"/>
            <a:ext cx="225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5.2.3 </a:t>
            </a:r>
            <a:r>
              <a:rPr lang="zh-CN" altLang="en-US" sz="24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关联关系</a:t>
            </a:r>
            <a:endParaRPr lang="zh-CN" altLang="en-US" sz="2400" b="1" dirty="0">
              <a:solidFill>
                <a:srgbClr val="2C39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151248" y="820258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5.1-5.3 </a:t>
            </a:r>
            <a:r>
              <a:rPr lang="zh-CN" altLang="en-US" sz="1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altLang="en-US" sz="1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57480" y="820258"/>
            <a:ext cx="1386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12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类之间的关系</a:t>
            </a:r>
            <a:endParaRPr lang="zh-CN" altLang="en-US" sz="1200" b="1" dirty="0">
              <a:solidFill>
                <a:srgbClr val="2C39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0151248" y="820258"/>
            <a:ext cx="0" cy="2769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39600" y="1841866"/>
            <a:ext cx="9512799" cy="3174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sz="40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关联关系</a:t>
            </a:r>
            <a:r>
              <a:rPr lang="en-US" altLang="zh-CN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(Association)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种结构关系，它指明一个事物的对象与另一个事物的对象之间的联系。也就是说，关联描述了系统中对象或实例之间的离散连接。给定一个连接两个类的关联，可以从一个类的对象联系到另一个类的对象。关联的两端都连接到一个类在理论上也是合法的。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UML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图形中，关联关系用一条连接两个类的实线表示。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UML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中，有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种可应用到关联的基本修饰：关联名、关联度胺的角色、关联端的多重性和聚合。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06000" y="716400"/>
            <a:ext cx="225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5.2.4 </a:t>
            </a:r>
            <a:r>
              <a:rPr lang="zh-CN" altLang="en-US" sz="24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实现关系</a:t>
            </a:r>
            <a:endParaRPr lang="zh-CN" altLang="en-US" sz="2400" b="1" dirty="0">
              <a:solidFill>
                <a:srgbClr val="2C39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151248" y="820258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5.1-5.3 </a:t>
            </a:r>
            <a:r>
              <a:rPr lang="zh-CN" altLang="en-US" sz="1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altLang="en-US" sz="1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57480" y="820258"/>
            <a:ext cx="1386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12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类之间的关系</a:t>
            </a:r>
            <a:endParaRPr lang="zh-CN" altLang="en-US" sz="1200" b="1" dirty="0">
              <a:solidFill>
                <a:srgbClr val="2C39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0151248" y="820258"/>
            <a:ext cx="0" cy="2769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39600" y="1526906"/>
            <a:ext cx="9512799" cy="413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sz="40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一种模型元素与另一种模型元素连接起来，比如类和接口。泛化和实现关系都可以将一般描述与具体描述联系起来。泛化将同一语义层上的元素连接起来，并且通常在同一模型内。实现关系则将不同语义层内的元素连接起来，通常建立在不同的模型内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实现关系通常在两种情况下被使用：在接口与实现该接口的类之间；在用例及实现该用例的协作之间。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UML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中，实现关系的符号与泛化关系的符号类似，用一条带指向接口的空心三角箭头的虚线表示。还有一种省略的表示方法，即接口表示为一个小圆圈，并和实现接口的类用一条线段连接。如图所示。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06000" y="716400"/>
            <a:ext cx="225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5.2.4 </a:t>
            </a:r>
            <a:r>
              <a:rPr lang="zh-CN" altLang="en-US" sz="24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实现关系</a:t>
            </a:r>
            <a:endParaRPr lang="zh-CN" altLang="en-US" sz="2400" b="1" dirty="0">
              <a:solidFill>
                <a:srgbClr val="2C39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151248" y="820258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5.1-5.3 </a:t>
            </a:r>
            <a:r>
              <a:rPr lang="zh-CN" altLang="en-US" sz="1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altLang="en-US" sz="1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57480" y="820258"/>
            <a:ext cx="1386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12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类之间的关系</a:t>
            </a:r>
            <a:endParaRPr lang="zh-CN" altLang="en-US" sz="1200" b="1" dirty="0">
              <a:solidFill>
                <a:srgbClr val="2C39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0151248" y="820258"/>
            <a:ext cx="0" cy="2769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39600" y="1526906"/>
            <a:ext cx="9512799" cy="1291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UML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中，实现关系的符号与泛化关系的符号类似，用一条带指向接口的空心三角箭头的虚线表示。还有一种省略的表示方法，即接口表示为一个小圆圈，并和实现接口的类用一条线段连接。如图所示。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43" y="2726059"/>
            <a:ext cx="7245312" cy="3266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06000" y="716400"/>
            <a:ext cx="3820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4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类图的建模技术及应用</a:t>
            </a:r>
            <a:endParaRPr lang="zh-CN" altLang="en-US" sz="2400" b="1" dirty="0">
              <a:solidFill>
                <a:srgbClr val="2C39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151248" y="820258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5.1-5.3 </a:t>
            </a:r>
            <a:r>
              <a:rPr lang="zh-CN" altLang="en-US" sz="1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altLang="en-US" sz="1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06000" y="2367651"/>
            <a:ext cx="6473440" cy="2122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在软件开发不同阶段使用具有不同的抽象层次的类图，即概念层，说明层和实现层。在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UMI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中，从开始的需求分析到最终的设计类，类图也是围绕着这三个层次的观点来进行建模的。类图建模是先建立概念层到说明层，进而到实现层，随着抽象层次的逐步降低并逐步细化的过程。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39600" y="591821"/>
            <a:ext cx="9512799" cy="90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sz="40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提问（</a:t>
            </a:r>
            <a:r>
              <a:rPr lang="en-US" altLang="zh-CN" sz="4000" b="1" dirty="0" err="1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Qustion</a:t>
            </a:r>
            <a:r>
              <a:rPr lang="zh-CN" altLang="en-US" sz="40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4000" b="1" dirty="0">
              <a:solidFill>
                <a:srgbClr val="2C39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88253" y="2681288"/>
          <a:ext cx="9415492" cy="2229325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707746"/>
                <a:gridCol w="4707746"/>
              </a:tblGrid>
              <a:tr h="371554">
                <a:tc>
                  <a:txBody>
                    <a:bodyPr/>
                    <a:lstStyle/>
                    <a:p>
                      <a:pPr algn="just"/>
                      <a:r>
                        <a:rPr lang="zh-CN" sz="1800" b="0" kern="100" dirty="0">
                          <a:effectLst/>
                        </a:rPr>
                        <a:t>类图</a:t>
                      </a:r>
                      <a:endParaRPr lang="zh-CN" sz="18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9323" marR="119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b="0" kern="100" dirty="0">
                          <a:effectLst/>
                        </a:rPr>
                        <a:t>对象图</a:t>
                      </a:r>
                      <a:endParaRPr lang="zh-CN" sz="18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9323" marR="119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554">
                <a:tc>
                  <a:txBody>
                    <a:bodyPr/>
                    <a:lstStyle/>
                    <a:p>
                      <a:pPr algn="just"/>
                      <a:r>
                        <a:rPr lang="zh-CN" sz="1800" b="0" kern="100" dirty="0">
                          <a:effectLst/>
                        </a:rPr>
                        <a:t>类具有三个分栏：名称属性和操作</a:t>
                      </a:r>
                      <a:endParaRPr lang="zh-CN" sz="18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9323" marR="119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b="0" kern="100">
                          <a:effectLst/>
                        </a:rPr>
                        <a:t>对象只有两个分栏：名称和属性</a:t>
                      </a:r>
                      <a:endParaRPr lang="zh-CN" sz="18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9323" marR="119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554">
                <a:tc>
                  <a:txBody>
                    <a:bodyPr/>
                    <a:lstStyle/>
                    <a:p>
                      <a:pPr algn="just"/>
                      <a:r>
                        <a:rPr lang="zh-CN" sz="1800" b="0" kern="100">
                          <a:effectLst/>
                        </a:rPr>
                        <a:t>在类的名称分栏里只有类名</a:t>
                      </a:r>
                      <a:endParaRPr lang="zh-CN" sz="18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9323" marR="119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b="0" kern="100">
                          <a:effectLst/>
                        </a:rPr>
                        <a:t>对象的名称形式为“对象名：类名”</a:t>
                      </a:r>
                      <a:endParaRPr lang="zh-CN" sz="18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9323" marR="119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3109">
                <a:tc>
                  <a:txBody>
                    <a:bodyPr/>
                    <a:lstStyle/>
                    <a:p>
                      <a:pPr algn="just"/>
                      <a:r>
                        <a:rPr lang="zh-CN" sz="1800" b="0" kern="100">
                          <a:effectLst/>
                        </a:rPr>
                        <a:t>类的属性分栏定义了所有属性的特征</a:t>
                      </a:r>
                      <a:endParaRPr lang="zh-CN" sz="18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9323" marR="119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b="0" kern="100">
                          <a:effectLst/>
                        </a:rPr>
                        <a:t>对象则之定义了属性的当前值，以便用于测试用例</a:t>
                      </a:r>
                      <a:endParaRPr lang="zh-CN" sz="18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9323" marR="119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554">
                <a:tc>
                  <a:txBody>
                    <a:bodyPr/>
                    <a:lstStyle/>
                    <a:p>
                      <a:pPr algn="just"/>
                      <a:r>
                        <a:rPr lang="zh-CN" sz="1800" b="0" kern="100" dirty="0">
                          <a:effectLst/>
                        </a:rPr>
                        <a:t>类使用关联连接</a:t>
                      </a:r>
                      <a:endParaRPr lang="zh-CN" sz="18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9323" marR="119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b="0" kern="100" dirty="0">
                          <a:effectLst/>
                        </a:rPr>
                        <a:t>对象使用链连接</a:t>
                      </a:r>
                      <a:endParaRPr lang="zh-CN" sz="18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9323" marR="119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339600" y="1935463"/>
            <a:ext cx="6096000" cy="46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类图与对象图的区别：回答两点即可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06000" y="716400"/>
            <a:ext cx="225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5.1.1 </a:t>
            </a:r>
            <a:r>
              <a:rPr lang="zh-CN" altLang="en-US" sz="24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类图概述</a:t>
            </a:r>
            <a:endParaRPr lang="zh-CN" altLang="en-US" sz="2400" b="1" dirty="0">
              <a:solidFill>
                <a:srgbClr val="2C39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151248" y="820258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5.1-5.3 </a:t>
            </a:r>
            <a:r>
              <a:rPr lang="zh-CN" altLang="en-US" sz="1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altLang="en-US" sz="1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56552" y="820258"/>
            <a:ext cx="1694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12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类图与对象图概述</a:t>
            </a:r>
            <a:endParaRPr lang="zh-CN" altLang="en-US" sz="1200" b="1" dirty="0">
              <a:solidFill>
                <a:srgbClr val="2C39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0151248" y="820258"/>
            <a:ext cx="0" cy="2769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206000" y="1888033"/>
            <a:ext cx="5845040" cy="2630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sz="40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是一组具有相同属性、操作、关系和语义的对象的抽象。主要包括</a:t>
            </a:r>
            <a:r>
              <a:rPr lang="zh-CN" altLang="en-US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名称部分（</a:t>
            </a:r>
            <a:r>
              <a:rPr lang="en-US" altLang="zh-CN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Name</a:t>
            </a:r>
            <a:r>
              <a:rPr lang="zh-CN" altLang="en-US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zh-CN" altLang="en-US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属性部分（</a:t>
            </a:r>
            <a:r>
              <a:rPr lang="en-US" altLang="zh-CN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Attribute</a:t>
            </a:r>
            <a:r>
              <a:rPr lang="zh-CN" altLang="en-US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zh-CN" altLang="en-US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操作部分（</a:t>
            </a:r>
            <a:r>
              <a:rPr lang="en-US" altLang="zh-CN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Operation</a:t>
            </a:r>
            <a:r>
              <a:rPr lang="zh-CN" altLang="en-US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UML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中类用一个矩形框表示，它包含三个区域，最上面是类名，中间是类的属性，最下面是类的方法（操作）。如图所示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040" y="2222123"/>
            <a:ext cx="4347923" cy="22964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8975123" y="4483319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类图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06000" y="716400"/>
            <a:ext cx="225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5.1.1 </a:t>
            </a:r>
            <a:r>
              <a:rPr lang="zh-CN" altLang="en-US" sz="24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类图概述</a:t>
            </a:r>
            <a:endParaRPr lang="zh-CN" altLang="en-US" sz="2400" b="1" dirty="0">
              <a:solidFill>
                <a:srgbClr val="2C39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151248" y="820258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5.1-5.3 </a:t>
            </a:r>
            <a:r>
              <a:rPr lang="zh-CN" altLang="en-US" sz="1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altLang="en-US" sz="1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56552" y="820258"/>
            <a:ext cx="1694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12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类图与对象图概述</a:t>
            </a:r>
            <a:endParaRPr lang="zh-CN" altLang="en-US" sz="1200" b="1" dirty="0">
              <a:solidFill>
                <a:srgbClr val="2C39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0151248" y="820258"/>
            <a:ext cx="0" cy="2769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505189" y="1598209"/>
            <a:ext cx="4365590" cy="3661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8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、名称</a:t>
            </a:r>
            <a:endParaRPr lang="zh-CN" altLang="en-US" sz="2800" b="1" dirty="0">
              <a:solidFill>
                <a:srgbClr val="2C39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名称（</a:t>
            </a:r>
            <a:r>
              <a:rPr lang="en-US" altLang="zh-CN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Name</a:t>
            </a:r>
            <a:r>
              <a:rPr lang="zh-CN" altLang="en-US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是一个文本串。类的命名要求为由字符、数字、下划线组成的唯一的字符串即可。表示方法有两种：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）简单名。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）全名：也称为路径名，就是在类名前面加上包的名称。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87921" y="1598209"/>
            <a:ext cx="4365590" cy="3246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8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、属性</a:t>
            </a:r>
            <a:endParaRPr lang="en-US" altLang="zh-CN" sz="2800" b="1" dirty="0">
              <a:solidFill>
                <a:srgbClr val="2C39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属性（</a:t>
            </a:r>
            <a:r>
              <a:rPr lang="en-US" altLang="zh-CN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Attribute</a:t>
            </a:r>
            <a:r>
              <a:rPr lang="zh-CN" altLang="en-US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描述了类在软件系统中代表的事物（即对象）所具备的特性。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UML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中，类的属性语法为：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</a:t>
            </a:r>
            <a:r>
              <a:rPr lang="zh-CN" altLang="en-US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可见性</a:t>
            </a:r>
            <a:r>
              <a:rPr lang="en-US" altLang="zh-CN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  <a:r>
              <a:rPr lang="zh-CN" altLang="en-US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属性名</a:t>
            </a:r>
            <a:r>
              <a:rPr lang="en-US" altLang="zh-CN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[:</a:t>
            </a:r>
            <a:r>
              <a:rPr lang="zh-CN" altLang="en-US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</a:t>
            </a:r>
            <a:r>
              <a:rPr lang="en-US" altLang="zh-CN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][=</a:t>
            </a:r>
            <a:r>
              <a:rPr lang="zh-CN" altLang="en-US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初始值</a:t>
            </a:r>
            <a:r>
              <a:rPr lang="en-US" altLang="zh-CN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][{</a:t>
            </a:r>
            <a:r>
              <a:rPr lang="zh-CN" altLang="en-US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属性字符串</a:t>
            </a:r>
            <a:r>
              <a:rPr lang="en-US" altLang="zh-CN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}]</a:t>
            </a:r>
            <a:endParaRPr lang="en-US" altLang="zh-CN" b="1" dirty="0">
              <a:solidFill>
                <a:srgbClr val="2C399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06000" y="716400"/>
            <a:ext cx="225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5.1.1 </a:t>
            </a:r>
            <a:r>
              <a:rPr lang="zh-CN" altLang="en-US" sz="24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类图概述</a:t>
            </a:r>
            <a:endParaRPr lang="zh-CN" altLang="en-US" sz="2400" b="1" dirty="0">
              <a:solidFill>
                <a:srgbClr val="2C39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151248" y="820258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5.1-5.3 </a:t>
            </a:r>
            <a:r>
              <a:rPr lang="zh-CN" altLang="en-US" sz="1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altLang="en-US" sz="1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56552" y="820258"/>
            <a:ext cx="1694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12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类图与对象图概述</a:t>
            </a:r>
            <a:endParaRPr lang="zh-CN" altLang="en-US" sz="1200" b="1" dirty="0">
              <a:solidFill>
                <a:srgbClr val="2C39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0151248" y="820258"/>
            <a:ext cx="0" cy="2769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86324" y="1713625"/>
            <a:ext cx="4608076" cy="2830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8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、操作</a:t>
            </a:r>
            <a:endParaRPr lang="en-US" altLang="zh-CN" sz="2800" b="1" dirty="0">
              <a:solidFill>
                <a:srgbClr val="2C39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是对类的对象所能做的事物的一个抽象。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UML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中，类的属性语法为：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</a:t>
            </a:r>
            <a:r>
              <a:rPr lang="zh-CN" altLang="en-US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可见性</a:t>
            </a:r>
            <a:r>
              <a:rPr lang="en-US" altLang="zh-CN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  <a:r>
              <a:rPr lang="zh-CN" altLang="en-US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属性名</a:t>
            </a:r>
            <a:r>
              <a:rPr lang="en-US" altLang="zh-CN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[(</a:t>
            </a:r>
            <a:r>
              <a:rPr lang="zh-CN" altLang="en-US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参数表</a:t>
            </a:r>
            <a:r>
              <a:rPr lang="en-US" altLang="zh-CN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)][:</a:t>
            </a:r>
            <a:r>
              <a:rPr lang="zh-CN" altLang="en-US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返回类型</a:t>
            </a:r>
            <a:r>
              <a:rPr lang="en-US" altLang="zh-CN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][{</a:t>
            </a:r>
            <a:r>
              <a:rPr lang="zh-CN" altLang="en-US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属性字符串</a:t>
            </a:r>
            <a:r>
              <a:rPr lang="en-US" altLang="zh-CN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}]</a:t>
            </a:r>
            <a:endParaRPr lang="en-US" altLang="zh-CN" b="1" dirty="0">
              <a:solidFill>
                <a:srgbClr val="2C399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99878" y="1738150"/>
            <a:ext cx="4417558" cy="2574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8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、职责</a:t>
            </a:r>
            <a:endParaRPr lang="en-US" altLang="zh-CN" sz="2800" b="1" dirty="0">
              <a:solidFill>
                <a:srgbClr val="2C39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职责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位于操作部分下面的区域，可以说明类要做什么或说明另一个类的信息。类的</a:t>
            </a:r>
            <a:r>
              <a:rPr lang="zh-CN" altLang="en-US" b="1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职责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可以是一个短语或一个句子。在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UML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中，把</a:t>
            </a:r>
            <a:r>
              <a:rPr lang="zh-CN" altLang="en-US" b="1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职责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列在类图底部的分隔栏中。</a:t>
            </a:r>
            <a:endParaRPr lang="en-US" altLang="zh-CN" b="1" dirty="0">
              <a:solidFill>
                <a:srgbClr val="2C399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06000" y="716400"/>
            <a:ext cx="225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5.1.1 </a:t>
            </a:r>
            <a:r>
              <a:rPr lang="zh-CN" altLang="en-US" sz="24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类图概述</a:t>
            </a:r>
            <a:endParaRPr lang="zh-CN" altLang="en-US" sz="2400" b="1" dirty="0">
              <a:solidFill>
                <a:srgbClr val="2C39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151248" y="820258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5.1-5.3 </a:t>
            </a:r>
            <a:r>
              <a:rPr lang="zh-CN" altLang="en-US" sz="1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altLang="en-US" sz="1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56552" y="820258"/>
            <a:ext cx="1694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12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类图与对象图概述</a:t>
            </a:r>
            <a:endParaRPr lang="zh-CN" altLang="en-US" sz="1200" b="1" dirty="0">
              <a:solidFill>
                <a:srgbClr val="2C39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0151248" y="820258"/>
            <a:ext cx="0" cy="2769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99040" y="2129124"/>
            <a:ext cx="7250552" cy="165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8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、约束</a:t>
            </a:r>
            <a:endParaRPr lang="en-US" altLang="zh-CN" sz="2800" b="1" dirty="0">
              <a:solidFill>
                <a:srgbClr val="2C39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约束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制定了该类要满足的一个或多个规则。在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</a:t>
            </a:r>
            <a:r>
              <a:rPr lang="zh-CN" altLang="en-US" b="1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约束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 }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的格式写在类的边上，指定个别属性的取值范围。</a:t>
            </a:r>
            <a:endParaRPr lang="en-US" altLang="zh-CN" b="1" dirty="0">
              <a:solidFill>
                <a:srgbClr val="2C399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06000" y="716400"/>
            <a:ext cx="255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5.1.2 </a:t>
            </a:r>
            <a:r>
              <a:rPr lang="zh-CN" altLang="en-US" sz="24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对象图概述</a:t>
            </a:r>
            <a:endParaRPr lang="zh-CN" altLang="en-US" sz="2400" b="1" dirty="0">
              <a:solidFill>
                <a:srgbClr val="2C39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151248" y="820258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5.1-5.3 </a:t>
            </a:r>
            <a:r>
              <a:rPr lang="zh-CN" altLang="en-US" sz="1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altLang="en-US" sz="1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56552" y="820258"/>
            <a:ext cx="1694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12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类图与对象图概述</a:t>
            </a:r>
            <a:endParaRPr lang="zh-CN" altLang="en-US" sz="1200" b="1" dirty="0">
              <a:solidFill>
                <a:srgbClr val="2C39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0151248" y="820258"/>
            <a:ext cx="0" cy="2769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99040" y="2129124"/>
            <a:ext cx="5213484" cy="2630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sz="40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对象图</a:t>
            </a:r>
            <a:r>
              <a:rPr lang="zh-CN" altLang="en-US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Object Diagram</a:t>
            </a:r>
            <a:r>
              <a:rPr lang="zh-CN" altLang="en-US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描述的是参与交互的各个对象在交互过程中某一时刻的状态。对象图可以被看作是类图在某一时刻的实例。在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UML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中，对象图使用的是与类图相同的符号和关系，因为对象就是类的实例。如图所示</a:t>
            </a:r>
            <a:endParaRPr lang="en-US" altLang="zh-CN" b="1" dirty="0">
              <a:solidFill>
                <a:srgbClr val="2C399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48316"/>
            <a:ext cx="5382749" cy="22863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8607055" y="41778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对象图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06000" y="716400"/>
            <a:ext cx="255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5.1.2 </a:t>
            </a:r>
            <a:r>
              <a:rPr lang="zh-CN" altLang="en-US" sz="24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对象图概述</a:t>
            </a:r>
            <a:endParaRPr lang="zh-CN" altLang="en-US" sz="2400" b="1" dirty="0">
              <a:solidFill>
                <a:srgbClr val="2C39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151248" y="820258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5.1-5.3 </a:t>
            </a:r>
            <a:r>
              <a:rPr lang="zh-CN" altLang="en-US" sz="1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altLang="en-US" sz="1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56552" y="820258"/>
            <a:ext cx="1694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12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类图与对象图概述</a:t>
            </a:r>
            <a:endParaRPr lang="zh-CN" altLang="en-US" sz="1200" b="1" dirty="0">
              <a:solidFill>
                <a:srgbClr val="2C39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0151248" y="820258"/>
            <a:ext cx="0" cy="2769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17760" y="1596340"/>
            <a:ext cx="5040764" cy="3384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8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、对象名</a:t>
            </a:r>
            <a:endParaRPr lang="zh-CN" altLang="en-US" sz="2800" b="1" dirty="0">
              <a:solidFill>
                <a:srgbClr val="2C39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格式：“对象名：类名”，这两个部分是可选的，但如果包含类名则必须加上“：”，另外了为了和类名区分，还必须加上下划线。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8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、属性</a:t>
            </a:r>
            <a:endParaRPr lang="zh-CN" altLang="en-US" sz="2800" b="1" dirty="0">
              <a:solidFill>
                <a:srgbClr val="2C39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通常会在属性的后面列出其值。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48316"/>
            <a:ext cx="5382749" cy="228631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8607055" y="41778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对象图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06000" y="716400"/>
            <a:ext cx="163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5.1.3 </a:t>
            </a:r>
            <a:r>
              <a:rPr lang="zh-CN" altLang="en-US" sz="24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sz="2400" b="1" dirty="0">
              <a:solidFill>
                <a:srgbClr val="2C39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151248" y="820258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5.1-5.3 </a:t>
            </a:r>
            <a:r>
              <a:rPr lang="zh-CN" altLang="en-US" sz="1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altLang="en-US" sz="1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56552" y="820258"/>
            <a:ext cx="1694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12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类图与对象图概述</a:t>
            </a:r>
            <a:endParaRPr lang="zh-CN" altLang="en-US" sz="1200" b="1" dirty="0">
              <a:solidFill>
                <a:srgbClr val="2C39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0151248" y="820258"/>
            <a:ext cx="0" cy="2769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206000" y="1426368"/>
            <a:ext cx="6627360" cy="4005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sz="40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b="1" dirty="0">
                <a:solidFill>
                  <a:srgbClr val="2C39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(Interface)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是描述类的部分行为的一组操作，它也是一个类提供给另一个类的一组操作。通常接口被描述为抽象操作，也就是只用标识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返回值、操作名称、参数表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说明它的行为，而真正实现部分放在使用该接口的对象中，也就是说接口只负责定义操作而不具体地实现。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和类不同之处在于，接口只是一组操作，没有属性。在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UML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图像上，接口的表示和类图相似，只是在最上面的一层类名前加描述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&lt;&lt;interface&gt;&gt;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，或是简化表示，用一个与圆圈表示。如图所示。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360" y="1711007"/>
            <a:ext cx="3537259" cy="29166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9303899" y="43040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接口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06000" y="716400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5.1.4 </a:t>
            </a:r>
            <a:r>
              <a:rPr lang="zh-CN" altLang="en-US" sz="24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抽象类</a:t>
            </a:r>
            <a:endParaRPr lang="zh-CN" altLang="en-US" sz="2400" b="1" dirty="0">
              <a:solidFill>
                <a:srgbClr val="2C39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151248" y="820258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5.1-5.3 </a:t>
            </a:r>
            <a:r>
              <a:rPr lang="zh-CN" altLang="en-US" sz="1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altLang="en-US" sz="1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56552" y="820258"/>
            <a:ext cx="1694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12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类图与对象图概述</a:t>
            </a:r>
            <a:endParaRPr lang="zh-CN" altLang="en-US" sz="1200" b="1" dirty="0">
              <a:solidFill>
                <a:srgbClr val="2C39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0151248" y="820258"/>
            <a:ext cx="0" cy="2769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206000" y="2113736"/>
            <a:ext cx="7250552" cy="2630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sz="4000" b="1" dirty="0">
                <a:solidFill>
                  <a:srgbClr val="2C39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抽象类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是包含一种或多种抽象方法的类，它本身不需要构造实例。定义抽象类后，其他类可以对它进行扩充并且通过实现其中的抽象方法，使抽象类具体化。在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UMIL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中抽象类的图形表示和类图一样，只是在最上面一层的类名前加描述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&lt;&lt;abstract&gt;&gt;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或是在类的属性描述上设置该类为抽象类，抽象类的类名用斜体表示。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2739</Words>
  <Application>WPS 演示</Application>
  <PresentationFormat>宽屏</PresentationFormat>
  <Paragraphs>173</Paragraphs>
  <Slides>16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字魂59号-创粗黑</vt:lpstr>
      <vt:lpstr>微软雅黑</vt:lpstr>
      <vt:lpstr>等线</vt:lpstr>
      <vt:lpstr>字魂5号-无外润黑体</vt:lpstr>
      <vt:lpstr>黑体</vt:lpstr>
      <vt:lpstr>微软雅黑 Light</vt:lpstr>
      <vt:lpstr>Arial Unicode MS</vt:lpstr>
      <vt:lpstr>Calibri</vt:lpstr>
      <vt:lpstr>Times New Roman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 子文</dc:creator>
  <cp:lastModifiedBy>我才三岁，我好累</cp:lastModifiedBy>
  <cp:revision>51</cp:revision>
  <dcterms:created xsi:type="dcterms:W3CDTF">2021-04-10T01:50:00Z</dcterms:created>
  <dcterms:modified xsi:type="dcterms:W3CDTF">2021-05-28T08:01:15Z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4BB6BC5BBFA64123AD206B84C8927F2F</vt:lpwstr>
  </property>
  <property fmtid="{D5CDD505-2E9C-101B-9397-08002B2CF9AE}" pid="3" name="KSOProductBuildVer">
    <vt:lpwstr>2052-11.1.0.10495</vt:lpwstr>
  </property>
</Properties>
</file>