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413" r:id="rId7"/>
    <p:sldId id="445" r:id="rId8"/>
    <p:sldId id="597" r:id="rId9"/>
    <p:sldId id="465" r:id="rId10"/>
    <p:sldId id="645" r:id="rId11"/>
    <p:sldId id="647" r:id="rId12"/>
    <p:sldId id="674" r:id="rId13"/>
    <p:sldId id="598" r:id="rId14"/>
    <p:sldId id="601" r:id="rId15"/>
    <p:sldId id="451" r:id="rId16"/>
    <p:sldId id="602" r:id="rId17"/>
    <p:sldId id="622" r:id="rId18"/>
    <p:sldId id="603" r:id="rId19"/>
    <p:sldId id="600" r:id="rId20"/>
    <p:sldId id="604" r:id="rId21"/>
    <p:sldId id="447" r:id="rId22"/>
    <p:sldId id="467" r:id="rId23"/>
    <p:sldId id="448" r:id="rId24"/>
    <p:sldId id="449" r:id="rId25"/>
    <p:sldId id="520" r:id="rId26"/>
    <p:sldId id="468" r:id="rId27"/>
    <p:sldId id="469" r:id="rId28"/>
    <p:sldId id="477" r:id="rId29"/>
    <p:sldId id="641" r:id="rId30"/>
    <p:sldId id="640" r:id="rId31"/>
    <p:sldId id="643" r:id="rId32"/>
    <p:sldId id="642" r:id="rId33"/>
    <p:sldId id="484" r:id="rId34"/>
    <p:sldId id="476" r:id="rId35"/>
    <p:sldId id="485" r:id="rId36"/>
    <p:sldId id="621" r:id="rId37"/>
    <p:sldId id="675" r:id="rId38"/>
    <p:sldId id="486" r:id="rId39"/>
    <p:sldId id="31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79" d="100"/>
          <a:sy n="79" d="100"/>
        </p:scale>
        <p:origin x="9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78BCE-C3A5-4C6D-AC16-A0B607F5F8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DEB20-B206-4637-8DA2-D123C10272C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幻灯片图像占位符 1"/>
          <p:cNvSpPr>
            <a:spLocks noGrp="1" noRot="1" noChangeAspect="1"/>
          </p:cNvSpPr>
          <p:nvPr>
            <p:ph type="sldImg"/>
          </p:nvPr>
        </p:nvSpPr>
        <p:spPr/>
      </p:sp>
      <p:sp>
        <p:nvSpPr>
          <p:cNvPr id="1048643" name="备注占位符 2"/>
          <p:cNvSpPr>
            <a:spLocks noGrp="1"/>
          </p:cNvSpPr>
          <p:nvPr>
            <p:ph type="body" idx="1"/>
          </p:nvPr>
        </p:nvSpPr>
        <p:spPr/>
        <p:txBody>
          <a:bodyPr/>
          <a:lstStyle/>
          <a:p>
            <a:endParaRPr lang="zh-CN" altLang="en-US"/>
          </a:p>
        </p:txBody>
      </p:sp>
      <p:sp>
        <p:nvSpPr>
          <p:cNvPr id="104864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幻灯片图像占位符 1"/>
          <p:cNvSpPr>
            <a:spLocks noGrp="1" noRot="1" noChangeAspect="1"/>
          </p:cNvSpPr>
          <p:nvPr>
            <p:ph type="sldImg"/>
          </p:nvPr>
        </p:nvSpPr>
        <p:spPr/>
      </p:sp>
      <p:sp>
        <p:nvSpPr>
          <p:cNvPr id="1048663" name="备注占位符 2"/>
          <p:cNvSpPr>
            <a:spLocks noGrp="1"/>
          </p:cNvSpPr>
          <p:nvPr>
            <p:ph type="body" idx="1"/>
          </p:nvPr>
        </p:nvSpPr>
        <p:spPr/>
        <p:txBody>
          <a:bodyPr/>
          <a:lstStyle/>
          <a:p>
            <a:endParaRPr lang="zh-CN" altLang="en-US"/>
          </a:p>
        </p:txBody>
      </p:sp>
      <p:sp>
        <p:nvSpPr>
          <p:cNvPr id="1048664"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幻灯片图像占位符 1"/>
          <p:cNvSpPr>
            <a:spLocks noGrp="1" noRot="1" noChangeAspect="1"/>
          </p:cNvSpPr>
          <p:nvPr>
            <p:ph type="sldImg"/>
          </p:nvPr>
        </p:nvSpPr>
        <p:spPr/>
      </p:sp>
      <p:sp>
        <p:nvSpPr>
          <p:cNvPr id="1049020" name="备注占位符 2"/>
          <p:cNvSpPr>
            <a:spLocks noGrp="1"/>
          </p:cNvSpPr>
          <p:nvPr>
            <p:ph type="body" idx="1"/>
          </p:nvPr>
        </p:nvSpPr>
        <p:spPr/>
        <p:txBody>
          <a:bodyPr/>
          <a:lstStyle/>
          <a:p>
            <a:endParaRPr lang="zh-CN" altLang="en-US"/>
          </a:p>
        </p:txBody>
      </p:sp>
      <p:sp>
        <p:nvSpPr>
          <p:cNvPr id="1049021"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a:p>
        </p:txBody>
      </p:sp>
      <p:sp>
        <p:nvSpPr>
          <p:cNvPr id="1048683"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幻灯片图像占位符 1"/>
          <p:cNvSpPr>
            <a:spLocks noGrp="1" noRot="1" noChangeAspect="1"/>
          </p:cNvSpPr>
          <p:nvPr>
            <p:ph type="sldImg"/>
          </p:nvPr>
        </p:nvSpPr>
        <p:spPr/>
      </p:sp>
      <p:sp>
        <p:nvSpPr>
          <p:cNvPr id="1048979" name="备注占位符 2"/>
          <p:cNvSpPr>
            <a:spLocks noGrp="1"/>
          </p:cNvSpPr>
          <p:nvPr>
            <p:ph type="body" idx="1"/>
          </p:nvPr>
        </p:nvSpPr>
        <p:spPr/>
        <p:txBody>
          <a:bodyPr/>
          <a:lstStyle/>
          <a:p>
            <a:endParaRPr lang="zh-CN" altLang="en-US"/>
          </a:p>
        </p:txBody>
      </p:sp>
      <p:sp>
        <p:nvSpPr>
          <p:cNvPr id="1048980" name="灯片编号占位符 3"/>
          <p:cNvSpPr>
            <a:spLocks noGrp="1"/>
          </p:cNvSpPr>
          <p:nvPr>
            <p:ph type="sldNum" sz="quarter" idx="5"/>
          </p:nvPr>
        </p:nvSpPr>
        <p:spPr/>
        <p:txBody>
          <a:bodyPr/>
          <a:lstStyle/>
          <a:p>
            <a:fld id="{0F427697-679C-4579-8420-1771A68137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48624"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5"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6"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7"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95" name="组合 18"/>
          <p:cNvGrpSpPr/>
          <p:nvPr userDrawn="1"/>
        </p:nvGrpSpPr>
        <p:grpSpPr>
          <a:xfrm>
            <a:off x="10483516" y="852525"/>
            <a:ext cx="611974" cy="129836"/>
            <a:chOff x="6705601" y="1045030"/>
            <a:chExt cx="611974" cy="129836"/>
          </a:xfrm>
        </p:grpSpPr>
        <p:sp>
          <p:nvSpPr>
            <p:cNvPr id="1048628"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29"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0"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96" name="组合 22"/>
          <p:cNvGrpSpPr/>
          <p:nvPr userDrawn="1"/>
        </p:nvGrpSpPr>
        <p:grpSpPr>
          <a:xfrm>
            <a:off x="1230320" y="5925841"/>
            <a:ext cx="611974" cy="129836"/>
            <a:chOff x="6705601" y="1045030"/>
            <a:chExt cx="611974" cy="129836"/>
          </a:xfrm>
          <a:solidFill>
            <a:srgbClr val="2C3998"/>
          </a:solidFill>
        </p:grpSpPr>
        <p:sp>
          <p:nvSpPr>
            <p:cNvPr id="1048631"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2"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33"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2" name="图片 26"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8634"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500"/>
                                        <p:tgtEl>
                                          <p:spTgt spid="10486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25"/>
                                        </p:tgtEl>
                                        <p:attrNameLst>
                                          <p:attrName>style.visibility</p:attrName>
                                        </p:attrNameLst>
                                      </p:cBhvr>
                                      <p:to>
                                        <p:strVal val="visible"/>
                                      </p:to>
                                    </p:set>
                                    <p:animEffect transition="in" filter="fade">
                                      <p:cBhvr>
                                        <p:cTn id="11" dur="500"/>
                                        <p:tgtEl>
                                          <p:spTgt spid="10486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26"/>
                                        </p:tgtEl>
                                        <p:attrNameLst>
                                          <p:attrName>style.visibility</p:attrName>
                                        </p:attrNameLst>
                                      </p:cBhvr>
                                      <p:to>
                                        <p:strVal val="visible"/>
                                      </p:to>
                                    </p:set>
                                    <p:animEffect transition="in" filter="fade">
                                      <p:cBhvr>
                                        <p:cTn id="15" dur="500"/>
                                        <p:tgtEl>
                                          <p:spTgt spid="10486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27"/>
                                        </p:tgtEl>
                                        <p:attrNameLst>
                                          <p:attrName>style.visibility</p:attrName>
                                        </p:attrNameLst>
                                      </p:cBhvr>
                                      <p:to>
                                        <p:strVal val="visible"/>
                                      </p:to>
                                    </p:set>
                                    <p:animEffect transition="in" filter="fade">
                                      <p:cBhvr>
                                        <p:cTn id="19" dur="500"/>
                                        <p:tgtEl>
                                          <p:spTgt spid="10486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2"/>
                                        </p:tgtEl>
                                        <p:attrNameLst>
                                          <p:attrName>style.visibility</p:attrName>
                                        </p:attrNameLst>
                                      </p:cBhvr>
                                      <p:to>
                                        <p:strVal val="visible"/>
                                      </p:to>
                                    </p:set>
                                    <p:animEffect transition="in" filter="fade">
                                      <p:cBhvr>
                                        <p:cTn id="31" dur="500"/>
                                        <p:tgtEl>
                                          <p:spTgt spid="209716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8634"/>
                                        </p:tgtEl>
                                        <p:attrNameLst>
                                          <p:attrName>style.visibility</p:attrName>
                                        </p:attrNameLst>
                                      </p:cBhvr>
                                      <p:to>
                                        <p:strVal val="visible"/>
                                      </p:to>
                                    </p:set>
                                    <p:animEffect transition="in" filter="fade">
                                      <p:cBhvr>
                                        <p:cTn id="35" dur="500"/>
                                        <p:tgtEl>
                                          <p:spTgt spid="104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P spid="1048625" grpId="0" animBg="1"/>
      <p:bldP spid="1048626" grpId="0" animBg="1"/>
      <p:bldP spid="1048627" grpId="0" animBg="1"/>
      <p:bldP spid="104863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C000"/>
        </a:solidFill>
        <a:effectLst/>
      </p:bgPr>
    </p:bg>
    <p:spTree>
      <p:nvGrpSpPr>
        <p:cNvPr id="1" name=""/>
        <p:cNvGrpSpPr/>
        <p:nvPr/>
      </p:nvGrpSpPr>
      <p:grpSpPr>
        <a:xfrm>
          <a:off x="0" y="0"/>
          <a:ext cx="0" cy="0"/>
          <a:chOff x="0" y="0"/>
          <a:chExt cx="0" cy="0"/>
        </a:xfrm>
      </p:grpSpPr>
      <p:grpSp>
        <p:nvGrpSpPr>
          <p:cNvPr id="196" name="组合 6"/>
          <p:cNvGrpSpPr/>
          <p:nvPr userDrawn="1"/>
        </p:nvGrpSpPr>
        <p:grpSpPr>
          <a:xfrm>
            <a:off x="0" y="-1"/>
            <a:ext cx="10135892" cy="6858002"/>
            <a:chOff x="-2959569" y="-1"/>
            <a:chExt cx="8606119" cy="6858002"/>
          </a:xfrm>
        </p:grpSpPr>
        <p:sp>
          <p:nvSpPr>
            <p:cNvPr id="1048816"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7"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7" name="组合 9"/>
          <p:cNvGrpSpPr/>
          <p:nvPr userDrawn="1"/>
        </p:nvGrpSpPr>
        <p:grpSpPr>
          <a:xfrm>
            <a:off x="10804068" y="589053"/>
            <a:ext cx="611974" cy="129836"/>
            <a:chOff x="6705601" y="1045030"/>
            <a:chExt cx="611974" cy="129836"/>
          </a:xfrm>
        </p:grpSpPr>
        <p:sp>
          <p:nvSpPr>
            <p:cNvPr id="1048818"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19"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0"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98" name="组合 13"/>
          <p:cNvGrpSpPr/>
          <p:nvPr userDrawn="1"/>
        </p:nvGrpSpPr>
        <p:grpSpPr>
          <a:xfrm>
            <a:off x="775958" y="6189312"/>
            <a:ext cx="611974" cy="129836"/>
            <a:chOff x="6705601" y="1045030"/>
            <a:chExt cx="611974" cy="129836"/>
          </a:xfrm>
          <a:solidFill>
            <a:srgbClr val="2C3998"/>
          </a:solidFill>
        </p:grpSpPr>
        <p:sp>
          <p:nvSpPr>
            <p:cNvPr id="1048821" name="椭圆 14"/>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2" name="椭圆 15"/>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823" name="椭圆 16"/>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77" name="图片 17" descr="图片包含 蛋糕, 桌子, 室内, 生日  描述已自动生成"/>
          <p:cNvPicPr>
            <a:picLocks noChangeAspect="1"/>
          </p:cNvPicPr>
          <p:nvPr userDrawn="1"/>
        </p:nvPicPr>
        <p:blipFill>
          <a:blip r:embed="rId2" cstate="screen"/>
          <a:stretch>
            <a:fillRect/>
          </a:stretch>
        </p:blipFill>
        <p:spPr>
          <a:xfrm>
            <a:off x="6744463" y="4293520"/>
            <a:ext cx="4177511" cy="2319645"/>
          </a:xfrm>
          <a:prstGeom prst="rect">
            <a:avLst/>
          </a:prstGeom>
        </p:spPr>
      </p:pic>
      <p:sp>
        <p:nvSpPr>
          <p:cNvPr id="1048824" name="不完整圆 18"/>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fade">
                                      <p:cBhvr>
                                        <p:cTn id="11" dur="500"/>
                                        <p:tgtEl>
                                          <p:spTgt spid="19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97177"/>
                                        </p:tgtEl>
                                        <p:attrNameLst>
                                          <p:attrName>style.visibility</p:attrName>
                                        </p:attrNameLst>
                                      </p:cBhvr>
                                      <p:to>
                                        <p:strVal val="visible"/>
                                      </p:to>
                                    </p:set>
                                    <p:animEffect transition="in" filter="fade">
                                      <p:cBhvr>
                                        <p:cTn id="19" dur="500"/>
                                        <p:tgtEl>
                                          <p:spTgt spid="20971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824"/>
                                        </p:tgtEl>
                                        <p:attrNameLst>
                                          <p:attrName>style.visibility</p:attrName>
                                        </p:attrNameLst>
                                      </p:cBhvr>
                                      <p:to>
                                        <p:strVal val="visible"/>
                                      </p:to>
                                    </p:set>
                                    <p:animEffect transition="in" filter="fade">
                                      <p:cBhvr>
                                        <p:cTn id="23" dur="500"/>
                                        <p:tgtEl>
                                          <p:spTgt spid="104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03" name="组合 6"/>
          <p:cNvGrpSpPr/>
          <p:nvPr userDrawn="1"/>
        </p:nvGrpSpPr>
        <p:grpSpPr>
          <a:xfrm flipH="1">
            <a:off x="3585881" y="-1"/>
            <a:ext cx="8606119" cy="6858002"/>
            <a:chOff x="-2959569" y="-1"/>
            <a:chExt cx="8606119" cy="6858002"/>
          </a:xfrm>
        </p:grpSpPr>
        <p:sp>
          <p:nvSpPr>
            <p:cNvPr id="1048645" name="流程图: 文档 7"/>
            <p:cNvSpPr/>
            <p:nvPr userDrawn="1"/>
          </p:nvSpPr>
          <p:spPr>
            <a:xfrm rot="16200000">
              <a:off x="-2085509" y="-874060"/>
              <a:ext cx="6857999" cy="8606118"/>
            </a:xfrm>
            <a:prstGeom prst="flowChartDocument">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6" name="任意多边形: 形状 8"/>
            <p:cNvSpPr/>
            <p:nvPr userDrawn="1"/>
          </p:nvSpPr>
          <p:spPr>
            <a:xfrm rot="16200000">
              <a:off x="-2397367" y="-562200"/>
              <a:ext cx="6857999" cy="7982403"/>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104" name="组合 9"/>
          <p:cNvGrpSpPr/>
          <p:nvPr userDrawn="1"/>
        </p:nvGrpSpPr>
        <p:grpSpPr>
          <a:xfrm>
            <a:off x="10804068" y="589053"/>
            <a:ext cx="611974" cy="129836"/>
            <a:chOff x="6705601" y="1045030"/>
            <a:chExt cx="611974" cy="129836"/>
          </a:xfrm>
        </p:grpSpPr>
        <p:sp>
          <p:nvSpPr>
            <p:cNvPr id="1048647"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8"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49"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164" name="图片 18" descr="图片包含 桌子, 游戏机, 蛋糕, 男人  描述已自动生成"/>
          <p:cNvPicPr>
            <a:picLocks noChangeAspect="1"/>
          </p:cNvPicPr>
          <p:nvPr userDrawn="1"/>
        </p:nvPicPr>
        <p:blipFill>
          <a:blip r:embed="rId2" cstate="screen"/>
          <a:stretch>
            <a:fillRect/>
          </a:stretch>
        </p:blipFill>
        <p:spPr>
          <a:xfrm>
            <a:off x="563671" y="4404871"/>
            <a:ext cx="3945699" cy="24531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97164"/>
                                        </p:tgtEl>
                                        <p:attrNameLst>
                                          <p:attrName>style.visibility</p:attrName>
                                        </p:attrNameLst>
                                      </p:cBhvr>
                                      <p:to>
                                        <p:strVal val="visible"/>
                                      </p:to>
                                    </p:set>
                                    <p:animEffect transition="in" filter="fade">
                                      <p:cBhvr>
                                        <p:cTn id="15"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4866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6"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7"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68"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15" name="组合 17"/>
          <p:cNvGrpSpPr/>
          <p:nvPr userDrawn="1"/>
        </p:nvGrpSpPr>
        <p:grpSpPr>
          <a:xfrm>
            <a:off x="10804068" y="589053"/>
            <a:ext cx="611974" cy="129836"/>
            <a:chOff x="6705601" y="1045030"/>
            <a:chExt cx="611974" cy="129836"/>
          </a:xfrm>
        </p:grpSpPr>
        <p:sp>
          <p:nvSpPr>
            <p:cNvPr id="104866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672"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5" name="图片 25" descr="图片包含 桌子, 橙子, 乐高, 游戏机  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116" name="组合 21"/>
          <p:cNvGrpSpPr/>
          <p:nvPr userDrawn="1"/>
        </p:nvGrpSpPr>
        <p:grpSpPr>
          <a:xfrm>
            <a:off x="775958" y="6189312"/>
            <a:ext cx="611974" cy="129836"/>
            <a:chOff x="6705601" y="1045030"/>
            <a:chExt cx="611974" cy="129836"/>
          </a:xfrm>
          <a:solidFill>
            <a:schemeClr val="bg1"/>
          </a:solidFill>
        </p:grpSpPr>
        <p:sp>
          <p:nvSpPr>
            <p:cNvPr id="104867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67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665"/>
                                        </p:tgtEl>
                                        <p:attrNameLst>
                                          <p:attrName>style.visibility</p:attrName>
                                        </p:attrNameLst>
                                      </p:cBhvr>
                                      <p:to>
                                        <p:strVal val="visible"/>
                                      </p:to>
                                    </p:set>
                                    <p:animEffect transition="in" filter="fade">
                                      <p:cBhvr>
                                        <p:cTn id="7" dur="500"/>
                                        <p:tgtEl>
                                          <p:spTgt spid="10486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66"/>
                                        </p:tgtEl>
                                        <p:attrNameLst>
                                          <p:attrName>style.visibility</p:attrName>
                                        </p:attrNameLst>
                                      </p:cBhvr>
                                      <p:to>
                                        <p:strVal val="visible"/>
                                      </p:to>
                                    </p:set>
                                    <p:animEffect transition="in" filter="fade">
                                      <p:cBhvr>
                                        <p:cTn id="11" dur="500"/>
                                        <p:tgtEl>
                                          <p:spTgt spid="104866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67"/>
                                        </p:tgtEl>
                                        <p:attrNameLst>
                                          <p:attrName>style.visibility</p:attrName>
                                        </p:attrNameLst>
                                      </p:cBhvr>
                                      <p:to>
                                        <p:strVal val="visible"/>
                                      </p:to>
                                    </p:set>
                                    <p:animEffect transition="in" filter="fade">
                                      <p:cBhvr>
                                        <p:cTn id="15" dur="500"/>
                                        <p:tgtEl>
                                          <p:spTgt spid="10486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668"/>
                                        </p:tgtEl>
                                        <p:attrNameLst>
                                          <p:attrName>style.visibility</p:attrName>
                                        </p:attrNameLst>
                                      </p:cBhvr>
                                      <p:to>
                                        <p:strVal val="visible"/>
                                      </p:to>
                                    </p:set>
                                    <p:animEffect transition="in" filter="fade">
                                      <p:cBhvr>
                                        <p:cTn id="19" dur="500"/>
                                        <p:tgtEl>
                                          <p:spTgt spid="104866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48672"/>
                                        </p:tgtEl>
                                        <p:attrNameLst>
                                          <p:attrName>style.visibility</p:attrName>
                                        </p:attrNameLst>
                                      </p:cBhvr>
                                      <p:to>
                                        <p:strVal val="visible"/>
                                      </p:to>
                                    </p:set>
                                    <p:animEffect transition="in" filter="fade">
                                      <p:cBhvr>
                                        <p:cTn id="27" dur="500"/>
                                        <p:tgtEl>
                                          <p:spTgt spid="10486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165"/>
                                        </p:tgtEl>
                                        <p:attrNameLst>
                                          <p:attrName>style.visibility</p:attrName>
                                        </p:attrNameLst>
                                      </p:cBhvr>
                                      <p:to>
                                        <p:strVal val="visible"/>
                                      </p:to>
                                    </p:set>
                                    <p:animEffect transition="in" filter="fade">
                                      <p:cBhvr>
                                        <p:cTn id="31" dur="500"/>
                                        <p:tgtEl>
                                          <p:spTgt spid="209716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animBg="1"/>
      <p:bldP spid="1048666" grpId="0" animBg="1"/>
      <p:bldP spid="1048667" grpId="0" animBg="1"/>
      <p:bldP spid="1048668" grpId="0" animBg="1"/>
      <p:bldP spid="104867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4857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7"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78"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71" name="组合 40"/>
          <p:cNvGrpSpPr/>
          <p:nvPr userDrawn="1"/>
        </p:nvGrpSpPr>
        <p:grpSpPr>
          <a:xfrm rot="16200000">
            <a:off x="5495108" y="161108"/>
            <a:ext cx="1201783" cy="12192000"/>
            <a:chOff x="-27865" y="-117"/>
            <a:chExt cx="3282044" cy="6858118"/>
          </a:xfrm>
        </p:grpSpPr>
        <p:sp>
          <p:nvSpPr>
            <p:cNvPr id="1048579"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048580"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2" name="组合 41"/>
          <p:cNvGrpSpPr/>
          <p:nvPr userDrawn="1"/>
        </p:nvGrpSpPr>
        <p:grpSpPr>
          <a:xfrm>
            <a:off x="10825283" y="6225645"/>
            <a:ext cx="611974" cy="129836"/>
            <a:chOff x="6705601" y="1045030"/>
            <a:chExt cx="611974" cy="129836"/>
          </a:xfrm>
        </p:grpSpPr>
        <p:sp>
          <p:nvSpPr>
            <p:cNvPr id="1048581"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2"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3"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3" name="组合 46"/>
          <p:cNvGrpSpPr/>
          <p:nvPr userDrawn="1"/>
        </p:nvGrpSpPr>
        <p:grpSpPr>
          <a:xfrm rot="5400000">
            <a:off x="43372" y="1913890"/>
            <a:ext cx="611974" cy="129836"/>
            <a:chOff x="6705601" y="1045030"/>
            <a:chExt cx="611974" cy="129836"/>
          </a:xfrm>
        </p:grpSpPr>
        <p:sp>
          <p:nvSpPr>
            <p:cNvPr id="1048584"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5"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6"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74" name="组合 52"/>
          <p:cNvGrpSpPr/>
          <p:nvPr userDrawn="1"/>
        </p:nvGrpSpPr>
        <p:grpSpPr>
          <a:xfrm>
            <a:off x="334276" y="769171"/>
            <a:ext cx="845866" cy="728349"/>
            <a:chOff x="466567" y="822960"/>
            <a:chExt cx="622926" cy="536382"/>
          </a:xfrm>
        </p:grpSpPr>
        <p:sp>
          <p:nvSpPr>
            <p:cNvPr id="1048587"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8588"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1048589"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578"/>
                                        </p:tgtEl>
                                        <p:attrNameLst>
                                          <p:attrName>style.visibility</p:attrName>
                                        </p:attrNameLst>
                                      </p:cBhvr>
                                      <p:to>
                                        <p:strVal val="visible"/>
                                      </p:to>
                                    </p:set>
                                    <p:animEffect transition="in" filter="fade">
                                      <p:cBhvr>
                                        <p:cTn id="7" dur="500"/>
                                        <p:tgtEl>
                                          <p:spTgt spid="10485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8577"/>
                                        </p:tgtEl>
                                        <p:attrNameLst>
                                          <p:attrName>style.visibility</p:attrName>
                                        </p:attrNameLst>
                                      </p:cBhvr>
                                      <p:to>
                                        <p:strVal val="visible"/>
                                      </p:to>
                                    </p:set>
                                    <p:animEffect transition="in" filter="fade">
                                      <p:cBhvr>
                                        <p:cTn id="19" dur="500"/>
                                        <p:tgtEl>
                                          <p:spTgt spid="104857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48576"/>
                                        </p:tgtEl>
                                        <p:attrNameLst>
                                          <p:attrName>style.visibility</p:attrName>
                                        </p:attrNameLst>
                                      </p:cBhvr>
                                      <p:to>
                                        <p:strVal val="visible"/>
                                      </p:to>
                                    </p:set>
                                    <p:animEffect transition="in" filter="fade">
                                      <p:cBhvr>
                                        <p:cTn id="23" dur="500"/>
                                        <p:tgtEl>
                                          <p:spTgt spid="104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animBg="1"/>
      <p:bldP spid="1048577" grpId="0" animBg="1"/>
      <p:bldP spid="104857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049003" name="流程图: 文档 18"/>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4" name="矩形 1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5" name="流程图: 文档 20"/>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6" name="任意多边形: 形状 21"/>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2" name="组合 23"/>
          <p:cNvGrpSpPr/>
          <p:nvPr userDrawn="1"/>
        </p:nvGrpSpPr>
        <p:grpSpPr>
          <a:xfrm>
            <a:off x="10483516" y="852525"/>
            <a:ext cx="611974" cy="129836"/>
            <a:chOff x="6705601" y="1045030"/>
            <a:chExt cx="611974" cy="129836"/>
          </a:xfrm>
        </p:grpSpPr>
        <p:sp>
          <p:nvSpPr>
            <p:cNvPr id="1049007" name="椭圆 24"/>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8" name="椭圆 25"/>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09" name="椭圆 26"/>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93" name="组合 27"/>
          <p:cNvGrpSpPr/>
          <p:nvPr userDrawn="1"/>
        </p:nvGrpSpPr>
        <p:grpSpPr>
          <a:xfrm>
            <a:off x="1230320" y="5925841"/>
            <a:ext cx="611974" cy="129836"/>
            <a:chOff x="6705601" y="1045030"/>
            <a:chExt cx="611974" cy="129836"/>
          </a:xfrm>
          <a:solidFill>
            <a:srgbClr val="2C3998"/>
          </a:solidFill>
        </p:grpSpPr>
        <p:sp>
          <p:nvSpPr>
            <p:cNvPr id="1049010" name="椭圆 2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1" name="椭圆 2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2" name="椭圆 3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097200" name="图片 31" descr="图片包含 游戏机  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049013" name="不完整圆 14"/>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03"/>
                                        </p:tgtEl>
                                        <p:attrNameLst>
                                          <p:attrName>style.visibility</p:attrName>
                                        </p:attrNameLst>
                                      </p:cBhvr>
                                      <p:to>
                                        <p:strVal val="visible"/>
                                      </p:to>
                                    </p:set>
                                    <p:animEffect transition="in" filter="fade">
                                      <p:cBhvr>
                                        <p:cTn id="7" dur="500"/>
                                        <p:tgtEl>
                                          <p:spTgt spid="104900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04"/>
                                        </p:tgtEl>
                                        <p:attrNameLst>
                                          <p:attrName>style.visibility</p:attrName>
                                        </p:attrNameLst>
                                      </p:cBhvr>
                                      <p:to>
                                        <p:strVal val="visible"/>
                                      </p:to>
                                    </p:set>
                                    <p:animEffect transition="in" filter="fade">
                                      <p:cBhvr>
                                        <p:cTn id="11" dur="500"/>
                                        <p:tgtEl>
                                          <p:spTgt spid="104900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9005"/>
                                        </p:tgtEl>
                                        <p:attrNameLst>
                                          <p:attrName>style.visibility</p:attrName>
                                        </p:attrNameLst>
                                      </p:cBhvr>
                                      <p:to>
                                        <p:strVal val="visible"/>
                                      </p:to>
                                    </p:set>
                                    <p:animEffect transition="in" filter="fade">
                                      <p:cBhvr>
                                        <p:cTn id="15" dur="500"/>
                                        <p:tgtEl>
                                          <p:spTgt spid="10490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49006"/>
                                        </p:tgtEl>
                                        <p:attrNameLst>
                                          <p:attrName>style.visibility</p:attrName>
                                        </p:attrNameLst>
                                      </p:cBhvr>
                                      <p:to>
                                        <p:strVal val="visible"/>
                                      </p:to>
                                    </p:set>
                                    <p:animEffect transition="in" filter="fade">
                                      <p:cBhvr>
                                        <p:cTn id="19" dur="500"/>
                                        <p:tgtEl>
                                          <p:spTgt spid="104900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2"/>
                                        </p:tgtEl>
                                        <p:attrNameLst>
                                          <p:attrName>style.visibility</p:attrName>
                                        </p:attrNameLst>
                                      </p:cBhvr>
                                      <p:to>
                                        <p:strVal val="visible"/>
                                      </p:to>
                                    </p:set>
                                    <p:animEffect transition="in" filter="fade">
                                      <p:cBhvr>
                                        <p:cTn id="23" dur="500"/>
                                        <p:tgtEl>
                                          <p:spTgt spid="29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fade">
                                      <p:cBhvr>
                                        <p:cTn id="27" dur="500"/>
                                        <p:tgtEl>
                                          <p:spTgt spid="29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97200"/>
                                        </p:tgtEl>
                                        <p:attrNameLst>
                                          <p:attrName>style.visibility</p:attrName>
                                        </p:attrNameLst>
                                      </p:cBhvr>
                                      <p:to>
                                        <p:strVal val="visible"/>
                                      </p:to>
                                    </p:set>
                                    <p:animEffect transition="in" filter="fade">
                                      <p:cBhvr>
                                        <p:cTn id="31" dur="500"/>
                                        <p:tgtEl>
                                          <p:spTgt spid="209720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9013"/>
                                        </p:tgtEl>
                                        <p:attrNameLst>
                                          <p:attrName>style.visibility</p:attrName>
                                        </p:attrNameLst>
                                      </p:cBhvr>
                                      <p:to>
                                        <p:strVal val="visible"/>
                                      </p:to>
                                    </p:set>
                                    <p:animEffect transition="in" filter="fade">
                                      <p:cBhvr>
                                        <p:cTn id="35" dur="500"/>
                                        <p:tgtEl>
                                          <p:spTgt spid="104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3" grpId="0" animBg="1"/>
      <p:bldP spid="1049004" grpId="0" animBg="1"/>
      <p:bldP spid="1049005" grpId="0" animBg="1"/>
      <p:bldP spid="1049006" grpId="0" animBg="1"/>
      <p:bldP spid="10490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22" name="流程图: 文档 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299" name="组合 13"/>
          <p:cNvGrpSpPr/>
          <p:nvPr userDrawn="1"/>
        </p:nvGrpSpPr>
        <p:grpSpPr>
          <a:xfrm>
            <a:off x="656539" y="478508"/>
            <a:ext cx="10878921" cy="5900983"/>
            <a:chOff x="613611" y="467514"/>
            <a:chExt cx="10878921" cy="5900983"/>
          </a:xfrm>
        </p:grpSpPr>
        <p:grpSp>
          <p:nvGrpSpPr>
            <p:cNvPr id="300" name="组合 5"/>
            <p:cNvGrpSpPr/>
            <p:nvPr userDrawn="1"/>
          </p:nvGrpSpPr>
          <p:grpSpPr>
            <a:xfrm>
              <a:off x="10880558" y="467514"/>
              <a:ext cx="611974" cy="129836"/>
              <a:chOff x="6705601" y="1045030"/>
              <a:chExt cx="611974" cy="129836"/>
            </a:xfrm>
          </p:grpSpPr>
          <p:sp>
            <p:nvSpPr>
              <p:cNvPr id="1049023" name="椭圆 6"/>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4" name="椭圆 7"/>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5" name="椭圆 8"/>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301" name="组合 9"/>
            <p:cNvGrpSpPr/>
            <p:nvPr userDrawn="1"/>
          </p:nvGrpSpPr>
          <p:grpSpPr>
            <a:xfrm>
              <a:off x="613611" y="6238661"/>
              <a:ext cx="611974" cy="129836"/>
              <a:chOff x="6705601" y="1045030"/>
              <a:chExt cx="611974" cy="129836"/>
            </a:xfrm>
          </p:grpSpPr>
          <p:sp>
            <p:nvSpPr>
              <p:cNvPr id="1049026" name="椭圆 10"/>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7" name="椭圆 11"/>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28" name="椭圆 12"/>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22"/>
                                        </p:tgtEl>
                                        <p:attrNameLst>
                                          <p:attrName>style.visibility</p:attrName>
                                        </p:attrNameLst>
                                      </p:cBhvr>
                                      <p:to>
                                        <p:strVal val="visible"/>
                                      </p:to>
                                    </p:set>
                                    <p:animEffect transition="in" filter="fade">
                                      <p:cBhvr>
                                        <p:cTn id="7" dur="500"/>
                                        <p:tgtEl>
                                          <p:spTgt spid="1049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20D565C-2BD2-491B-9B8E-094C985410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F6C975-A2BC-4A2C-A07B-882DD9D4E5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D565C-2BD2-491B-9B8E-094C985410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6C975-A2BC-4A2C-A07B-882DD9D4E5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6.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6.xml"/><Relationship Id="rId2" Type="http://schemas.openxmlformats.org/officeDocument/2006/relationships/image" Target="../media/image14.png"/><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1.vml"/><Relationship Id="rId4" Type="http://schemas.openxmlformats.org/officeDocument/2006/relationships/slideLayout" Target="../slideLayouts/slideLayout16.xml"/><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6.xml"/><Relationship Id="rId2" Type="http://schemas.openxmlformats.org/officeDocument/2006/relationships/tags" Target="../tags/tag12.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9.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slide" Target="slide3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6.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6.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文本框 3"/>
          <p:cNvSpPr txBox="1"/>
          <p:nvPr/>
        </p:nvSpPr>
        <p:spPr>
          <a:xfrm>
            <a:off x="1223971" y="1680508"/>
            <a:ext cx="8017011"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endParaRPr kumimoji="0" lang="en-US" altLang="zh-CN" sz="6000" b="0"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软件需求变更评审</a:t>
            </a:r>
            <a:endParaRPr kumimoji="0" lang="zh-CN" altLang="en-US" sz="6000" b="1" i="0" u="none" strike="noStrike" kern="1200" cap="none" spc="6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sp>
        <p:nvSpPr>
          <p:cNvPr id="1048636" name="矩形 5"/>
          <p:cNvSpPr/>
          <p:nvPr/>
        </p:nvSpPr>
        <p:spPr>
          <a:xfrm>
            <a:off x="1223971" y="3861479"/>
            <a:ext cx="4477039"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组长</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刘书宇</a:t>
            </a:r>
            <a:endPar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组员</a:t>
            </a:r>
            <a:r>
              <a:rPr kumimoji="0" lang="en-US"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rPr>
              <a:t>梁泽生 彭昕怡 张安硕 谢子文</a:t>
            </a:r>
            <a:endParaRPr kumimoji="0" lang="zh-CN" altLang="zh-CN" sz="20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endParaRPr>
          </a:p>
        </p:txBody>
      </p:sp>
      <p:grpSp>
        <p:nvGrpSpPr>
          <p:cNvPr id="98" name="组合 6"/>
          <p:cNvGrpSpPr/>
          <p:nvPr/>
        </p:nvGrpSpPr>
        <p:grpSpPr>
          <a:xfrm>
            <a:off x="1325570" y="5064747"/>
            <a:ext cx="4201470" cy="353469"/>
            <a:chOff x="3477718" y="4586989"/>
            <a:chExt cx="4989023" cy="419725"/>
          </a:xfrm>
        </p:grpSpPr>
        <p:sp>
          <p:nvSpPr>
            <p:cNvPr id="1048637" name="矩形: 圆角 7"/>
            <p:cNvSpPr/>
            <p:nvPr/>
          </p:nvSpPr>
          <p:spPr>
            <a:xfrm>
              <a:off x="3477718" y="4586989"/>
              <a:ext cx="175384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G14</a:t>
              </a:r>
              <a:endPar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sp>
          <p:nvSpPr>
            <p:cNvPr id="1048638" name="矩形: 圆角 8"/>
            <p:cNvSpPr/>
            <p:nvPr/>
          </p:nvSpPr>
          <p:spPr>
            <a:xfrm>
              <a:off x="5436662" y="4586989"/>
              <a:ext cx="3030079"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2021</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年</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6</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月</a:t>
              </a:r>
              <a:r>
                <a:rPr kumimoji="0" lang="en-US" altLang="zh-CN"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22</a:t>
              </a:r>
              <a:r>
                <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rPr>
                <a:t>日</a:t>
              </a:r>
              <a:endParaRPr kumimoji="0" lang="zh-CN" altLang="en-US" sz="1800" b="0" i="0" u="none" strike="noStrike" kern="1200" cap="none" spc="300" normalizeH="0" baseline="0" noProof="0" dirty="0">
                <a:ln>
                  <a:noFill/>
                </a:ln>
                <a:solidFill>
                  <a:srgbClr val="2C3998"/>
                </a:solidFill>
                <a:effectLst/>
                <a:uLnTx/>
                <a:uFillTx/>
                <a:latin typeface="微软雅黑" panose="020B0503020204020204" pitchFamily="34" charset="-122"/>
                <a:ea typeface="微软雅黑" panose="020B0503020204020204" pitchFamily="34" charset="-122"/>
              </a:endParaRPr>
            </a:p>
          </p:txBody>
        </p:sp>
      </p:grpSp>
      <p:grpSp>
        <p:nvGrpSpPr>
          <p:cNvPr id="99" name="组合 9"/>
          <p:cNvGrpSpPr/>
          <p:nvPr/>
        </p:nvGrpSpPr>
        <p:grpSpPr>
          <a:xfrm>
            <a:off x="1325570" y="1550672"/>
            <a:ext cx="611974" cy="129836"/>
            <a:chOff x="6705601" y="1045030"/>
            <a:chExt cx="611974" cy="129836"/>
          </a:xfrm>
          <a:solidFill>
            <a:srgbClr val="2C3998">
              <a:alpha val="50000"/>
            </a:srgbClr>
          </a:solidFill>
        </p:grpSpPr>
        <p:sp>
          <p:nvSpPr>
            <p:cNvPr id="1048639"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0"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sp>
          <p:nvSpPr>
            <p:cNvPr id="1048641"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8635"/>
                                        </p:tgtEl>
                                        <p:attrNameLst>
                                          <p:attrName>style.visibility</p:attrName>
                                        </p:attrNameLst>
                                      </p:cBhvr>
                                      <p:to>
                                        <p:strVal val="visible"/>
                                      </p:to>
                                    </p:set>
                                    <p:animEffect transition="in" filter="fade">
                                      <p:cBhvr>
                                        <p:cTn id="11" dur="500"/>
                                        <p:tgtEl>
                                          <p:spTgt spid="10486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48636"/>
                                        </p:tgtEl>
                                        <p:attrNameLst>
                                          <p:attrName>style.visibility</p:attrName>
                                        </p:attrNameLst>
                                      </p:cBhvr>
                                      <p:to>
                                        <p:strVal val="visible"/>
                                      </p:to>
                                    </p:set>
                                    <p:animEffect transition="in" filter="fade">
                                      <p:cBhvr>
                                        <p:cTn id="15" dur="500"/>
                                        <p:tgtEl>
                                          <p:spTgt spid="104863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p:bldP spid="10486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230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显示团购发起者信用值</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团购参与者代表—宋倩雯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Change001-New</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用户浏览时能看到团长信用值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宋倩雯</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显示团长信用值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彭昕怡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6000" y="1439545"/>
            <a:ext cx="5412105" cy="891540"/>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显示团长信用值影响分析</a:t>
            </a:r>
            <a:r>
              <a:rPr lang="zh-CN" sz="2000" b="0">
                <a:latin typeface="Times New Roman" panose="02020603050405020304" pitchFamily="18" charset="0"/>
                <a:ea typeface="宋体" panose="02010600030101010101" pitchFamily="2" charset="-122"/>
              </a:rPr>
              <a:t>详细条目见《显示团长信用值</a:t>
            </a:r>
            <a:r>
              <a:rPr lang="en-US" sz="2000" b="0">
                <a:latin typeface="Times New Roman" panose="02020603050405020304" pitchFamily="18" charset="0"/>
                <a:ea typeface="宋体" panose="02010600030101010101" pitchFamily="2" charset="-122"/>
              </a:rPr>
              <a:t>-</a:t>
            </a:r>
            <a:r>
              <a:rPr lang="zh-CN" sz="2000" b="0">
                <a:latin typeface="Times New Roman" panose="02020603050405020304" pitchFamily="18" charset="0"/>
                <a:ea typeface="宋体" panose="02010600030101010101" pitchFamily="2" charset="-122"/>
              </a:rPr>
              <a:t>影响分析报告》</a:t>
            </a:r>
            <a:endParaRPr lang="zh-CN" altLang="en-US" sz="2000" b="0">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6212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下架商品重新上架</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团购发起者—陈幼安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Change002-New</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2021.06.20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2021.06.20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支持已完成团购的订单重新开启团购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SRA2021-G14小组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V2.1.1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下架团购重新上架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谢子文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下架团购重新上架影响分析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详细条目见《下架团购重新上架-影响分析报告》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3230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下架商品重新上架通知</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企业助教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Change002-New</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重新上架商品时</a:t>
                      </a:r>
                      <a:r>
                        <a:rPr lang="en-US" sz="1800" b="0">
                          <a:latin typeface="Times New Roman" panose="02020603050405020304" pitchFamily="18" charset="0"/>
                          <a:cs typeface="Times New Roman" panose="02020603050405020304" pitchFamily="18" charset="0"/>
                        </a:rPr>
                        <a:t>选择是否通知上次买过的用户</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重新上架推送通知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谢子文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重新上架通知影响分析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详细条目见《重新上架</a:t>
            </a:r>
            <a:r>
              <a:rPr lang="zh-CN">
                <a:latin typeface="Times New Roman" panose="02020603050405020304" pitchFamily="18" charset="0"/>
                <a:ea typeface="宋体" panose="02010600030101010101" pitchFamily="2" charset="-122"/>
              </a:rPr>
              <a:t>通知</a:t>
            </a:r>
            <a:r>
              <a:rPr>
                <a:latin typeface="Times New Roman" panose="02020603050405020304" pitchFamily="18" charset="0"/>
                <a:ea typeface="宋体" panose="02010600030101010101" pitchFamily="2" charset="-122"/>
              </a:rPr>
              <a:t>-影响分析报告》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2316480" cy="460375"/>
          </a:xfrm>
          <a:prstGeom prst="rect">
            <a:avLst/>
          </a:prstGeom>
          <a:noFill/>
        </p:spPr>
        <p:txBody>
          <a:bodyPr wrap="none" rtlCol="0">
            <a:spAutoFit/>
          </a:bodyPr>
          <a:lstStyle/>
          <a:p>
            <a:pPr algn="l"/>
            <a:r>
              <a:rPr lang="zh-CN" altLang="en-US" sz="2400" b="1" dirty="0">
                <a:solidFill>
                  <a:srgbClr val="2C3998"/>
                </a:solidFill>
                <a:latin typeface="微软雅黑" panose="020B0503020204020204" pitchFamily="34" charset="-122"/>
                <a:ea typeface="微软雅黑" panose="020B0503020204020204" pitchFamily="34" charset="-122"/>
              </a:rPr>
              <a:t>用户可开关通知</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1142365" y="1561465"/>
          <a:ext cx="10008235" cy="4404360"/>
        </p:xfrm>
        <a:graphic>
          <a:graphicData uri="http://schemas.openxmlformats.org/drawingml/2006/table">
            <a:tbl>
              <a:tblPr firstRow="1" bandRow="1">
                <a:tableStyleId>{5940675A-B579-460E-94D1-54222C63F5DA}</a:tableStyleId>
              </a:tblPr>
              <a:tblGrid>
                <a:gridCol w="2264410"/>
                <a:gridCol w="7743825"/>
              </a:tblGrid>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属性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变更来源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企业助教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变更请求ID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Change003-</a:t>
                      </a:r>
                      <a:r>
                        <a:rPr lang="en-US" sz="1800" b="0">
                          <a:latin typeface="宋体" panose="02010600030101010101" pitchFamily="2" charset="-122"/>
                          <a:ea typeface="宋体" panose="02010600030101010101" pitchFamily="2" charset="-122"/>
                          <a:cs typeface="宋体" panose="02010600030101010101" pitchFamily="2" charset="-122"/>
                        </a:rPr>
                        <a:t>New</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变更类型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增加需求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更新日期</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2021.06.20</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描述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用户下单时选择是否接收该团购重新开团的通知</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实现优先级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修改人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SRA2021-G14</a:t>
                      </a:r>
                      <a:r>
                        <a:rPr lang="en-US" sz="1800" b="0">
                          <a:latin typeface="宋体" panose="02010600030101010101" pitchFamily="2" charset="-122"/>
                          <a:ea typeface="宋体" panose="02010600030101010101" pitchFamily="2" charset="-122"/>
                          <a:cs typeface="宋体" panose="02010600030101010101" pitchFamily="2" charset="-122"/>
                        </a:rPr>
                        <a:t>小组</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陈幼安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提交人优先级</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计划发布版本</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Times New Roman" panose="02020603050405020304" pitchFamily="18" charset="0"/>
                          <a:cs typeface="Times New Roman" panose="02020603050405020304" pitchFamily="18" charset="0"/>
                        </a:rPr>
                        <a:t>V</a:t>
                      </a:r>
                      <a:r>
                        <a:rPr lang="en-US" sz="1800" b="0">
                          <a:latin typeface="宋体" panose="02010600030101010101" pitchFamily="2" charset="-122"/>
                          <a:ea typeface="宋体" panose="02010600030101010101" pitchFamily="2" charset="-122"/>
                          <a:cs typeface="宋体" panose="02010600030101010101" pitchFamily="2" charset="-122"/>
                        </a:rPr>
                        <a:t>2.1.1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项目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社区团购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响应</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立即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状态</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已评估</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标题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用户可选通知开关</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25908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验证人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谢子文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555365" y="1439545"/>
            <a:ext cx="5412740" cy="860425"/>
          </a:xfrm>
          <a:prstGeom prst="rect">
            <a:avLst/>
          </a:prstGeom>
          <a:noFill/>
          <a:ln w="9525">
            <a:noFill/>
          </a:ln>
        </p:spPr>
        <p:txBody>
          <a:bodyPr wrap="square">
            <a:spAutoFit/>
          </a:bodyPr>
          <a:p>
            <a:pPr indent="266700"/>
            <a:r>
              <a:rPr lang="zh-CN" sz="3200" b="1">
                <a:latin typeface="Times New Roman" panose="02020603050405020304" pitchFamily="18" charset="0"/>
                <a:ea typeface="宋体" panose="02010600030101010101" pitchFamily="2" charset="-122"/>
              </a:rPr>
              <a:t>用户可开关通知影响分析</a:t>
            </a:r>
            <a:endParaRPr lang="zh-CN" sz="3200" b="1">
              <a:latin typeface="Times New Roman" panose="02020603050405020304" pitchFamily="18" charset="0"/>
              <a:ea typeface="宋体" panose="02010600030101010101" pitchFamily="2" charset="-122"/>
            </a:endParaRPr>
          </a:p>
          <a:p>
            <a:pPr indent="266700"/>
            <a:r>
              <a:rPr>
                <a:latin typeface="Times New Roman" panose="02020603050405020304" pitchFamily="18" charset="0"/>
                <a:ea typeface="宋体" panose="02010600030101010101" pitchFamily="2" charset="-122"/>
              </a:rPr>
              <a:t>详细条目见《用户可开关通知-影响分析报告》</a:t>
            </a:r>
            <a:endParaRPr>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1"/>
            </p:custDataLst>
          </p:nvPr>
        </p:nvGraphicFramePr>
        <p:xfrm>
          <a:off x="3556000" y="3145155"/>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事件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工作量</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1工时</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工作量评估</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3389947" y="2819400"/>
          <a:ext cx="5411788" cy="0"/>
        </p:xfrm>
        <a:graphic>
          <a:graphicData uri="http://schemas.openxmlformats.org/drawingml/2006/table">
            <a:tbl>
              <a:tblPr firstRow="1" bandRow="1">
                <a:tableStyleId>{5940675A-B579-460E-94D1-54222C63F5DA}</a:tableStyleId>
              </a:tblPr>
              <a:tblGrid>
                <a:gridCol w="2705100"/>
                <a:gridCol w="2706688"/>
              </a:tblGrid>
              <a:tr h="0">
                <a:tc gridSpan="2">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变更所需工作量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事件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工作量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更改功能需求</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更改界面原型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更改测试用例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更改用户手册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更改数据库设计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总计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15工时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556000" y="1799908"/>
            <a:ext cx="5080000" cy="460375"/>
          </a:xfrm>
          <a:prstGeom prst="rect">
            <a:avLst/>
          </a:prstGeom>
          <a:noFill/>
          <a:ln w="9525">
            <a:noFill/>
          </a:ln>
        </p:spPr>
        <p:txBody>
          <a:bodyPr>
            <a:spAutoFit/>
          </a:bodyPr>
          <a:p>
            <a:pPr indent="266700" algn="ctr"/>
            <a:r>
              <a:rPr lang="zh-CN" sz="2400" b="1">
                <a:latin typeface="Cambria" panose="02040503050406030204" charset="0"/>
                <a:ea typeface="宋体" panose="02010600030101010101" pitchFamily="2" charset="-122"/>
              </a:rPr>
              <a:t>总结（针对</a:t>
            </a:r>
            <a:r>
              <a:rPr lang="en-US" sz="2400" b="1">
                <a:latin typeface="Cambria" panose="02040503050406030204" charset="0"/>
                <a:ea typeface="宋体" panose="02010600030101010101" pitchFamily="2" charset="-122"/>
                <a:cs typeface="Times New Roman" panose="02020603050405020304" pitchFamily="18" charset="0"/>
              </a:rPr>
              <a:t>2021.6.10</a:t>
            </a:r>
            <a:r>
              <a:rPr lang="zh-CN" sz="2400" b="1">
                <a:latin typeface="Cambria" panose="02040503050406030204" charset="0"/>
                <a:ea typeface="宋体" panose="02010600030101010101" pitchFamily="2" charset="-122"/>
              </a:rPr>
              <a:t>提出的变更）</a:t>
            </a:r>
            <a:endParaRPr lang="zh-CN" altLang="en-US" sz="2400" b="1">
              <a:latin typeface="Cambria" panose="02040503050406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5775" cy="922020"/>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CCB变更评审</a:t>
            </a:r>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第三部分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组合 1"/>
          <p:cNvGrpSpPr/>
          <p:nvPr/>
        </p:nvGrpSpPr>
        <p:grpSpPr>
          <a:xfrm>
            <a:off x="6096001" y="982613"/>
            <a:ext cx="2837920" cy="619519"/>
            <a:chOff x="3606800" y="1689100"/>
            <a:chExt cx="3083367" cy="673100"/>
          </a:xfrm>
        </p:grpSpPr>
        <p:sp>
          <p:nvSpPr>
            <p:cNvPr id="1048650" name="椭圆 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1</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1" name="文本框 4"/>
            <p:cNvSpPr txBox="1"/>
            <p:nvPr/>
          </p:nvSpPr>
          <p:spPr>
            <a:xfrm>
              <a:off x="4450382" y="1781480"/>
              <a:ext cx="2239785" cy="554310"/>
            </a:xfrm>
            <a:prstGeom prst="roundRect">
              <a:avLst/>
            </a:prstGeom>
            <a:solidFill>
              <a:schemeClr val="bg1"/>
            </a:solid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需求变更申请</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pSp>
      <p:grpSp>
        <p:nvGrpSpPr>
          <p:cNvPr id="107" name="组合 6"/>
          <p:cNvGrpSpPr/>
          <p:nvPr/>
        </p:nvGrpSpPr>
        <p:grpSpPr>
          <a:xfrm>
            <a:off x="6096007" y="2044567"/>
            <a:ext cx="2837917" cy="619519"/>
            <a:chOff x="3606800" y="1689100"/>
            <a:chExt cx="3083360" cy="673100"/>
          </a:xfrm>
        </p:grpSpPr>
        <p:sp>
          <p:nvSpPr>
            <p:cNvPr id="1048652" name="椭圆 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2</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3" name="文本框 9"/>
            <p:cNvSpPr txBox="1"/>
            <p:nvPr/>
          </p:nvSpPr>
          <p:spPr>
            <a:xfrm>
              <a:off x="4450379" y="1774852"/>
              <a:ext cx="2239781" cy="554310"/>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pPr algn="l"/>
              <a:r>
                <a:rPr lang="zh-CN" altLang="en-US" dirty="0">
                  <a:sym typeface="+mn-ea"/>
                </a:rPr>
                <a:t>变更影响分析</a:t>
              </a:r>
              <a:endParaRPr lang="zh-CN" altLang="en-US" dirty="0"/>
            </a:p>
          </p:txBody>
        </p:sp>
      </p:grpSp>
      <p:grpSp>
        <p:nvGrpSpPr>
          <p:cNvPr id="108" name="组合 11"/>
          <p:cNvGrpSpPr/>
          <p:nvPr/>
        </p:nvGrpSpPr>
        <p:grpSpPr>
          <a:xfrm>
            <a:off x="6096008" y="3106521"/>
            <a:ext cx="2876114" cy="628575"/>
            <a:chOff x="3606800" y="1689100"/>
            <a:chExt cx="3124860" cy="682939"/>
          </a:xfrm>
        </p:grpSpPr>
        <p:sp>
          <p:nvSpPr>
            <p:cNvPr id="1048654" name="椭圆 12"/>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3</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5" name="文本框 14"/>
            <p:cNvSpPr txBox="1"/>
            <p:nvPr/>
          </p:nvSpPr>
          <p:spPr>
            <a:xfrm>
              <a:off x="4450381" y="1774852"/>
              <a:ext cx="2281279" cy="597187"/>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pPr algn="l"/>
              <a:r>
                <a:rPr lang="en-US" altLang="zh-CN" dirty="0">
                  <a:sym typeface="+mn-ea"/>
                </a:rPr>
                <a:t>CCB</a:t>
              </a:r>
              <a:r>
                <a:rPr lang="zh-CN" altLang="en-US" dirty="0">
                  <a:sym typeface="+mn-ea"/>
                </a:rPr>
                <a:t>变更评审</a:t>
              </a:r>
              <a:endParaRPr lang="zh-CN" altLang="en-US" dirty="0"/>
            </a:p>
          </p:txBody>
        </p:sp>
      </p:grpSp>
      <p:grpSp>
        <p:nvGrpSpPr>
          <p:cNvPr id="109" name="组合 16"/>
          <p:cNvGrpSpPr/>
          <p:nvPr/>
        </p:nvGrpSpPr>
        <p:grpSpPr>
          <a:xfrm>
            <a:off x="6096004" y="4261840"/>
            <a:ext cx="2228317" cy="619519"/>
            <a:chOff x="3606800" y="1689100"/>
            <a:chExt cx="2421043" cy="673100"/>
          </a:xfrm>
        </p:grpSpPr>
        <p:sp>
          <p:nvSpPr>
            <p:cNvPr id="1048656" name="椭圆 17"/>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4</a:t>
              </a:r>
              <a:endParaRPr lang="zh-CN" altLang="en-US"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57" name="文本框 19"/>
            <p:cNvSpPr txBox="1"/>
            <p:nvPr/>
          </p:nvSpPr>
          <p:spPr>
            <a:xfrm>
              <a:off x="4450380" y="1774852"/>
              <a:ext cx="1577463" cy="554309"/>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变更内容</a:t>
              </a:r>
              <a:endParaRPr lang="zh-CN" altLang="en-US" dirty="0"/>
            </a:p>
          </p:txBody>
        </p:sp>
      </p:grpSp>
      <p:grpSp>
        <p:nvGrpSpPr>
          <p:cNvPr id="110" name="组合 27"/>
          <p:cNvGrpSpPr/>
          <p:nvPr/>
        </p:nvGrpSpPr>
        <p:grpSpPr>
          <a:xfrm>
            <a:off x="1506065" y="982613"/>
            <a:ext cx="1884158" cy="3277059"/>
            <a:chOff x="9472134" y="747834"/>
            <a:chExt cx="1884158" cy="3277059"/>
          </a:xfrm>
        </p:grpSpPr>
        <p:sp>
          <p:nvSpPr>
            <p:cNvPr id="1048658" name="文本框 28"/>
            <p:cNvSpPr txBox="1"/>
            <p:nvPr/>
          </p:nvSpPr>
          <p:spPr>
            <a:xfrm>
              <a:off x="9472134" y="747834"/>
              <a:ext cx="1376680" cy="2456217"/>
            </a:xfrm>
            <a:prstGeom prst="rect">
              <a:avLst/>
            </a:prstGeom>
            <a:noFill/>
          </p:spPr>
          <p:txBody>
            <a:bodyPr vert="eaVert" wrap="square" rtlCol="0">
              <a:spAutoFit/>
            </a:bodyPr>
            <a:lstStyle/>
            <a:p>
              <a:pPr algn="dist"/>
              <a:r>
                <a:rPr lang="zh-CN" altLang="en-US" sz="8000" dirty="0">
                  <a:solidFill>
                    <a:srgbClr val="2C3998"/>
                  </a:solidFill>
                  <a:latin typeface="字魂5号-无外润黑体" panose="00000500000000000000" pitchFamily="2" charset="-122"/>
                  <a:ea typeface="字魂5号-无外润黑体" panose="00000500000000000000" pitchFamily="2" charset="-122"/>
                </a:rPr>
                <a:t>目录</a:t>
              </a:r>
              <a:endParaRPr lang="zh-CN" altLang="en-US" sz="80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8659" name="文本框 29"/>
            <p:cNvSpPr txBox="1"/>
            <p:nvPr/>
          </p:nvSpPr>
          <p:spPr>
            <a:xfrm>
              <a:off x="10740739" y="1705248"/>
              <a:ext cx="615553" cy="2319645"/>
            </a:xfrm>
            <a:prstGeom prst="rect">
              <a:avLst/>
            </a:prstGeom>
            <a:noFill/>
          </p:spPr>
          <p:txBody>
            <a:bodyPr vert="eaVert" wrap="square" rtlCol="0">
              <a:spAutoFit/>
            </a:bodyPr>
            <a:lstStyle/>
            <a:p>
              <a:pPr algn="dist"/>
              <a:r>
                <a:rPr lang="en-US" altLang="zh-CN" sz="2800" dirty="0">
                  <a:solidFill>
                    <a:srgbClr val="2C3998"/>
                  </a:solidFill>
                  <a:latin typeface="字魂5号-无外润黑体" panose="00000500000000000000" pitchFamily="2" charset="-122"/>
                  <a:ea typeface="字魂5号-无外润黑体" panose="00000500000000000000" pitchFamily="2" charset="-122"/>
                </a:rPr>
                <a:t>CONTENTS</a:t>
              </a:r>
              <a:endParaRPr lang="zh-CN" altLang="en-US" sz="2800" dirty="0">
                <a:solidFill>
                  <a:srgbClr val="2C3998"/>
                </a:solidFill>
                <a:latin typeface="字魂5号-无外润黑体" panose="00000500000000000000" pitchFamily="2" charset="-122"/>
                <a:ea typeface="字魂5号-无外润黑体" panose="00000500000000000000" pitchFamily="2" charset="-122"/>
              </a:endParaRPr>
            </a:p>
          </p:txBody>
        </p:sp>
      </p:grpSp>
      <p:grpSp>
        <p:nvGrpSpPr>
          <p:cNvPr id="111" name="组合 3"/>
          <p:cNvGrpSpPr/>
          <p:nvPr/>
        </p:nvGrpSpPr>
        <p:grpSpPr>
          <a:xfrm>
            <a:off x="6096011" y="5443575"/>
            <a:ext cx="2228324" cy="619519"/>
            <a:chOff x="3606800" y="1689100"/>
            <a:chExt cx="2421040" cy="673100"/>
          </a:xfrm>
        </p:grpSpPr>
        <p:sp>
          <p:nvSpPr>
            <p:cNvPr id="1048660" name="椭圆 5"/>
            <p:cNvSpPr/>
            <p:nvPr/>
          </p:nvSpPr>
          <p:spPr>
            <a:xfrm>
              <a:off x="3606800" y="1689100"/>
              <a:ext cx="673100" cy="673100"/>
            </a:xfrm>
            <a:prstGeom prst="roundRect">
              <a:avLst/>
            </a:prstGeom>
            <a:solidFill>
              <a:srgbClr val="2C3998"/>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latin typeface="字魂5号-无外润黑体" panose="00000500000000000000" pitchFamily="2" charset="-122"/>
                  <a:ea typeface="字魂5号-无外润黑体" panose="00000500000000000000" pitchFamily="2" charset="-122"/>
                </a:rPr>
                <a:t>5</a:t>
              </a:r>
              <a:endParaRPr lang="en-US" altLang="zh-CN" sz="28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48661" name="文本框 8"/>
            <p:cNvSpPr txBox="1"/>
            <p:nvPr/>
          </p:nvSpPr>
          <p:spPr>
            <a:xfrm>
              <a:off x="4450383" y="1774852"/>
              <a:ext cx="1577457" cy="554309"/>
            </a:xfrm>
            <a:prstGeom prst="roundRect">
              <a:avLst/>
            </a:prstGeom>
            <a:solidFill>
              <a:schemeClr val="bg1"/>
            </a:solidFill>
          </p:spPr>
          <p:txBody>
            <a:bodyPr wrap="none" rtlCol="0">
              <a:spAutoFit/>
            </a:bodyPr>
            <a:lstStyle>
              <a:defPPr>
                <a:defRPr lang="zh-CN"/>
              </a:defPPr>
              <a:lvl1pPr>
                <a:defRPr sz="2400" b="1">
                  <a:solidFill>
                    <a:srgbClr val="2C3998"/>
                  </a:solidFill>
                  <a:latin typeface="微软雅黑" panose="020B0503020204020204" pitchFamily="34" charset="-122"/>
                  <a:ea typeface="微软雅黑" panose="020B0503020204020204" pitchFamily="34" charset="-122"/>
                </a:defRPr>
              </a:lvl1pPr>
            </a:lstStyle>
            <a:p>
              <a:r>
                <a:rPr lang="zh-CN" altLang="en-US" dirty="0"/>
                <a:t>其他事项</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fade">
                                      <p:cBhvr>
                                        <p:cTn id="11" dur="500"/>
                                        <p:tgtEl>
                                          <p:spTgt spid="10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500"/>
                                        <p:tgtEl>
                                          <p:spTgt spid="10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44600" y="542925"/>
            <a:ext cx="4491990" cy="805180"/>
          </a:xfrm>
          <a:prstGeom prst="rect">
            <a:avLst/>
          </a:prstGeom>
        </p:spPr>
      </p:pic>
      <p:pic>
        <p:nvPicPr>
          <p:cNvPr id="5" name="图片 4"/>
          <p:cNvPicPr>
            <a:picLocks noChangeAspect="1"/>
          </p:cNvPicPr>
          <p:nvPr/>
        </p:nvPicPr>
        <p:blipFill>
          <a:blip r:embed="rId2"/>
          <a:stretch>
            <a:fillRect/>
          </a:stretch>
        </p:blipFill>
        <p:spPr>
          <a:xfrm>
            <a:off x="1628775" y="1846580"/>
            <a:ext cx="9173210" cy="4173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2388235" y="2920365"/>
          <a:ext cx="7519035" cy="1880235"/>
        </p:xfrm>
        <a:graphic>
          <a:graphicData uri="http://schemas.openxmlformats.org/drawingml/2006/table">
            <a:tbl>
              <a:tblPr firstRow="1" bandRow="1">
                <a:tableStyleId>{5940675A-B579-460E-94D1-54222C63F5DA}</a:tableStyleId>
              </a:tblPr>
              <a:tblGrid>
                <a:gridCol w="2506345"/>
                <a:gridCol w="2506345"/>
                <a:gridCol w="2506345"/>
              </a:tblGrid>
              <a:tr h="626745">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姓名</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职位</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c>
                  <a:txBody>
                    <a:bodyPr/>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联系方式</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2">
                        <a:lumMod val="75000"/>
                      </a:schemeClr>
                    </a:solidFill>
                  </a:tcPr>
                </a:tc>
              </a:tr>
              <a:tr h="626745">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韩艳丽</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主席</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tx1"/>
                          </a:solidFill>
                          <a:latin typeface="Calibri" panose="020F0502020204030204" charset="0"/>
                          <a:cs typeface="Calibri" panose="020F0502020204030204" charset="0"/>
                        </a:rPr>
                        <a:t>31801322@stu.zucc.edu.cn</a:t>
                      </a:r>
                      <a:endParaRPr lang="en-US" altLang="en-US" sz="2400" b="0">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626745">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邢海粟</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成员</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31801347@stu.zucc.edu.cn</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sp>
        <p:nvSpPr>
          <p:cNvPr id="6" name="文本框 5"/>
          <p:cNvSpPr txBox="1"/>
          <p:nvPr/>
        </p:nvSpPr>
        <p:spPr>
          <a:xfrm>
            <a:off x="1326554" y="749919"/>
            <a:ext cx="1400810" cy="460375"/>
          </a:xfrm>
          <a:prstGeom prst="rect">
            <a:avLst/>
          </a:prstGeom>
          <a:noFill/>
        </p:spPr>
        <p:txBody>
          <a:bodyPr wrap="none" rtlCol="0">
            <a:spAutoFit/>
          </a:bodyPr>
          <a:p>
            <a:r>
              <a:rPr lang="en-US" altLang="zh-CN" sz="2400" b="1" dirty="0">
                <a:solidFill>
                  <a:srgbClr val="2C3998"/>
                </a:solidFill>
                <a:latin typeface="微软雅黑" panose="020B0503020204020204" pitchFamily="34" charset="-122"/>
                <a:ea typeface="微软雅黑" panose="020B0503020204020204" pitchFamily="34" charset="-122"/>
              </a:rPr>
              <a:t>CCB</a:t>
            </a:r>
            <a:r>
              <a:rPr lang="zh-CN" altLang="en-US" sz="2400" b="1" dirty="0">
                <a:solidFill>
                  <a:srgbClr val="2C3998"/>
                </a:solidFill>
                <a:latin typeface="微软雅黑" panose="020B0503020204020204" pitchFamily="34" charset="-122"/>
                <a:ea typeface="微软雅黑" panose="020B0503020204020204" pitchFamily="34" charset="-122"/>
              </a:rPr>
              <a:t>成员</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426970" y="1525270"/>
            <a:ext cx="7442200" cy="840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24"/>
          <p:cNvGraphicFramePr>
            <a:graphicFrameLocks noChangeAspect="1"/>
          </p:cNvGraphicFramePr>
          <p:nvPr/>
        </p:nvGraphicFramePr>
        <p:xfrm>
          <a:off x="5662295" y="663575"/>
          <a:ext cx="5570855" cy="5965190"/>
        </p:xfrm>
        <a:graphic>
          <a:graphicData uri="http://schemas.openxmlformats.org/presentationml/2006/ole">
            <mc:AlternateContent xmlns:mc="http://schemas.openxmlformats.org/markup-compatibility/2006">
              <mc:Choice xmlns:v="urn:schemas-microsoft-com:vml" Requires="v">
                <p:oleObj spid="_x0000_s3076" name="" r:id="rId1" imgW="7694295" imgH="9362440" progId="Visio.Drawing.11">
                  <p:embed/>
                </p:oleObj>
              </mc:Choice>
              <mc:Fallback>
                <p:oleObj name="" r:id="rId1" imgW="7694295" imgH="9362440" progId="Visio.Drawing.11">
                  <p:embed/>
                  <p:pic>
                    <p:nvPicPr>
                      <p:cNvPr id="0" name="图片 3075"/>
                      <p:cNvPicPr/>
                      <p:nvPr/>
                    </p:nvPicPr>
                    <p:blipFill>
                      <a:blip r:embed="rId2"/>
                      <a:stretch>
                        <a:fillRect/>
                      </a:stretch>
                    </p:blipFill>
                    <p:spPr>
                      <a:xfrm>
                        <a:off x="5662295" y="663575"/>
                        <a:ext cx="5570855" cy="5965190"/>
                      </a:xfrm>
                      <a:prstGeom prst="rect">
                        <a:avLst/>
                      </a:prstGeom>
                      <a:solidFill>
                        <a:schemeClr val="bg1"/>
                      </a:solidFill>
                      <a:ln w="38100">
                        <a:noFill/>
                        <a:miter/>
                      </a:ln>
                    </p:spPr>
                  </p:pic>
                </p:oleObj>
              </mc:Fallback>
            </mc:AlternateContent>
          </a:graphicData>
        </a:graphic>
      </p:graphicFrame>
      <p:sp>
        <p:nvSpPr>
          <p:cNvPr id="6" name="文本框 5"/>
          <p:cNvSpPr txBox="1"/>
          <p:nvPr/>
        </p:nvSpPr>
        <p:spPr>
          <a:xfrm>
            <a:off x="1326554" y="749919"/>
            <a:ext cx="2926080" cy="460375"/>
          </a:xfrm>
          <a:prstGeom prst="rect">
            <a:avLst/>
          </a:prstGeom>
          <a:noFill/>
        </p:spPr>
        <p:txBody>
          <a:bodyPr wrap="none" rtlCol="0">
            <a:spAutoFit/>
          </a:bodyPr>
          <a:p>
            <a:pPr algn="l"/>
            <a:r>
              <a:rPr lang="zh-CN" altLang="en-US" sz="2400" b="1" dirty="0">
                <a:solidFill>
                  <a:srgbClr val="2C3998"/>
                </a:solidFill>
                <a:latin typeface="微软雅黑" panose="020B0503020204020204" pitchFamily="34" charset="-122"/>
                <a:ea typeface="微软雅黑" panose="020B0503020204020204" pitchFamily="34" charset="-122"/>
              </a:rPr>
              <a:t>变更控制与管理过程</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rcRect r="72875"/>
          <a:stretch>
            <a:fillRect/>
          </a:stretch>
        </p:blipFill>
        <p:spPr>
          <a:xfrm>
            <a:off x="922655" y="1384935"/>
            <a:ext cx="4281170" cy="2990850"/>
          </a:xfrm>
          <a:prstGeom prst="rect">
            <a:avLst/>
          </a:prstGeom>
        </p:spPr>
      </p:pic>
      <p:pic>
        <p:nvPicPr>
          <p:cNvPr id="4" name="图片 3"/>
          <p:cNvPicPr>
            <a:picLocks noChangeAspect="1"/>
          </p:cNvPicPr>
          <p:nvPr/>
        </p:nvPicPr>
        <p:blipFill>
          <a:blip r:embed="rId3"/>
          <a:srcRect l="26799" r="43412"/>
          <a:stretch>
            <a:fillRect/>
          </a:stretch>
        </p:blipFill>
        <p:spPr>
          <a:xfrm>
            <a:off x="712470" y="2256155"/>
            <a:ext cx="4701540" cy="2990850"/>
          </a:xfrm>
          <a:prstGeom prst="rect">
            <a:avLst/>
          </a:prstGeom>
        </p:spPr>
      </p:pic>
      <p:pic>
        <p:nvPicPr>
          <p:cNvPr id="5" name="图片 4"/>
          <p:cNvPicPr>
            <a:picLocks noChangeAspect="1"/>
          </p:cNvPicPr>
          <p:nvPr/>
        </p:nvPicPr>
        <p:blipFill>
          <a:blip r:embed="rId3"/>
          <a:srcRect l="70617" t="2527" r="-132" b="-2527"/>
          <a:stretch>
            <a:fillRect/>
          </a:stretch>
        </p:blipFill>
        <p:spPr>
          <a:xfrm>
            <a:off x="831215" y="3173730"/>
            <a:ext cx="4658360" cy="2990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26554" y="749919"/>
            <a:ext cx="2316480" cy="460375"/>
          </a:xfrm>
          <a:prstGeom prst="rect">
            <a:avLst/>
          </a:prstGeom>
          <a:noFill/>
        </p:spPr>
        <p:txBody>
          <a:bodyPr wrap="none" rtlCol="0">
            <a:spAutoFit/>
          </a:bodyPr>
          <a:p>
            <a:r>
              <a:rPr lang="zh-CN" altLang="en-US" sz="2400" b="1" dirty="0">
                <a:solidFill>
                  <a:srgbClr val="2C3998"/>
                </a:solidFill>
                <a:latin typeface="微软雅黑" panose="020B0503020204020204" pitchFamily="34" charset="-122"/>
                <a:ea typeface="微软雅黑" panose="020B0503020204020204" pitchFamily="34" charset="-122"/>
              </a:rPr>
              <a:t>变更点评审结果</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2527300" y="1536700"/>
          <a:ext cx="7061835" cy="1551940"/>
        </p:xfrm>
        <a:graphic>
          <a:graphicData uri="http://schemas.openxmlformats.org/drawingml/2006/table">
            <a:tbl>
              <a:tblPr firstRow="1" bandRow="1">
                <a:tableStyleId>{5940675A-B579-460E-94D1-54222C63F5DA}</a:tableStyleId>
              </a:tblPr>
              <a:tblGrid>
                <a:gridCol w="1459230"/>
                <a:gridCol w="5602605"/>
              </a:tblGrid>
              <a:tr h="323850">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需求提出方</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需求描述</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r>
              <a:tr h="4965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宋倩雯（团购参与者）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需要团长的信用值，比如分数/星级</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73152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陈幼安（团购发起者）</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支持已完成团购的订单重新开启团购并可以选择是否通知上次买过的用户，用户在下单时能够选择是否接受订阅该团购重新开启的通知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5" name="表格 4"/>
          <p:cNvGraphicFramePr/>
          <p:nvPr>
            <p:custDataLst>
              <p:tags r:id="rId2"/>
            </p:custDataLst>
          </p:nvPr>
        </p:nvGraphicFramePr>
        <p:xfrm>
          <a:off x="2527935" y="3455670"/>
          <a:ext cx="7060565" cy="2438400"/>
        </p:xfrm>
        <a:graphic>
          <a:graphicData uri="http://schemas.openxmlformats.org/drawingml/2006/table">
            <a:tbl>
              <a:tblPr firstRow="1" bandRow="1">
                <a:tableStyleId>{5940675A-B579-460E-94D1-54222C63F5DA}</a:tableStyleId>
              </a:tblPr>
              <a:tblGrid>
                <a:gridCol w="1080217"/>
                <a:gridCol w="2621915"/>
                <a:gridCol w="1679575"/>
                <a:gridCol w="1678858"/>
              </a:tblGrid>
              <a:tr h="315595">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需求提出方</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需求描述</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en-US" sz="1600" b="0">
                          <a:solidFill>
                            <a:schemeClr val="bg1"/>
                          </a:solidFill>
                          <a:latin typeface="宋体" panose="02010600030101010101" pitchFamily="2" charset="-122"/>
                          <a:ea typeface="宋体" panose="02010600030101010101" pitchFamily="2" charset="-122"/>
                          <a:cs typeface="宋体" panose="02010600030101010101" pitchFamily="2" charset="-122"/>
                        </a:rPr>
                        <a:t>评审结果</a:t>
                      </a:r>
                      <a:endParaRPr lang="en-US"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c>
                  <a:txBody>
                    <a:bodyPr/>
                    <a:p>
                      <a:pPr indent="0" algn="ctr">
                        <a:buNone/>
                      </a:pPr>
                      <a:r>
                        <a:rPr lang="zh-CN" altLang="en-US" sz="1600" b="0">
                          <a:solidFill>
                            <a:schemeClr val="bg1"/>
                          </a:solidFill>
                          <a:latin typeface="宋体" panose="02010600030101010101" pitchFamily="2" charset="-122"/>
                          <a:ea typeface="宋体" panose="02010600030101010101" pitchFamily="2" charset="-122"/>
                          <a:cs typeface="宋体" panose="02010600030101010101" pitchFamily="2" charset="-122"/>
                        </a:rPr>
                        <a:t>原因</a:t>
                      </a:r>
                      <a:endParaRPr lang="zh-CN" altLang="en-US" sz="16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00000"/>
                    </a:solidFill>
                  </a:tcPr>
                </a:tc>
              </a:tr>
              <a:tr h="3162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宋倩雯</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需要团长的信用值，比如分数/星级</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拒绝</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收益低，消耗大</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315595">
                <a:tc rowSpan="2">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陈幼安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支持已完成团购的订单重新开启团购</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收益和消耗基本合理</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9474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并可以选择是否通知上次买过的用户，用户在下单时能够选择是否接受订阅该团购重新开启的通知</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收益和消耗基本</a:t>
                      </a:r>
                      <a:r>
                        <a:rPr lang="zh-CN" altLang="en-US" sz="1600" b="0">
                          <a:latin typeface="宋体" panose="02010600030101010101" pitchFamily="2" charset="-122"/>
                          <a:ea typeface="宋体" panose="02010600030101010101" pitchFamily="2" charset="-122"/>
                          <a:cs typeface="宋体" panose="02010600030101010101" pitchFamily="2" charset="-122"/>
                        </a:rPr>
                        <a:t>合理</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36195" vert="horz" anchor="ctr" anchorCtr="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2926080" cy="92202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变更内容</a:t>
            </a:r>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第四部分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7924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界面</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b="6337"/>
          <a:stretch>
            <a:fillRect/>
          </a:stretch>
        </p:blipFill>
        <p:spPr>
          <a:xfrm>
            <a:off x="1536700" y="1210310"/>
            <a:ext cx="2651125" cy="4777105"/>
          </a:xfrm>
          <a:prstGeom prst="rect">
            <a:avLst/>
          </a:prstGeom>
        </p:spPr>
      </p:pic>
      <p:pic>
        <p:nvPicPr>
          <p:cNvPr id="561" name="图片 5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73015" y="1710055"/>
            <a:ext cx="2199005" cy="3949700"/>
          </a:xfrm>
          <a:prstGeom prst="rect">
            <a:avLst/>
          </a:prstGeom>
          <a:noFill/>
          <a:ln>
            <a:noFill/>
          </a:ln>
        </p:spPr>
      </p:pic>
      <p:sp>
        <p:nvSpPr>
          <p:cNvPr id="6" name="文本框 5"/>
          <p:cNvSpPr txBox="1"/>
          <p:nvPr/>
        </p:nvSpPr>
        <p:spPr>
          <a:xfrm>
            <a:off x="5600700" y="1341755"/>
            <a:ext cx="1143635" cy="368300"/>
          </a:xfrm>
          <a:prstGeom prst="rect">
            <a:avLst/>
          </a:prstGeom>
          <a:noFill/>
        </p:spPr>
        <p:txBody>
          <a:bodyPr wrap="square" rtlCol="0">
            <a:spAutoFit/>
          </a:bodyPr>
          <a:p>
            <a:r>
              <a:rPr lang="zh-CN" altLang="en-US" b="1"/>
              <a:t>上架通知</a:t>
            </a:r>
            <a:endParaRPr lang="zh-CN" altLang="en-US" b="1"/>
          </a:p>
        </p:txBody>
      </p:sp>
      <p:pic>
        <p:nvPicPr>
          <p:cNvPr id="574" name="图片 5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173720" y="1710055"/>
            <a:ext cx="2200275" cy="3949700"/>
          </a:xfrm>
          <a:prstGeom prst="rect">
            <a:avLst/>
          </a:prstGeom>
          <a:noFill/>
          <a:ln>
            <a:noFill/>
          </a:ln>
        </p:spPr>
      </p:pic>
      <p:sp>
        <p:nvSpPr>
          <p:cNvPr id="7" name="文本框 6"/>
          <p:cNvSpPr txBox="1"/>
          <p:nvPr/>
        </p:nvSpPr>
        <p:spPr>
          <a:xfrm>
            <a:off x="8180070" y="1341755"/>
            <a:ext cx="2193290" cy="368300"/>
          </a:xfrm>
          <a:prstGeom prst="rect">
            <a:avLst/>
          </a:prstGeom>
          <a:noFill/>
        </p:spPr>
        <p:txBody>
          <a:bodyPr wrap="square" rtlCol="0">
            <a:spAutoFit/>
          </a:bodyPr>
          <a:p>
            <a:pPr algn="ctr"/>
            <a:r>
              <a:rPr lang="zh-CN" altLang="en-US" b="1"/>
              <a:t>选择是否接受通知</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23670" y="882015"/>
            <a:ext cx="792480" cy="460375"/>
          </a:xfrm>
          <a:prstGeom prst="rect">
            <a:avLst/>
          </a:prstGeom>
          <a:noFill/>
        </p:spPr>
        <p:txBody>
          <a:bodyPr wrap="none" rtlCol="0">
            <a:spAutoFit/>
          </a:bodyPr>
          <a:lstStyle/>
          <a:p>
            <a:pPr lvl="0" algn="l">
              <a:buClrTx/>
              <a:buSzTx/>
              <a:buFontTx/>
            </a:pPr>
            <a:r>
              <a:rPr lang="zh-CN" altLang="en-US" sz="2400" b="1" dirty="0">
                <a:solidFill>
                  <a:srgbClr val="2C3998"/>
                </a:solidFill>
                <a:latin typeface="微软雅黑" panose="020B0503020204020204" pitchFamily="34" charset="-122"/>
                <a:ea typeface="微软雅黑" panose="020B0503020204020204" pitchFamily="34" charset="-122"/>
                <a:sym typeface="+mn-ea"/>
              </a:rPr>
              <a:t>用例</a:t>
            </a:r>
            <a:endParaRPr lang="zh-CN" altLang="en-US" sz="2400" b="1" dirty="0">
              <a:solidFill>
                <a:srgbClr val="2C3998"/>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944880" y="2082165"/>
            <a:ext cx="8241665" cy="3759835"/>
          </a:xfrm>
          <a:prstGeom prst="rect">
            <a:avLst/>
          </a:prstGeom>
        </p:spPr>
      </p:pic>
      <p:pic>
        <p:nvPicPr>
          <p:cNvPr id="4" name="图片 3"/>
          <p:cNvPicPr>
            <a:picLocks noChangeAspect="1"/>
          </p:cNvPicPr>
          <p:nvPr/>
        </p:nvPicPr>
        <p:blipFill>
          <a:blip r:embed="rId2"/>
          <a:stretch>
            <a:fillRect/>
          </a:stretch>
        </p:blipFill>
        <p:spPr>
          <a:xfrm>
            <a:off x="3176905" y="2160270"/>
            <a:ext cx="7828915" cy="3604260"/>
          </a:xfrm>
          <a:prstGeom prst="rect">
            <a:avLst/>
          </a:prstGeom>
        </p:spPr>
      </p:pic>
      <p:pic>
        <p:nvPicPr>
          <p:cNvPr id="5" name="图片 4"/>
          <p:cNvPicPr>
            <a:picLocks noChangeAspect="1"/>
          </p:cNvPicPr>
          <p:nvPr/>
        </p:nvPicPr>
        <p:blipFill>
          <a:blip r:embed="rId3"/>
          <a:stretch>
            <a:fillRect/>
          </a:stretch>
        </p:blipFill>
        <p:spPr>
          <a:xfrm>
            <a:off x="1795145" y="1595755"/>
            <a:ext cx="4048125" cy="3924300"/>
          </a:xfrm>
          <a:prstGeom prst="rect">
            <a:avLst/>
          </a:prstGeom>
        </p:spPr>
      </p:pic>
      <p:pic>
        <p:nvPicPr>
          <p:cNvPr id="6" name="图片 5"/>
          <p:cNvPicPr>
            <a:picLocks noChangeAspect="1"/>
          </p:cNvPicPr>
          <p:nvPr/>
        </p:nvPicPr>
        <p:blipFill>
          <a:blip r:embed="rId4"/>
          <a:stretch>
            <a:fillRect/>
          </a:stretch>
        </p:blipFill>
        <p:spPr>
          <a:xfrm>
            <a:off x="6280150" y="882015"/>
            <a:ext cx="4098290" cy="5487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654300" y="1632585"/>
            <a:ext cx="6724650" cy="1733550"/>
          </a:xfrm>
          <a:prstGeom prst="rect">
            <a:avLst/>
          </a:prstGeom>
        </p:spPr>
      </p:pic>
      <p:sp>
        <p:nvSpPr>
          <p:cNvPr id="3" name="文本框 2"/>
          <p:cNvSpPr txBox="1"/>
          <p:nvPr/>
        </p:nvSpPr>
        <p:spPr>
          <a:xfrm>
            <a:off x="1326515" y="860425"/>
            <a:ext cx="1402080" cy="460375"/>
          </a:xfrm>
          <a:prstGeom prst="rect">
            <a:avLst/>
          </a:prstGeom>
          <a:noFill/>
        </p:spPr>
        <p:txBody>
          <a:bodyPr wrap="none" rtlCol="0">
            <a:spAutoFit/>
          </a:bodyPr>
          <a:lstStyle/>
          <a:p>
            <a:pPr lvl="0" algn="l">
              <a:buClrTx/>
              <a:buSzTx/>
              <a:buFontTx/>
            </a:pPr>
            <a:r>
              <a:rPr lang="zh-CN" altLang="en-US" sz="2400" b="1" dirty="0">
                <a:solidFill>
                  <a:srgbClr val="2C3998"/>
                </a:solidFill>
                <a:latin typeface="微软雅黑" panose="020B0503020204020204" pitchFamily="34" charset="-122"/>
                <a:ea typeface="微软雅黑" panose="020B0503020204020204" pitchFamily="34" charset="-122"/>
                <a:sym typeface="+mn-ea"/>
              </a:rPr>
              <a:t>测试用例</a:t>
            </a:r>
            <a:endParaRPr lang="zh-CN" altLang="en-US" sz="2400" b="1" dirty="0">
              <a:solidFill>
                <a:srgbClr val="2C3998"/>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2735580" y="3238500"/>
            <a:ext cx="6562725" cy="1066800"/>
          </a:xfrm>
          <a:prstGeom prst="rect">
            <a:avLst/>
          </a:prstGeom>
        </p:spPr>
      </p:pic>
      <p:pic>
        <p:nvPicPr>
          <p:cNvPr id="9" name="图片 8"/>
          <p:cNvPicPr>
            <a:picLocks noChangeAspect="1"/>
          </p:cNvPicPr>
          <p:nvPr/>
        </p:nvPicPr>
        <p:blipFill>
          <a:blip r:embed="rId3"/>
          <a:stretch>
            <a:fillRect/>
          </a:stretch>
        </p:blipFill>
        <p:spPr>
          <a:xfrm>
            <a:off x="2735580" y="4305300"/>
            <a:ext cx="6581775" cy="1295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26515" y="860425"/>
            <a:ext cx="1402080" cy="460375"/>
          </a:xfrm>
          <a:prstGeom prst="rect">
            <a:avLst/>
          </a:prstGeom>
          <a:noFill/>
        </p:spPr>
        <p:txBody>
          <a:bodyPr wrap="none" rtlCol="0">
            <a:spAutoFit/>
          </a:bodyPr>
          <a:lstStyle/>
          <a:p>
            <a:pPr>
              <a:buClrTx/>
              <a:buSzTx/>
              <a:buFontTx/>
            </a:pPr>
            <a:r>
              <a:rPr lang="zh-CN" altLang="en-US" sz="2400" b="1" dirty="0">
                <a:solidFill>
                  <a:srgbClr val="2C3998"/>
                </a:solidFill>
                <a:latin typeface="微软雅黑" panose="020B0503020204020204" pitchFamily="34" charset="-122"/>
                <a:ea typeface="微软雅黑" panose="020B0503020204020204" pitchFamily="34" charset="-122"/>
                <a:sym typeface="+mn-ea"/>
              </a:rPr>
              <a:t>用户手册</a:t>
            </a:r>
            <a:endParaRPr lang="zh-CN" altLang="en-US" sz="2400" b="1" dirty="0">
              <a:solidFill>
                <a:srgbClr val="2C3998"/>
              </a:solidFill>
              <a:latin typeface="微软雅黑" panose="020B0503020204020204" pitchFamily="34" charset="-122"/>
              <a:ea typeface="微软雅黑" panose="020B0503020204020204" pitchFamily="34" charset="-122"/>
              <a:sym typeface="+mn-ea"/>
            </a:endParaRPr>
          </a:p>
        </p:txBody>
      </p:sp>
      <p:pic>
        <p:nvPicPr>
          <p:cNvPr id="561" name="图片 56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91565" y="1967865"/>
            <a:ext cx="2199005" cy="3949700"/>
          </a:xfrm>
          <a:prstGeom prst="rect">
            <a:avLst/>
          </a:prstGeom>
          <a:noFill/>
          <a:ln>
            <a:noFill/>
          </a:ln>
        </p:spPr>
      </p:pic>
      <p:sp>
        <p:nvSpPr>
          <p:cNvPr id="6" name="文本框 5"/>
          <p:cNvSpPr txBox="1"/>
          <p:nvPr/>
        </p:nvSpPr>
        <p:spPr>
          <a:xfrm>
            <a:off x="4025265" y="2064385"/>
            <a:ext cx="1143635" cy="368300"/>
          </a:xfrm>
          <a:prstGeom prst="rect">
            <a:avLst/>
          </a:prstGeom>
          <a:noFill/>
        </p:spPr>
        <p:txBody>
          <a:bodyPr wrap="square" rtlCol="0">
            <a:spAutoFit/>
          </a:bodyPr>
          <a:p>
            <a:r>
              <a:rPr lang="zh-CN" altLang="en-US" b="1"/>
              <a:t>上架通知</a:t>
            </a:r>
            <a:endParaRPr lang="zh-CN" altLang="en-US" b="1"/>
          </a:p>
        </p:txBody>
      </p:sp>
      <p:pic>
        <p:nvPicPr>
          <p:cNvPr id="574" name="图片 5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484620" y="1967865"/>
            <a:ext cx="2200275" cy="3949700"/>
          </a:xfrm>
          <a:prstGeom prst="rect">
            <a:avLst/>
          </a:prstGeom>
          <a:noFill/>
          <a:ln>
            <a:noFill/>
          </a:ln>
        </p:spPr>
      </p:pic>
      <p:sp>
        <p:nvSpPr>
          <p:cNvPr id="7" name="文本框 6"/>
          <p:cNvSpPr txBox="1"/>
          <p:nvPr/>
        </p:nvSpPr>
        <p:spPr>
          <a:xfrm>
            <a:off x="8684895" y="1967865"/>
            <a:ext cx="2193290" cy="368300"/>
          </a:xfrm>
          <a:prstGeom prst="rect">
            <a:avLst/>
          </a:prstGeom>
          <a:noFill/>
        </p:spPr>
        <p:txBody>
          <a:bodyPr wrap="square" rtlCol="0">
            <a:spAutoFit/>
          </a:bodyPr>
          <a:p>
            <a:pPr algn="ctr"/>
            <a:r>
              <a:rPr lang="zh-CN" altLang="en-US" b="1"/>
              <a:t>选择是否接受通知</a:t>
            </a:r>
            <a:endParaRPr lang="zh-CN" altLang="en-US" b="1"/>
          </a:p>
        </p:txBody>
      </p:sp>
      <p:sp>
        <p:nvSpPr>
          <p:cNvPr id="100" name="文本框 99"/>
          <p:cNvSpPr txBox="1"/>
          <p:nvPr/>
        </p:nvSpPr>
        <p:spPr>
          <a:xfrm>
            <a:off x="8962390" y="2432685"/>
            <a:ext cx="1637665" cy="1568450"/>
          </a:xfrm>
          <a:prstGeom prst="rect">
            <a:avLst/>
          </a:prstGeom>
          <a:noFill/>
          <a:ln w="9525">
            <a:noFill/>
          </a:ln>
        </p:spPr>
        <p:txBody>
          <a:bodyPr wrap="square">
            <a:spAutoFit/>
          </a:bodyPr>
          <a:p>
            <a:pPr indent="0"/>
            <a:r>
              <a:rPr lang="zh-CN" sz="1200" b="0">
                <a:latin typeface="Calibri" panose="020F0502020204030204" charset="0"/>
                <a:ea typeface="宋体" panose="02010600030101010101" pitchFamily="2" charset="-122"/>
              </a:rPr>
              <a:t>操作：打钩表示接受该团购重新上架的通知，默认不打勾为不接收。输出：该商品再次上架时将接受系统通知其重新发起团购的消息</a:t>
            </a:r>
            <a:endParaRPr lang="zh-CN" altLang="en-US"/>
          </a:p>
        </p:txBody>
      </p:sp>
      <p:sp>
        <p:nvSpPr>
          <p:cNvPr id="8" name="文本框 7"/>
          <p:cNvSpPr txBox="1"/>
          <p:nvPr/>
        </p:nvSpPr>
        <p:spPr>
          <a:xfrm>
            <a:off x="3577590" y="2432685"/>
            <a:ext cx="2038350" cy="1383665"/>
          </a:xfrm>
          <a:prstGeom prst="rect">
            <a:avLst/>
          </a:prstGeom>
          <a:noFill/>
          <a:ln w="9525">
            <a:noFill/>
          </a:ln>
        </p:spPr>
        <p:txBody>
          <a:bodyPr wrap="square">
            <a:spAutoFit/>
          </a:bodyPr>
          <a:p>
            <a:pPr indent="0"/>
            <a:r>
              <a:rPr lang="zh-CN" sz="1200" b="0">
                <a:latin typeface="Calibri" panose="020F0502020204030204" charset="0"/>
                <a:ea typeface="宋体" panose="02010600030101010101" pitchFamily="2" charset="-122"/>
              </a:rPr>
              <a:t>操作：发起团购的选择页面，将会出现是否通知上次购买用户的条目，点击将弹出提醒：“是否通知上次参与此团购的用户”点击则团购将重新通知上次参与该团购且未关闭通知的用户</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23670" y="882015"/>
            <a:ext cx="762635" cy="460375"/>
          </a:xfrm>
          <a:prstGeom prst="rect">
            <a:avLst/>
          </a:prstGeom>
          <a:noFill/>
        </p:spPr>
        <p:txBody>
          <a:bodyPr wrap="none" rtlCol="0">
            <a:spAutoFit/>
          </a:bodyPr>
          <a:lstStyle/>
          <a:p>
            <a:pPr lvl="0" algn="l">
              <a:buClrTx/>
              <a:buSzTx/>
              <a:buFontTx/>
            </a:pPr>
            <a:r>
              <a:rPr lang="zh-CN" altLang="en-US" sz="2400" b="1" dirty="0">
                <a:solidFill>
                  <a:srgbClr val="2C3998"/>
                </a:solidFill>
                <a:latin typeface="微软雅黑" panose="020B0503020204020204" pitchFamily="34" charset="-122"/>
                <a:ea typeface="微软雅黑" panose="020B0503020204020204" pitchFamily="34" charset="-122"/>
                <a:sym typeface="+mn-ea"/>
              </a:rPr>
              <a:t>SRS</a:t>
            </a:r>
            <a:endParaRPr lang="zh-CN" altLang="en-US" sz="2400" b="1" dirty="0">
              <a:solidFill>
                <a:srgbClr val="2C3998"/>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2237740" y="1770380"/>
            <a:ext cx="7717155" cy="3317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7680" cy="922020"/>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需求变更申请</a:t>
            </a:r>
            <a:endParaRPr lang="en-US" altLang="zh-CN"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第一部分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2" name="文本框 1">
            <a:hlinkClick r:id="rId1" action="ppaction://hlinksldjump"/>
          </p:cNvPr>
          <p:cNvSpPr txBox="1"/>
          <p:nvPr/>
        </p:nvSpPr>
        <p:spPr>
          <a:xfrm>
            <a:off x="9808845" y="2291080"/>
            <a:ext cx="571500" cy="368300"/>
          </a:xfrm>
          <a:prstGeom prst="rect">
            <a:avLst/>
          </a:prstGeom>
          <a:noFill/>
        </p:spPr>
        <p:txBody>
          <a:bodyPr wrap="square" rtlCol="0">
            <a:spAutoFit/>
          </a:bodyPr>
          <a:p>
            <a:r>
              <a:rPr lang="en-US" altLang="zh-CN"/>
              <a:t>[2]</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107996" cy="46166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甘特图</a:t>
            </a:r>
            <a:endParaRPr lang="en-US" altLang="zh-CN" sz="2400" b="1" dirty="0">
              <a:solidFill>
                <a:srgbClr val="2C3998"/>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85321" y="1512904"/>
            <a:ext cx="7768485" cy="4154866"/>
          </a:xfrm>
          <a:prstGeom prst="rect">
            <a:avLst/>
          </a:prstGeom>
        </p:spPr>
      </p:pic>
      <p:pic>
        <p:nvPicPr>
          <p:cNvPr id="8" name="图片 7"/>
          <p:cNvPicPr>
            <a:picLocks noChangeAspect="1"/>
          </p:cNvPicPr>
          <p:nvPr/>
        </p:nvPicPr>
        <p:blipFill>
          <a:blip r:embed="rId2"/>
          <a:stretch>
            <a:fillRect/>
          </a:stretch>
        </p:blipFill>
        <p:spPr>
          <a:xfrm>
            <a:off x="9033891" y="2029373"/>
            <a:ext cx="2080440" cy="2309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2926080" cy="922020"/>
          </a:xfrm>
          <a:prstGeom prst="rect">
            <a:avLst/>
          </a:prstGeom>
          <a:noFill/>
        </p:spPr>
        <p:txBody>
          <a:bodyPr wrap="none" rtlCol="0">
            <a:spAutoFit/>
          </a:bodyPr>
          <a:lstStyle/>
          <a:p>
            <a:r>
              <a:rPr lang="zh-CN" altLang="en-US" sz="5400" b="1" dirty="0">
                <a:solidFill>
                  <a:srgbClr val="2C3998"/>
                </a:solidFill>
                <a:latin typeface="微软雅黑" panose="020B0503020204020204" pitchFamily="34" charset="-122"/>
                <a:ea typeface="微软雅黑" panose="020B0503020204020204" pitchFamily="34" charset="-122"/>
              </a:rPr>
              <a:t>其他内容</a:t>
            </a:r>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第十一部分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4020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内部评审</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979295" y="1210310"/>
            <a:ext cx="8437880" cy="490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4020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参考文献</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00810" y="1563370"/>
            <a:ext cx="9583420" cy="1568450"/>
          </a:xfrm>
          <a:prstGeom prst="rect">
            <a:avLst/>
          </a:prstGeom>
          <a:noFill/>
        </p:spPr>
        <p:txBody>
          <a:bodyPr wrap="square" rtlCol="0">
            <a:spAutoFit/>
          </a:bodyPr>
          <a:p>
            <a:r>
              <a:rPr lang="en-US" altLang="zh-CN" sz="2400"/>
              <a:t>[1]中国标准出版社. 计算机软件工程规范国家标准汇编．1998[M]. 中国标准出版社, 1998.</a:t>
            </a:r>
            <a:endParaRPr lang="en-US" altLang="zh-CN" sz="2400"/>
          </a:p>
          <a:p>
            <a:r>
              <a:rPr lang="en-US" altLang="zh-CN" sz="2400"/>
              <a:t>[2]GBT8567-2006计算机软件编制规范</a:t>
            </a:r>
            <a:r>
              <a:rPr lang="en-US" altLang="zh-CN" sz="2400">
                <a:sym typeface="+mn-ea"/>
              </a:rPr>
              <a:t>．2006[M]. 中国标准出版社, 2006.</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26554" y="749919"/>
            <a:ext cx="29260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会议记录和团建记录</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415772" cy="46166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绩效评价</a:t>
            </a:r>
            <a:endParaRPr lang="en-US" altLang="zh-CN" sz="2400" b="1" dirty="0">
              <a:solidFill>
                <a:srgbClr val="2C3998"/>
              </a:solidFill>
              <a:latin typeface="微软雅黑" panose="020B0503020204020204" pitchFamily="34" charset="-122"/>
              <a:ea typeface="微软雅黑" panose="020B0503020204020204" pitchFamily="34" charset="-122"/>
            </a:endParaRPr>
          </a:p>
        </p:txBody>
      </p:sp>
      <p:sp>
        <p:nvSpPr>
          <p:cNvPr id="8" name="文本框 4"/>
          <p:cNvSpPr txBox="1"/>
          <p:nvPr/>
        </p:nvSpPr>
        <p:spPr>
          <a:xfrm>
            <a:off x="1925955" y="4405630"/>
            <a:ext cx="8160385" cy="645160"/>
          </a:xfrm>
          <a:prstGeom prst="rect">
            <a:avLst/>
          </a:prstGeom>
          <a:noFill/>
        </p:spPr>
        <p:txBody>
          <a:bodyPr wrap="square" rtlCol="0">
            <a:spAutoFit/>
          </a:bodyPr>
          <a:lstStyle/>
          <a:p>
            <a:r>
              <a:rPr lang="zh-CN" altLang="en-US" dirty="0"/>
              <a:t>绩效评价采用组内互评模式，工作量和完成度两项工作指标在单人评分中各占比50%，单人评分中自评占总评分10%，项目经理占比30%，其他组员各占20%。</a:t>
            </a:r>
            <a:endParaRPr lang="zh-CN" altLang="en-US" dirty="0"/>
          </a:p>
        </p:txBody>
      </p:sp>
      <p:graphicFrame>
        <p:nvGraphicFramePr>
          <p:cNvPr id="3" name="表格 2"/>
          <p:cNvGraphicFramePr/>
          <p:nvPr>
            <p:custDataLst>
              <p:tags r:id="rId1"/>
            </p:custDataLst>
          </p:nvPr>
        </p:nvGraphicFramePr>
        <p:xfrm>
          <a:off x="1739900" y="1665605"/>
          <a:ext cx="8532495" cy="3365500"/>
        </p:xfrm>
        <a:graphic>
          <a:graphicData uri="http://schemas.openxmlformats.org/drawingml/2006/table">
            <a:tbl>
              <a:tblPr firstRow="1" bandRow="1">
                <a:tableStyleId>{5C22544A-7EE6-4342-B048-85BDC9FD1C3A}</a:tableStyleId>
              </a:tblPr>
              <a:tblGrid>
                <a:gridCol w="1020445"/>
                <a:gridCol w="1949790"/>
                <a:gridCol w="795993"/>
                <a:gridCol w="834849"/>
                <a:gridCol w="854278"/>
                <a:gridCol w="854278"/>
                <a:gridCol w="803910"/>
                <a:gridCol w="1418952"/>
              </a:tblGrid>
              <a:tr h="381000">
                <a:tc>
                  <a:txBody>
                    <a:bodyPr/>
                    <a:p>
                      <a:pPr algn="ctr">
                        <a:buNone/>
                      </a:pPr>
                      <a:r>
                        <a:rPr lang="zh-CN" altLang="en-US"/>
                        <a:t>姓名</a:t>
                      </a:r>
                      <a:endParaRPr lang="zh-CN" altLang="en-US"/>
                    </a:p>
                  </a:txBody>
                  <a:tcPr/>
                </a:tc>
                <a:tc>
                  <a:txBody>
                    <a:bodyPr/>
                    <a:p>
                      <a:pPr algn="ctr">
                        <a:buNone/>
                      </a:pPr>
                      <a:r>
                        <a:rPr lang="zh-CN" altLang="en-US"/>
                        <a:t>分工</a:t>
                      </a:r>
                      <a:endParaRPr lang="zh-CN" altLang="en-US"/>
                    </a:p>
                  </a:txBody>
                  <a:tcPr/>
                </a:tc>
                <a:tc>
                  <a:txBody>
                    <a:bodyPr/>
                    <a:p>
                      <a:pPr algn="ctr">
                        <a:buNone/>
                      </a:pPr>
                      <a:r>
                        <a:rPr lang="zh-CN" altLang="en-US"/>
                        <a:t>评</a:t>
                      </a:r>
                      <a:r>
                        <a:rPr lang="en-US" altLang="zh-CN"/>
                        <a:t>1</a:t>
                      </a:r>
                      <a:endParaRPr lang="en-US" altLang="zh-CN"/>
                    </a:p>
                  </a:txBody>
                  <a:tcPr/>
                </a:tc>
                <a:tc>
                  <a:txBody>
                    <a:bodyPr/>
                    <a:p>
                      <a:pPr algn="ctr">
                        <a:buNone/>
                      </a:pPr>
                      <a:r>
                        <a:rPr lang="zh-CN" altLang="en-US"/>
                        <a:t>评</a:t>
                      </a:r>
                      <a:r>
                        <a:rPr lang="en-US" altLang="zh-CN"/>
                        <a:t>2</a:t>
                      </a:r>
                      <a:endParaRPr lang="en-US" altLang="zh-CN"/>
                    </a:p>
                  </a:txBody>
                  <a:tcPr/>
                </a:tc>
                <a:tc>
                  <a:txBody>
                    <a:bodyPr/>
                    <a:p>
                      <a:pPr algn="ctr">
                        <a:buNone/>
                      </a:pPr>
                      <a:r>
                        <a:rPr lang="zh-CN" altLang="en-US"/>
                        <a:t>评</a:t>
                      </a:r>
                      <a:r>
                        <a:rPr lang="en-US" altLang="zh-CN"/>
                        <a:t>3</a:t>
                      </a:r>
                      <a:endParaRPr lang="en-US" altLang="zh-CN"/>
                    </a:p>
                  </a:txBody>
                  <a:tcPr/>
                </a:tc>
                <a:tc>
                  <a:txBody>
                    <a:bodyPr/>
                    <a:p>
                      <a:pPr algn="ctr">
                        <a:buNone/>
                      </a:pPr>
                      <a:r>
                        <a:rPr lang="zh-CN" altLang="en-US"/>
                        <a:t>评</a:t>
                      </a:r>
                      <a:r>
                        <a:rPr lang="en-US" altLang="zh-CN"/>
                        <a:t>4</a:t>
                      </a:r>
                      <a:endParaRPr lang="en-US" altLang="zh-CN"/>
                    </a:p>
                  </a:txBody>
                  <a:tcPr/>
                </a:tc>
                <a:tc>
                  <a:txBody>
                    <a:bodyPr/>
                    <a:p>
                      <a:pPr algn="ctr">
                        <a:buNone/>
                      </a:pPr>
                      <a:r>
                        <a:rPr lang="zh-CN" altLang="en-US"/>
                        <a:t>评</a:t>
                      </a:r>
                      <a:r>
                        <a:rPr lang="en-US" altLang="zh-CN"/>
                        <a:t>5</a:t>
                      </a:r>
                      <a:endParaRPr lang="en-US" altLang="zh-CN"/>
                    </a:p>
                  </a:txBody>
                  <a:tcPr/>
                </a:tc>
                <a:tc>
                  <a:txBody>
                    <a:bodyPr/>
                    <a:p>
                      <a:pPr algn="ctr">
                        <a:buNone/>
                      </a:pPr>
                      <a:r>
                        <a:rPr lang="zh-CN" altLang="en-US"/>
                        <a:t>评分</a:t>
                      </a:r>
                      <a:endParaRPr lang="zh-CN" altLang="en-US"/>
                    </a:p>
                  </a:txBody>
                  <a:tcPr/>
                </a:tc>
              </a:tr>
              <a:tr h="381000">
                <a:tc>
                  <a:txBody>
                    <a:bodyPr/>
                    <a:p>
                      <a:pPr algn="ctr">
                        <a:buNone/>
                      </a:pPr>
                      <a:r>
                        <a:rPr lang="zh-CN" altLang="en-US"/>
                        <a:t>刘书宇</a:t>
                      </a:r>
                      <a:endParaRPr lang="zh-CN" altLang="en-US"/>
                    </a:p>
                  </a:txBody>
                  <a:tcPr/>
                </a:tc>
                <a:tc>
                  <a:txBody>
                    <a:bodyPr/>
                    <a:p>
                      <a:pPr algn="ctr">
                        <a:buNone/>
                      </a:pPr>
                      <a:r>
                        <a:rPr lang="zh-CN" altLang="en-US"/>
                        <a:t>需求影响分析</a:t>
                      </a:r>
                      <a:endParaRPr lang="zh-CN" altLang="en-US"/>
                    </a:p>
                    <a:p>
                      <a:pPr algn="ctr">
                        <a:buNone/>
                      </a:pPr>
                      <a:r>
                        <a:rPr lang="zh-CN" altLang="en-US"/>
                        <a:t>修改其他文档</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8.9</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zh-CN" altLang="en-US"/>
                        <a:t>张安</a:t>
                      </a:r>
                      <a:r>
                        <a:rPr lang="zh-CN" altLang="en-US"/>
                        <a:t>硕</a:t>
                      </a:r>
                      <a:endParaRPr lang="zh-CN" altLang="en-US"/>
                    </a:p>
                  </a:txBody>
                  <a:tcPr/>
                </a:tc>
                <a:tc>
                  <a:txBody>
                    <a:bodyPr/>
                    <a:p>
                      <a:pPr algn="ctr">
                        <a:buNone/>
                      </a:pPr>
                      <a:r>
                        <a:rPr lang="zh-CN" altLang="en-US" sz="1800">
                          <a:sym typeface="+mn-ea"/>
                        </a:rPr>
                        <a:t>需求影响分析</a:t>
                      </a:r>
                      <a:endParaRPr lang="zh-CN" altLang="en-US" sz="1800">
                        <a:sym typeface="+mn-ea"/>
                      </a:endParaRPr>
                    </a:p>
                    <a:p>
                      <a:pPr algn="ctr">
                        <a:buNone/>
                      </a:pPr>
                      <a:r>
                        <a:rPr lang="zh-CN" altLang="en-US" sz="1800">
                          <a:sym typeface="+mn-ea"/>
                        </a:rPr>
                        <a:t>修改用例</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7.95</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zh-CN" altLang="en-US"/>
                        <a:t>彭昕</a:t>
                      </a:r>
                      <a:r>
                        <a:rPr lang="zh-CN" altLang="en-US"/>
                        <a:t>怡</a:t>
                      </a:r>
                      <a:endParaRPr lang="zh-CN" altLang="en-US"/>
                    </a:p>
                  </a:txBody>
                  <a:tcPr/>
                </a:tc>
                <a:tc>
                  <a:txBody>
                    <a:bodyPr/>
                    <a:p>
                      <a:pPr algn="ctr">
                        <a:buNone/>
                      </a:pPr>
                      <a:r>
                        <a:rPr lang="zh-CN" altLang="en-US" sz="1800">
                          <a:sym typeface="+mn-ea"/>
                        </a:rPr>
                        <a:t>需求影响分析</a:t>
                      </a:r>
                      <a:endParaRPr lang="zh-CN" altLang="en-US" sz="1800">
                        <a:sym typeface="+mn-ea"/>
                      </a:endParaRPr>
                    </a:p>
                    <a:p>
                      <a:pPr algn="ctr">
                        <a:buNone/>
                      </a:pPr>
                      <a:r>
                        <a:rPr lang="zh-CN" altLang="en-US" sz="1800">
                          <a:sym typeface="+mn-ea"/>
                        </a:rPr>
                        <a:t>修改用例</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8.45</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zh-CN" altLang="en-US"/>
                        <a:t>梁</a:t>
                      </a:r>
                      <a:r>
                        <a:rPr lang="zh-CN" altLang="en-US"/>
                        <a:t>泽生</a:t>
                      </a:r>
                      <a:endParaRPr lang="zh-CN" altLang="en-US"/>
                    </a:p>
                  </a:txBody>
                  <a:tcPr/>
                </a:tc>
                <a:tc>
                  <a:txBody>
                    <a:bodyPr/>
                    <a:p>
                      <a:pPr algn="ctr">
                        <a:buNone/>
                      </a:pPr>
                      <a:r>
                        <a:rPr lang="zh-CN" altLang="en-US"/>
                        <a:t>需求跟踪矩阵</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8.4</a:t>
                      </a:r>
                      <a:endParaRPr lang="en-US" altLang="en-US" sz="24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zh-CN" altLang="en-US"/>
                        <a:t>谢子</a:t>
                      </a:r>
                      <a:r>
                        <a:rPr lang="zh-CN" altLang="en-US"/>
                        <a:t>文</a:t>
                      </a:r>
                      <a:endParaRPr lang="zh-CN" altLang="en-US"/>
                    </a:p>
                  </a:txBody>
                  <a:tcPr/>
                </a:tc>
                <a:tc>
                  <a:txBody>
                    <a:bodyPr/>
                    <a:p>
                      <a:pPr algn="ctr">
                        <a:buNone/>
                      </a:pPr>
                      <a:r>
                        <a:rPr lang="zh-CN" altLang="en-US" sz="1800">
                          <a:sym typeface="+mn-ea"/>
                        </a:rPr>
                        <a:t>需求影响分析</a:t>
                      </a:r>
                      <a:endParaRPr lang="zh-CN" altLang="en-US" sz="1800"/>
                    </a:p>
                    <a:p>
                      <a:pPr algn="ctr">
                        <a:buNone/>
                      </a:pPr>
                      <a:r>
                        <a:rPr lang="zh-CN" altLang="en-US"/>
                        <a:t>修改原型</a:t>
                      </a:r>
                      <a:endParaRPr lang="zh-CN" altLang="en-US"/>
                    </a:p>
                  </a:txBody>
                  <a:tcPr/>
                </a:tc>
                <a:tc>
                  <a:txBody>
                    <a:bodyPr/>
                    <a:p>
                      <a:pPr indent="0" algn="ctr">
                        <a:buNone/>
                      </a:pPr>
                      <a:r>
                        <a:rPr lang="en-US" altLang="en-US" sz="2400" b="0">
                          <a:solidFill>
                            <a:srgbClr val="000000"/>
                          </a:solidFill>
                          <a:latin typeface="宋体" panose="02010600030101010101" pitchFamily="2" charset="-122"/>
                        </a:rPr>
                        <a:t>8.5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7.5</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7</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9</a:t>
                      </a:r>
                      <a:endParaRPr lang="en-US" altLang="en-US" sz="2400" b="0">
                        <a:solidFill>
                          <a:srgbClr val="000000"/>
                        </a:solidFill>
                        <a:latin typeface="宋体" panose="02010600030101010101" pitchFamily="2" charset="-122"/>
                      </a:endParaRPr>
                    </a:p>
                  </a:txBody>
                  <a:tcPr marL="12700" marR="12700" marT="12700" vert="horz" anchor="ctr" anchorCtr="0"/>
                </a:tc>
                <a:tc>
                  <a:txBody>
                    <a:bodyPr/>
                    <a:p>
                      <a:pPr indent="0" algn="ctr">
                        <a:buNone/>
                      </a:pPr>
                      <a:r>
                        <a:rPr lang="en-US" altLang="en-US" sz="2400" b="0">
                          <a:solidFill>
                            <a:srgbClr val="000000"/>
                          </a:solidFill>
                          <a:latin typeface="宋体" panose="02010600030101010101" pitchFamily="2" charset="-122"/>
                        </a:rPr>
                        <a:t>8.15</a:t>
                      </a:r>
                      <a:endParaRPr lang="en-US" altLang="en-US" sz="2400" b="0">
                        <a:solidFill>
                          <a:srgbClr val="000000"/>
                        </a:solidFill>
                        <a:latin typeface="宋体" panose="02010600030101010101" pitchFamily="2"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4" name="文本框 1"/>
          <p:cNvSpPr txBox="1"/>
          <p:nvPr/>
        </p:nvSpPr>
        <p:spPr>
          <a:xfrm>
            <a:off x="1199515" y="2644140"/>
            <a:ext cx="4869180" cy="1285241"/>
          </a:xfrm>
          <a:prstGeom prst="rect">
            <a:avLst/>
          </a:prstGeom>
          <a:noFill/>
        </p:spPr>
        <p:txBody>
          <a:bodyPr wrap="square" rtlCol="0">
            <a:spAutoFit/>
          </a:bodyPr>
          <a:lstStyle/>
          <a:p>
            <a:r>
              <a:rPr lang="zh-CN" altLang="en-US" sz="8000" spc="600" dirty="0">
                <a:solidFill>
                  <a:srgbClr val="2C3998"/>
                </a:solidFill>
                <a:latin typeface="字魂5号-无外润黑体" panose="00000500000000000000" pitchFamily="2" charset="-122"/>
                <a:ea typeface="字魂5号-无外润黑体" panose="00000500000000000000" pitchFamily="2" charset="-122"/>
              </a:rPr>
              <a:t>谢谢大家！</a:t>
            </a:r>
            <a:endParaRPr lang="zh-CN" altLang="en-US" sz="8000" spc="600" dirty="0">
              <a:solidFill>
                <a:srgbClr val="2C3998"/>
              </a:solidFill>
              <a:latin typeface="字魂5号-无外润黑体" panose="00000500000000000000" pitchFamily="2" charset="-122"/>
              <a:ea typeface="字魂5号-无外润黑体" panose="00000500000000000000" pitchFamily="2" charset="-122"/>
            </a:endParaRPr>
          </a:p>
        </p:txBody>
      </p:sp>
      <p:sp>
        <p:nvSpPr>
          <p:cNvPr id="1049015" name="矩形 2"/>
          <p:cNvSpPr/>
          <p:nvPr/>
        </p:nvSpPr>
        <p:spPr>
          <a:xfrm>
            <a:off x="1199553" y="4622136"/>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Thank You</a:t>
            </a:r>
            <a:endParaRPr lang="zh-CN" altLang="en-US" sz="1200" dirty="0">
              <a:solidFill>
                <a:srgbClr val="2C3998"/>
              </a:solidFill>
              <a:latin typeface="字魂5号-无外润黑体" panose="00000500000000000000" pitchFamily="2" charset="-122"/>
              <a:ea typeface="字魂5号-无外润黑体" panose="00000500000000000000" pitchFamily="2" charset="-122"/>
            </a:endParaRPr>
          </a:p>
        </p:txBody>
      </p:sp>
      <p:grpSp>
        <p:nvGrpSpPr>
          <p:cNvPr id="295" name="组合 7"/>
          <p:cNvGrpSpPr/>
          <p:nvPr/>
        </p:nvGrpSpPr>
        <p:grpSpPr>
          <a:xfrm>
            <a:off x="1325570" y="1550672"/>
            <a:ext cx="611974" cy="129836"/>
            <a:chOff x="6705601" y="1045030"/>
            <a:chExt cx="611974" cy="129836"/>
          </a:xfrm>
          <a:solidFill>
            <a:srgbClr val="2C3998">
              <a:alpha val="50000"/>
            </a:srgbClr>
          </a:solidFill>
        </p:grpSpPr>
        <p:sp>
          <p:nvSpPr>
            <p:cNvPr id="1049016" name="椭圆 8"/>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7" name="椭圆 9"/>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49018" name="椭圆 10"/>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9014"/>
                                        </p:tgtEl>
                                        <p:attrNameLst>
                                          <p:attrName>style.visibility</p:attrName>
                                        </p:attrNameLst>
                                      </p:cBhvr>
                                      <p:to>
                                        <p:strVal val="visible"/>
                                      </p:to>
                                    </p:set>
                                    <p:animEffect transition="in" filter="fade">
                                      <p:cBhvr>
                                        <p:cTn id="7" dur="500"/>
                                        <p:tgtEl>
                                          <p:spTgt spid="10490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9015"/>
                                        </p:tgtEl>
                                        <p:attrNameLst>
                                          <p:attrName>style.visibility</p:attrName>
                                        </p:attrNameLst>
                                      </p:cBhvr>
                                      <p:to>
                                        <p:strVal val="visible"/>
                                      </p:to>
                                    </p:set>
                                    <p:animEffect transition="in" filter="fade">
                                      <p:cBhvr>
                                        <p:cTn id="11" dur="500"/>
                                        <p:tgtEl>
                                          <p:spTgt spid="10490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5"/>
                                        </p:tgtEl>
                                        <p:attrNameLst>
                                          <p:attrName>style.visibility</p:attrName>
                                        </p:attrNameLst>
                                      </p:cBhvr>
                                      <p:to>
                                        <p:strVal val="visible"/>
                                      </p:to>
                                    </p:set>
                                    <p:animEffect transition="in" filter="fade">
                                      <p:cBhvr>
                                        <p:cTn id="15"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4" grpId="0"/>
      <p:bldP spid="10490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团购参与者</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762750" y="557530"/>
            <a:ext cx="3884930" cy="6027420"/>
          </a:xfrm>
          <a:prstGeom prst="rect">
            <a:avLst/>
          </a:prstGeom>
        </p:spPr>
      </p:pic>
      <p:sp>
        <p:nvSpPr>
          <p:cNvPr id="100" name="文本框 99"/>
          <p:cNvSpPr txBox="1"/>
          <p:nvPr/>
        </p:nvSpPr>
        <p:spPr>
          <a:xfrm>
            <a:off x="1447800" y="1765935"/>
            <a:ext cx="3264535" cy="953135"/>
          </a:xfrm>
          <a:prstGeom prst="rect">
            <a:avLst/>
          </a:prstGeom>
          <a:noFill/>
          <a:ln w="9525">
            <a:noFill/>
          </a:ln>
        </p:spPr>
        <p:txBody>
          <a:bodyPr wrap="square">
            <a:spAutoFit/>
          </a:bodyPr>
          <a:p>
            <a:pPr indent="0"/>
            <a:r>
              <a:rPr lang="zh-CN" sz="2800" b="1">
                <a:latin typeface="Times New Roman" panose="02020603050405020304" pitchFamily="18" charset="0"/>
                <a:ea typeface="宋体" panose="02010600030101010101" pitchFamily="2" charset="-122"/>
              </a:rPr>
              <a:t>需要团长的信用值，比如分数</a:t>
            </a:r>
            <a:r>
              <a:rPr lang="en-US" sz="2800" b="1">
                <a:latin typeface="Times New Roman" panose="02020603050405020304" pitchFamily="18" charset="0"/>
              </a:rPr>
              <a:t>/</a:t>
            </a:r>
            <a:r>
              <a:rPr lang="zh-CN" sz="2800" b="1">
                <a:latin typeface="Times New Roman" panose="02020603050405020304" pitchFamily="18" charset="0"/>
                <a:ea typeface="宋体" panose="02010600030101010101" pitchFamily="2" charset="-122"/>
              </a:rPr>
              <a:t>星级</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17068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团购发起者</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447800" y="1765935"/>
            <a:ext cx="4215765" cy="2676525"/>
          </a:xfrm>
          <a:prstGeom prst="rect">
            <a:avLst/>
          </a:prstGeom>
          <a:noFill/>
          <a:ln w="9525">
            <a:noFill/>
          </a:ln>
        </p:spPr>
        <p:txBody>
          <a:bodyPr wrap="square">
            <a:spAutoFit/>
          </a:bodyPr>
          <a:p>
            <a:pPr indent="0"/>
            <a:r>
              <a:rPr sz="2800" b="1">
                <a:latin typeface="Times New Roman" panose="02020603050405020304" pitchFamily="18" charset="0"/>
              </a:rPr>
              <a:t>1.支持已完成团购的订单重新开启团购</a:t>
            </a:r>
            <a:endParaRPr sz="2800" b="1">
              <a:latin typeface="Times New Roman" panose="02020603050405020304" pitchFamily="18" charset="0"/>
            </a:endParaRPr>
          </a:p>
          <a:p>
            <a:pPr indent="0"/>
            <a:r>
              <a:rPr lang="en-US" sz="2800" b="1">
                <a:latin typeface="Times New Roman" panose="02020603050405020304" pitchFamily="18" charset="0"/>
              </a:rPr>
              <a:t>2. </a:t>
            </a:r>
            <a:r>
              <a:rPr sz="2800" b="1">
                <a:latin typeface="Times New Roman" panose="02020603050405020304" pitchFamily="18" charset="0"/>
              </a:rPr>
              <a:t>并可以选择是否通知上次买过的用户，用户在下单时能够选择是否接受订阅该团购重新开启的通知</a:t>
            </a:r>
            <a:endParaRPr sz="2800" b="1">
              <a:latin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6753225" y="556895"/>
            <a:ext cx="3850005" cy="5931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1"/>
          <p:cNvSpPr txBox="1"/>
          <p:nvPr/>
        </p:nvSpPr>
        <p:spPr>
          <a:xfrm>
            <a:off x="5514742" y="2202929"/>
            <a:ext cx="4297680" cy="1753235"/>
          </a:xfrm>
          <a:prstGeom prst="rect">
            <a:avLst/>
          </a:prstGeom>
          <a:noFill/>
        </p:spPr>
        <p:txBody>
          <a:bodyPr wrap="none" rtlCol="0">
            <a:spAutoFit/>
          </a:bodyPr>
          <a:lstStyle/>
          <a:p>
            <a:pPr algn="l"/>
            <a:r>
              <a:rPr lang="zh-CN" altLang="en-US" sz="5400" b="1" dirty="0">
                <a:solidFill>
                  <a:srgbClr val="2C3998"/>
                </a:solidFill>
                <a:latin typeface="微软雅黑" panose="020B0503020204020204" pitchFamily="34" charset="-122"/>
                <a:ea typeface="微软雅黑" panose="020B0503020204020204" pitchFamily="34" charset="-122"/>
                <a:sym typeface="+mn-ea"/>
              </a:rPr>
              <a:t>变更影响分析</a:t>
            </a:r>
            <a:endParaRPr lang="zh-CN" altLang="en-US" sz="5400" b="1" dirty="0">
              <a:solidFill>
                <a:srgbClr val="2C3998"/>
              </a:solidFill>
              <a:latin typeface="微软雅黑" panose="020B0503020204020204" pitchFamily="34" charset="-122"/>
              <a:ea typeface="微软雅黑" panose="020B0503020204020204" pitchFamily="34" charset="-122"/>
            </a:endParaRPr>
          </a:p>
          <a:p>
            <a:endParaRPr lang="zh-CN" altLang="en-US" sz="5400" b="1" dirty="0">
              <a:solidFill>
                <a:srgbClr val="2C3998"/>
              </a:solidFill>
              <a:latin typeface="微软雅黑" panose="020B0503020204020204" pitchFamily="34" charset="-122"/>
              <a:ea typeface="微软雅黑" panose="020B0503020204020204" pitchFamily="34" charset="-122"/>
            </a:endParaRPr>
          </a:p>
        </p:txBody>
      </p:sp>
      <p:sp>
        <p:nvSpPr>
          <p:cNvPr id="1048679" name="矩形: 圆角 4"/>
          <p:cNvSpPr/>
          <p:nvPr/>
        </p:nvSpPr>
        <p:spPr>
          <a:xfrm>
            <a:off x="9789124" y="4179891"/>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300" dirty="0">
                <a:solidFill>
                  <a:srgbClr val="2C3998"/>
                </a:solidFill>
                <a:latin typeface="字魂5号-无外润黑体" panose="00000500000000000000" pitchFamily="2" charset="-122"/>
                <a:ea typeface="字魂5号-无外润黑体" panose="00000500000000000000" pitchFamily="2" charset="-122"/>
              </a:rPr>
              <a:t>第二部分</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76"/>
                                        </p:tgtEl>
                                        <p:attrNameLst>
                                          <p:attrName>style.visibility</p:attrName>
                                        </p:attrNameLst>
                                      </p:cBhvr>
                                      <p:to>
                                        <p:strVal val="visible"/>
                                      </p:to>
                                    </p:set>
                                    <p:animEffect transition="in" filter="fade">
                                      <p:cBhvr>
                                        <p:cTn id="7" dur="500"/>
                                        <p:tgtEl>
                                          <p:spTgt spid="10486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79"/>
                                        </p:tgtEl>
                                        <p:attrNameLst>
                                          <p:attrName>style.visibility</p:attrName>
                                        </p:attrNameLst>
                                      </p:cBhvr>
                                      <p:to>
                                        <p:strVal val="visible"/>
                                      </p:to>
                                    </p:set>
                                    <p:animEffect transition="in" filter="fade">
                                      <p:cBhvr>
                                        <p:cTn id="10" dur="500"/>
                                        <p:tgtEl>
                                          <p:spTgt spid="104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p:bldP spid="10486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6554" y="749919"/>
            <a:ext cx="792480" cy="460375"/>
          </a:xfrm>
          <a:prstGeom prst="rect">
            <a:avLst/>
          </a:prstGeom>
          <a:noFill/>
        </p:spPr>
        <p:txBody>
          <a:bodyPr wrap="none" rtlCol="0">
            <a:spAutoFit/>
          </a:bodyPr>
          <a:lstStyle/>
          <a:p>
            <a:r>
              <a:rPr lang="zh-CN" altLang="en-US" sz="2400" b="1" dirty="0">
                <a:solidFill>
                  <a:srgbClr val="2C3998"/>
                </a:solidFill>
                <a:latin typeface="微软雅黑" panose="020B0503020204020204" pitchFamily="34" charset="-122"/>
                <a:ea typeface="微软雅黑" panose="020B0503020204020204" pitchFamily="34" charset="-122"/>
              </a:rPr>
              <a:t>报告</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79145" y="1210310"/>
            <a:ext cx="7585710" cy="4970780"/>
          </a:xfrm>
          <a:prstGeom prst="rect">
            <a:avLst/>
          </a:prstGeom>
        </p:spPr>
      </p:pic>
      <p:pic>
        <p:nvPicPr>
          <p:cNvPr id="3" name="图片 2"/>
          <p:cNvPicPr>
            <a:picLocks noChangeAspect="1"/>
          </p:cNvPicPr>
          <p:nvPr/>
        </p:nvPicPr>
        <p:blipFill>
          <a:blip r:embed="rId2"/>
          <a:stretch>
            <a:fillRect/>
          </a:stretch>
        </p:blipFill>
        <p:spPr>
          <a:xfrm>
            <a:off x="3983355" y="1210310"/>
            <a:ext cx="7586345" cy="5020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26554" y="749919"/>
            <a:ext cx="1706880" cy="460375"/>
          </a:xfrm>
          <a:prstGeom prst="rect">
            <a:avLst/>
          </a:prstGeom>
          <a:noFill/>
        </p:spPr>
        <p:txBody>
          <a:bodyPr wrap="none" rtlCol="0">
            <a:spAutoFit/>
          </a:bodyPr>
          <a:p>
            <a:r>
              <a:rPr lang="zh-CN" altLang="en-US" sz="2400" b="1" dirty="0">
                <a:solidFill>
                  <a:srgbClr val="2C3998"/>
                </a:solidFill>
                <a:latin typeface="微软雅黑" panose="020B0503020204020204" pitchFamily="34" charset="-122"/>
                <a:ea typeface="微软雅黑" panose="020B0503020204020204" pitchFamily="34" charset="-122"/>
              </a:rPr>
              <a:t>优先级打分</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97610" y="1824355"/>
            <a:ext cx="2933700" cy="1352550"/>
          </a:xfrm>
          <a:prstGeom prst="rect">
            <a:avLst/>
          </a:prstGeom>
        </p:spPr>
      </p:pic>
      <p:pic>
        <p:nvPicPr>
          <p:cNvPr id="3" name="图片 2"/>
          <p:cNvPicPr>
            <a:picLocks noChangeAspect="1"/>
          </p:cNvPicPr>
          <p:nvPr/>
        </p:nvPicPr>
        <p:blipFill>
          <a:blip r:embed="rId2"/>
          <a:stretch>
            <a:fillRect/>
          </a:stretch>
        </p:blipFill>
        <p:spPr>
          <a:xfrm>
            <a:off x="4848860" y="1325880"/>
            <a:ext cx="5558790" cy="4359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76630" y="1233170"/>
            <a:ext cx="10239375" cy="5077460"/>
          </a:xfrm>
          <a:prstGeom prst="rect">
            <a:avLst/>
          </a:prstGeom>
        </p:spPr>
      </p:pic>
      <p:sp>
        <p:nvSpPr>
          <p:cNvPr id="4" name="文本框 3"/>
          <p:cNvSpPr txBox="1"/>
          <p:nvPr/>
        </p:nvSpPr>
        <p:spPr>
          <a:xfrm>
            <a:off x="1326554" y="749919"/>
            <a:ext cx="2011680" cy="460375"/>
          </a:xfrm>
          <a:prstGeom prst="rect">
            <a:avLst/>
          </a:prstGeom>
          <a:noFill/>
        </p:spPr>
        <p:txBody>
          <a:bodyPr wrap="none" rtlCol="0">
            <a:spAutoFit/>
          </a:bodyPr>
          <a:p>
            <a:r>
              <a:rPr lang="zh-CN" altLang="en-US" sz="2400" b="1" dirty="0">
                <a:solidFill>
                  <a:srgbClr val="2C3998"/>
                </a:solidFill>
                <a:latin typeface="微软雅黑" panose="020B0503020204020204" pitchFamily="34" charset="-122"/>
                <a:ea typeface="微软雅黑" panose="020B0503020204020204" pitchFamily="34" charset="-122"/>
              </a:rPr>
              <a:t>需求跟踪矩阵</a:t>
            </a:r>
            <a:endParaRPr lang="zh-CN" altLang="en-US" sz="2400" b="1" dirty="0">
              <a:solidFill>
                <a:srgbClr val="2C3998"/>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tags/tag1.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10.xml><?xml version="1.0" encoding="utf-8"?>
<p:tagLst xmlns:p="http://schemas.openxmlformats.org/presentationml/2006/main">
  <p:tag name="KSO_WM_UNIT_TABLE_BEAUTIFY" val="smartTable{4f807790-972b-4b1c-a93f-b3ba5dd50f26}"/>
  <p:tag name="TABLE_ENDDRAG_ORIGIN_RECT" val="591*148"/>
  <p:tag name="TABLE_ENDDRAG_RECT" val="196*229*591*148"/>
</p:tagLst>
</file>

<file path=ppt/tags/tag11.xml><?xml version="1.0" encoding="utf-8"?>
<p:tagLst xmlns:p="http://schemas.openxmlformats.org/presentationml/2006/main">
  <p:tag name="KSO_WM_UNIT_TABLE_BEAUTIFY" val="smartTable{64a06bfb-eb3d-48ad-aecc-b24c88b254cb}"/>
  <p:tag name="TABLE_ENDDRAG_ORIGIN_RECT" val="556*135"/>
  <p:tag name="TABLE_ENDDRAG_RECT" val="199*121*556*135"/>
</p:tagLst>
</file>

<file path=ppt/tags/tag12.xml><?xml version="1.0" encoding="utf-8"?>
<p:tagLst xmlns:p="http://schemas.openxmlformats.org/presentationml/2006/main">
  <p:tag name="KSO_WM_UNIT_TABLE_BEAUTIFY" val="smartTable{3bbaec57-a286-4e0c-b0d9-ca9919840d8c}"/>
  <p:tag name="TABLE_ENDDRAG_ORIGIN_RECT" val="555*149"/>
  <p:tag name="TABLE_ENDDRAG_RECT" val="199*256*555*149"/>
</p:tagLst>
</file>

<file path=ppt/tags/tag13.xml><?xml version="1.0" encoding="utf-8"?>
<p:tagLst xmlns:p="http://schemas.openxmlformats.org/presentationml/2006/main">
  <p:tag name="KSO_WM_UNIT_TABLE_BEAUTIFY" val="smartTable{15f6dd91-96ed-4f59-9518-928f87bc85c1}"/>
</p:tagLst>
</file>

<file path=ppt/tags/tag2.xml><?xml version="1.0" encoding="utf-8"?>
<p:tagLst xmlns:p="http://schemas.openxmlformats.org/presentationml/2006/main">
  <p:tag name="KSO_WM_UNIT_TABLE_BEAUTIFY" val="smartTable{ffeabe8f-7762-4cb6-9be4-1222d9e1ea3b}"/>
</p:tagLst>
</file>

<file path=ppt/tags/tag3.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4.xml><?xml version="1.0" encoding="utf-8"?>
<p:tagLst xmlns:p="http://schemas.openxmlformats.org/presentationml/2006/main">
  <p:tag name="KSO_WM_UNIT_TABLE_BEAUTIFY" val="smartTable{ffeabe8f-7762-4cb6-9be4-1222d9e1ea3b}"/>
</p:tagLst>
</file>

<file path=ppt/tags/tag5.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6.xml><?xml version="1.0" encoding="utf-8"?>
<p:tagLst xmlns:p="http://schemas.openxmlformats.org/presentationml/2006/main">
  <p:tag name="KSO_WM_UNIT_TABLE_BEAUTIFY" val="smartTable{ffeabe8f-7762-4cb6-9be4-1222d9e1ea3b}"/>
</p:tagLst>
</file>

<file path=ppt/tags/tag7.xml><?xml version="1.0" encoding="utf-8"?>
<p:tagLst xmlns:p="http://schemas.openxmlformats.org/presentationml/2006/main">
  <p:tag name="KSO_WM_UNIT_TABLE_BEAUTIFY" val="smartTable{813b5641-faa5-4467-b670-08a5d27b5ea4}"/>
  <p:tag name="TABLE_ENDDRAG_ORIGIN_RECT" val="788*346"/>
  <p:tag name="TABLE_ENDDRAG_RECT" val="89*123*788*346"/>
</p:tagLst>
</file>

<file path=ppt/tags/tag8.xml><?xml version="1.0" encoding="utf-8"?>
<p:tagLst xmlns:p="http://schemas.openxmlformats.org/presentationml/2006/main">
  <p:tag name="KSO_WM_UNIT_TABLE_BEAUTIFY" val="smartTable{ffeabe8f-7762-4cb6-9be4-1222d9e1ea3b}"/>
</p:tagLst>
</file>

<file path=ppt/tags/tag9.xml><?xml version="1.0" encoding="utf-8"?>
<p:tagLst xmlns:p="http://schemas.openxmlformats.org/presentationml/2006/main">
  <p:tag name="KSO_WM_UNIT_TABLE_BEAUTIFY" val="smartTable{3ece5285-d1a0-4cad-8696-1ed98e41bf2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2308</Words>
  <Application>WPS 演示</Application>
  <PresentationFormat>宽屏</PresentationFormat>
  <Paragraphs>730</Paragraphs>
  <Slides>36</Slides>
  <Notes>42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52" baseType="lpstr">
      <vt:lpstr>Arial</vt:lpstr>
      <vt:lpstr>宋体</vt:lpstr>
      <vt:lpstr>Wingdings</vt:lpstr>
      <vt:lpstr>字魂59号-创粗黑</vt:lpstr>
      <vt:lpstr>微软雅黑</vt:lpstr>
      <vt:lpstr>等线</vt:lpstr>
      <vt:lpstr>字魂5号-无外润黑体</vt:lpstr>
      <vt:lpstr>黑体</vt:lpstr>
      <vt:lpstr>Times New Roman</vt:lpstr>
      <vt:lpstr>Arial Unicode MS</vt:lpstr>
      <vt:lpstr>Cambria</vt:lpstr>
      <vt:lpstr>Calibri</vt:lpstr>
      <vt:lpstr>等线 Light</vt:lpstr>
      <vt:lpstr>Office 主题​​</vt:lpstr>
      <vt:lpstr>1_Office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A</cp:lastModifiedBy>
  <cp:revision>193</cp:revision>
  <dcterms:created xsi:type="dcterms:W3CDTF">2021-04-10T01:50:00Z</dcterms:created>
  <dcterms:modified xsi:type="dcterms:W3CDTF">2021-06-24T01:56:49Z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BDB2C08A9CB041649BA05677FCD9C287</vt:lpwstr>
  </property>
  <property fmtid="{D5CDD505-2E9C-101B-9397-08002B2CF9AE}" pid="3" name="KSOProductBuildVer">
    <vt:lpwstr>2052-11.1.0.10495</vt:lpwstr>
  </property>
</Properties>
</file>