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2"/>
  </p:notesMasterIdLst>
  <p:sldIdLst>
    <p:sldId id="256" r:id="rId3"/>
    <p:sldId id="257" r:id="rId4"/>
    <p:sldId id="272" r:id="rId5"/>
    <p:sldId id="258" r:id="rId6"/>
    <p:sldId id="278" r:id="rId7"/>
    <p:sldId id="260" r:id="rId8"/>
    <p:sldId id="268" r:id="rId9"/>
    <p:sldId id="273" r:id="rId10"/>
    <p:sldId id="282" r:id="rId11"/>
    <p:sldId id="271" r:id="rId12"/>
    <p:sldId id="284" r:id="rId13"/>
    <p:sldId id="259" r:id="rId14"/>
    <p:sldId id="281" r:id="rId15"/>
    <p:sldId id="280" r:id="rId16"/>
    <p:sldId id="279" r:id="rId17"/>
    <p:sldId id="283" r:id="rId18"/>
    <p:sldId id="261" r:id="rId19"/>
    <p:sldId id="262" r:id="rId20"/>
    <p:sldId id="263" r:id="rId21"/>
    <p:sldId id="266" r:id="rId22"/>
    <p:sldId id="264" r:id="rId23"/>
    <p:sldId id="274" r:id="rId24"/>
    <p:sldId id="265" r:id="rId25"/>
    <p:sldId id="267" r:id="rId26"/>
    <p:sldId id="269" r:id="rId27"/>
    <p:sldId id="275" r:id="rId28"/>
    <p:sldId id="270" r:id="rId29"/>
    <p:sldId id="276" r:id="rId30"/>
    <p:sldId id="277"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B5D"/>
    <a:srgbClr val="5A5A5A"/>
    <a:srgbClr val="E7E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6314" autoAdjust="0"/>
  </p:normalViewPr>
  <p:slideViewPr>
    <p:cSldViewPr snapToGrid="0" showGuides="1">
      <p:cViewPr varScale="1">
        <p:scale>
          <a:sx n="74" d="100"/>
          <a:sy n="74" d="100"/>
        </p:scale>
        <p:origin x="3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B8920-FC78-44A6-BE63-1D9F993583FA}"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FB090-CEEC-465E-9413-1D2C9E926988}" type="slidenum">
              <a:rPr lang="zh-CN" altLang="en-US" smtClean="0"/>
              <a:t>‹#›</a:t>
            </a:fld>
            <a:endParaRPr lang="zh-CN" altLang="en-US"/>
          </a:p>
        </p:txBody>
      </p:sp>
    </p:spTree>
    <p:extLst>
      <p:ext uri="{BB962C8B-B14F-4D97-AF65-F5344CB8AC3E}">
        <p14:creationId xmlns:p14="http://schemas.microsoft.com/office/powerpoint/2010/main" val="220987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a:t>
            </a:fld>
            <a:endParaRPr lang="zh-CN" altLang="en-US"/>
          </a:p>
        </p:txBody>
      </p:sp>
    </p:spTree>
    <p:extLst>
      <p:ext uri="{BB962C8B-B14F-4D97-AF65-F5344CB8AC3E}">
        <p14:creationId xmlns:p14="http://schemas.microsoft.com/office/powerpoint/2010/main" val="380714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10</a:t>
            </a:fld>
            <a:endParaRPr lang="zh-CN" altLang="en-US"/>
          </a:p>
        </p:txBody>
      </p:sp>
    </p:spTree>
    <p:extLst>
      <p:ext uri="{BB962C8B-B14F-4D97-AF65-F5344CB8AC3E}">
        <p14:creationId xmlns:p14="http://schemas.microsoft.com/office/powerpoint/2010/main" val="359345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11</a:t>
            </a:fld>
            <a:endParaRPr lang="zh-CN" altLang="en-US"/>
          </a:p>
        </p:txBody>
      </p:sp>
    </p:spTree>
    <p:extLst>
      <p:ext uri="{BB962C8B-B14F-4D97-AF65-F5344CB8AC3E}">
        <p14:creationId xmlns:p14="http://schemas.microsoft.com/office/powerpoint/2010/main" val="1904112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12</a:t>
            </a:fld>
            <a:endParaRPr lang="zh-CN" altLang="en-US"/>
          </a:p>
        </p:txBody>
      </p:sp>
    </p:spTree>
    <p:extLst>
      <p:ext uri="{BB962C8B-B14F-4D97-AF65-F5344CB8AC3E}">
        <p14:creationId xmlns:p14="http://schemas.microsoft.com/office/powerpoint/2010/main" val="113202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13</a:t>
            </a:fld>
            <a:endParaRPr lang="zh-CN" altLang="en-US"/>
          </a:p>
        </p:txBody>
      </p:sp>
    </p:spTree>
    <p:extLst>
      <p:ext uri="{BB962C8B-B14F-4D97-AF65-F5344CB8AC3E}">
        <p14:creationId xmlns:p14="http://schemas.microsoft.com/office/powerpoint/2010/main" val="183319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14</a:t>
            </a:fld>
            <a:endParaRPr lang="zh-CN" altLang="en-US"/>
          </a:p>
        </p:txBody>
      </p:sp>
    </p:spTree>
    <p:extLst>
      <p:ext uri="{BB962C8B-B14F-4D97-AF65-F5344CB8AC3E}">
        <p14:creationId xmlns:p14="http://schemas.microsoft.com/office/powerpoint/2010/main" val="3829691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15</a:t>
            </a:fld>
            <a:endParaRPr lang="zh-CN" altLang="en-US"/>
          </a:p>
        </p:txBody>
      </p:sp>
    </p:spTree>
    <p:extLst>
      <p:ext uri="{BB962C8B-B14F-4D97-AF65-F5344CB8AC3E}">
        <p14:creationId xmlns:p14="http://schemas.microsoft.com/office/powerpoint/2010/main" val="134146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16</a:t>
            </a:fld>
            <a:endParaRPr lang="zh-CN" altLang="en-US"/>
          </a:p>
        </p:txBody>
      </p:sp>
    </p:spTree>
    <p:extLst>
      <p:ext uri="{BB962C8B-B14F-4D97-AF65-F5344CB8AC3E}">
        <p14:creationId xmlns:p14="http://schemas.microsoft.com/office/powerpoint/2010/main" val="234817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17</a:t>
            </a:fld>
            <a:endParaRPr lang="zh-CN" altLang="en-US"/>
          </a:p>
        </p:txBody>
      </p:sp>
    </p:spTree>
    <p:extLst>
      <p:ext uri="{BB962C8B-B14F-4D97-AF65-F5344CB8AC3E}">
        <p14:creationId xmlns:p14="http://schemas.microsoft.com/office/powerpoint/2010/main" val="2806565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18</a:t>
            </a:fld>
            <a:endParaRPr lang="zh-CN" altLang="en-US"/>
          </a:p>
        </p:txBody>
      </p:sp>
    </p:spTree>
    <p:extLst>
      <p:ext uri="{BB962C8B-B14F-4D97-AF65-F5344CB8AC3E}">
        <p14:creationId xmlns:p14="http://schemas.microsoft.com/office/powerpoint/2010/main" val="425430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19</a:t>
            </a:fld>
            <a:endParaRPr lang="zh-CN" altLang="en-US"/>
          </a:p>
        </p:txBody>
      </p:sp>
    </p:spTree>
    <p:extLst>
      <p:ext uri="{BB962C8B-B14F-4D97-AF65-F5344CB8AC3E}">
        <p14:creationId xmlns:p14="http://schemas.microsoft.com/office/powerpoint/2010/main" val="380437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a:t>
            </a:fld>
            <a:endParaRPr lang="zh-CN" altLang="en-US"/>
          </a:p>
        </p:txBody>
      </p:sp>
    </p:spTree>
    <p:extLst>
      <p:ext uri="{BB962C8B-B14F-4D97-AF65-F5344CB8AC3E}">
        <p14:creationId xmlns:p14="http://schemas.microsoft.com/office/powerpoint/2010/main" val="181148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20</a:t>
            </a:fld>
            <a:endParaRPr lang="zh-CN" altLang="en-US"/>
          </a:p>
        </p:txBody>
      </p:sp>
    </p:spTree>
    <p:extLst>
      <p:ext uri="{BB962C8B-B14F-4D97-AF65-F5344CB8AC3E}">
        <p14:creationId xmlns:p14="http://schemas.microsoft.com/office/powerpoint/2010/main" val="2071411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21</a:t>
            </a:fld>
            <a:endParaRPr lang="zh-CN" altLang="en-US"/>
          </a:p>
        </p:txBody>
      </p:sp>
    </p:spTree>
    <p:extLst>
      <p:ext uri="{BB962C8B-B14F-4D97-AF65-F5344CB8AC3E}">
        <p14:creationId xmlns:p14="http://schemas.microsoft.com/office/powerpoint/2010/main" val="22732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22</a:t>
            </a:fld>
            <a:endParaRPr lang="zh-CN" altLang="en-US"/>
          </a:p>
        </p:txBody>
      </p:sp>
    </p:spTree>
    <p:extLst>
      <p:ext uri="{BB962C8B-B14F-4D97-AF65-F5344CB8AC3E}">
        <p14:creationId xmlns:p14="http://schemas.microsoft.com/office/powerpoint/2010/main" val="421237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23</a:t>
            </a:fld>
            <a:endParaRPr lang="zh-CN" altLang="en-US"/>
          </a:p>
        </p:txBody>
      </p:sp>
    </p:spTree>
    <p:extLst>
      <p:ext uri="{BB962C8B-B14F-4D97-AF65-F5344CB8AC3E}">
        <p14:creationId xmlns:p14="http://schemas.microsoft.com/office/powerpoint/2010/main" val="2622401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24</a:t>
            </a:fld>
            <a:endParaRPr lang="zh-CN" altLang="en-US"/>
          </a:p>
        </p:txBody>
      </p:sp>
    </p:spTree>
    <p:extLst>
      <p:ext uri="{BB962C8B-B14F-4D97-AF65-F5344CB8AC3E}">
        <p14:creationId xmlns:p14="http://schemas.microsoft.com/office/powerpoint/2010/main" val="820343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25</a:t>
            </a:fld>
            <a:endParaRPr lang="zh-CN" altLang="en-US"/>
          </a:p>
        </p:txBody>
      </p:sp>
    </p:spTree>
    <p:extLst>
      <p:ext uri="{BB962C8B-B14F-4D97-AF65-F5344CB8AC3E}">
        <p14:creationId xmlns:p14="http://schemas.microsoft.com/office/powerpoint/2010/main" val="143425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26</a:t>
            </a:fld>
            <a:endParaRPr lang="zh-CN" altLang="en-US"/>
          </a:p>
        </p:txBody>
      </p:sp>
    </p:spTree>
    <p:extLst>
      <p:ext uri="{BB962C8B-B14F-4D97-AF65-F5344CB8AC3E}">
        <p14:creationId xmlns:p14="http://schemas.microsoft.com/office/powerpoint/2010/main" val="2279526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27</a:t>
            </a:fld>
            <a:endParaRPr lang="zh-CN" altLang="en-US"/>
          </a:p>
        </p:txBody>
      </p:sp>
    </p:spTree>
    <p:extLst>
      <p:ext uri="{BB962C8B-B14F-4D97-AF65-F5344CB8AC3E}">
        <p14:creationId xmlns:p14="http://schemas.microsoft.com/office/powerpoint/2010/main" val="346903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28</a:t>
            </a:fld>
            <a:endParaRPr lang="zh-CN" altLang="en-US"/>
          </a:p>
        </p:txBody>
      </p:sp>
    </p:spTree>
    <p:extLst>
      <p:ext uri="{BB962C8B-B14F-4D97-AF65-F5344CB8AC3E}">
        <p14:creationId xmlns:p14="http://schemas.microsoft.com/office/powerpoint/2010/main" val="198697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400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3</a:t>
            </a:fld>
            <a:endParaRPr lang="zh-CN" altLang="en-US"/>
          </a:p>
        </p:txBody>
      </p:sp>
    </p:spTree>
    <p:extLst>
      <p:ext uri="{BB962C8B-B14F-4D97-AF65-F5344CB8AC3E}">
        <p14:creationId xmlns:p14="http://schemas.microsoft.com/office/powerpoint/2010/main" val="267221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4</a:t>
            </a:fld>
            <a:endParaRPr lang="zh-CN" altLang="en-US"/>
          </a:p>
        </p:txBody>
      </p:sp>
    </p:spTree>
    <p:extLst>
      <p:ext uri="{BB962C8B-B14F-4D97-AF65-F5344CB8AC3E}">
        <p14:creationId xmlns:p14="http://schemas.microsoft.com/office/powerpoint/2010/main" val="319645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5</a:t>
            </a:fld>
            <a:endParaRPr lang="zh-CN" altLang="en-US"/>
          </a:p>
        </p:txBody>
      </p:sp>
    </p:spTree>
    <p:extLst>
      <p:ext uri="{BB962C8B-B14F-4D97-AF65-F5344CB8AC3E}">
        <p14:creationId xmlns:p14="http://schemas.microsoft.com/office/powerpoint/2010/main" val="3853851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6</a:t>
            </a:fld>
            <a:endParaRPr lang="zh-CN" altLang="en-US"/>
          </a:p>
        </p:txBody>
      </p:sp>
    </p:spTree>
    <p:extLst>
      <p:ext uri="{BB962C8B-B14F-4D97-AF65-F5344CB8AC3E}">
        <p14:creationId xmlns:p14="http://schemas.microsoft.com/office/powerpoint/2010/main" val="159025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7</a:t>
            </a:fld>
            <a:endParaRPr lang="zh-CN" altLang="en-US"/>
          </a:p>
        </p:txBody>
      </p:sp>
    </p:spTree>
    <p:extLst>
      <p:ext uri="{BB962C8B-B14F-4D97-AF65-F5344CB8AC3E}">
        <p14:creationId xmlns:p14="http://schemas.microsoft.com/office/powerpoint/2010/main" val="46131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8</a:t>
            </a:fld>
            <a:endParaRPr lang="zh-CN" altLang="en-US"/>
          </a:p>
        </p:txBody>
      </p:sp>
    </p:spTree>
    <p:extLst>
      <p:ext uri="{BB962C8B-B14F-4D97-AF65-F5344CB8AC3E}">
        <p14:creationId xmlns:p14="http://schemas.microsoft.com/office/powerpoint/2010/main" val="359683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CFB090-CEEC-465E-9413-1D2C9E926988}" type="slidenum">
              <a:rPr lang="zh-CN" altLang="en-US" smtClean="0"/>
              <a:t>9</a:t>
            </a:fld>
            <a:endParaRPr lang="zh-CN" altLang="en-US"/>
          </a:p>
        </p:txBody>
      </p:sp>
    </p:spTree>
    <p:extLst>
      <p:ext uri="{BB962C8B-B14F-4D97-AF65-F5344CB8AC3E}">
        <p14:creationId xmlns:p14="http://schemas.microsoft.com/office/powerpoint/2010/main" val="295078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7095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1999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848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6088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8532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28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204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381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965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3252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28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C065D4-CBD7-445F-A06F-1CCB0E898049}" type="datetimeFigureOut">
              <a:rPr lang="zh-CN" altLang="en-US" smtClean="0"/>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35D71-414D-4238-A4A5-26B94121C8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065D4-CBD7-445F-A06F-1CCB0E898049}" type="datetimeFigureOut">
              <a:rPr lang="zh-CN" altLang="en-US" smtClean="0"/>
              <a:t>2021/3/14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35D71-414D-4238-A4A5-26B94121C8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2021/3/14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566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497658" y="6375559"/>
            <a:ext cx="908124" cy="48244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150284" y="2763560"/>
            <a:ext cx="5891432" cy="738664"/>
          </a:xfrm>
          <a:prstGeom prst="rect">
            <a:avLst/>
          </a:prstGeom>
          <a:noFill/>
        </p:spPr>
        <p:txBody>
          <a:bodyPr wrap="square" rtlCol="0">
            <a:spAutoFit/>
          </a:bodyPr>
          <a:lstStyle/>
          <a:p>
            <a:pPr algn="ctr"/>
            <a:r>
              <a:rPr lang="zh-CN" altLang="en-US" sz="4200" dirty="0">
                <a:solidFill>
                  <a:srgbClr val="DE4B5D"/>
                </a:solidFill>
                <a:latin typeface="微软雅黑" panose="020B0503020204020204" pitchFamily="34" charset="-122"/>
                <a:ea typeface="微软雅黑" panose="020B0503020204020204" pitchFamily="34" charset="-122"/>
              </a:rPr>
              <a:t>项目计划说明汇报</a:t>
            </a:r>
          </a:p>
        </p:txBody>
      </p:sp>
      <p:sp>
        <p:nvSpPr>
          <p:cNvPr id="17" name="文本框 16"/>
          <p:cNvSpPr txBox="1"/>
          <p:nvPr/>
        </p:nvSpPr>
        <p:spPr>
          <a:xfrm>
            <a:off x="3759202" y="3813689"/>
            <a:ext cx="4673598" cy="553998"/>
          </a:xfrm>
          <a:prstGeom prst="rect">
            <a:avLst/>
          </a:prstGeom>
          <a:noFill/>
        </p:spPr>
        <p:txBody>
          <a:bodyPr wrap="square" rtlCol="0">
            <a:spAutoFit/>
          </a:bodyPr>
          <a:lstStyle/>
          <a:p>
            <a:pPr algn="ctr"/>
            <a:r>
              <a:rPr lang="en-US" altLang="zh-CN" sz="1000" dirty="0">
                <a:solidFill>
                  <a:srgbClr val="5A5A5A"/>
                </a:solidFill>
                <a:latin typeface="微软雅黑" panose="020B0503020204020204" pitchFamily="34" charset="-122"/>
                <a:ea typeface="微软雅黑" panose="020B0503020204020204" pitchFamily="34" charset="-122"/>
              </a:rPr>
              <a:t>Fresh business general template</a:t>
            </a:r>
          </a:p>
          <a:p>
            <a:pPr algn="ctr"/>
            <a:r>
              <a:rPr lang="en-US" altLang="zh-CN" sz="1000" dirty="0">
                <a:solidFill>
                  <a:srgbClr val="5A5A5A"/>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00" dirty="0">
              <a:solidFill>
                <a:srgbClr val="5A5A5A"/>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968738" y="3778836"/>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59200" y="3433067"/>
            <a:ext cx="4673600" cy="276999"/>
          </a:xfrm>
          <a:prstGeom prst="rect">
            <a:avLst/>
          </a:prstGeom>
          <a:noFill/>
        </p:spPr>
        <p:txBody>
          <a:bodyPr wrap="square" rtlCol="0">
            <a:spAutoFit/>
          </a:bodyPr>
          <a:lstStyle/>
          <a:p>
            <a:pPr algn="ctr"/>
            <a:r>
              <a:rPr lang="en-US" altLang="zh-CN" sz="1150" dirty="0">
                <a:solidFill>
                  <a:srgbClr val="DE4B5D"/>
                </a:solidFill>
                <a:latin typeface="微软雅黑" panose="020B0503020204020204" pitchFamily="34" charset="-122"/>
                <a:ea typeface="微软雅黑" panose="020B0503020204020204" pitchFamily="34" charset="-122"/>
              </a:rPr>
              <a:t>PROJECT PLAN DESCRIPTION REPORT</a:t>
            </a:r>
          </a:p>
        </p:txBody>
      </p:sp>
      <p:sp>
        <p:nvSpPr>
          <p:cNvPr id="20" name="文本框 19"/>
          <p:cNvSpPr txBox="1"/>
          <p:nvPr/>
        </p:nvSpPr>
        <p:spPr>
          <a:xfrm>
            <a:off x="4705202" y="4596425"/>
            <a:ext cx="3130503" cy="276999"/>
          </a:xfrm>
          <a:prstGeom prst="rect">
            <a:avLst/>
          </a:prstGeom>
          <a:noFill/>
        </p:spPr>
        <p:txBody>
          <a:bodyPr wrap="square" rtlCol="0">
            <a:spAutoFit/>
          </a:bodyPr>
          <a:lstStyle/>
          <a:p>
            <a:pPr algn="ctr"/>
            <a:r>
              <a:rPr lang="zh-CN" altLang="en-US" sz="1200" dirty="0">
                <a:solidFill>
                  <a:srgbClr val="5A5A5A"/>
                </a:solidFill>
                <a:latin typeface="微软雅黑" panose="020B0503020204020204" pitchFamily="34" charset="-122"/>
                <a:ea typeface="微软雅黑" panose="020B0503020204020204" pitchFamily="34" charset="-122"/>
              </a:rPr>
              <a:t>汇报人：</a:t>
            </a:r>
            <a:r>
              <a:rPr lang="en-US" altLang="zh-CN" sz="1200" dirty="0">
                <a:solidFill>
                  <a:srgbClr val="5A5A5A"/>
                </a:solidFill>
                <a:latin typeface="微软雅黑" panose="020B0503020204020204" pitchFamily="34" charset="-122"/>
                <a:ea typeface="微软雅黑" panose="020B0503020204020204" pitchFamily="34" charset="-122"/>
              </a:rPr>
              <a:t>G14 </a:t>
            </a:r>
            <a:r>
              <a:rPr lang="zh-CN" altLang="en-US" sz="1200" dirty="0">
                <a:solidFill>
                  <a:srgbClr val="5A5A5A"/>
                </a:solidFill>
                <a:latin typeface="微软雅黑" panose="020B0503020204020204" pitchFamily="34" charset="-122"/>
                <a:ea typeface="微软雅黑" panose="020B0503020204020204" pitchFamily="34" charset="-122"/>
              </a:rPr>
              <a:t>汇报时间：</a:t>
            </a:r>
            <a:r>
              <a:rPr lang="en-US" altLang="zh-CN" sz="1200" dirty="0">
                <a:solidFill>
                  <a:srgbClr val="5A5A5A"/>
                </a:solidFill>
                <a:latin typeface="微软雅黑" panose="020B0503020204020204" pitchFamily="34" charset="-122"/>
                <a:ea typeface="微软雅黑" panose="020B0503020204020204" pitchFamily="34" charset="-122"/>
              </a:rPr>
              <a:t>2021</a:t>
            </a:r>
            <a:r>
              <a:rPr lang="zh-CN" altLang="en-US" sz="1200" dirty="0">
                <a:solidFill>
                  <a:srgbClr val="5A5A5A"/>
                </a:solidFill>
                <a:latin typeface="微软雅黑" panose="020B0503020204020204" pitchFamily="34" charset="-122"/>
                <a:ea typeface="微软雅黑" panose="020B0503020204020204" pitchFamily="34" charset="-122"/>
              </a:rPr>
              <a:t>年</a:t>
            </a:r>
            <a:r>
              <a:rPr lang="en-US" altLang="zh-CN" sz="1200" dirty="0">
                <a:solidFill>
                  <a:srgbClr val="5A5A5A"/>
                </a:solidFill>
                <a:latin typeface="微软雅黑" panose="020B0503020204020204" pitchFamily="34" charset="-122"/>
                <a:ea typeface="微软雅黑" panose="020B0503020204020204" pitchFamily="34" charset="-122"/>
              </a:rPr>
              <a:t>3</a:t>
            </a:r>
            <a:r>
              <a:rPr lang="zh-CN" altLang="en-US" sz="1200" dirty="0">
                <a:solidFill>
                  <a:srgbClr val="5A5A5A"/>
                </a:solidFill>
                <a:latin typeface="微软雅黑" panose="020B0503020204020204" pitchFamily="34" charset="-122"/>
                <a:ea typeface="微软雅黑" panose="020B0503020204020204" pitchFamily="34" charset="-122"/>
              </a:rPr>
              <a:t>月</a:t>
            </a:r>
          </a:p>
        </p:txBody>
      </p:sp>
      <p:sp>
        <p:nvSpPr>
          <p:cNvPr id="9" name="任意多边形 8"/>
          <p:cNvSpPr/>
          <p:nvPr/>
        </p:nvSpPr>
        <p:spPr>
          <a:xfrm flipV="1">
            <a:off x="220531" y="0"/>
            <a:ext cx="4219389" cy="224155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912913" y="0"/>
            <a:ext cx="4771429" cy="2534822"/>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Freeform 88"/>
          <p:cNvSpPr/>
          <p:nvPr/>
        </p:nvSpPr>
        <p:spPr bwMode="auto">
          <a:xfrm>
            <a:off x="8816489" y="2712759"/>
            <a:ext cx="787038" cy="759988"/>
          </a:xfrm>
          <a:custGeom>
            <a:avLst/>
            <a:gdLst>
              <a:gd name="T0" fmla="*/ 509 w 1350"/>
              <a:gd name="T1" fmla="*/ 24 h 1303"/>
              <a:gd name="T2" fmla="*/ 2 w 1350"/>
              <a:gd name="T3" fmla="*/ 1247 h 1303"/>
              <a:gd name="T4" fmla="*/ 54 w 1350"/>
              <a:gd name="T5" fmla="*/ 1303 h 1303"/>
              <a:gd name="T6" fmla="*/ 1107 w 1350"/>
              <a:gd name="T7" fmla="*/ 1303 h 1303"/>
              <a:gd name="T8" fmla="*/ 1158 w 1350"/>
              <a:gd name="T9" fmla="*/ 1258 h 1303"/>
              <a:gd name="T10" fmla="*/ 1334 w 1350"/>
              <a:gd name="T11" fmla="*/ 833 h 1303"/>
              <a:gd name="T12" fmla="*/ 1329 w 1350"/>
              <a:gd name="T13" fmla="*/ 766 h 1303"/>
              <a:gd name="T14" fmla="*/ 585 w 1350"/>
              <a:gd name="T15" fmla="*/ 21 h 1303"/>
              <a:gd name="T16" fmla="*/ 509 w 1350"/>
              <a:gd name="T17" fmla="*/ 2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509" y="24"/>
                </a:moveTo>
                <a:cubicBezTo>
                  <a:pt x="220" y="356"/>
                  <a:pt x="35" y="781"/>
                  <a:pt x="2" y="1247"/>
                </a:cubicBezTo>
                <a:cubicBezTo>
                  <a:pt x="0" y="1277"/>
                  <a:pt x="24" y="1303"/>
                  <a:pt x="54" y="1303"/>
                </a:cubicBezTo>
                <a:cubicBezTo>
                  <a:pt x="1107" y="1303"/>
                  <a:pt x="1107" y="1303"/>
                  <a:pt x="1107" y="1303"/>
                </a:cubicBezTo>
                <a:cubicBezTo>
                  <a:pt x="1133" y="1303"/>
                  <a:pt x="1154" y="1284"/>
                  <a:pt x="1158" y="1258"/>
                </a:cubicBezTo>
                <a:cubicBezTo>
                  <a:pt x="1181" y="1100"/>
                  <a:pt x="1243" y="955"/>
                  <a:pt x="1334" y="833"/>
                </a:cubicBezTo>
                <a:cubicBezTo>
                  <a:pt x="1350" y="812"/>
                  <a:pt x="1347" y="784"/>
                  <a:pt x="1329" y="766"/>
                </a:cubicBezTo>
                <a:cubicBezTo>
                  <a:pt x="585" y="21"/>
                  <a:pt x="585" y="21"/>
                  <a:pt x="585" y="21"/>
                </a:cubicBezTo>
                <a:cubicBezTo>
                  <a:pt x="563" y="0"/>
                  <a:pt x="529" y="1"/>
                  <a:pt x="509" y="2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6" name="Freeform 89"/>
          <p:cNvSpPr/>
          <p:nvPr/>
        </p:nvSpPr>
        <p:spPr bwMode="auto">
          <a:xfrm>
            <a:off x="10467851" y="3580948"/>
            <a:ext cx="787038" cy="759344"/>
          </a:xfrm>
          <a:custGeom>
            <a:avLst/>
            <a:gdLst>
              <a:gd name="T0" fmla="*/ 192 w 1350"/>
              <a:gd name="T1" fmla="*/ 44 h 1302"/>
              <a:gd name="T2" fmla="*/ 15 w 1350"/>
              <a:gd name="T3" fmla="*/ 469 h 1302"/>
              <a:gd name="T4" fmla="*/ 20 w 1350"/>
              <a:gd name="T5" fmla="*/ 536 h 1302"/>
              <a:gd name="T6" fmla="*/ 765 w 1350"/>
              <a:gd name="T7" fmla="*/ 1281 h 1302"/>
              <a:gd name="T8" fmla="*/ 841 w 1350"/>
              <a:gd name="T9" fmla="*/ 1279 h 1302"/>
              <a:gd name="T10" fmla="*/ 1348 w 1350"/>
              <a:gd name="T11" fmla="*/ 55 h 1302"/>
              <a:gd name="T12" fmla="*/ 1296 w 1350"/>
              <a:gd name="T13" fmla="*/ 0 h 1302"/>
              <a:gd name="T14" fmla="*/ 243 w 1350"/>
              <a:gd name="T15" fmla="*/ 0 h 1302"/>
              <a:gd name="T16" fmla="*/ 192 w 1350"/>
              <a:gd name="T17" fmla="*/ 44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92" y="44"/>
                </a:moveTo>
                <a:cubicBezTo>
                  <a:pt x="169" y="202"/>
                  <a:pt x="107" y="347"/>
                  <a:pt x="15" y="469"/>
                </a:cubicBezTo>
                <a:cubicBezTo>
                  <a:pt x="0" y="490"/>
                  <a:pt x="2" y="518"/>
                  <a:pt x="20" y="536"/>
                </a:cubicBezTo>
                <a:cubicBezTo>
                  <a:pt x="765" y="1281"/>
                  <a:pt x="765" y="1281"/>
                  <a:pt x="765" y="1281"/>
                </a:cubicBezTo>
                <a:cubicBezTo>
                  <a:pt x="786" y="1302"/>
                  <a:pt x="821" y="1301"/>
                  <a:pt x="841" y="1279"/>
                </a:cubicBezTo>
                <a:cubicBezTo>
                  <a:pt x="1129" y="946"/>
                  <a:pt x="1315" y="521"/>
                  <a:pt x="1348" y="55"/>
                </a:cubicBezTo>
                <a:cubicBezTo>
                  <a:pt x="1350" y="25"/>
                  <a:pt x="1326" y="0"/>
                  <a:pt x="1296" y="0"/>
                </a:cubicBezTo>
                <a:cubicBezTo>
                  <a:pt x="243" y="0"/>
                  <a:pt x="243" y="0"/>
                  <a:pt x="243" y="0"/>
                </a:cubicBezTo>
                <a:cubicBezTo>
                  <a:pt x="217" y="0"/>
                  <a:pt x="195" y="19"/>
                  <a:pt x="192" y="4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7" name="Freeform 90"/>
          <p:cNvSpPr/>
          <p:nvPr/>
        </p:nvSpPr>
        <p:spPr bwMode="auto">
          <a:xfrm>
            <a:off x="10467851" y="2712759"/>
            <a:ext cx="787038" cy="759988"/>
          </a:xfrm>
          <a:custGeom>
            <a:avLst/>
            <a:gdLst>
              <a:gd name="T0" fmla="*/ 765 w 1350"/>
              <a:gd name="T1" fmla="*/ 21 h 1303"/>
              <a:gd name="T2" fmla="*/ 20 w 1350"/>
              <a:gd name="T3" fmla="*/ 766 h 1303"/>
              <a:gd name="T4" fmla="*/ 15 w 1350"/>
              <a:gd name="T5" fmla="*/ 833 h 1303"/>
              <a:gd name="T6" fmla="*/ 192 w 1350"/>
              <a:gd name="T7" fmla="*/ 1258 h 1303"/>
              <a:gd name="T8" fmla="*/ 243 w 1350"/>
              <a:gd name="T9" fmla="*/ 1303 h 1303"/>
              <a:gd name="T10" fmla="*/ 1296 w 1350"/>
              <a:gd name="T11" fmla="*/ 1303 h 1303"/>
              <a:gd name="T12" fmla="*/ 1348 w 1350"/>
              <a:gd name="T13" fmla="*/ 1247 h 1303"/>
              <a:gd name="T14" fmla="*/ 841 w 1350"/>
              <a:gd name="T15" fmla="*/ 24 h 1303"/>
              <a:gd name="T16" fmla="*/ 765 w 1350"/>
              <a:gd name="T17" fmla="*/ 21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765" y="21"/>
                </a:moveTo>
                <a:cubicBezTo>
                  <a:pt x="20" y="766"/>
                  <a:pt x="20" y="766"/>
                  <a:pt x="20" y="766"/>
                </a:cubicBezTo>
                <a:cubicBezTo>
                  <a:pt x="2" y="784"/>
                  <a:pt x="0" y="812"/>
                  <a:pt x="15" y="833"/>
                </a:cubicBezTo>
                <a:cubicBezTo>
                  <a:pt x="106" y="955"/>
                  <a:pt x="169" y="1100"/>
                  <a:pt x="192" y="1258"/>
                </a:cubicBezTo>
                <a:cubicBezTo>
                  <a:pt x="195" y="1284"/>
                  <a:pt x="217" y="1303"/>
                  <a:pt x="243" y="1303"/>
                </a:cubicBezTo>
                <a:cubicBezTo>
                  <a:pt x="1296" y="1303"/>
                  <a:pt x="1296" y="1303"/>
                  <a:pt x="1296" y="1303"/>
                </a:cubicBezTo>
                <a:cubicBezTo>
                  <a:pt x="1326" y="1303"/>
                  <a:pt x="1350" y="1277"/>
                  <a:pt x="1348" y="1247"/>
                </a:cubicBezTo>
                <a:cubicBezTo>
                  <a:pt x="1315" y="781"/>
                  <a:pt x="1129" y="356"/>
                  <a:pt x="841" y="24"/>
                </a:cubicBezTo>
                <a:cubicBezTo>
                  <a:pt x="821" y="1"/>
                  <a:pt x="786" y="0"/>
                  <a:pt x="765" y="21"/>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8" name="Freeform 92"/>
          <p:cNvSpPr/>
          <p:nvPr/>
        </p:nvSpPr>
        <p:spPr bwMode="auto">
          <a:xfrm>
            <a:off x="8816489" y="3580948"/>
            <a:ext cx="787038" cy="759344"/>
          </a:xfrm>
          <a:custGeom>
            <a:avLst/>
            <a:gdLst>
              <a:gd name="T0" fmla="*/ 1107 w 1350"/>
              <a:gd name="T1" fmla="*/ 0 h 1302"/>
              <a:gd name="T2" fmla="*/ 54 w 1350"/>
              <a:gd name="T3" fmla="*/ 0 h 1302"/>
              <a:gd name="T4" fmla="*/ 2 w 1350"/>
              <a:gd name="T5" fmla="*/ 55 h 1302"/>
              <a:gd name="T6" fmla="*/ 509 w 1350"/>
              <a:gd name="T7" fmla="*/ 1279 h 1302"/>
              <a:gd name="T8" fmla="*/ 585 w 1350"/>
              <a:gd name="T9" fmla="*/ 1281 h 1302"/>
              <a:gd name="T10" fmla="*/ 1329 w 1350"/>
              <a:gd name="T11" fmla="*/ 536 h 1302"/>
              <a:gd name="T12" fmla="*/ 1334 w 1350"/>
              <a:gd name="T13" fmla="*/ 469 h 1302"/>
              <a:gd name="T14" fmla="*/ 1158 w 1350"/>
              <a:gd name="T15" fmla="*/ 44 h 1302"/>
              <a:gd name="T16" fmla="*/ 1107 w 1350"/>
              <a:gd name="T17"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107" y="0"/>
                </a:moveTo>
                <a:cubicBezTo>
                  <a:pt x="54" y="0"/>
                  <a:pt x="54" y="0"/>
                  <a:pt x="54" y="0"/>
                </a:cubicBezTo>
                <a:cubicBezTo>
                  <a:pt x="24" y="0"/>
                  <a:pt x="0" y="25"/>
                  <a:pt x="2" y="55"/>
                </a:cubicBezTo>
                <a:cubicBezTo>
                  <a:pt x="35" y="521"/>
                  <a:pt x="220" y="946"/>
                  <a:pt x="509" y="1279"/>
                </a:cubicBezTo>
                <a:cubicBezTo>
                  <a:pt x="529" y="1301"/>
                  <a:pt x="563" y="1302"/>
                  <a:pt x="585" y="1281"/>
                </a:cubicBezTo>
                <a:cubicBezTo>
                  <a:pt x="1329" y="536"/>
                  <a:pt x="1329" y="536"/>
                  <a:pt x="1329" y="536"/>
                </a:cubicBezTo>
                <a:cubicBezTo>
                  <a:pt x="1347" y="518"/>
                  <a:pt x="1350" y="490"/>
                  <a:pt x="1334" y="469"/>
                </a:cubicBezTo>
                <a:cubicBezTo>
                  <a:pt x="1243" y="347"/>
                  <a:pt x="1181" y="202"/>
                  <a:pt x="1158" y="44"/>
                </a:cubicBezTo>
                <a:cubicBezTo>
                  <a:pt x="1154" y="19"/>
                  <a:pt x="1133" y="0"/>
                  <a:pt x="1107" y="0"/>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9" name="Freeform 12"/>
          <p:cNvSpPr>
            <a:spLocks noEditPoints="1"/>
          </p:cNvSpPr>
          <p:nvPr/>
        </p:nvSpPr>
        <p:spPr bwMode="auto">
          <a:xfrm>
            <a:off x="9068605" y="3119001"/>
            <a:ext cx="282806" cy="17256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grpSp>
        <p:nvGrpSpPr>
          <p:cNvPr id="70" name="组合 69"/>
          <p:cNvGrpSpPr/>
          <p:nvPr/>
        </p:nvGrpSpPr>
        <p:grpSpPr>
          <a:xfrm flipH="1">
            <a:off x="9101393" y="3737659"/>
            <a:ext cx="216033" cy="216402"/>
            <a:chOff x="7143757" y="2666996"/>
            <a:chExt cx="488067" cy="488901"/>
          </a:xfrm>
          <a:solidFill>
            <a:schemeClr val="bg1"/>
          </a:solidFill>
          <a:effectLst/>
        </p:grpSpPr>
        <p:sp>
          <p:nvSpPr>
            <p:cNvPr id="71"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2"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3"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4"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5"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6"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7"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8"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9"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0"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81" name="Freeform 91"/>
          <p:cNvSpPr/>
          <p:nvPr/>
        </p:nvSpPr>
        <p:spPr bwMode="auto">
          <a:xfrm>
            <a:off x="10089790" y="2307003"/>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2" name="Freeform 93"/>
          <p:cNvSpPr/>
          <p:nvPr/>
        </p:nvSpPr>
        <p:spPr bwMode="auto">
          <a:xfrm>
            <a:off x="9221601" y="2307003"/>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3" name="Freeform 22"/>
          <p:cNvSpPr>
            <a:spLocks noEditPoints="1"/>
          </p:cNvSpPr>
          <p:nvPr/>
        </p:nvSpPr>
        <p:spPr bwMode="auto">
          <a:xfrm>
            <a:off x="9603527" y="2601851"/>
            <a:ext cx="198011" cy="197341"/>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84" name="AutoShape 28"/>
          <p:cNvSpPr/>
          <p:nvPr/>
        </p:nvSpPr>
        <p:spPr bwMode="auto">
          <a:xfrm flipH="1">
            <a:off x="10261865" y="2604559"/>
            <a:ext cx="216402" cy="216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5" name="Freeform 32"/>
          <p:cNvSpPr>
            <a:spLocks noEditPoints="1"/>
          </p:cNvSpPr>
          <p:nvPr/>
        </p:nvSpPr>
        <p:spPr bwMode="auto">
          <a:xfrm>
            <a:off x="10724471" y="3078713"/>
            <a:ext cx="273798" cy="224162"/>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bg1"/>
          </a:solid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nvGrpSpPr>
          <p:cNvPr id="86" name="Group 80"/>
          <p:cNvGrpSpPr/>
          <p:nvPr/>
        </p:nvGrpSpPr>
        <p:grpSpPr>
          <a:xfrm>
            <a:off x="10763428" y="3798090"/>
            <a:ext cx="234841" cy="168177"/>
            <a:chOff x="2566497" y="2332666"/>
            <a:chExt cx="321832" cy="230473"/>
          </a:xfrm>
          <a:solidFill>
            <a:schemeClr val="bg1"/>
          </a:solidFill>
        </p:grpSpPr>
        <p:sp>
          <p:nvSpPr>
            <p:cNvPr id="87"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8"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9"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sp>
        <p:nvSpPr>
          <p:cNvPr id="90" name="Freeform 91"/>
          <p:cNvSpPr/>
          <p:nvPr/>
        </p:nvSpPr>
        <p:spPr bwMode="auto">
          <a:xfrm flipV="1">
            <a:off x="10089790" y="3946773"/>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1" name="Freeform 93"/>
          <p:cNvSpPr/>
          <p:nvPr/>
        </p:nvSpPr>
        <p:spPr bwMode="auto">
          <a:xfrm flipV="1">
            <a:off x="9221601" y="3946773"/>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2" name="Freeform 5"/>
          <p:cNvSpPr>
            <a:spLocks noEditPoints="1"/>
          </p:cNvSpPr>
          <p:nvPr/>
        </p:nvSpPr>
        <p:spPr bwMode="auto">
          <a:xfrm>
            <a:off x="10282270" y="4272243"/>
            <a:ext cx="208859" cy="147476"/>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a:effectLst/>
        </p:spPr>
        <p:txBody>
          <a:bodyPr vert="horz" wrap="square" lIns="121920" tIns="60960" rIns="121920" bIns="60960" numCol="1" anchor="t" anchorCtr="0" compatLnSpc="1"/>
          <a:lstStyle/>
          <a:p>
            <a:endParaRPr lang="id-ID" sz="1400">
              <a:solidFill>
                <a:schemeClr val="tx1">
                  <a:lumMod val="75000"/>
                  <a:lumOff val="25000"/>
                </a:schemeClr>
              </a:solidFill>
              <a:latin typeface="Impact" panose="020B0806030902050204" pitchFamily="34" charset="0"/>
            </a:endParaRPr>
          </a:p>
        </p:txBody>
      </p:sp>
      <p:sp>
        <p:nvSpPr>
          <p:cNvPr id="93" name="Freeform 381"/>
          <p:cNvSpPr>
            <a:spLocks noEditPoints="1"/>
          </p:cNvSpPr>
          <p:nvPr/>
        </p:nvSpPr>
        <p:spPr bwMode="auto">
          <a:xfrm>
            <a:off x="9563591" y="4244169"/>
            <a:ext cx="220613" cy="220613"/>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97 w 288"/>
              <a:gd name="T11" fmla="*/ 136 h 288"/>
              <a:gd name="T12" fmla="*/ 194 w 288"/>
              <a:gd name="T13" fmla="*/ 99 h 288"/>
              <a:gd name="T14" fmla="*/ 242 w 288"/>
              <a:gd name="T15" fmla="*/ 99 h 288"/>
              <a:gd name="T16" fmla="*/ 252 w 288"/>
              <a:gd name="T17" fmla="*/ 136 h 288"/>
              <a:gd name="T18" fmla="*/ 197 w 288"/>
              <a:gd name="T19" fmla="*/ 136 h 288"/>
              <a:gd name="T20" fmla="*/ 37 w 288"/>
              <a:gd name="T21" fmla="*/ 136 h 288"/>
              <a:gd name="T22" fmla="*/ 46 w 288"/>
              <a:gd name="T23" fmla="*/ 99 h 288"/>
              <a:gd name="T24" fmla="*/ 95 w 288"/>
              <a:gd name="T25" fmla="*/ 99 h 288"/>
              <a:gd name="T26" fmla="*/ 92 w 288"/>
              <a:gd name="T27" fmla="*/ 136 h 288"/>
              <a:gd name="T28" fmla="*/ 37 w 288"/>
              <a:gd name="T29" fmla="*/ 136 h 288"/>
              <a:gd name="T30" fmla="*/ 111 w 288"/>
              <a:gd name="T31" fmla="*/ 99 h 288"/>
              <a:gd name="T32" fmla="*/ 178 w 288"/>
              <a:gd name="T33" fmla="*/ 99 h 288"/>
              <a:gd name="T34" fmla="*/ 181 w 288"/>
              <a:gd name="T35" fmla="*/ 136 h 288"/>
              <a:gd name="T36" fmla="*/ 108 w 288"/>
              <a:gd name="T37" fmla="*/ 136 h 288"/>
              <a:gd name="T38" fmla="*/ 111 w 288"/>
              <a:gd name="T39" fmla="*/ 99 h 288"/>
              <a:gd name="T40" fmla="*/ 37 w 288"/>
              <a:gd name="T41" fmla="*/ 152 h 288"/>
              <a:gd name="T42" fmla="*/ 92 w 288"/>
              <a:gd name="T43" fmla="*/ 152 h 288"/>
              <a:gd name="T44" fmla="*/ 95 w 288"/>
              <a:gd name="T45" fmla="*/ 190 h 288"/>
              <a:gd name="T46" fmla="*/ 47 w 288"/>
              <a:gd name="T47" fmla="*/ 190 h 288"/>
              <a:gd name="T48" fmla="*/ 37 w 288"/>
              <a:gd name="T49" fmla="*/ 152 h 288"/>
              <a:gd name="T50" fmla="*/ 108 w 288"/>
              <a:gd name="T51" fmla="*/ 152 h 288"/>
              <a:gd name="T52" fmla="*/ 181 w 288"/>
              <a:gd name="T53" fmla="*/ 152 h 288"/>
              <a:gd name="T54" fmla="*/ 178 w 288"/>
              <a:gd name="T55" fmla="*/ 190 h 288"/>
              <a:gd name="T56" fmla="*/ 111 w 288"/>
              <a:gd name="T57" fmla="*/ 190 h 288"/>
              <a:gd name="T58" fmla="*/ 108 w 288"/>
              <a:gd name="T59" fmla="*/ 152 h 288"/>
              <a:gd name="T60" fmla="*/ 197 w 288"/>
              <a:gd name="T61" fmla="*/ 152 h 288"/>
              <a:gd name="T62" fmla="*/ 252 w 288"/>
              <a:gd name="T63" fmla="*/ 152 h 288"/>
              <a:gd name="T64" fmla="*/ 242 w 288"/>
              <a:gd name="T65" fmla="*/ 190 h 288"/>
              <a:gd name="T66" fmla="*/ 194 w 288"/>
              <a:gd name="T67" fmla="*/ 190 h 288"/>
              <a:gd name="T68" fmla="*/ 197 w 288"/>
              <a:gd name="T69" fmla="*/ 152 h 288"/>
              <a:gd name="T70" fmla="*/ 233 w 288"/>
              <a:gd name="T71" fmla="*/ 82 h 288"/>
              <a:gd name="T72" fmla="*/ 191 w 288"/>
              <a:gd name="T73" fmla="*/ 82 h 288"/>
              <a:gd name="T74" fmla="*/ 180 w 288"/>
              <a:gd name="T75" fmla="*/ 42 h 288"/>
              <a:gd name="T76" fmla="*/ 233 w 288"/>
              <a:gd name="T77" fmla="*/ 82 h 288"/>
              <a:gd name="T78" fmla="*/ 160 w 288"/>
              <a:gd name="T79" fmla="*/ 37 h 288"/>
              <a:gd name="T80" fmla="*/ 175 w 288"/>
              <a:gd name="T81" fmla="*/ 82 h 288"/>
              <a:gd name="T82" fmla="*/ 114 w 288"/>
              <a:gd name="T83" fmla="*/ 82 h 288"/>
              <a:gd name="T84" fmla="*/ 128 w 288"/>
              <a:gd name="T85" fmla="*/ 37 h 288"/>
              <a:gd name="T86" fmla="*/ 144 w 288"/>
              <a:gd name="T87" fmla="*/ 36 h 288"/>
              <a:gd name="T88" fmla="*/ 160 w 288"/>
              <a:gd name="T89" fmla="*/ 37 h 288"/>
              <a:gd name="T90" fmla="*/ 109 w 288"/>
              <a:gd name="T91" fmla="*/ 42 h 288"/>
              <a:gd name="T92" fmla="*/ 97 w 288"/>
              <a:gd name="T93" fmla="*/ 82 h 288"/>
              <a:gd name="T94" fmla="*/ 56 w 288"/>
              <a:gd name="T95" fmla="*/ 82 h 288"/>
              <a:gd name="T96" fmla="*/ 109 w 288"/>
              <a:gd name="T97" fmla="*/ 42 h 288"/>
              <a:gd name="T98" fmla="*/ 56 w 288"/>
              <a:gd name="T99" fmla="*/ 206 h 288"/>
              <a:gd name="T100" fmla="*/ 97 w 288"/>
              <a:gd name="T101" fmla="*/ 206 h 288"/>
              <a:gd name="T102" fmla="*/ 109 w 288"/>
              <a:gd name="T103" fmla="*/ 246 h 288"/>
              <a:gd name="T104" fmla="*/ 56 w 288"/>
              <a:gd name="T105" fmla="*/ 206 h 288"/>
              <a:gd name="T106" fmla="*/ 128 w 288"/>
              <a:gd name="T107" fmla="*/ 251 h 288"/>
              <a:gd name="T108" fmla="*/ 114 w 288"/>
              <a:gd name="T109" fmla="*/ 206 h 288"/>
              <a:gd name="T110" fmla="*/ 175 w 288"/>
              <a:gd name="T111" fmla="*/ 206 h 288"/>
              <a:gd name="T112" fmla="*/ 160 w 288"/>
              <a:gd name="T113" fmla="*/ 251 h 288"/>
              <a:gd name="T114" fmla="*/ 144 w 288"/>
              <a:gd name="T115" fmla="*/ 252 h 288"/>
              <a:gd name="T116" fmla="*/ 128 w 288"/>
              <a:gd name="T117" fmla="*/ 251 h 288"/>
              <a:gd name="T118" fmla="*/ 180 w 288"/>
              <a:gd name="T119" fmla="*/ 246 h 288"/>
              <a:gd name="T120" fmla="*/ 191 w 288"/>
              <a:gd name="T121" fmla="*/ 206 h 288"/>
              <a:gd name="T122" fmla="*/ 232 w 288"/>
              <a:gd name="T123" fmla="*/ 206 h 288"/>
              <a:gd name="T124" fmla="*/ 180 w 288"/>
              <a:gd name="T125" fmla="*/ 24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97" y="136"/>
                </a:moveTo>
                <a:cubicBezTo>
                  <a:pt x="197" y="123"/>
                  <a:pt x="196" y="110"/>
                  <a:pt x="194" y="99"/>
                </a:cubicBezTo>
                <a:cubicBezTo>
                  <a:pt x="242" y="99"/>
                  <a:pt x="242" y="99"/>
                  <a:pt x="242" y="99"/>
                </a:cubicBezTo>
                <a:cubicBezTo>
                  <a:pt x="247" y="110"/>
                  <a:pt x="251" y="123"/>
                  <a:pt x="252" y="136"/>
                </a:cubicBezTo>
                <a:lnTo>
                  <a:pt x="197" y="136"/>
                </a:lnTo>
                <a:close/>
                <a:moveTo>
                  <a:pt x="37" y="136"/>
                </a:moveTo>
                <a:cubicBezTo>
                  <a:pt x="38" y="123"/>
                  <a:pt x="41" y="110"/>
                  <a:pt x="46" y="99"/>
                </a:cubicBezTo>
                <a:cubicBezTo>
                  <a:pt x="95" y="99"/>
                  <a:pt x="95" y="99"/>
                  <a:pt x="95" y="99"/>
                </a:cubicBezTo>
                <a:cubicBezTo>
                  <a:pt x="93" y="110"/>
                  <a:pt x="92" y="123"/>
                  <a:pt x="92" y="136"/>
                </a:cubicBezTo>
                <a:lnTo>
                  <a:pt x="37" y="136"/>
                </a:lnTo>
                <a:close/>
                <a:moveTo>
                  <a:pt x="111" y="99"/>
                </a:moveTo>
                <a:cubicBezTo>
                  <a:pt x="178" y="99"/>
                  <a:pt x="178" y="99"/>
                  <a:pt x="178" y="99"/>
                </a:cubicBezTo>
                <a:cubicBezTo>
                  <a:pt x="179" y="110"/>
                  <a:pt x="181" y="123"/>
                  <a:pt x="181" y="136"/>
                </a:cubicBezTo>
                <a:cubicBezTo>
                  <a:pt x="108" y="136"/>
                  <a:pt x="108" y="136"/>
                  <a:pt x="108" y="136"/>
                </a:cubicBezTo>
                <a:cubicBezTo>
                  <a:pt x="108" y="123"/>
                  <a:pt x="109" y="110"/>
                  <a:pt x="111" y="99"/>
                </a:cubicBezTo>
                <a:close/>
                <a:moveTo>
                  <a:pt x="37" y="152"/>
                </a:moveTo>
                <a:cubicBezTo>
                  <a:pt x="92" y="152"/>
                  <a:pt x="92" y="152"/>
                  <a:pt x="92" y="152"/>
                </a:cubicBezTo>
                <a:cubicBezTo>
                  <a:pt x="92" y="166"/>
                  <a:pt x="93" y="179"/>
                  <a:pt x="95" y="190"/>
                </a:cubicBezTo>
                <a:cubicBezTo>
                  <a:pt x="47" y="190"/>
                  <a:pt x="47" y="190"/>
                  <a:pt x="47" y="190"/>
                </a:cubicBezTo>
                <a:cubicBezTo>
                  <a:pt x="41" y="179"/>
                  <a:pt x="38" y="166"/>
                  <a:pt x="37" y="152"/>
                </a:cubicBezTo>
                <a:close/>
                <a:moveTo>
                  <a:pt x="108" y="152"/>
                </a:moveTo>
                <a:cubicBezTo>
                  <a:pt x="181" y="152"/>
                  <a:pt x="181" y="152"/>
                  <a:pt x="181" y="152"/>
                </a:cubicBezTo>
                <a:cubicBezTo>
                  <a:pt x="180" y="166"/>
                  <a:pt x="179" y="179"/>
                  <a:pt x="178" y="190"/>
                </a:cubicBezTo>
                <a:cubicBezTo>
                  <a:pt x="111" y="190"/>
                  <a:pt x="111" y="190"/>
                  <a:pt x="111" y="190"/>
                </a:cubicBezTo>
                <a:cubicBezTo>
                  <a:pt x="109" y="179"/>
                  <a:pt x="108" y="166"/>
                  <a:pt x="108" y="152"/>
                </a:cubicBezTo>
                <a:close/>
                <a:moveTo>
                  <a:pt x="197" y="152"/>
                </a:moveTo>
                <a:cubicBezTo>
                  <a:pt x="252" y="152"/>
                  <a:pt x="252" y="152"/>
                  <a:pt x="252" y="152"/>
                </a:cubicBezTo>
                <a:cubicBezTo>
                  <a:pt x="251" y="166"/>
                  <a:pt x="247" y="179"/>
                  <a:pt x="242" y="190"/>
                </a:cubicBezTo>
                <a:cubicBezTo>
                  <a:pt x="194" y="190"/>
                  <a:pt x="194" y="190"/>
                  <a:pt x="194" y="190"/>
                </a:cubicBezTo>
                <a:cubicBezTo>
                  <a:pt x="196" y="179"/>
                  <a:pt x="197" y="166"/>
                  <a:pt x="197" y="152"/>
                </a:cubicBezTo>
                <a:close/>
                <a:moveTo>
                  <a:pt x="233" y="82"/>
                </a:moveTo>
                <a:cubicBezTo>
                  <a:pt x="191" y="82"/>
                  <a:pt x="191" y="82"/>
                  <a:pt x="191" y="82"/>
                </a:cubicBezTo>
                <a:cubicBezTo>
                  <a:pt x="188" y="67"/>
                  <a:pt x="184" y="53"/>
                  <a:pt x="180" y="42"/>
                </a:cubicBezTo>
                <a:cubicBezTo>
                  <a:pt x="201" y="50"/>
                  <a:pt x="220" y="64"/>
                  <a:pt x="233" y="82"/>
                </a:cubicBezTo>
                <a:close/>
                <a:moveTo>
                  <a:pt x="160" y="37"/>
                </a:moveTo>
                <a:cubicBezTo>
                  <a:pt x="166" y="49"/>
                  <a:pt x="171" y="64"/>
                  <a:pt x="175" y="82"/>
                </a:cubicBezTo>
                <a:cubicBezTo>
                  <a:pt x="114" y="82"/>
                  <a:pt x="114" y="82"/>
                  <a:pt x="114" y="82"/>
                </a:cubicBezTo>
                <a:cubicBezTo>
                  <a:pt x="118" y="64"/>
                  <a:pt x="123" y="49"/>
                  <a:pt x="128" y="37"/>
                </a:cubicBezTo>
                <a:cubicBezTo>
                  <a:pt x="134" y="37"/>
                  <a:pt x="139" y="36"/>
                  <a:pt x="144" y="36"/>
                </a:cubicBezTo>
                <a:cubicBezTo>
                  <a:pt x="150" y="36"/>
                  <a:pt x="155" y="37"/>
                  <a:pt x="160" y="37"/>
                </a:cubicBezTo>
                <a:close/>
                <a:moveTo>
                  <a:pt x="109" y="42"/>
                </a:moveTo>
                <a:cubicBezTo>
                  <a:pt x="104" y="53"/>
                  <a:pt x="100" y="67"/>
                  <a:pt x="97" y="82"/>
                </a:cubicBezTo>
                <a:cubicBezTo>
                  <a:pt x="56" y="82"/>
                  <a:pt x="56" y="82"/>
                  <a:pt x="56" y="82"/>
                </a:cubicBezTo>
                <a:cubicBezTo>
                  <a:pt x="69" y="64"/>
                  <a:pt x="87" y="50"/>
                  <a:pt x="109" y="42"/>
                </a:cubicBezTo>
                <a:close/>
                <a:moveTo>
                  <a:pt x="56" y="206"/>
                </a:moveTo>
                <a:cubicBezTo>
                  <a:pt x="97" y="206"/>
                  <a:pt x="97" y="206"/>
                  <a:pt x="97" y="206"/>
                </a:cubicBezTo>
                <a:cubicBezTo>
                  <a:pt x="100" y="222"/>
                  <a:pt x="104" y="235"/>
                  <a:pt x="109" y="246"/>
                </a:cubicBezTo>
                <a:cubicBezTo>
                  <a:pt x="87" y="239"/>
                  <a:pt x="69" y="225"/>
                  <a:pt x="56" y="206"/>
                </a:cubicBezTo>
                <a:close/>
                <a:moveTo>
                  <a:pt x="128" y="251"/>
                </a:moveTo>
                <a:cubicBezTo>
                  <a:pt x="123" y="240"/>
                  <a:pt x="118" y="225"/>
                  <a:pt x="114" y="206"/>
                </a:cubicBezTo>
                <a:cubicBezTo>
                  <a:pt x="175" y="206"/>
                  <a:pt x="175" y="206"/>
                  <a:pt x="175" y="206"/>
                </a:cubicBezTo>
                <a:cubicBezTo>
                  <a:pt x="171" y="225"/>
                  <a:pt x="166" y="240"/>
                  <a:pt x="160" y="251"/>
                </a:cubicBezTo>
                <a:cubicBezTo>
                  <a:pt x="155" y="252"/>
                  <a:pt x="150" y="252"/>
                  <a:pt x="144" y="252"/>
                </a:cubicBezTo>
                <a:cubicBezTo>
                  <a:pt x="139" y="252"/>
                  <a:pt x="133" y="252"/>
                  <a:pt x="128" y="251"/>
                </a:cubicBezTo>
                <a:close/>
                <a:moveTo>
                  <a:pt x="180" y="246"/>
                </a:moveTo>
                <a:cubicBezTo>
                  <a:pt x="184" y="235"/>
                  <a:pt x="188" y="222"/>
                  <a:pt x="191" y="206"/>
                </a:cubicBezTo>
                <a:cubicBezTo>
                  <a:pt x="232" y="206"/>
                  <a:pt x="232" y="206"/>
                  <a:pt x="232" y="206"/>
                </a:cubicBezTo>
                <a:cubicBezTo>
                  <a:pt x="219" y="225"/>
                  <a:pt x="201" y="238"/>
                  <a:pt x="180" y="246"/>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5" name="TextBox 76"/>
          <p:cNvSpPr txBox="1"/>
          <p:nvPr/>
        </p:nvSpPr>
        <p:spPr>
          <a:xfrm>
            <a:off x="1043297" y="2464040"/>
            <a:ext cx="4983431"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2. </a:t>
            </a:r>
            <a:r>
              <a:rPr lang="zh-CN" altLang="en-US" sz="2400" dirty="0">
                <a:solidFill>
                  <a:srgbClr val="DE4B5D"/>
                </a:solidFill>
                <a:latin typeface="微软雅黑" panose="020B0503020204020204" pitchFamily="34" charset="-122"/>
                <a:ea typeface="微软雅黑" panose="020B0503020204020204" pitchFamily="34" charset="-122"/>
              </a:rPr>
              <a:t>完成需求规格说明书的初稿</a:t>
            </a:r>
          </a:p>
        </p:txBody>
      </p:sp>
      <p:sp>
        <p:nvSpPr>
          <p:cNvPr id="98" name="TextBox 76"/>
          <p:cNvSpPr txBox="1"/>
          <p:nvPr/>
        </p:nvSpPr>
        <p:spPr>
          <a:xfrm>
            <a:off x="1050265" y="5138832"/>
            <a:ext cx="6130399"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6. </a:t>
            </a:r>
            <a:r>
              <a:rPr lang="zh-CN" altLang="en-US" sz="2400" dirty="0">
                <a:solidFill>
                  <a:srgbClr val="DE4B5D"/>
                </a:solidFill>
                <a:latin typeface="微软雅黑" panose="020B0503020204020204" pitchFamily="34" charset="-122"/>
                <a:ea typeface="微软雅黑" panose="020B0503020204020204" pitchFamily="34" charset="-122"/>
              </a:rPr>
              <a:t>系统测试（包含用户实际测试和确认等）</a:t>
            </a:r>
          </a:p>
        </p:txBody>
      </p:sp>
      <p:sp>
        <p:nvSpPr>
          <p:cNvPr id="101" name="TextBox 76"/>
          <p:cNvSpPr txBox="1"/>
          <p:nvPr/>
        </p:nvSpPr>
        <p:spPr>
          <a:xfrm>
            <a:off x="598197" y="1791234"/>
            <a:ext cx="7048852" cy="461665"/>
          </a:xfrm>
          <a:prstGeom prst="rect">
            <a:avLst/>
          </a:prstGeom>
          <a:noFill/>
          <a:ln w="19050">
            <a:noFill/>
          </a:ln>
          <a:effectLst/>
        </p:spPr>
        <p:txBody>
          <a:bodyPr wrap="square" rtlCol="0">
            <a:spAutoFit/>
          </a:bodyPr>
          <a:lstStyle/>
          <a:p>
            <a:pPr algn="r"/>
            <a:r>
              <a:rPr lang="en-US" altLang="zh-CN" sz="2400" dirty="0">
                <a:solidFill>
                  <a:srgbClr val="DE4B5D"/>
                </a:solidFill>
                <a:latin typeface="微软雅黑" panose="020B0503020204020204" pitchFamily="34" charset="-122"/>
                <a:ea typeface="微软雅黑" panose="020B0503020204020204" pitchFamily="34" charset="-122"/>
              </a:rPr>
              <a:t>1. </a:t>
            </a:r>
            <a:r>
              <a:rPr lang="zh-CN" altLang="en-US" sz="2400" dirty="0">
                <a:solidFill>
                  <a:srgbClr val="DE4B5D"/>
                </a:solidFill>
                <a:latin typeface="微软雅黑" panose="020B0503020204020204" pitchFamily="34" charset="-122"/>
                <a:ea typeface="微软雅黑" panose="020B0503020204020204" pitchFamily="34" charset="-122"/>
              </a:rPr>
              <a:t>准备工作：搭建环境、指定计划书、培训组员</a:t>
            </a:r>
          </a:p>
        </p:txBody>
      </p:sp>
      <p:sp>
        <p:nvSpPr>
          <p:cNvPr id="48" name="矩形 47">
            <a:extLst>
              <a:ext uri="{FF2B5EF4-FFF2-40B4-BE49-F238E27FC236}">
                <a16:creationId xmlns:a16="http://schemas.microsoft.com/office/drawing/2014/main" id="{B5E0AE0F-0799-4924-86C3-1E76954E2CBB}"/>
              </a:ext>
            </a:extLst>
          </p:cNvPr>
          <p:cNvSpPr/>
          <p:nvPr/>
        </p:nvSpPr>
        <p:spPr>
          <a:xfrm>
            <a:off x="3540760" y="426182"/>
            <a:ext cx="5110480" cy="85344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76">
            <a:extLst>
              <a:ext uri="{FF2B5EF4-FFF2-40B4-BE49-F238E27FC236}">
                <a16:creationId xmlns:a16="http://schemas.microsoft.com/office/drawing/2014/main" id="{CDFDDB70-BB85-425C-A9FA-B64186BB15E7}"/>
              </a:ext>
            </a:extLst>
          </p:cNvPr>
          <p:cNvSpPr txBox="1"/>
          <p:nvPr/>
        </p:nvSpPr>
        <p:spPr>
          <a:xfrm>
            <a:off x="4354890" y="622070"/>
            <a:ext cx="3482221" cy="461665"/>
          </a:xfrm>
          <a:prstGeom prst="rect">
            <a:avLst/>
          </a:prstGeom>
          <a:noFill/>
          <a:effectLst/>
        </p:spPr>
        <p:txBody>
          <a:bodyPr wrap="square" rtlCol="0">
            <a:spAutoFit/>
          </a:bodyPr>
          <a:lstStyle/>
          <a:p>
            <a:pPr algn="ctr"/>
            <a:r>
              <a:rPr lang="zh-CN" altLang="en-US" sz="2400" dirty="0">
                <a:solidFill>
                  <a:srgbClr val="DE4B5D"/>
                </a:solidFill>
                <a:latin typeface="微软雅黑" panose="020B0503020204020204" pitchFamily="34" charset="-122"/>
                <a:ea typeface="微软雅黑" panose="020B0503020204020204" pitchFamily="34" charset="-122"/>
              </a:rPr>
              <a:t>具体过程</a:t>
            </a:r>
          </a:p>
        </p:txBody>
      </p:sp>
      <p:sp>
        <p:nvSpPr>
          <p:cNvPr id="53" name="TextBox 76">
            <a:extLst>
              <a:ext uri="{FF2B5EF4-FFF2-40B4-BE49-F238E27FC236}">
                <a16:creationId xmlns:a16="http://schemas.microsoft.com/office/drawing/2014/main" id="{688D0C51-77C1-4809-8F64-75F7F340A18F}"/>
              </a:ext>
            </a:extLst>
          </p:cNvPr>
          <p:cNvSpPr txBox="1"/>
          <p:nvPr/>
        </p:nvSpPr>
        <p:spPr>
          <a:xfrm>
            <a:off x="1050266" y="3771765"/>
            <a:ext cx="4983431"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4.</a:t>
            </a:r>
            <a:r>
              <a:rPr lang="zh-CN" altLang="en-US" sz="2400" dirty="0">
                <a:solidFill>
                  <a:srgbClr val="DE4B5D"/>
                </a:solidFill>
                <a:latin typeface="微软雅黑" panose="020B0503020204020204" pitchFamily="34" charset="-122"/>
                <a:ea typeface="微软雅黑" panose="020B0503020204020204" pitchFamily="34" charset="-122"/>
              </a:rPr>
              <a:t>系统详细设计</a:t>
            </a:r>
          </a:p>
        </p:txBody>
      </p:sp>
      <p:sp>
        <p:nvSpPr>
          <p:cNvPr id="54" name="TextBox 76">
            <a:extLst>
              <a:ext uri="{FF2B5EF4-FFF2-40B4-BE49-F238E27FC236}">
                <a16:creationId xmlns:a16="http://schemas.microsoft.com/office/drawing/2014/main" id="{8EE008DA-996C-4CDB-BA91-5E51165ACDDF}"/>
              </a:ext>
            </a:extLst>
          </p:cNvPr>
          <p:cNvSpPr txBox="1"/>
          <p:nvPr/>
        </p:nvSpPr>
        <p:spPr>
          <a:xfrm>
            <a:off x="1050266" y="3118911"/>
            <a:ext cx="4983430"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3. </a:t>
            </a:r>
            <a:r>
              <a:rPr lang="zh-CN" altLang="en-US" sz="2400" dirty="0">
                <a:solidFill>
                  <a:srgbClr val="DE4B5D"/>
                </a:solidFill>
                <a:latin typeface="微软雅黑" panose="020B0503020204020204" pitchFamily="34" charset="-122"/>
                <a:ea typeface="微软雅黑" panose="020B0503020204020204" pitchFamily="34" charset="-122"/>
              </a:rPr>
              <a:t>系统总体设计</a:t>
            </a:r>
          </a:p>
        </p:txBody>
      </p:sp>
      <p:sp>
        <p:nvSpPr>
          <p:cNvPr id="55" name="TextBox 76">
            <a:extLst>
              <a:ext uri="{FF2B5EF4-FFF2-40B4-BE49-F238E27FC236}">
                <a16:creationId xmlns:a16="http://schemas.microsoft.com/office/drawing/2014/main" id="{A89FD735-A9F6-45AB-BD54-FDC34A52204B}"/>
              </a:ext>
            </a:extLst>
          </p:cNvPr>
          <p:cNvSpPr txBox="1"/>
          <p:nvPr/>
        </p:nvSpPr>
        <p:spPr>
          <a:xfrm>
            <a:off x="1050266" y="4485978"/>
            <a:ext cx="5539877"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5. </a:t>
            </a:r>
            <a:r>
              <a:rPr lang="zh-CN" altLang="en-US" sz="2400" dirty="0">
                <a:solidFill>
                  <a:srgbClr val="DE4B5D"/>
                </a:solidFill>
                <a:latin typeface="微软雅黑" panose="020B0503020204020204" pitchFamily="34" charset="-122"/>
                <a:ea typeface="微软雅黑" panose="020B0503020204020204" pitchFamily="34" charset="-122"/>
              </a:rPr>
              <a:t>开发系统源代码</a:t>
            </a:r>
          </a:p>
        </p:txBody>
      </p:sp>
      <p:sp>
        <p:nvSpPr>
          <p:cNvPr id="56" name="TextBox 76">
            <a:extLst>
              <a:ext uri="{FF2B5EF4-FFF2-40B4-BE49-F238E27FC236}">
                <a16:creationId xmlns:a16="http://schemas.microsoft.com/office/drawing/2014/main" id="{B08F2D64-49AD-451C-87D9-D20A73E9D4CF}"/>
              </a:ext>
            </a:extLst>
          </p:cNvPr>
          <p:cNvSpPr txBox="1"/>
          <p:nvPr/>
        </p:nvSpPr>
        <p:spPr>
          <a:xfrm>
            <a:off x="1043297" y="5774265"/>
            <a:ext cx="6130399" cy="461665"/>
          </a:xfrm>
          <a:prstGeom prst="rect">
            <a:avLst/>
          </a:prstGeom>
          <a:noFill/>
          <a:ln w="19050">
            <a:noFill/>
          </a:ln>
          <a:effectLst/>
        </p:spPr>
        <p:txBody>
          <a:bodyPr wrap="square" rtlCol="0">
            <a:spAutoFit/>
          </a:bodyPr>
          <a:lstStyle/>
          <a:p>
            <a:r>
              <a:rPr lang="en-US" altLang="zh-CN" sz="2400" dirty="0">
                <a:solidFill>
                  <a:srgbClr val="DE4B5D"/>
                </a:solidFill>
                <a:latin typeface="微软雅黑" panose="020B0503020204020204" pitchFamily="34" charset="-122"/>
                <a:ea typeface="微软雅黑" panose="020B0503020204020204" pitchFamily="34" charset="-122"/>
              </a:rPr>
              <a:t>7. </a:t>
            </a:r>
            <a:r>
              <a:rPr lang="zh-CN" altLang="en-US" sz="2400" dirty="0">
                <a:solidFill>
                  <a:srgbClr val="DE4B5D"/>
                </a:solidFill>
                <a:latin typeface="微软雅黑" panose="020B0503020204020204" pitchFamily="34" charset="-122"/>
                <a:ea typeface="微软雅黑" panose="020B0503020204020204" pitchFamily="34" charset="-122"/>
              </a:rPr>
              <a:t>系统交付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Freeform 88"/>
          <p:cNvSpPr/>
          <p:nvPr/>
        </p:nvSpPr>
        <p:spPr bwMode="auto">
          <a:xfrm>
            <a:off x="8816489" y="2712759"/>
            <a:ext cx="787038" cy="759988"/>
          </a:xfrm>
          <a:custGeom>
            <a:avLst/>
            <a:gdLst>
              <a:gd name="T0" fmla="*/ 509 w 1350"/>
              <a:gd name="T1" fmla="*/ 24 h 1303"/>
              <a:gd name="T2" fmla="*/ 2 w 1350"/>
              <a:gd name="T3" fmla="*/ 1247 h 1303"/>
              <a:gd name="T4" fmla="*/ 54 w 1350"/>
              <a:gd name="T5" fmla="*/ 1303 h 1303"/>
              <a:gd name="T6" fmla="*/ 1107 w 1350"/>
              <a:gd name="T7" fmla="*/ 1303 h 1303"/>
              <a:gd name="T8" fmla="*/ 1158 w 1350"/>
              <a:gd name="T9" fmla="*/ 1258 h 1303"/>
              <a:gd name="T10" fmla="*/ 1334 w 1350"/>
              <a:gd name="T11" fmla="*/ 833 h 1303"/>
              <a:gd name="T12" fmla="*/ 1329 w 1350"/>
              <a:gd name="T13" fmla="*/ 766 h 1303"/>
              <a:gd name="T14" fmla="*/ 585 w 1350"/>
              <a:gd name="T15" fmla="*/ 21 h 1303"/>
              <a:gd name="T16" fmla="*/ 509 w 1350"/>
              <a:gd name="T17" fmla="*/ 2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509" y="24"/>
                </a:moveTo>
                <a:cubicBezTo>
                  <a:pt x="220" y="356"/>
                  <a:pt x="35" y="781"/>
                  <a:pt x="2" y="1247"/>
                </a:cubicBezTo>
                <a:cubicBezTo>
                  <a:pt x="0" y="1277"/>
                  <a:pt x="24" y="1303"/>
                  <a:pt x="54" y="1303"/>
                </a:cubicBezTo>
                <a:cubicBezTo>
                  <a:pt x="1107" y="1303"/>
                  <a:pt x="1107" y="1303"/>
                  <a:pt x="1107" y="1303"/>
                </a:cubicBezTo>
                <a:cubicBezTo>
                  <a:pt x="1133" y="1303"/>
                  <a:pt x="1154" y="1284"/>
                  <a:pt x="1158" y="1258"/>
                </a:cubicBezTo>
                <a:cubicBezTo>
                  <a:pt x="1181" y="1100"/>
                  <a:pt x="1243" y="955"/>
                  <a:pt x="1334" y="833"/>
                </a:cubicBezTo>
                <a:cubicBezTo>
                  <a:pt x="1350" y="812"/>
                  <a:pt x="1347" y="784"/>
                  <a:pt x="1329" y="766"/>
                </a:cubicBezTo>
                <a:cubicBezTo>
                  <a:pt x="585" y="21"/>
                  <a:pt x="585" y="21"/>
                  <a:pt x="585" y="21"/>
                </a:cubicBezTo>
                <a:cubicBezTo>
                  <a:pt x="563" y="0"/>
                  <a:pt x="529" y="1"/>
                  <a:pt x="509" y="2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6" name="Freeform 89"/>
          <p:cNvSpPr/>
          <p:nvPr/>
        </p:nvSpPr>
        <p:spPr bwMode="auto">
          <a:xfrm>
            <a:off x="10467851" y="3580948"/>
            <a:ext cx="787038" cy="759344"/>
          </a:xfrm>
          <a:custGeom>
            <a:avLst/>
            <a:gdLst>
              <a:gd name="T0" fmla="*/ 192 w 1350"/>
              <a:gd name="T1" fmla="*/ 44 h 1302"/>
              <a:gd name="T2" fmla="*/ 15 w 1350"/>
              <a:gd name="T3" fmla="*/ 469 h 1302"/>
              <a:gd name="T4" fmla="*/ 20 w 1350"/>
              <a:gd name="T5" fmla="*/ 536 h 1302"/>
              <a:gd name="T6" fmla="*/ 765 w 1350"/>
              <a:gd name="T7" fmla="*/ 1281 h 1302"/>
              <a:gd name="T8" fmla="*/ 841 w 1350"/>
              <a:gd name="T9" fmla="*/ 1279 h 1302"/>
              <a:gd name="T10" fmla="*/ 1348 w 1350"/>
              <a:gd name="T11" fmla="*/ 55 h 1302"/>
              <a:gd name="T12" fmla="*/ 1296 w 1350"/>
              <a:gd name="T13" fmla="*/ 0 h 1302"/>
              <a:gd name="T14" fmla="*/ 243 w 1350"/>
              <a:gd name="T15" fmla="*/ 0 h 1302"/>
              <a:gd name="T16" fmla="*/ 192 w 1350"/>
              <a:gd name="T17" fmla="*/ 44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92" y="44"/>
                </a:moveTo>
                <a:cubicBezTo>
                  <a:pt x="169" y="202"/>
                  <a:pt x="107" y="347"/>
                  <a:pt x="15" y="469"/>
                </a:cubicBezTo>
                <a:cubicBezTo>
                  <a:pt x="0" y="490"/>
                  <a:pt x="2" y="518"/>
                  <a:pt x="20" y="536"/>
                </a:cubicBezTo>
                <a:cubicBezTo>
                  <a:pt x="765" y="1281"/>
                  <a:pt x="765" y="1281"/>
                  <a:pt x="765" y="1281"/>
                </a:cubicBezTo>
                <a:cubicBezTo>
                  <a:pt x="786" y="1302"/>
                  <a:pt x="821" y="1301"/>
                  <a:pt x="841" y="1279"/>
                </a:cubicBezTo>
                <a:cubicBezTo>
                  <a:pt x="1129" y="946"/>
                  <a:pt x="1315" y="521"/>
                  <a:pt x="1348" y="55"/>
                </a:cubicBezTo>
                <a:cubicBezTo>
                  <a:pt x="1350" y="25"/>
                  <a:pt x="1326" y="0"/>
                  <a:pt x="1296" y="0"/>
                </a:cubicBezTo>
                <a:cubicBezTo>
                  <a:pt x="243" y="0"/>
                  <a:pt x="243" y="0"/>
                  <a:pt x="243" y="0"/>
                </a:cubicBezTo>
                <a:cubicBezTo>
                  <a:pt x="217" y="0"/>
                  <a:pt x="195" y="19"/>
                  <a:pt x="192" y="4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7" name="Freeform 90"/>
          <p:cNvSpPr/>
          <p:nvPr/>
        </p:nvSpPr>
        <p:spPr bwMode="auto">
          <a:xfrm>
            <a:off x="10467851" y="2712759"/>
            <a:ext cx="787038" cy="759988"/>
          </a:xfrm>
          <a:custGeom>
            <a:avLst/>
            <a:gdLst>
              <a:gd name="T0" fmla="*/ 765 w 1350"/>
              <a:gd name="T1" fmla="*/ 21 h 1303"/>
              <a:gd name="T2" fmla="*/ 20 w 1350"/>
              <a:gd name="T3" fmla="*/ 766 h 1303"/>
              <a:gd name="T4" fmla="*/ 15 w 1350"/>
              <a:gd name="T5" fmla="*/ 833 h 1303"/>
              <a:gd name="T6" fmla="*/ 192 w 1350"/>
              <a:gd name="T7" fmla="*/ 1258 h 1303"/>
              <a:gd name="T8" fmla="*/ 243 w 1350"/>
              <a:gd name="T9" fmla="*/ 1303 h 1303"/>
              <a:gd name="T10" fmla="*/ 1296 w 1350"/>
              <a:gd name="T11" fmla="*/ 1303 h 1303"/>
              <a:gd name="T12" fmla="*/ 1348 w 1350"/>
              <a:gd name="T13" fmla="*/ 1247 h 1303"/>
              <a:gd name="T14" fmla="*/ 841 w 1350"/>
              <a:gd name="T15" fmla="*/ 24 h 1303"/>
              <a:gd name="T16" fmla="*/ 765 w 1350"/>
              <a:gd name="T17" fmla="*/ 21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765" y="21"/>
                </a:moveTo>
                <a:cubicBezTo>
                  <a:pt x="20" y="766"/>
                  <a:pt x="20" y="766"/>
                  <a:pt x="20" y="766"/>
                </a:cubicBezTo>
                <a:cubicBezTo>
                  <a:pt x="2" y="784"/>
                  <a:pt x="0" y="812"/>
                  <a:pt x="15" y="833"/>
                </a:cubicBezTo>
                <a:cubicBezTo>
                  <a:pt x="106" y="955"/>
                  <a:pt x="169" y="1100"/>
                  <a:pt x="192" y="1258"/>
                </a:cubicBezTo>
                <a:cubicBezTo>
                  <a:pt x="195" y="1284"/>
                  <a:pt x="217" y="1303"/>
                  <a:pt x="243" y="1303"/>
                </a:cubicBezTo>
                <a:cubicBezTo>
                  <a:pt x="1296" y="1303"/>
                  <a:pt x="1296" y="1303"/>
                  <a:pt x="1296" y="1303"/>
                </a:cubicBezTo>
                <a:cubicBezTo>
                  <a:pt x="1326" y="1303"/>
                  <a:pt x="1350" y="1277"/>
                  <a:pt x="1348" y="1247"/>
                </a:cubicBezTo>
                <a:cubicBezTo>
                  <a:pt x="1315" y="781"/>
                  <a:pt x="1129" y="356"/>
                  <a:pt x="841" y="24"/>
                </a:cubicBezTo>
                <a:cubicBezTo>
                  <a:pt x="821" y="1"/>
                  <a:pt x="786" y="0"/>
                  <a:pt x="765" y="21"/>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8" name="Freeform 92"/>
          <p:cNvSpPr/>
          <p:nvPr/>
        </p:nvSpPr>
        <p:spPr bwMode="auto">
          <a:xfrm>
            <a:off x="8816489" y="3580948"/>
            <a:ext cx="787038" cy="759344"/>
          </a:xfrm>
          <a:custGeom>
            <a:avLst/>
            <a:gdLst>
              <a:gd name="T0" fmla="*/ 1107 w 1350"/>
              <a:gd name="T1" fmla="*/ 0 h 1302"/>
              <a:gd name="T2" fmla="*/ 54 w 1350"/>
              <a:gd name="T3" fmla="*/ 0 h 1302"/>
              <a:gd name="T4" fmla="*/ 2 w 1350"/>
              <a:gd name="T5" fmla="*/ 55 h 1302"/>
              <a:gd name="T6" fmla="*/ 509 w 1350"/>
              <a:gd name="T7" fmla="*/ 1279 h 1302"/>
              <a:gd name="T8" fmla="*/ 585 w 1350"/>
              <a:gd name="T9" fmla="*/ 1281 h 1302"/>
              <a:gd name="T10" fmla="*/ 1329 w 1350"/>
              <a:gd name="T11" fmla="*/ 536 h 1302"/>
              <a:gd name="T12" fmla="*/ 1334 w 1350"/>
              <a:gd name="T13" fmla="*/ 469 h 1302"/>
              <a:gd name="T14" fmla="*/ 1158 w 1350"/>
              <a:gd name="T15" fmla="*/ 44 h 1302"/>
              <a:gd name="T16" fmla="*/ 1107 w 1350"/>
              <a:gd name="T17"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107" y="0"/>
                </a:moveTo>
                <a:cubicBezTo>
                  <a:pt x="54" y="0"/>
                  <a:pt x="54" y="0"/>
                  <a:pt x="54" y="0"/>
                </a:cubicBezTo>
                <a:cubicBezTo>
                  <a:pt x="24" y="0"/>
                  <a:pt x="0" y="25"/>
                  <a:pt x="2" y="55"/>
                </a:cubicBezTo>
                <a:cubicBezTo>
                  <a:pt x="35" y="521"/>
                  <a:pt x="220" y="946"/>
                  <a:pt x="509" y="1279"/>
                </a:cubicBezTo>
                <a:cubicBezTo>
                  <a:pt x="529" y="1301"/>
                  <a:pt x="563" y="1302"/>
                  <a:pt x="585" y="1281"/>
                </a:cubicBezTo>
                <a:cubicBezTo>
                  <a:pt x="1329" y="536"/>
                  <a:pt x="1329" y="536"/>
                  <a:pt x="1329" y="536"/>
                </a:cubicBezTo>
                <a:cubicBezTo>
                  <a:pt x="1347" y="518"/>
                  <a:pt x="1350" y="490"/>
                  <a:pt x="1334" y="469"/>
                </a:cubicBezTo>
                <a:cubicBezTo>
                  <a:pt x="1243" y="347"/>
                  <a:pt x="1181" y="202"/>
                  <a:pt x="1158" y="44"/>
                </a:cubicBezTo>
                <a:cubicBezTo>
                  <a:pt x="1154" y="19"/>
                  <a:pt x="1133" y="0"/>
                  <a:pt x="1107" y="0"/>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9" name="Freeform 12"/>
          <p:cNvSpPr>
            <a:spLocks noEditPoints="1"/>
          </p:cNvSpPr>
          <p:nvPr/>
        </p:nvSpPr>
        <p:spPr bwMode="auto">
          <a:xfrm>
            <a:off x="9068605" y="3119001"/>
            <a:ext cx="282806" cy="17256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grpSp>
        <p:nvGrpSpPr>
          <p:cNvPr id="70" name="组合 69"/>
          <p:cNvGrpSpPr/>
          <p:nvPr/>
        </p:nvGrpSpPr>
        <p:grpSpPr>
          <a:xfrm flipH="1">
            <a:off x="9101393" y="3737659"/>
            <a:ext cx="216033" cy="216402"/>
            <a:chOff x="7143757" y="2666996"/>
            <a:chExt cx="488067" cy="488901"/>
          </a:xfrm>
          <a:solidFill>
            <a:schemeClr val="bg1"/>
          </a:solidFill>
          <a:effectLst/>
        </p:grpSpPr>
        <p:sp>
          <p:nvSpPr>
            <p:cNvPr id="71"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2"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3"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4"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5"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6"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7"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8"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9"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0"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81" name="Freeform 91"/>
          <p:cNvSpPr/>
          <p:nvPr/>
        </p:nvSpPr>
        <p:spPr bwMode="auto">
          <a:xfrm>
            <a:off x="10089790" y="2307003"/>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2" name="Freeform 93"/>
          <p:cNvSpPr/>
          <p:nvPr/>
        </p:nvSpPr>
        <p:spPr bwMode="auto">
          <a:xfrm>
            <a:off x="9221601" y="2307003"/>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3" name="Freeform 22"/>
          <p:cNvSpPr>
            <a:spLocks noEditPoints="1"/>
          </p:cNvSpPr>
          <p:nvPr/>
        </p:nvSpPr>
        <p:spPr bwMode="auto">
          <a:xfrm>
            <a:off x="9603527" y="2601851"/>
            <a:ext cx="198011" cy="197341"/>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84" name="AutoShape 28"/>
          <p:cNvSpPr/>
          <p:nvPr/>
        </p:nvSpPr>
        <p:spPr bwMode="auto">
          <a:xfrm flipH="1">
            <a:off x="10261865" y="2604559"/>
            <a:ext cx="216402" cy="216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5" name="Freeform 32"/>
          <p:cNvSpPr>
            <a:spLocks noEditPoints="1"/>
          </p:cNvSpPr>
          <p:nvPr/>
        </p:nvSpPr>
        <p:spPr bwMode="auto">
          <a:xfrm>
            <a:off x="10724471" y="3078713"/>
            <a:ext cx="273798" cy="224162"/>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bg1"/>
          </a:solid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nvGrpSpPr>
          <p:cNvPr id="86" name="Group 80"/>
          <p:cNvGrpSpPr/>
          <p:nvPr/>
        </p:nvGrpSpPr>
        <p:grpSpPr>
          <a:xfrm>
            <a:off x="10763428" y="3798090"/>
            <a:ext cx="234841" cy="168177"/>
            <a:chOff x="2566497" y="2332666"/>
            <a:chExt cx="321832" cy="230473"/>
          </a:xfrm>
          <a:solidFill>
            <a:schemeClr val="bg1"/>
          </a:solidFill>
        </p:grpSpPr>
        <p:sp>
          <p:nvSpPr>
            <p:cNvPr id="87"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8"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9"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sp>
        <p:nvSpPr>
          <p:cNvPr id="90" name="Freeform 91"/>
          <p:cNvSpPr/>
          <p:nvPr/>
        </p:nvSpPr>
        <p:spPr bwMode="auto">
          <a:xfrm flipV="1">
            <a:off x="10089790" y="3946773"/>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1" name="Freeform 93"/>
          <p:cNvSpPr/>
          <p:nvPr/>
        </p:nvSpPr>
        <p:spPr bwMode="auto">
          <a:xfrm flipV="1">
            <a:off x="9221601" y="3946773"/>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2" name="Freeform 5"/>
          <p:cNvSpPr>
            <a:spLocks noEditPoints="1"/>
          </p:cNvSpPr>
          <p:nvPr/>
        </p:nvSpPr>
        <p:spPr bwMode="auto">
          <a:xfrm>
            <a:off x="10282270" y="4272243"/>
            <a:ext cx="208859" cy="147476"/>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a:effectLst/>
        </p:spPr>
        <p:txBody>
          <a:bodyPr vert="horz" wrap="square" lIns="121920" tIns="60960" rIns="121920" bIns="60960" numCol="1" anchor="t" anchorCtr="0" compatLnSpc="1"/>
          <a:lstStyle/>
          <a:p>
            <a:endParaRPr lang="id-ID" sz="1400">
              <a:solidFill>
                <a:schemeClr val="tx1">
                  <a:lumMod val="75000"/>
                  <a:lumOff val="25000"/>
                </a:schemeClr>
              </a:solidFill>
              <a:latin typeface="Impact" panose="020B0806030902050204" pitchFamily="34" charset="0"/>
            </a:endParaRPr>
          </a:p>
        </p:txBody>
      </p:sp>
      <p:sp>
        <p:nvSpPr>
          <p:cNvPr id="93" name="Freeform 381"/>
          <p:cNvSpPr>
            <a:spLocks noEditPoints="1"/>
          </p:cNvSpPr>
          <p:nvPr/>
        </p:nvSpPr>
        <p:spPr bwMode="auto">
          <a:xfrm>
            <a:off x="9563591" y="4244169"/>
            <a:ext cx="220613" cy="220613"/>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97 w 288"/>
              <a:gd name="T11" fmla="*/ 136 h 288"/>
              <a:gd name="T12" fmla="*/ 194 w 288"/>
              <a:gd name="T13" fmla="*/ 99 h 288"/>
              <a:gd name="T14" fmla="*/ 242 w 288"/>
              <a:gd name="T15" fmla="*/ 99 h 288"/>
              <a:gd name="T16" fmla="*/ 252 w 288"/>
              <a:gd name="T17" fmla="*/ 136 h 288"/>
              <a:gd name="T18" fmla="*/ 197 w 288"/>
              <a:gd name="T19" fmla="*/ 136 h 288"/>
              <a:gd name="T20" fmla="*/ 37 w 288"/>
              <a:gd name="T21" fmla="*/ 136 h 288"/>
              <a:gd name="T22" fmla="*/ 46 w 288"/>
              <a:gd name="T23" fmla="*/ 99 h 288"/>
              <a:gd name="T24" fmla="*/ 95 w 288"/>
              <a:gd name="T25" fmla="*/ 99 h 288"/>
              <a:gd name="T26" fmla="*/ 92 w 288"/>
              <a:gd name="T27" fmla="*/ 136 h 288"/>
              <a:gd name="T28" fmla="*/ 37 w 288"/>
              <a:gd name="T29" fmla="*/ 136 h 288"/>
              <a:gd name="T30" fmla="*/ 111 w 288"/>
              <a:gd name="T31" fmla="*/ 99 h 288"/>
              <a:gd name="T32" fmla="*/ 178 w 288"/>
              <a:gd name="T33" fmla="*/ 99 h 288"/>
              <a:gd name="T34" fmla="*/ 181 w 288"/>
              <a:gd name="T35" fmla="*/ 136 h 288"/>
              <a:gd name="T36" fmla="*/ 108 w 288"/>
              <a:gd name="T37" fmla="*/ 136 h 288"/>
              <a:gd name="T38" fmla="*/ 111 w 288"/>
              <a:gd name="T39" fmla="*/ 99 h 288"/>
              <a:gd name="T40" fmla="*/ 37 w 288"/>
              <a:gd name="T41" fmla="*/ 152 h 288"/>
              <a:gd name="T42" fmla="*/ 92 w 288"/>
              <a:gd name="T43" fmla="*/ 152 h 288"/>
              <a:gd name="T44" fmla="*/ 95 w 288"/>
              <a:gd name="T45" fmla="*/ 190 h 288"/>
              <a:gd name="T46" fmla="*/ 47 w 288"/>
              <a:gd name="T47" fmla="*/ 190 h 288"/>
              <a:gd name="T48" fmla="*/ 37 w 288"/>
              <a:gd name="T49" fmla="*/ 152 h 288"/>
              <a:gd name="T50" fmla="*/ 108 w 288"/>
              <a:gd name="T51" fmla="*/ 152 h 288"/>
              <a:gd name="T52" fmla="*/ 181 w 288"/>
              <a:gd name="T53" fmla="*/ 152 h 288"/>
              <a:gd name="T54" fmla="*/ 178 w 288"/>
              <a:gd name="T55" fmla="*/ 190 h 288"/>
              <a:gd name="T56" fmla="*/ 111 w 288"/>
              <a:gd name="T57" fmla="*/ 190 h 288"/>
              <a:gd name="T58" fmla="*/ 108 w 288"/>
              <a:gd name="T59" fmla="*/ 152 h 288"/>
              <a:gd name="T60" fmla="*/ 197 w 288"/>
              <a:gd name="T61" fmla="*/ 152 h 288"/>
              <a:gd name="T62" fmla="*/ 252 w 288"/>
              <a:gd name="T63" fmla="*/ 152 h 288"/>
              <a:gd name="T64" fmla="*/ 242 w 288"/>
              <a:gd name="T65" fmla="*/ 190 h 288"/>
              <a:gd name="T66" fmla="*/ 194 w 288"/>
              <a:gd name="T67" fmla="*/ 190 h 288"/>
              <a:gd name="T68" fmla="*/ 197 w 288"/>
              <a:gd name="T69" fmla="*/ 152 h 288"/>
              <a:gd name="T70" fmla="*/ 233 w 288"/>
              <a:gd name="T71" fmla="*/ 82 h 288"/>
              <a:gd name="T72" fmla="*/ 191 w 288"/>
              <a:gd name="T73" fmla="*/ 82 h 288"/>
              <a:gd name="T74" fmla="*/ 180 w 288"/>
              <a:gd name="T75" fmla="*/ 42 h 288"/>
              <a:gd name="T76" fmla="*/ 233 w 288"/>
              <a:gd name="T77" fmla="*/ 82 h 288"/>
              <a:gd name="T78" fmla="*/ 160 w 288"/>
              <a:gd name="T79" fmla="*/ 37 h 288"/>
              <a:gd name="T80" fmla="*/ 175 w 288"/>
              <a:gd name="T81" fmla="*/ 82 h 288"/>
              <a:gd name="T82" fmla="*/ 114 w 288"/>
              <a:gd name="T83" fmla="*/ 82 h 288"/>
              <a:gd name="T84" fmla="*/ 128 w 288"/>
              <a:gd name="T85" fmla="*/ 37 h 288"/>
              <a:gd name="T86" fmla="*/ 144 w 288"/>
              <a:gd name="T87" fmla="*/ 36 h 288"/>
              <a:gd name="T88" fmla="*/ 160 w 288"/>
              <a:gd name="T89" fmla="*/ 37 h 288"/>
              <a:gd name="T90" fmla="*/ 109 w 288"/>
              <a:gd name="T91" fmla="*/ 42 h 288"/>
              <a:gd name="T92" fmla="*/ 97 w 288"/>
              <a:gd name="T93" fmla="*/ 82 h 288"/>
              <a:gd name="T94" fmla="*/ 56 w 288"/>
              <a:gd name="T95" fmla="*/ 82 h 288"/>
              <a:gd name="T96" fmla="*/ 109 w 288"/>
              <a:gd name="T97" fmla="*/ 42 h 288"/>
              <a:gd name="T98" fmla="*/ 56 w 288"/>
              <a:gd name="T99" fmla="*/ 206 h 288"/>
              <a:gd name="T100" fmla="*/ 97 w 288"/>
              <a:gd name="T101" fmla="*/ 206 h 288"/>
              <a:gd name="T102" fmla="*/ 109 w 288"/>
              <a:gd name="T103" fmla="*/ 246 h 288"/>
              <a:gd name="T104" fmla="*/ 56 w 288"/>
              <a:gd name="T105" fmla="*/ 206 h 288"/>
              <a:gd name="T106" fmla="*/ 128 w 288"/>
              <a:gd name="T107" fmla="*/ 251 h 288"/>
              <a:gd name="T108" fmla="*/ 114 w 288"/>
              <a:gd name="T109" fmla="*/ 206 h 288"/>
              <a:gd name="T110" fmla="*/ 175 w 288"/>
              <a:gd name="T111" fmla="*/ 206 h 288"/>
              <a:gd name="T112" fmla="*/ 160 w 288"/>
              <a:gd name="T113" fmla="*/ 251 h 288"/>
              <a:gd name="T114" fmla="*/ 144 w 288"/>
              <a:gd name="T115" fmla="*/ 252 h 288"/>
              <a:gd name="T116" fmla="*/ 128 w 288"/>
              <a:gd name="T117" fmla="*/ 251 h 288"/>
              <a:gd name="T118" fmla="*/ 180 w 288"/>
              <a:gd name="T119" fmla="*/ 246 h 288"/>
              <a:gd name="T120" fmla="*/ 191 w 288"/>
              <a:gd name="T121" fmla="*/ 206 h 288"/>
              <a:gd name="T122" fmla="*/ 232 w 288"/>
              <a:gd name="T123" fmla="*/ 206 h 288"/>
              <a:gd name="T124" fmla="*/ 180 w 288"/>
              <a:gd name="T125" fmla="*/ 24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97" y="136"/>
                </a:moveTo>
                <a:cubicBezTo>
                  <a:pt x="197" y="123"/>
                  <a:pt x="196" y="110"/>
                  <a:pt x="194" y="99"/>
                </a:cubicBezTo>
                <a:cubicBezTo>
                  <a:pt x="242" y="99"/>
                  <a:pt x="242" y="99"/>
                  <a:pt x="242" y="99"/>
                </a:cubicBezTo>
                <a:cubicBezTo>
                  <a:pt x="247" y="110"/>
                  <a:pt x="251" y="123"/>
                  <a:pt x="252" y="136"/>
                </a:cubicBezTo>
                <a:lnTo>
                  <a:pt x="197" y="136"/>
                </a:lnTo>
                <a:close/>
                <a:moveTo>
                  <a:pt x="37" y="136"/>
                </a:moveTo>
                <a:cubicBezTo>
                  <a:pt x="38" y="123"/>
                  <a:pt x="41" y="110"/>
                  <a:pt x="46" y="99"/>
                </a:cubicBezTo>
                <a:cubicBezTo>
                  <a:pt x="95" y="99"/>
                  <a:pt x="95" y="99"/>
                  <a:pt x="95" y="99"/>
                </a:cubicBezTo>
                <a:cubicBezTo>
                  <a:pt x="93" y="110"/>
                  <a:pt x="92" y="123"/>
                  <a:pt x="92" y="136"/>
                </a:cubicBezTo>
                <a:lnTo>
                  <a:pt x="37" y="136"/>
                </a:lnTo>
                <a:close/>
                <a:moveTo>
                  <a:pt x="111" y="99"/>
                </a:moveTo>
                <a:cubicBezTo>
                  <a:pt x="178" y="99"/>
                  <a:pt x="178" y="99"/>
                  <a:pt x="178" y="99"/>
                </a:cubicBezTo>
                <a:cubicBezTo>
                  <a:pt x="179" y="110"/>
                  <a:pt x="181" y="123"/>
                  <a:pt x="181" y="136"/>
                </a:cubicBezTo>
                <a:cubicBezTo>
                  <a:pt x="108" y="136"/>
                  <a:pt x="108" y="136"/>
                  <a:pt x="108" y="136"/>
                </a:cubicBezTo>
                <a:cubicBezTo>
                  <a:pt x="108" y="123"/>
                  <a:pt x="109" y="110"/>
                  <a:pt x="111" y="99"/>
                </a:cubicBezTo>
                <a:close/>
                <a:moveTo>
                  <a:pt x="37" y="152"/>
                </a:moveTo>
                <a:cubicBezTo>
                  <a:pt x="92" y="152"/>
                  <a:pt x="92" y="152"/>
                  <a:pt x="92" y="152"/>
                </a:cubicBezTo>
                <a:cubicBezTo>
                  <a:pt x="92" y="166"/>
                  <a:pt x="93" y="179"/>
                  <a:pt x="95" y="190"/>
                </a:cubicBezTo>
                <a:cubicBezTo>
                  <a:pt x="47" y="190"/>
                  <a:pt x="47" y="190"/>
                  <a:pt x="47" y="190"/>
                </a:cubicBezTo>
                <a:cubicBezTo>
                  <a:pt x="41" y="179"/>
                  <a:pt x="38" y="166"/>
                  <a:pt x="37" y="152"/>
                </a:cubicBezTo>
                <a:close/>
                <a:moveTo>
                  <a:pt x="108" y="152"/>
                </a:moveTo>
                <a:cubicBezTo>
                  <a:pt x="181" y="152"/>
                  <a:pt x="181" y="152"/>
                  <a:pt x="181" y="152"/>
                </a:cubicBezTo>
                <a:cubicBezTo>
                  <a:pt x="180" y="166"/>
                  <a:pt x="179" y="179"/>
                  <a:pt x="178" y="190"/>
                </a:cubicBezTo>
                <a:cubicBezTo>
                  <a:pt x="111" y="190"/>
                  <a:pt x="111" y="190"/>
                  <a:pt x="111" y="190"/>
                </a:cubicBezTo>
                <a:cubicBezTo>
                  <a:pt x="109" y="179"/>
                  <a:pt x="108" y="166"/>
                  <a:pt x="108" y="152"/>
                </a:cubicBezTo>
                <a:close/>
                <a:moveTo>
                  <a:pt x="197" y="152"/>
                </a:moveTo>
                <a:cubicBezTo>
                  <a:pt x="252" y="152"/>
                  <a:pt x="252" y="152"/>
                  <a:pt x="252" y="152"/>
                </a:cubicBezTo>
                <a:cubicBezTo>
                  <a:pt x="251" y="166"/>
                  <a:pt x="247" y="179"/>
                  <a:pt x="242" y="190"/>
                </a:cubicBezTo>
                <a:cubicBezTo>
                  <a:pt x="194" y="190"/>
                  <a:pt x="194" y="190"/>
                  <a:pt x="194" y="190"/>
                </a:cubicBezTo>
                <a:cubicBezTo>
                  <a:pt x="196" y="179"/>
                  <a:pt x="197" y="166"/>
                  <a:pt x="197" y="152"/>
                </a:cubicBezTo>
                <a:close/>
                <a:moveTo>
                  <a:pt x="233" y="82"/>
                </a:moveTo>
                <a:cubicBezTo>
                  <a:pt x="191" y="82"/>
                  <a:pt x="191" y="82"/>
                  <a:pt x="191" y="82"/>
                </a:cubicBezTo>
                <a:cubicBezTo>
                  <a:pt x="188" y="67"/>
                  <a:pt x="184" y="53"/>
                  <a:pt x="180" y="42"/>
                </a:cubicBezTo>
                <a:cubicBezTo>
                  <a:pt x="201" y="50"/>
                  <a:pt x="220" y="64"/>
                  <a:pt x="233" y="82"/>
                </a:cubicBezTo>
                <a:close/>
                <a:moveTo>
                  <a:pt x="160" y="37"/>
                </a:moveTo>
                <a:cubicBezTo>
                  <a:pt x="166" y="49"/>
                  <a:pt x="171" y="64"/>
                  <a:pt x="175" y="82"/>
                </a:cubicBezTo>
                <a:cubicBezTo>
                  <a:pt x="114" y="82"/>
                  <a:pt x="114" y="82"/>
                  <a:pt x="114" y="82"/>
                </a:cubicBezTo>
                <a:cubicBezTo>
                  <a:pt x="118" y="64"/>
                  <a:pt x="123" y="49"/>
                  <a:pt x="128" y="37"/>
                </a:cubicBezTo>
                <a:cubicBezTo>
                  <a:pt x="134" y="37"/>
                  <a:pt x="139" y="36"/>
                  <a:pt x="144" y="36"/>
                </a:cubicBezTo>
                <a:cubicBezTo>
                  <a:pt x="150" y="36"/>
                  <a:pt x="155" y="37"/>
                  <a:pt x="160" y="37"/>
                </a:cubicBezTo>
                <a:close/>
                <a:moveTo>
                  <a:pt x="109" y="42"/>
                </a:moveTo>
                <a:cubicBezTo>
                  <a:pt x="104" y="53"/>
                  <a:pt x="100" y="67"/>
                  <a:pt x="97" y="82"/>
                </a:cubicBezTo>
                <a:cubicBezTo>
                  <a:pt x="56" y="82"/>
                  <a:pt x="56" y="82"/>
                  <a:pt x="56" y="82"/>
                </a:cubicBezTo>
                <a:cubicBezTo>
                  <a:pt x="69" y="64"/>
                  <a:pt x="87" y="50"/>
                  <a:pt x="109" y="42"/>
                </a:cubicBezTo>
                <a:close/>
                <a:moveTo>
                  <a:pt x="56" y="206"/>
                </a:moveTo>
                <a:cubicBezTo>
                  <a:pt x="97" y="206"/>
                  <a:pt x="97" y="206"/>
                  <a:pt x="97" y="206"/>
                </a:cubicBezTo>
                <a:cubicBezTo>
                  <a:pt x="100" y="222"/>
                  <a:pt x="104" y="235"/>
                  <a:pt x="109" y="246"/>
                </a:cubicBezTo>
                <a:cubicBezTo>
                  <a:pt x="87" y="239"/>
                  <a:pt x="69" y="225"/>
                  <a:pt x="56" y="206"/>
                </a:cubicBezTo>
                <a:close/>
                <a:moveTo>
                  <a:pt x="128" y="251"/>
                </a:moveTo>
                <a:cubicBezTo>
                  <a:pt x="123" y="240"/>
                  <a:pt x="118" y="225"/>
                  <a:pt x="114" y="206"/>
                </a:cubicBezTo>
                <a:cubicBezTo>
                  <a:pt x="175" y="206"/>
                  <a:pt x="175" y="206"/>
                  <a:pt x="175" y="206"/>
                </a:cubicBezTo>
                <a:cubicBezTo>
                  <a:pt x="171" y="225"/>
                  <a:pt x="166" y="240"/>
                  <a:pt x="160" y="251"/>
                </a:cubicBezTo>
                <a:cubicBezTo>
                  <a:pt x="155" y="252"/>
                  <a:pt x="150" y="252"/>
                  <a:pt x="144" y="252"/>
                </a:cubicBezTo>
                <a:cubicBezTo>
                  <a:pt x="139" y="252"/>
                  <a:pt x="133" y="252"/>
                  <a:pt x="128" y="251"/>
                </a:cubicBezTo>
                <a:close/>
                <a:moveTo>
                  <a:pt x="180" y="246"/>
                </a:moveTo>
                <a:cubicBezTo>
                  <a:pt x="184" y="235"/>
                  <a:pt x="188" y="222"/>
                  <a:pt x="191" y="206"/>
                </a:cubicBezTo>
                <a:cubicBezTo>
                  <a:pt x="232" y="206"/>
                  <a:pt x="232" y="206"/>
                  <a:pt x="232" y="206"/>
                </a:cubicBezTo>
                <a:cubicBezTo>
                  <a:pt x="219" y="225"/>
                  <a:pt x="201" y="238"/>
                  <a:pt x="180" y="246"/>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01" name="TextBox 76"/>
          <p:cNvSpPr txBox="1"/>
          <p:nvPr/>
        </p:nvSpPr>
        <p:spPr>
          <a:xfrm>
            <a:off x="861435" y="1524136"/>
            <a:ext cx="7048852" cy="5262979"/>
          </a:xfrm>
          <a:prstGeom prst="rect">
            <a:avLst/>
          </a:prstGeom>
          <a:noFill/>
          <a:ln w="19050">
            <a:noFill/>
          </a:ln>
          <a:effectLst/>
        </p:spPr>
        <p:txBody>
          <a:bodyPr wrap="square" rtlCol="0">
            <a:spAutoFit/>
          </a:bodyPr>
          <a:lstStyle/>
          <a:p>
            <a:r>
              <a:rPr lang="zh-CN" altLang="en-US" sz="2400" dirty="0">
                <a:solidFill>
                  <a:srgbClr val="5A5A5A"/>
                </a:solidFill>
                <a:latin typeface="微软雅黑" panose="020B0503020204020204" pitchFamily="34" charset="-122"/>
                <a:ea typeface="微软雅黑" panose="020B0503020204020204" pitchFamily="34" charset="-122"/>
              </a:rPr>
              <a:t>项目名称：社区团购</a:t>
            </a:r>
            <a:r>
              <a:rPr lang="en-US" altLang="zh-CN" sz="2400" dirty="0">
                <a:solidFill>
                  <a:srgbClr val="5A5A5A"/>
                </a:solidFill>
                <a:latin typeface="微软雅黑" panose="020B0503020204020204" pitchFamily="34" charset="-122"/>
                <a:ea typeface="微软雅黑" panose="020B0503020204020204" pitchFamily="34" charset="-122"/>
              </a:rPr>
              <a:t>App</a:t>
            </a:r>
          </a:p>
          <a:p>
            <a:r>
              <a:rPr lang="zh-CN" altLang="en-US" sz="2400" dirty="0">
                <a:solidFill>
                  <a:srgbClr val="5A5A5A"/>
                </a:solidFill>
                <a:latin typeface="微软雅黑" panose="020B0503020204020204" pitchFamily="34" charset="-122"/>
                <a:ea typeface="微软雅黑" panose="020B0503020204020204" pitchFamily="34" charset="-122"/>
              </a:rPr>
              <a:t>项目用途：便利社区居民进行社区团购。</a:t>
            </a:r>
          </a:p>
          <a:p>
            <a:r>
              <a:rPr lang="zh-CN" altLang="en-US" sz="2400" dirty="0">
                <a:solidFill>
                  <a:srgbClr val="5A5A5A"/>
                </a:solidFill>
                <a:latin typeface="微软雅黑" panose="020B0503020204020204" pitchFamily="34" charset="-122"/>
                <a:ea typeface="微软雅黑" panose="020B0503020204020204" pitchFamily="34" charset="-122"/>
              </a:rPr>
              <a:t>任务提出者：企业助教</a:t>
            </a:r>
          </a:p>
          <a:p>
            <a:r>
              <a:rPr lang="zh-CN" altLang="en-US" sz="2400" dirty="0">
                <a:solidFill>
                  <a:srgbClr val="5A5A5A"/>
                </a:solidFill>
                <a:latin typeface="微软雅黑" panose="020B0503020204020204" pitchFamily="34" charset="-122"/>
                <a:ea typeface="微软雅黑" panose="020B0503020204020204" pitchFamily="34" charset="-122"/>
              </a:rPr>
              <a:t>项目开发者：刘书宇、梁泽生、彭昕怡、张安硕、谢子文</a:t>
            </a:r>
          </a:p>
          <a:p>
            <a:r>
              <a:rPr lang="zh-CN" altLang="en-US" sz="2400" dirty="0">
                <a:solidFill>
                  <a:srgbClr val="5A5A5A"/>
                </a:solidFill>
                <a:latin typeface="微软雅黑" panose="020B0503020204020204" pitchFamily="34" charset="-122"/>
                <a:ea typeface="微软雅黑" panose="020B0503020204020204" pitchFamily="34" charset="-122"/>
              </a:rPr>
              <a:t>用户：社区居民</a:t>
            </a:r>
          </a:p>
          <a:p>
            <a:r>
              <a:rPr lang="zh-CN" altLang="en-US" sz="2400" dirty="0">
                <a:solidFill>
                  <a:srgbClr val="5A5A5A"/>
                </a:solidFill>
                <a:latin typeface="微软雅黑" panose="020B0503020204020204" pitchFamily="34" charset="-122"/>
                <a:ea typeface="微软雅黑" panose="020B0503020204020204" pitchFamily="34" charset="-122"/>
              </a:rPr>
              <a:t>课程名称：</a:t>
            </a:r>
            <a:r>
              <a:rPr lang="en-US" altLang="zh-CN" sz="2400" dirty="0">
                <a:solidFill>
                  <a:srgbClr val="5A5A5A"/>
                </a:solidFill>
                <a:latin typeface="微软雅黑" panose="020B0503020204020204" pitchFamily="34" charset="-122"/>
                <a:ea typeface="微软雅黑" panose="020B0503020204020204" pitchFamily="34" charset="-122"/>
              </a:rPr>
              <a:t>《</a:t>
            </a:r>
            <a:r>
              <a:rPr lang="zh-CN" altLang="en-US" sz="2400" dirty="0">
                <a:solidFill>
                  <a:srgbClr val="5A5A5A"/>
                </a:solidFill>
                <a:latin typeface="微软雅黑" panose="020B0503020204020204" pitchFamily="34" charset="-122"/>
                <a:ea typeface="微软雅黑" panose="020B0503020204020204" pitchFamily="34" charset="-122"/>
              </a:rPr>
              <a:t>软件需求分析原理与实践</a:t>
            </a:r>
            <a:r>
              <a:rPr lang="en-US" altLang="zh-CN" sz="2400" dirty="0">
                <a:solidFill>
                  <a:srgbClr val="5A5A5A"/>
                </a:solidFill>
                <a:latin typeface="微软雅黑" panose="020B0503020204020204" pitchFamily="34" charset="-122"/>
                <a:ea typeface="微软雅黑" panose="020B0503020204020204" pitchFamily="34" charset="-122"/>
              </a:rPr>
              <a:t>》</a:t>
            </a:r>
          </a:p>
          <a:p>
            <a:r>
              <a:rPr lang="zh-CN" altLang="en-US" sz="2400" dirty="0">
                <a:solidFill>
                  <a:srgbClr val="5A5A5A"/>
                </a:solidFill>
                <a:latin typeface="微软雅黑" panose="020B0503020204020204" pitchFamily="34" charset="-122"/>
                <a:ea typeface="微软雅黑" panose="020B0503020204020204" pitchFamily="34" charset="-122"/>
              </a:rPr>
              <a:t>承办小组：</a:t>
            </a:r>
            <a:r>
              <a:rPr lang="en-US" altLang="zh-CN" sz="2400" dirty="0">
                <a:solidFill>
                  <a:srgbClr val="5A5A5A"/>
                </a:solidFill>
                <a:latin typeface="微软雅黑" panose="020B0503020204020204" pitchFamily="34" charset="-122"/>
                <a:ea typeface="微软雅黑" panose="020B0503020204020204" pitchFamily="34" charset="-122"/>
              </a:rPr>
              <a:t>G14</a:t>
            </a:r>
            <a:r>
              <a:rPr lang="zh-CN" altLang="en-US" sz="2400" dirty="0">
                <a:solidFill>
                  <a:srgbClr val="5A5A5A"/>
                </a:solidFill>
                <a:latin typeface="微软雅黑" panose="020B0503020204020204" pitchFamily="34" charset="-122"/>
                <a:ea typeface="微软雅黑" panose="020B0503020204020204" pitchFamily="34" charset="-122"/>
              </a:rPr>
              <a:t>小组</a:t>
            </a:r>
          </a:p>
          <a:p>
            <a:r>
              <a:rPr lang="zh-CN" altLang="en-US" sz="2400" dirty="0">
                <a:solidFill>
                  <a:srgbClr val="5A5A5A"/>
                </a:solidFill>
                <a:latin typeface="微软雅黑" panose="020B0503020204020204" pitchFamily="34" charset="-122"/>
                <a:ea typeface="微软雅黑" panose="020B0503020204020204" pitchFamily="34" charset="-122"/>
              </a:rPr>
              <a:t>项目里程碑：</a:t>
            </a:r>
          </a:p>
          <a:p>
            <a:r>
              <a:rPr lang="zh-CN" altLang="en-US" sz="2400" dirty="0">
                <a:solidFill>
                  <a:srgbClr val="5A5A5A"/>
                </a:solidFill>
                <a:latin typeface="微软雅黑" panose="020B0503020204020204" pitchFamily="34" charset="-122"/>
                <a:ea typeface="微软雅黑" panose="020B0503020204020204" pitchFamily="34" charset="-122"/>
              </a:rPr>
              <a:t>具体文档：项目的提出和介绍；软件项目计划；软件可行性分析报告；软件需求分析报告；软件总体设计报告；软件详细设计报告；软件测试报告；项目总结报告。</a:t>
            </a:r>
          </a:p>
          <a:p>
            <a:endParaRPr lang="zh-CN" altLang="en-US" sz="2400" dirty="0">
              <a:solidFill>
                <a:srgbClr val="DE4B5D"/>
              </a:solidFill>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B5E0AE0F-0799-4924-86C3-1E76954E2CBB}"/>
              </a:ext>
            </a:extLst>
          </p:cNvPr>
          <p:cNvSpPr/>
          <p:nvPr/>
        </p:nvSpPr>
        <p:spPr>
          <a:xfrm>
            <a:off x="3540760" y="426182"/>
            <a:ext cx="5110480" cy="85344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76">
            <a:extLst>
              <a:ext uri="{FF2B5EF4-FFF2-40B4-BE49-F238E27FC236}">
                <a16:creationId xmlns:a16="http://schemas.microsoft.com/office/drawing/2014/main" id="{CDFDDB70-BB85-425C-A9FA-B64186BB15E7}"/>
              </a:ext>
            </a:extLst>
          </p:cNvPr>
          <p:cNvSpPr txBox="1"/>
          <p:nvPr/>
        </p:nvSpPr>
        <p:spPr>
          <a:xfrm>
            <a:off x="4354890" y="622070"/>
            <a:ext cx="3482221" cy="461665"/>
          </a:xfrm>
          <a:prstGeom prst="rect">
            <a:avLst/>
          </a:prstGeom>
          <a:noFill/>
          <a:effectLst/>
        </p:spPr>
        <p:txBody>
          <a:bodyPr wrap="square" rtlCol="0">
            <a:spAutoFit/>
          </a:bodyPr>
          <a:lstStyle/>
          <a:p>
            <a:pPr algn="ctr"/>
            <a:r>
              <a:rPr lang="zh-CN" altLang="en-US" sz="2400" dirty="0">
                <a:solidFill>
                  <a:srgbClr val="DE4B5D"/>
                </a:solidFill>
                <a:latin typeface="微软雅黑" panose="020B0503020204020204" pitchFamily="34" charset="-122"/>
                <a:ea typeface="微软雅黑" panose="020B0503020204020204" pitchFamily="34" charset="-122"/>
              </a:rPr>
              <a:t>工作内容</a:t>
            </a:r>
          </a:p>
        </p:txBody>
      </p:sp>
    </p:spTree>
    <p:extLst>
      <p:ext uri="{BB962C8B-B14F-4D97-AF65-F5344CB8AC3E}">
        <p14:creationId xmlns:p14="http://schemas.microsoft.com/office/powerpoint/2010/main" val="253683607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Oval 21"/>
          <p:cNvSpPr>
            <a:spLocks noChangeArrowheads="1"/>
          </p:cNvSpPr>
          <p:nvPr/>
        </p:nvSpPr>
        <p:spPr bwMode="auto">
          <a:xfrm>
            <a:off x="1390879" y="2252103"/>
            <a:ext cx="808878" cy="808878"/>
          </a:xfrm>
          <a:prstGeom prst="rect">
            <a:avLst/>
          </a:prstGeom>
          <a:solidFill>
            <a:srgbClr val="DE4B5D"/>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2" name="Freeform 12"/>
          <p:cNvSpPr>
            <a:spLocks noEditPoints="1"/>
          </p:cNvSpPr>
          <p:nvPr/>
        </p:nvSpPr>
        <p:spPr bwMode="auto">
          <a:xfrm>
            <a:off x="1596321" y="2536800"/>
            <a:ext cx="379064" cy="23129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16" name="Oval 24"/>
          <p:cNvSpPr>
            <a:spLocks noChangeArrowheads="1"/>
          </p:cNvSpPr>
          <p:nvPr/>
        </p:nvSpPr>
        <p:spPr bwMode="auto">
          <a:xfrm>
            <a:off x="6857375" y="2251908"/>
            <a:ext cx="808880" cy="807226"/>
          </a:xfrm>
          <a:prstGeom prst="rect">
            <a:avLst/>
          </a:prstGeom>
          <a:solidFill>
            <a:srgbClr val="5A5A5A"/>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7" name="TextBox 76"/>
          <p:cNvSpPr txBox="1"/>
          <p:nvPr/>
        </p:nvSpPr>
        <p:spPr>
          <a:xfrm>
            <a:off x="2351803" y="2189497"/>
            <a:ext cx="1271614" cy="369332"/>
          </a:xfrm>
          <a:prstGeom prst="rect">
            <a:avLst/>
          </a:prstGeom>
          <a:noFill/>
          <a:effectLst/>
        </p:spPr>
        <p:txBody>
          <a:bodyPr wrap="square" rtlCol="0">
            <a:spAutoFit/>
          </a:bodyPr>
          <a:lstStyle/>
          <a:p>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18" name="文本框 17"/>
          <p:cNvSpPr txBox="1"/>
          <p:nvPr/>
        </p:nvSpPr>
        <p:spPr>
          <a:xfrm>
            <a:off x="2351803" y="2526825"/>
            <a:ext cx="3256409" cy="549061"/>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19" name="TextBox 76"/>
          <p:cNvSpPr txBox="1"/>
          <p:nvPr/>
        </p:nvSpPr>
        <p:spPr>
          <a:xfrm>
            <a:off x="7803088" y="2189497"/>
            <a:ext cx="1271614" cy="369332"/>
          </a:xfrm>
          <a:prstGeom prst="rect">
            <a:avLst/>
          </a:prstGeom>
          <a:noFill/>
          <a:effectLst/>
        </p:spPr>
        <p:txBody>
          <a:bodyPr wrap="square" rtlCol="0">
            <a:spAutoFit/>
          </a:bodyPr>
          <a:lstStyle/>
          <a:p>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20" name="文本框 19"/>
          <p:cNvSpPr txBox="1"/>
          <p:nvPr/>
        </p:nvSpPr>
        <p:spPr>
          <a:xfrm>
            <a:off x="7803088" y="2526825"/>
            <a:ext cx="3256409" cy="549061"/>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2" name="Oval 21"/>
          <p:cNvSpPr>
            <a:spLocks noChangeArrowheads="1"/>
          </p:cNvSpPr>
          <p:nvPr/>
        </p:nvSpPr>
        <p:spPr bwMode="auto">
          <a:xfrm>
            <a:off x="1390879" y="4359006"/>
            <a:ext cx="808878" cy="808878"/>
          </a:xfrm>
          <a:prstGeom prst="rect">
            <a:avLst/>
          </a:prstGeom>
          <a:solidFill>
            <a:srgbClr val="DE4B5D"/>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3" name="Oval 24"/>
          <p:cNvSpPr>
            <a:spLocks noChangeArrowheads="1"/>
          </p:cNvSpPr>
          <p:nvPr/>
        </p:nvSpPr>
        <p:spPr bwMode="auto">
          <a:xfrm>
            <a:off x="6857375" y="4355737"/>
            <a:ext cx="808880" cy="807226"/>
          </a:xfrm>
          <a:prstGeom prst="rect">
            <a:avLst/>
          </a:prstGeom>
          <a:solidFill>
            <a:srgbClr val="5A5A5A"/>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4" name="TextBox 76"/>
          <p:cNvSpPr txBox="1"/>
          <p:nvPr/>
        </p:nvSpPr>
        <p:spPr>
          <a:xfrm>
            <a:off x="2351803" y="4296400"/>
            <a:ext cx="1271614" cy="369332"/>
          </a:xfrm>
          <a:prstGeom prst="rect">
            <a:avLst/>
          </a:prstGeom>
          <a:noFill/>
          <a:effectLst/>
        </p:spPr>
        <p:txBody>
          <a:bodyPr wrap="square" rtlCol="0">
            <a:spAutoFit/>
          </a:bodyPr>
          <a:lstStyle/>
          <a:p>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2351803" y="4633728"/>
            <a:ext cx="3256409" cy="549061"/>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6" name="TextBox 76"/>
          <p:cNvSpPr txBox="1"/>
          <p:nvPr/>
        </p:nvSpPr>
        <p:spPr>
          <a:xfrm>
            <a:off x="7803088" y="4296400"/>
            <a:ext cx="1271614" cy="369332"/>
          </a:xfrm>
          <a:prstGeom prst="rect">
            <a:avLst/>
          </a:prstGeom>
          <a:noFill/>
          <a:effectLst/>
        </p:spPr>
        <p:txBody>
          <a:bodyPr wrap="square" rtlCol="0">
            <a:spAutoFit/>
          </a:bodyPr>
          <a:lstStyle/>
          <a:p>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7803088" y="4633728"/>
            <a:ext cx="3256409" cy="549061"/>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grpSp>
        <p:nvGrpSpPr>
          <p:cNvPr id="28" name="组合 27"/>
          <p:cNvGrpSpPr/>
          <p:nvPr/>
        </p:nvGrpSpPr>
        <p:grpSpPr>
          <a:xfrm>
            <a:off x="7091658" y="4598451"/>
            <a:ext cx="321250" cy="321798"/>
            <a:chOff x="7143757" y="2666996"/>
            <a:chExt cx="488067" cy="488901"/>
          </a:xfrm>
          <a:solidFill>
            <a:schemeClr val="bg1"/>
          </a:solidFill>
          <a:effectLst/>
        </p:grpSpPr>
        <p:sp>
          <p:nvSpPr>
            <p:cNvPr id="29"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0"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1"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2"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3"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4"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5"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6"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7"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8"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39" name="AutoShape 28"/>
          <p:cNvSpPr/>
          <p:nvPr/>
        </p:nvSpPr>
        <p:spPr bwMode="auto">
          <a:xfrm>
            <a:off x="1634418" y="4592598"/>
            <a:ext cx="321800" cy="3217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40" name="Freeform 7"/>
          <p:cNvSpPr>
            <a:spLocks noEditPoints="1"/>
          </p:cNvSpPr>
          <p:nvPr/>
        </p:nvSpPr>
        <p:spPr bwMode="auto">
          <a:xfrm>
            <a:off x="7065313" y="2456347"/>
            <a:ext cx="393004" cy="3922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38819" y="4608154"/>
            <a:ext cx="10329840" cy="381258"/>
          </a:xfrm>
          <a:prstGeom prst="rect">
            <a:avLst/>
          </a:prstGeom>
          <a:noFill/>
        </p:spPr>
        <p:txBody>
          <a:bodyPr wrap="square" rtlCol="0">
            <a:spAutoFit/>
          </a:bodyPr>
          <a:lstStyle/>
          <a:p>
            <a:pPr algn="ctr">
              <a:lnSpc>
                <a:spcPct val="130000"/>
              </a:lnSpc>
            </a:pPr>
            <a:r>
              <a:rPr lang="en-US" altLang="zh-CN" sz="1600" dirty="0">
                <a:solidFill>
                  <a:srgbClr val="5A5A5A"/>
                </a:solidFill>
                <a:latin typeface="微软雅黑" panose="020B0503020204020204" pitchFamily="34" charset="-122"/>
                <a:ea typeface="微软雅黑" panose="020B0503020204020204" pitchFamily="34" charset="-122"/>
              </a:rPr>
              <a:t>GB/T 8567-2006  </a:t>
            </a:r>
            <a:r>
              <a:rPr lang="zh-CN" altLang="en-US" sz="1600" dirty="0">
                <a:solidFill>
                  <a:srgbClr val="5A5A5A"/>
                </a:solidFill>
                <a:latin typeface="微软雅黑" panose="020B0503020204020204" pitchFamily="34" charset="-122"/>
                <a:ea typeface="微软雅黑" panose="020B0503020204020204" pitchFamily="34" charset="-122"/>
              </a:rPr>
              <a:t>计算机软件文档编制规范</a:t>
            </a:r>
            <a:endParaRPr lang="en-US" altLang="zh-CN" sz="1600" dirty="0">
              <a:solidFill>
                <a:srgbClr val="5A5A5A"/>
              </a:solidFill>
              <a:latin typeface="微软雅黑" panose="020B0503020204020204" pitchFamily="34" charset="-122"/>
              <a:ea typeface="微软雅黑" panose="020B0503020204020204" pitchFamily="34" charset="-122"/>
            </a:endParaRPr>
          </a:p>
        </p:txBody>
      </p:sp>
      <p:sp>
        <p:nvSpPr>
          <p:cNvPr id="12" name="TextBox 76"/>
          <p:cNvSpPr txBox="1"/>
          <p:nvPr/>
        </p:nvSpPr>
        <p:spPr>
          <a:xfrm>
            <a:off x="4578925" y="3965688"/>
            <a:ext cx="3049628" cy="461665"/>
          </a:xfrm>
          <a:prstGeom prst="rect">
            <a:avLst/>
          </a:prstGeom>
          <a:noFill/>
        </p:spPr>
        <p:txBody>
          <a:bodyPr wrap="square" rtlCol="0">
            <a:spAutoFit/>
          </a:bodyPr>
          <a:lstStyle/>
          <a:p>
            <a:pPr algn="ctr"/>
            <a:r>
              <a:rPr lang="zh-CN" altLang="en-US" sz="2400" dirty="0">
                <a:solidFill>
                  <a:srgbClr val="5A5A5A"/>
                </a:solidFill>
                <a:latin typeface="微软雅黑" panose="020B0503020204020204" pitchFamily="34" charset="-122"/>
                <a:ea typeface="微软雅黑" panose="020B0503020204020204" pitchFamily="34" charset="-122"/>
              </a:rPr>
              <a:t>标准、条约与约定</a:t>
            </a:r>
          </a:p>
        </p:txBody>
      </p:sp>
      <p:sp>
        <p:nvSpPr>
          <p:cNvPr id="16" name="Oval 5"/>
          <p:cNvSpPr>
            <a:spLocks noChangeArrowheads="1"/>
          </p:cNvSpPr>
          <p:nvPr/>
        </p:nvSpPr>
        <p:spPr bwMode="auto">
          <a:xfrm>
            <a:off x="3385839" y="1466431"/>
            <a:ext cx="1027212" cy="1025112"/>
          </a:xfrm>
          <a:prstGeom prst="diamond">
            <a:avLst/>
          </a:prstGeom>
          <a:solidFill>
            <a:srgbClr val="5A5A5A"/>
          </a:solidFill>
          <a:ln>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bg2">
                  <a:lumMod val="25000"/>
                </a:schemeClr>
              </a:solidFill>
              <a:latin typeface="微软雅黑" panose="020B0503020204020204" pitchFamily="34" charset="-122"/>
            </a:endParaRPr>
          </a:p>
        </p:txBody>
      </p:sp>
      <p:sp>
        <p:nvSpPr>
          <p:cNvPr id="17" name="Freeform 7"/>
          <p:cNvSpPr>
            <a:spLocks noEditPoints="1"/>
          </p:cNvSpPr>
          <p:nvPr/>
        </p:nvSpPr>
        <p:spPr bwMode="auto">
          <a:xfrm>
            <a:off x="3723652" y="1803554"/>
            <a:ext cx="351584" cy="35086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lIns="121682" tIns="60841" rIns="121682" bIns="60841"/>
          <a:lstStyle/>
          <a:p>
            <a:endParaRPr lang="zh-CN" altLang="en-US">
              <a:solidFill>
                <a:schemeClr val="bg2">
                  <a:lumMod val="25000"/>
                </a:schemeClr>
              </a:solidFill>
            </a:endParaRPr>
          </a:p>
        </p:txBody>
      </p:sp>
      <p:sp>
        <p:nvSpPr>
          <p:cNvPr id="18" name="Oval 21"/>
          <p:cNvSpPr>
            <a:spLocks noChangeArrowheads="1"/>
          </p:cNvSpPr>
          <p:nvPr/>
        </p:nvSpPr>
        <p:spPr bwMode="auto">
          <a:xfrm>
            <a:off x="5477387" y="1465381"/>
            <a:ext cx="1027212" cy="1027212"/>
          </a:xfrm>
          <a:prstGeom prst="diamond">
            <a:avLst/>
          </a:prstGeom>
          <a:solidFill>
            <a:srgbClr val="DE4B5D"/>
          </a:solidFill>
          <a:ln>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bg2">
                  <a:lumMod val="25000"/>
                </a:schemeClr>
              </a:solidFill>
              <a:latin typeface="微软雅黑" panose="020B0503020204020204" pitchFamily="34" charset="-122"/>
            </a:endParaRPr>
          </a:p>
        </p:txBody>
      </p:sp>
      <p:sp>
        <p:nvSpPr>
          <p:cNvPr id="19" name="Freeform 12"/>
          <p:cNvSpPr>
            <a:spLocks noEditPoints="1"/>
          </p:cNvSpPr>
          <p:nvPr/>
        </p:nvSpPr>
        <p:spPr bwMode="auto">
          <a:xfrm>
            <a:off x="5764599" y="1839049"/>
            <a:ext cx="458690" cy="279878"/>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lIns="121682" tIns="60841" rIns="121682" bIns="60841"/>
          <a:lstStyle/>
          <a:p>
            <a:endParaRPr lang="zh-CN" altLang="en-US">
              <a:solidFill>
                <a:schemeClr val="bg2">
                  <a:lumMod val="25000"/>
                </a:schemeClr>
              </a:solidFill>
            </a:endParaRPr>
          </a:p>
        </p:txBody>
      </p:sp>
      <p:sp>
        <p:nvSpPr>
          <p:cNvPr id="20" name="Oval 22"/>
          <p:cNvSpPr>
            <a:spLocks noChangeArrowheads="1"/>
          </p:cNvSpPr>
          <p:nvPr/>
        </p:nvSpPr>
        <p:spPr bwMode="auto">
          <a:xfrm>
            <a:off x="7568935" y="1466431"/>
            <a:ext cx="1027212" cy="1025112"/>
          </a:xfrm>
          <a:prstGeom prst="diamond">
            <a:avLst/>
          </a:prstGeom>
          <a:solidFill>
            <a:srgbClr val="5A5A5A"/>
          </a:solidFill>
          <a:ln>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bg2">
                  <a:lumMod val="25000"/>
                </a:schemeClr>
              </a:solidFill>
              <a:latin typeface="微软雅黑" panose="020B0503020204020204" pitchFamily="34" charset="-122"/>
            </a:endParaRPr>
          </a:p>
        </p:txBody>
      </p:sp>
      <p:sp>
        <p:nvSpPr>
          <p:cNvPr id="22" name="Freeform 17"/>
          <p:cNvSpPr>
            <a:spLocks noEditPoints="1"/>
          </p:cNvSpPr>
          <p:nvPr/>
        </p:nvSpPr>
        <p:spPr bwMode="auto">
          <a:xfrm>
            <a:off x="7889857" y="1825319"/>
            <a:ext cx="385368" cy="307338"/>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lIns="121682" tIns="60841" rIns="121682" bIns="60841"/>
          <a:lstStyle/>
          <a:p>
            <a:endParaRPr lang="zh-CN" altLang="en-US">
              <a:solidFill>
                <a:schemeClr val="bg2">
                  <a:lumMod val="25000"/>
                </a:schemeClr>
              </a:solidFill>
            </a:endParaRPr>
          </a:p>
        </p:txBody>
      </p:sp>
    </p:spTree>
    <p:extLst>
      <p:ext uri="{BB962C8B-B14F-4D97-AF65-F5344CB8AC3E}">
        <p14:creationId xmlns:p14="http://schemas.microsoft.com/office/powerpoint/2010/main" val="301884838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96000" y="1960880"/>
            <a:ext cx="0" cy="3667760"/>
          </a:xfrm>
          <a:prstGeom prst="line">
            <a:avLst/>
          </a:prstGeom>
          <a:ln w="25400">
            <a:solidFill>
              <a:srgbClr val="5A5A5A"/>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933440" y="2414935"/>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42885" y="3137577"/>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33440" y="3876326"/>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942885" y="4615075"/>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881880" y="1674843"/>
            <a:ext cx="2428240" cy="508000"/>
          </a:xfrm>
          <a:prstGeom prst="rect">
            <a:avLst/>
          </a:pr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76"/>
          <p:cNvSpPr txBox="1"/>
          <p:nvPr/>
        </p:nvSpPr>
        <p:spPr>
          <a:xfrm>
            <a:off x="5446402" y="1728788"/>
            <a:ext cx="12991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参考资料</a:t>
            </a:r>
          </a:p>
        </p:txBody>
      </p:sp>
      <p:sp>
        <p:nvSpPr>
          <p:cNvPr id="22" name="文本框 21"/>
          <p:cNvSpPr txBox="1"/>
          <p:nvPr/>
        </p:nvSpPr>
        <p:spPr>
          <a:xfrm>
            <a:off x="6492955" y="2347624"/>
            <a:ext cx="3508492"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张海藩，牟永敏</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软件工程导论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第</a:t>
            </a:r>
            <a:r>
              <a:rPr lang="en-US" altLang="zh-CN" sz="1400" dirty="0">
                <a:solidFill>
                  <a:srgbClr val="5A5A5A"/>
                </a:solidFill>
                <a:latin typeface="微软雅黑" panose="020B0503020204020204" pitchFamily="34" charset="-122"/>
                <a:ea typeface="微软雅黑" panose="020B0503020204020204" pitchFamily="34" charset="-122"/>
              </a:rPr>
              <a:t>6</a:t>
            </a:r>
            <a:r>
              <a:rPr lang="zh-CN" altLang="en-US" sz="1400" dirty="0">
                <a:solidFill>
                  <a:srgbClr val="5A5A5A"/>
                </a:solidFill>
                <a:latin typeface="微软雅黑" panose="020B0503020204020204" pitchFamily="34" charset="-122"/>
                <a:ea typeface="微软雅黑" panose="020B0503020204020204" pitchFamily="34" charset="-122"/>
              </a:rPr>
              <a:t>版</a:t>
            </a:r>
            <a:r>
              <a:rPr lang="en-US" altLang="zh-CN" sz="1400" dirty="0">
                <a:solidFill>
                  <a:srgbClr val="5A5A5A"/>
                </a:solidFill>
                <a:latin typeface="微软雅黑" panose="020B0503020204020204" pitchFamily="34" charset="-122"/>
                <a:ea typeface="微软雅黑" panose="020B0503020204020204" pitchFamily="34" charset="-122"/>
              </a:rPr>
              <a:t>)[M]</a:t>
            </a:r>
            <a:r>
              <a:rPr lang="zh-CN" altLang="en-US" sz="1400" dirty="0">
                <a:solidFill>
                  <a:srgbClr val="5A5A5A"/>
                </a:solidFill>
                <a:latin typeface="微软雅黑" panose="020B0503020204020204" pitchFamily="34" charset="-122"/>
                <a:ea typeface="微软雅黑" panose="020B0503020204020204" pitchFamily="34" charset="-122"/>
              </a:rPr>
              <a:t>北京：清华大学出版社</a:t>
            </a:r>
            <a:r>
              <a:rPr lang="en-US" altLang="zh-CN" sz="1400" dirty="0">
                <a:solidFill>
                  <a:srgbClr val="5A5A5A"/>
                </a:solidFill>
                <a:latin typeface="微软雅黑" panose="020B0503020204020204" pitchFamily="34" charset="-122"/>
                <a:ea typeface="微软雅黑" panose="020B0503020204020204" pitchFamily="34" charset="-122"/>
              </a:rPr>
              <a:t>. </a:t>
            </a:r>
          </a:p>
        </p:txBody>
      </p:sp>
      <p:sp>
        <p:nvSpPr>
          <p:cNvPr id="23" name="文本框 22"/>
          <p:cNvSpPr txBox="1"/>
          <p:nvPr/>
        </p:nvSpPr>
        <p:spPr>
          <a:xfrm>
            <a:off x="6492955" y="3851823"/>
            <a:ext cx="4171745"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蔡文</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李云</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靖婧</a:t>
            </a:r>
            <a:r>
              <a:rPr lang="en-US" altLang="zh-CN" sz="1400" dirty="0">
                <a:solidFill>
                  <a:srgbClr val="5A5A5A"/>
                </a:solidFill>
                <a:latin typeface="微软雅黑" panose="020B0503020204020204" pitchFamily="34" charset="-122"/>
                <a:ea typeface="微软雅黑" panose="020B0503020204020204" pitchFamily="34" charset="-122"/>
              </a:rPr>
              <a:t>.WBS</a:t>
            </a:r>
            <a:r>
              <a:rPr lang="zh-CN" altLang="en-US" sz="1400" dirty="0">
                <a:solidFill>
                  <a:srgbClr val="5A5A5A"/>
                </a:solidFill>
                <a:latin typeface="微软雅黑" panose="020B0503020204020204" pitchFamily="34" charset="-122"/>
                <a:ea typeface="微软雅黑" panose="020B0503020204020204" pitchFamily="34" charset="-122"/>
              </a:rPr>
              <a:t>在海工项目质量管理中的应用</a:t>
            </a:r>
            <a:r>
              <a:rPr lang="en-US" altLang="zh-CN" sz="1400" dirty="0">
                <a:solidFill>
                  <a:srgbClr val="5A5A5A"/>
                </a:solidFill>
                <a:latin typeface="微软雅黑" panose="020B0503020204020204" pitchFamily="34" charset="-122"/>
                <a:ea typeface="微软雅黑" panose="020B0503020204020204" pitchFamily="34" charset="-122"/>
              </a:rPr>
              <a:t>[J].</a:t>
            </a:r>
            <a:r>
              <a:rPr lang="zh-CN" altLang="en-US" sz="1400" dirty="0">
                <a:solidFill>
                  <a:srgbClr val="5A5A5A"/>
                </a:solidFill>
                <a:latin typeface="微软雅黑" panose="020B0503020204020204" pitchFamily="34" charset="-122"/>
                <a:ea typeface="微软雅黑" panose="020B0503020204020204" pitchFamily="34" charset="-122"/>
              </a:rPr>
              <a:t>上海质量</a:t>
            </a:r>
            <a:r>
              <a:rPr lang="en-US" altLang="zh-CN" sz="1400" dirty="0">
                <a:solidFill>
                  <a:srgbClr val="5A5A5A"/>
                </a:solidFill>
                <a:latin typeface="微软雅黑" panose="020B0503020204020204" pitchFamily="34" charset="-122"/>
                <a:ea typeface="微软雅黑" panose="020B0503020204020204" pitchFamily="34" charset="-122"/>
              </a:rPr>
              <a:t>,2020(07):62-66.</a:t>
            </a:r>
          </a:p>
        </p:txBody>
      </p:sp>
      <p:sp>
        <p:nvSpPr>
          <p:cNvPr id="24" name="文本框 23"/>
          <p:cNvSpPr txBox="1"/>
          <p:nvPr/>
        </p:nvSpPr>
        <p:spPr>
          <a:xfrm>
            <a:off x="360611" y="3108155"/>
            <a:ext cx="5500994" cy="625171"/>
          </a:xfrm>
          <a:prstGeom prst="rect">
            <a:avLst/>
          </a:prstGeom>
          <a:noFill/>
        </p:spPr>
        <p:txBody>
          <a:bodyPr wrap="square" rtlCol="0">
            <a:spAutoFit/>
          </a:bodyPr>
          <a:lstStyle/>
          <a:p>
            <a:pPr algn="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王硕</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曹莉敏</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尚民强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方云峰</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张巍毅</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张铁强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甘特图在大型软件研发项目管理中的应用</a:t>
            </a:r>
            <a:r>
              <a:rPr lang="en-US" altLang="zh-CN" sz="1400" dirty="0">
                <a:solidFill>
                  <a:srgbClr val="5A5A5A"/>
                </a:solidFill>
                <a:latin typeface="微软雅黑" panose="020B0503020204020204" pitchFamily="34" charset="-122"/>
                <a:ea typeface="微软雅黑" panose="020B0503020204020204" pitchFamily="34" charset="-122"/>
              </a:rPr>
              <a:t>[J].</a:t>
            </a:r>
            <a:r>
              <a:rPr lang="zh-CN" altLang="en-US" sz="1400" dirty="0">
                <a:solidFill>
                  <a:srgbClr val="5A5A5A"/>
                </a:solidFill>
                <a:latin typeface="微软雅黑" panose="020B0503020204020204" pitchFamily="34" charset="-122"/>
                <a:ea typeface="微软雅黑" panose="020B0503020204020204" pitchFamily="34" charset="-122"/>
              </a:rPr>
              <a:t>石油地球物理勘探</a:t>
            </a:r>
            <a:r>
              <a:rPr lang="en-US" altLang="zh-CN" sz="1400" dirty="0">
                <a:solidFill>
                  <a:srgbClr val="5A5A5A"/>
                </a:solidFill>
                <a:latin typeface="微软雅黑" panose="020B0503020204020204" pitchFamily="34" charset="-122"/>
                <a:ea typeface="微软雅黑" panose="020B0503020204020204" pitchFamily="34" charset="-122"/>
              </a:rPr>
              <a:t>,2018,53(S1):310-315+19-20.</a:t>
            </a:r>
          </a:p>
        </p:txBody>
      </p:sp>
      <p:sp>
        <p:nvSpPr>
          <p:cNvPr id="25" name="文本框 24"/>
          <p:cNvSpPr txBox="1"/>
          <p:nvPr/>
        </p:nvSpPr>
        <p:spPr>
          <a:xfrm>
            <a:off x="1877170" y="4599539"/>
            <a:ext cx="3948518" cy="345094"/>
          </a:xfrm>
          <a:prstGeom prst="rect">
            <a:avLst/>
          </a:prstGeom>
          <a:noFill/>
        </p:spPr>
        <p:txBody>
          <a:bodyPr wrap="square" rtlCol="0">
            <a:spAutoFit/>
          </a:bodyPr>
          <a:lstStyle/>
          <a:p>
            <a:pPr>
              <a:lnSpc>
                <a:spcPct val="130000"/>
              </a:lnSpc>
            </a:pPr>
            <a:r>
              <a:rPr lang="en-US" altLang="zh-CN" sz="1400" dirty="0">
                <a:solidFill>
                  <a:srgbClr val="5A5A5A"/>
                </a:solidFill>
                <a:latin typeface="微软雅黑" panose="020B0503020204020204" pitchFamily="34" charset="-122"/>
                <a:ea typeface="微软雅黑" panose="020B0503020204020204" pitchFamily="34" charset="-122"/>
              </a:rPr>
              <a:t>GB/T 8567-2006, </a:t>
            </a:r>
            <a:r>
              <a:rPr lang="zh-CN" altLang="en-US" sz="1400" dirty="0">
                <a:solidFill>
                  <a:srgbClr val="5A5A5A"/>
                </a:solidFill>
                <a:latin typeface="微软雅黑" panose="020B0503020204020204" pitchFamily="34" charset="-122"/>
                <a:ea typeface="微软雅黑" panose="020B0503020204020204" pitchFamily="34" charset="-122"/>
              </a:rPr>
              <a:t>计算机软件文档编制规范</a:t>
            </a:r>
            <a:r>
              <a:rPr lang="en-US" altLang="zh-CN" sz="1400" dirty="0">
                <a:solidFill>
                  <a:srgbClr val="5A5A5A"/>
                </a:solidFill>
                <a:latin typeface="微软雅黑" panose="020B0503020204020204" pitchFamily="34" charset="-122"/>
                <a:ea typeface="微软雅黑" panose="020B0503020204020204" pitchFamily="34" charset="-122"/>
              </a:rPr>
              <a:t>[S]</a:t>
            </a:r>
          </a:p>
        </p:txBody>
      </p:sp>
      <p:sp>
        <p:nvSpPr>
          <p:cNvPr id="28" name="矩形 27">
            <a:extLst>
              <a:ext uri="{FF2B5EF4-FFF2-40B4-BE49-F238E27FC236}">
                <a16:creationId xmlns:a16="http://schemas.microsoft.com/office/drawing/2014/main" id="{C4467633-6884-4467-A58A-A77F00DC757B}"/>
              </a:ext>
            </a:extLst>
          </p:cNvPr>
          <p:cNvSpPr/>
          <p:nvPr/>
        </p:nvSpPr>
        <p:spPr>
          <a:xfrm>
            <a:off x="5945318" y="5353824"/>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5161DA1-3DB0-40F1-B73F-7227EA4B9912}"/>
              </a:ext>
            </a:extLst>
          </p:cNvPr>
          <p:cNvSpPr txBox="1"/>
          <p:nvPr/>
        </p:nvSpPr>
        <p:spPr>
          <a:xfrm>
            <a:off x="6492954" y="5266353"/>
            <a:ext cx="4171745"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林毅</a:t>
            </a:r>
            <a:r>
              <a:rPr lang="en-US" altLang="zh-CN" sz="1400" dirty="0">
                <a:solidFill>
                  <a:srgbClr val="5A5A5A"/>
                </a:solidFill>
                <a:latin typeface="微软雅黑" panose="020B0503020204020204" pitchFamily="34" charset="-122"/>
                <a:ea typeface="微软雅黑" panose="020B0503020204020204" pitchFamily="34" charset="-122"/>
              </a:rPr>
              <a:t>. </a:t>
            </a:r>
            <a:r>
              <a:rPr lang="zh-CN" altLang="en-US" sz="1400" dirty="0">
                <a:solidFill>
                  <a:srgbClr val="5A5A5A"/>
                </a:solidFill>
                <a:latin typeface="微软雅黑" panose="020B0503020204020204" pitchFamily="34" charset="-122"/>
                <a:ea typeface="微软雅黑" panose="020B0503020204020204" pitchFamily="34" charset="-122"/>
              </a:rPr>
              <a:t>基于</a:t>
            </a:r>
            <a:r>
              <a:rPr lang="en-US" altLang="zh-CN" sz="1400" dirty="0">
                <a:solidFill>
                  <a:srgbClr val="5A5A5A"/>
                </a:solidFill>
                <a:latin typeface="微软雅黑" panose="020B0503020204020204" pitchFamily="34" charset="-122"/>
                <a:ea typeface="微软雅黑" panose="020B0503020204020204" pitchFamily="34" charset="-122"/>
              </a:rPr>
              <a:t>SWOT</a:t>
            </a:r>
            <a:r>
              <a:rPr lang="zh-CN" altLang="en-US" sz="1400" dirty="0">
                <a:solidFill>
                  <a:srgbClr val="5A5A5A"/>
                </a:solidFill>
                <a:latin typeface="微软雅黑" panose="020B0503020204020204" pitchFamily="34" charset="-122"/>
                <a:ea typeface="微软雅黑" panose="020B0503020204020204" pitchFamily="34" charset="-122"/>
              </a:rPr>
              <a:t>工程项目管理软件的应用分析</a:t>
            </a:r>
            <a:r>
              <a:rPr lang="en-US" altLang="zh-CN" sz="1400" dirty="0">
                <a:solidFill>
                  <a:srgbClr val="5A5A5A"/>
                </a:solidFill>
                <a:latin typeface="微软雅黑" panose="020B0503020204020204" pitchFamily="34" charset="-122"/>
                <a:ea typeface="微软雅黑" panose="020B0503020204020204" pitchFamily="34" charset="-122"/>
              </a:rPr>
              <a:t>[J]. </a:t>
            </a:r>
            <a:r>
              <a:rPr lang="zh-CN" altLang="en-US" sz="1400" dirty="0">
                <a:solidFill>
                  <a:srgbClr val="5A5A5A"/>
                </a:solidFill>
                <a:latin typeface="微软雅黑" panose="020B0503020204020204" pitchFamily="34" charset="-122"/>
                <a:ea typeface="微软雅黑" panose="020B0503020204020204" pitchFamily="34" charset="-122"/>
              </a:rPr>
              <a:t>电子技术与软件工程</a:t>
            </a:r>
            <a:r>
              <a:rPr lang="en-US" altLang="zh-CN" sz="1400" dirty="0">
                <a:solidFill>
                  <a:srgbClr val="5A5A5A"/>
                </a:solidFill>
                <a:latin typeface="微软雅黑" panose="020B0503020204020204" pitchFamily="34" charset="-122"/>
                <a:ea typeface="微软雅黑" panose="020B0503020204020204" pitchFamily="34" charset="-122"/>
              </a:rPr>
              <a:t>, 2016, No.80(06):75-75</a:t>
            </a:r>
          </a:p>
        </p:txBody>
      </p:sp>
    </p:spTree>
    <p:extLst>
      <p:ext uri="{BB962C8B-B14F-4D97-AF65-F5344CB8AC3E}">
        <p14:creationId xmlns:p14="http://schemas.microsoft.com/office/powerpoint/2010/main" val="864886192"/>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56080" y="1493520"/>
            <a:ext cx="3210560" cy="453136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28160" y="4754880"/>
            <a:ext cx="5110480" cy="85344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417038" y="2822680"/>
            <a:ext cx="6065235" cy="1212640"/>
          </a:xfrm>
          <a:prstGeom prst="rect">
            <a:avLst/>
          </a:prstGeom>
          <a:noFill/>
        </p:spPr>
        <p:txBody>
          <a:bodyPr wrap="square" rtlCol="0">
            <a:spAutoFit/>
          </a:bodyPr>
          <a:lstStyle/>
          <a:p>
            <a:pPr>
              <a:lnSpc>
                <a:spcPct val="13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a:t>
            </a:r>
          </a:p>
        </p:txBody>
      </p:sp>
      <p:sp>
        <p:nvSpPr>
          <p:cNvPr id="51" name="TextBox 76"/>
          <p:cNvSpPr txBox="1"/>
          <p:nvPr/>
        </p:nvSpPr>
        <p:spPr>
          <a:xfrm>
            <a:off x="5142290" y="4950768"/>
            <a:ext cx="3482221" cy="461665"/>
          </a:xfrm>
          <a:prstGeom prst="rect">
            <a:avLst/>
          </a:prstGeom>
          <a:noFill/>
          <a:effectLst/>
        </p:spPr>
        <p:txBody>
          <a:bodyPr wrap="square" rtlCol="0">
            <a:spAutoFit/>
          </a:bodyPr>
          <a:lstStyle/>
          <a:p>
            <a:pPr algn="ctr"/>
            <a:r>
              <a:rPr lang="zh-CN" altLang="en-US" sz="2400" dirty="0">
                <a:solidFill>
                  <a:srgbClr val="DE4B5D"/>
                </a:solidFill>
                <a:latin typeface="微软雅黑" panose="020B0503020204020204" pitchFamily="34" charset="-122"/>
                <a:ea typeface="微软雅黑" panose="020B0503020204020204" pitchFamily="34" charset="-122"/>
              </a:rPr>
              <a:t>项目背景</a:t>
            </a:r>
          </a:p>
        </p:txBody>
      </p:sp>
    </p:spTree>
    <p:extLst>
      <p:ext uri="{BB962C8B-B14F-4D97-AF65-F5344CB8AC3E}">
        <p14:creationId xmlns:p14="http://schemas.microsoft.com/office/powerpoint/2010/main" val="347023077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65" name="Freeform 88"/>
          <p:cNvSpPr/>
          <p:nvPr/>
        </p:nvSpPr>
        <p:spPr bwMode="auto">
          <a:xfrm>
            <a:off x="4876800" y="2732077"/>
            <a:ext cx="787038" cy="759988"/>
          </a:xfrm>
          <a:custGeom>
            <a:avLst/>
            <a:gdLst>
              <a:gd name="T0" fmla="*/ 509 w 1350"/>
              <a:gd name="T1" fmla="*/ 24 h 1303"/>
              <a:gd name="T2" fmla="*/ 2 w 1350"/>
              <a:gd name="T3" fmla="*/ 1247 h 1303"/>
              <a:gd name="T4" fmla="*/ 54 w 1350"/>
              <a:gd name="T5" fmla="*/ 1303 h 1303"/>
              <a:gd name="T6" fmla="*/ 1107 w 1350"/>
              <a:gd name="T7" fmla="*/ 1303 h 1303"/>
              <a:gd name="T8" fmla="*/ 1158 w 1350"/>
              <a:gd name="T9" fmla="*/ 1258 h 1303"/>
              <a:gd name="T10" fmla="*/ 1334 w 1350"/>
              <a:gd name="T11" fmla="*/ 833 h 1303"/>
              <a:gd name="T12" fmla="*/ 1329 w 1350"/>
              <a:gd name="T13" fmla="*/ 766 h 1303"/>
              <a:gd name="T14" fmla="*/ 585 w 1350"/>
              <a:gd name="T15" fmla="*/ 21 h 1303"/>
              <a:gd name="T16" fmla="*/ 509 w 1350"/>
              <a:gd name="T17" fmla="*/ 2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509" y="24"/>
                </a:moveTo>
                <a:cubicBezTo>
                  <a:pt x="220" y="356"/>
                  <a:pt x="35" y="781"/>
                  <a:pt x="2" y="1247"/>
                </a:cubicBezTo>
                <a:cubicBezTo>
                  <a:pt x="0" y="1277"/>
                  <a:pt x="24" y="1303"/>
                  <a:pt x="54" y="1303"/>
                </a:cubicBezTo>
                <a:cubicBezTo>
                  <a:pt x="1107" y="1303"/>
                  <a:pt x="1107" y="1303"/>
                  <a:pt x="1107" y="1303"/>
                </a:cubicBezTo>
                <a:cubicBezTo>
                  <a:pt x="1133" y="1303"/>
                  <a:pt x="1154" y="1284"/>
                  <a:pt x="1158" y="1258"/>
                </a:cubicBezTo>
                <a:cubicBezTo>
                  <a:pt x="1181" y="1100"/>
                  <a:pt x="1243" y="955"/>
                  <a:pt x="1334" y="833"/>
                </a:cubicBezTo>
                <a:cubicBezTo>
                  <a:pt x="1350" y="812"/>
                  <a:pt x="1347" y="784"/>
                  <a:pt x="1329" y="766"/>
                </a:cubicBezTo>
                <a:cubicBezTo>
                  <a:pt x="585" y="21"/>
                  <a:pt x="585" y="21"/>
                  <a:pt x="585" y="21"/>
                </a:cubicBezTo>
                <a:cubicBezTo>
                  <a:pt x="563" y="0"/>
                  <a:pt x="529" y="1"/>
                  <a:pt x="509" y="2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6" name="Freeform 89"/>
          <p:cNvSpPr/>
          <p:nvPr/>
        </p:nvSpPr>
        <p:spPr bwMode="auto">
          <a:xfrm>
            <a:off x="6528162" y="3600266"/>
            <a:ext cx="787038" cy="759344"/>
          </a:xfrm>
          <a:custGeom>
            <a:avLst/>
            <a:gdLst>
              <a:gd name="T0" fmla="*/ 192 w 1350"/>
              <a:gd name="T1" fmla="*/ 44 h 1302"/>
              <a:gd name="T2" fmla="*/ 15 w 1350"/>
              <a:gd name="T3" fmla="*/ 469 h 1302"/>
              <a:gd name="T4" fmla="*/ 20 w 1350"/>
              <a:gd name="T5" fmla="*/ 536 h 1302"/>
              <a:gd name="T6" fmla="*/ 765 w 1350"/>
              <a:gd name="T7" fmla="*/ 1281 h 1302"/>
              <a:gd name="T8" fmla="*/ 841 w 1350"/>
              <a:gd name="T9" fmla="*/ 1279 h 1302"/>
              <a:gd name="T10" fmla="*/ 1348 w 1350"/>
              <a:gd name="T11" fmla="*/ 55 h 1302"/>
              <a:gd name="T12" fmla="*/ 1296 w 1350"/>
              <a:gd name="T13" fmla="*/ 0 h 1302"/>
              <a:gd name="T14" fmla="*/ 243 w 1350"/>
              <a:gd name="T15" fmla="*/ 0 h 1302"/>
              <a:gd name="T16" fmla="*/ 192 w 1350"/>
              <a:gd name="T17" fmla="*/ 44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92" y="44"/>
                </a:moveTo>
                <a:cubicBezTo>
                  <a:pt x="169" y="202"/>
                  <a:pt x="107" y="347"/>
                  <a:pt x="15" y="469"/>
                </a:cubicBezTo>
                <a:cubicBezTo>
                  <a:pt x="0" y="490"/>
                  <a:pt x="2" y="518"/>
                  <a:pt x="20" y="536"/>
                </a:cubicBezTo>
                <a:cubicBezTo>
                  <a:pt x="765" y="1281"/>
                  <a:pt x="765" y="1281"/>
                  <a:pt x="765" y="1281"/>
                </a:cubicBezTo>
                <a:cubicBezTo>
                  <a:pt x="786" y="1302"/>
                  <a:pt x="821" y="1301"/>
                  <a:pt x="841" y="1279"/>
                </a:cubicBezTo>
                <a:cubicBezTo>
                  <a:pt x="1129" y="946"/>
                  <a:pt x="1315" y="521"/>
                  <a:pt x="1348" y="55"/>
                </a:cubicBezTo>
                <a:cubicBezTo>
                  <a:pt x="1350" y="25"/>
                  <a:pt x="1326" y="0"/>
                  <a:pt x="1296" y="0"/>
                </a:cubicBezTo>
                <a:cubicBezTo>
                  <a:pt x="243" y="0"/>
                  <a:pt x="243" y="0"/>
                  <a:pt x="243" y="0"/>
                </a:cubicBezTo>
                <a:cubicBezTo>
                  <a:pt x="217" y="0"/>
                  <a:pt x="195" y="19"/>
                  <a:pt x="192" y="4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7" name="Freeform 90"/>
          <p:cNvSpPr/>
          <p:nvPr/>
        </p:nvSpPr>
        <p:spPr bwMode="auto">
          <a:xfrm>
            <a:off x="6528162" y="2732077"/>
            <a:ext cx="787038" cy="759988"/>
          </a:xfrm>
          <a:custGeom>
            <a:avLst/>
            <a:gdLst>
              <a:gd name="T0" fmla="*/ 765 w 1350"/>
              <a:gd name="T1" fmla="*/ 21 h 1303"/>
              <a:gd name="T2" fmla="*/ 20 w 1350"/>
              <a:gd name="T3" fmla="*/ 766 h 1303"/>
              <a:gd name="T4" fmla="*/ 15 w 1350"/>
              <a:gd name="T5" fmla="*/ 833 h 1303"/>
              <a:gd name="T6" fmla="*/ 192 w 1350"/>
              <a:gd name="T7" fmla="*/ 1258 h 1303"/>
              <a:gd name="T8" fmla="*/ 243 w 1350"/>
              <a:gd name="T9" fmla="*/ 1303 h 1303"/>
              <a:gd name="T10" fmla="*/ 1296 w 1350"/>
              <a:gd name="T11" fmla="*/ 1303 h 1303"/>
              <a:gd name="T12" fmla="*/ 1348 w 1350"/>
              <a:gd name="T13" fmla="*/ 1247 h 1303"/>
              <a:gd name="T14" fmla="*/ 841 w 1350"/>
              <a:gd name="T15" fmla="*/ 24 h 1303"/>
              <a:gd name="T16" fmla="*/ 765 w 1350"/>
              <a:gd name="T17" fmla="*/ 21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3">
                <a:moveTo>
                  <a:pt x="765" y="21"/>
                </a:moveTo>
                <a:cubicBezTo>
                  <a:pt x="20" y="766"/>
                  <a:pt x="20" y="766"/>
                  <a:pt x="20" y="766"/>
                </a:cubicBezTo>
                <a:cubicBezTo>
                  <a:pt x="2" y="784"/>
                  <a:pt x="0" y="812"/>
                  <a:pt x="15" y="833"/>
                </a:cubicBezTo>
                <a:cubicBezTo>
                  <a:pt x="106" y="955"/>
                  <a:pt x="169" y="1100"/>
                  <a:pt x="192" y="1258"/>
                </a:cubicBezTo>
                <a:cubicBezTo>
                  <a:pt x="195" y="1284"/>
                  <a:pt x="217" y="1303"/>
                  <a:pt x="243" y="1303"/>
                </a:cubicBezTo>
                <a:cubicBezTo>
                  <a:pt x="1296" y="1303"/>
                  <a:pt x="1296" y="1303"/>
                  <a:pt x="1296" y="1303"/>
                </a:cubicBezTo>
                <a:cubicBezTo>
                  <a:pt x="1326" y="1303"/>
                  <a:pt x="1350" y="1277"/>
                  <a:pt x="1348" y="1247"/>
                </a:cubicBezTo>
                <a:cubicBezTo>
                  <a:pt x="1315" y="781"/>
                  <a:pt x="1129" y="356"/>
                  <a:pt x="841" y="24"/>
                </a:cubicBezTo>
                <a:cubicBezTo>
                  <a:pt x="821" y="1"/>
                  <a:pt x="786" y="0"/>
                  <a:pt x="765" y="21"/>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8" name="Freeform 92"/>
          <p:cNvSpPr/>
          <p:nvPr/>
        </p:nvSpPr>
        <p:spPr bwMode="auto">
          <a:xfrm>
            <a:off x="4876800" y="3600266"/>
            <a:ext cx="787038" cy="759344"/>
          </a:xfrm>
          <a:custGeom>
            <a:avLst/>
            <a:gdLst>
              <a:gd name="T0" fmla="*/ 1107 w 1350"/>
              <a:gd name="T1" fmla="*/ 0 h 1302"/>
              <a:gd name="T2" fmla="*/ 54 w 1350"/>
              <a:gd name="T3" fmla="*/ 0 h 1302"/>
              <a:gd name="T4" fmla="*/ 2 w 1350"/>
              <a:gd name="T5" fmla="*/ 55 h 1302"/>
              <a:gd name="T6" fmla="*/ 509 w 1350"/>
              <a:gd name="T7" fmla="*/ 1279 h 1302"/>
              <a:gd name="T8" fmla="*/ 585 w 1350"/>
              <a:gd name="T9" fmla="*/ 1281 h 1302"/>
              <a:gd name="T10" fmla="*/ 1329 w 1350"/>
              <a:gd name="T11" fmla="*/ 536 h 1302"/>
              <a:gd name="T12" fmla="*/ 1334 w 1350"/>
              <a:gd name="T13" fmla="*/ 469 h 1302"/>
              <a:gd name="T14" fmla="*/ 1158 w 1350"/>
              <a:gd name="T15" fmla="*/ 44 h 1302"/>
              <a:gd name="T16" fmla="*/ 1107 w 1350"/>
              <a:gd name="T17"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0" h="1302">
                <a:moveTo>
                  <a:pt x="1107" y="0"/>
                </a:moveTo>
                <a:cubicBezTo>
                  <a:pt x="54" y="0"/>
                  <a:pt x="54" y="0"/>
                  <a:pt x="54" y="0"/>
                </a:cubicBezTo>
                <a:cubicBezTo>
                  <a:pt x="24" y="0"/>
                  <a:pt x="0" y="25"/>
                  <a:pt x="2" y="55"/>
                </a:cubicBezTo>
                <a:cubicBezTo>
                  <a:pt x="35" y="521"/>
                  <a:pt x="220" y="946"/>
                  <a:pt x="509" y="1279"/>
                </a:cubicBezTo>
                <a:cubicBezTo>
                  <a:pt x="529" y="1301"/>
                  <a:pt x="563" y="1302"/>
                  <a:pt x="585" y="1281"/>
                </a:cubicBezTo>
                <a:cubicBezTo>
                  <a:pt x="1329" y="536"/>
                  <a:pt x="1329" y="536"/>
                  <a:pt x="1329" y="536"/>
                </a:cubicBezTo>
                <a:cubicBezTo>
                  <a:pt x="1347" y="518"/>
                  <a:pt x="1350" y="490"/>
                  <a:pt x="1334" y="469"/>
                </a:cubicBezTo>
                <a:cubicBezTo>
                  <a:pt x="1243" y="347"/>
                  <a:pt x="1181" y="202"/>
                  <a:pt x="1158" y="44"/>
                </a:cubicBezTo>
                <a:cubicBezTo>
                  <a:pt x="1154" y="19"/>
                  <a:pt x="1133" y="0"/>
                  <a:pt x="1107" y="0"/>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9" name="Freeform 12"/>
          <p:cNvSpPr>
            <a:spLocks noEditPoints="1"/>
          </p:cNvSpPr>
          <p:nvPr/>
        </p:nvSpPr>
        <p:spPr bwMode="auto">
          <a:xfrm>
            <a:off x="5128916" y="3138319"/>
            <a:ext cx="282806" cy="17256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grpSp>
        <p:nvGrpSpPr>
          <p:cNvPr id="70" name="组合 69"/>
          <p:cNvGrpSpPr/>
          <p:nvPr/>
        </p:nvGrpSpPr>
        <p:grpSpPr>
          <a:xfrm flipH="1">
            <a:off x="5161704" y="3756977"/>
            <a:ext cx="216033" cy="216402"/>
            <a:chOff x="7143757" y="2666996"/>
            <a:chExt cx="488067" cy="488901"/>
          </a:xfrm>
          <a:solidFill>
            <a:schemeClr val="bg1"/>
          </a:solidFill>
          <a:effectLst/>
        </p:grpSpPr>
        <p:sp>
          <p:nvSpPr>
            <p:cNvPr id="71"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2"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3"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4"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5"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6"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7"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8"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79"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0"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81" name="Freeform 91"/>
          <p:cNvSpPr/>
          <p:nvPr/>
        </p:nvSpPr>
        <p:spPr bwMode="auto">
          <a:xfrm>
            <a:off x="6150101" y="2326321"/>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2" name="Freeform 93"/>
          <p:cNvSpPr/>
          <p:nvPr/>
        </p:nvSpPr>
        <p:spPr bwMode="auto">
          <a:xfrm>
            <a:off x="5281912" y="2326321"/>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83" name="Freeform 22"/>
          <p:cNvSpPr>
            <a:spLocks noEditPoints="1"/>
          </p:cNvSpPr>
          <p:nvPr/>
        </p:nvSpPr>
        <p:spPr bwMode="auto">
          <a:xfrm>
            <a:off x="5663838" y="2621169"/>
            <a:ext cx="198011" cy="197341"/>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84" name="AutoShape 28"/>
          <p:cNvSpPr/>
          <p:nvPr/>
        </p:nvSpPr>
        <p:spPr bwMode="auto">
          <a:xfrm flipH="1">
            <a:off x="6322176" y="2623877"/>
            <a:ext cx="216402" cy="216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algn="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85" name="Freeform 32"/>
          <p:cNvSpPr>
            <a:spLocks noEditPoints="1"/>
          </p:cNvSpPr>
          <p:nvPr/>
        </p:nvSpPr>
        <p:spPr bwMode="auto">
          <a:xfrm>
            <a:off x="6784782" y="3098031"/>
            <a:ext cx="273798" cy="224162"/>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bg1"/>
          </a:solid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nvGrpSpPr>
          <p:cNvPr id="86" name="Group 80"/>
          <p:cNvGrpSpPr/>
          <p:nvPr/>
        </p:nvGrpSpPr>
        <p:grpSpPr>
          <a:xfrm>
            <a:off x="6823739" y="3817408"/>
            <a:ext cx="234841" cy="168177"/>
            <a:chOff x="2566497" y="2332666"/>
            <a:chExt cx="321832" cy="230473"/>
          </a:xfrm>
          <a:solidFill>
            <a:schemeClr val="bg1"/>
          </a:solidFill>
        </p:grpSpPr>
        <p:sp>
          <p:nvSpPr>
            <p:cNvPr id="87"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8"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sp>
          <p:nvSpPr>
            <p:cNvPr id="89"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nchor="t"/>
            <a:lstStyle/>
            <a:p>
              <a:pPr>
                <a:defRPr/>
              </a:pPr>
              <a:endParaRPr lang="en-US" sz="3200">
                <a:solidFill>
                  <a:schemeClr val="tx1">
                    <a:lumMod val="75000"/>
                    <a:lumOff val="25000"/>
                  </a:schemeClr>
                </a:solidFill>
              </a:endParaRPr>
            </a:p>
          </p:txBody>
        </p:sp>
      </p:grpSp>
      <p:sp>
        <p:nvSpPr>
          <p:cNvPr id="90" name="Freeform 91"/>
          <p:cNvSpPr/>
          <p:nvPr/>
        </p:nvSpPr>
        <p:spPr bwMode="auto">
          <a:xfrm flipV="1">
            <a:off x="6150101" y="3966091"/>
            <a:ext cx="759988" cy="787038"/>
          </a:xfrm>
          <a:custGeom>
            <a:avLst/>
            <a:gdLst>
              <a:gd name="T0" fmla="*/ 0 w 1303"/>
              <a:gd name="T1" fmla="*/ 53 h 1349"/>
              <a:gd name="T2" fmla="*/ 0 w 1303"/>
              <a:gd name="T3" fmla="*/ 1107 h 1349"/>
              <a:gd name="T4" fmla="*/ 44 w 1303"/>
              <a:gd name="T5" fmla="*/ 1158 h 1349"/>
              <a:gd name="T6" fmla="*/ 470 w 1303"/>
              <a:gd name="T7" fmla="*/ 1334 h 1349"/>
              <a:gd name="T8" fmla="*/ 537 w 1303"/>
              <a:gd name="T9" fmla="*/ 1329 h 1349"/>
              <a:gd name="T10" fmla="*/ 1281 w 1303"/>
              <a:gd name="T11" fmla="*/ 584 h 1349"/>
              <a:gd name="T12" fmla="*/ 1279 w 1303"/>
              <a:gd name="T13" fmla="*/ 509 h 1349"/>
              <a:gd name="T14" fmla="*/ 55 w 1303"/>
              <a:gd name="T15" fmla="*/ 2 h 1349"/>
              <a:gd name="T16" fmla="*/ 0 w 1303"/>
              <a:gd name="T17" fmla="*/ 53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0" y="53"/>
                </a:moveTo>
                <a:cubicBezTo>
                  <a:pt x="0" y="1107"/>
                  <a:pt x="0" y="1107"/>
                  <a:pt x="0" y="1107"/>
                </a:cubicBezTo>
                <a:cubicBezTo>
                  <a:pt x="0" y="1132"/>
                  <a:pt x="19" y="1154"/>
                  <a:pt x="44" y="1158"/>
                </a:cubicBezTo>
                <a:cubicBezTo>
                  <a:pt x="202" y="1181"/>
                  <a:pt x="347" y="1243"/>
                  <a:pt x="470" y="1334"/>
                </a:cubicBezTo>
                <a:cubicBezTo>
                  <a:pt x="490" y="1349"/>
                  <a:pt x="519" y="1347"/>
                  <a:pt x="537" y="1329"/>
                </a:cubicBezTo>
                <a:cubicBezTo>
                  <a:pt x="1281" y="584"/>
                  <a:pt x="1281" y="584"/>
                  <a:pt x="1281" y="584"/>
                </a:cubicBezTo>
                <a:cubicBezTo>
                  <a:pt x="1303" y="563"/>
                  <a:pt x="1302" y="528"/>
                  <a:pt x="1279" y="509"/>
                </a:cubicBezTo>
                <a:cubicBezTo>
                  <a:pt x="946" y="220"/>
                  <a:pt x="522" y="34"/>
                  <a:pt x="55" y="2"/>
                </a:cubicBezTo>
                <a:cubicBezTo>
                  <a:pt x="25" y="0"/>
                  <a:pt x="0" y="24"/>
                  <a:pt x="0" y="53"/>
                </a:cubicBezTo>
                <a:close/>
              </a:path>
            </a:pathLst>
          </a:custGeom>
          <a:solidFill>
            <a:srgbClr val="DE4B5D"/>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1" name="Freeform 93"/>
          <p:cNvSpPr/>
          <p:nvPr/>
        </p:nvSpPr>
        <p:spPr bwMode="auto">
          <a:xfrm flipV="1">
            <a:off x="5281912" y="3966091"/>
            <a:ext cx="759988" cy="787038"/>
          </a:xfrm>
          <a:custGeom>
            <a:avLst/>
            <a:gdLst>
              <a:gd name="T0" fmla="*/ 21 w 1303"/>
              <a:gd name="T1" fmla="*/ 584 h 1349"/>
              <a:gd name="T2" fmla="*/ 766 w 1303"/>
              <a:gd name="T3" fmla="*/ 1329 h 1349"/>
              <a:gd name="T4" fmla="*/ 833 w 1303"/>
              <a:gd name="T5" fmla="*/ 1334 h 1349"/>
              <a:gd name="T6" fmla="*/ 1258 w 1303"/>
              <a:gd name="T7" fmla="*/ 1158 h 1349"/>
              <a:gd name="T8" fmla="*/ 1303 w 1303"/>
              <a:gd name="T9" fmla="*/ 1107 h 1349"/>
              <a:gd name="T10" fmla="*/ 1303 w 1303"/>
              <a:gd name="T11" fmla="*/ 53 h 1349"/>
              <a:gd name="T12" fmla="*/ 1248 w 1303"/>
              <a:gd name="T13" fmla="*/ 2 h 1349"/>
              <a:gd name="T14" fmla="*/ 24 w 1303"/>
              <a:gd name="T15" fmla="*/ 509 h 1349"/>
              <a:gd name="T16" fmla="*/ 21 w 1303"/>
              <a:gd name="T17" fmla="*/ 584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1349">
                <a:moveTo>
                  <a:pt x="21" y="584"/>
                </a:moveTo>
                <a:cubicBezTo>
                  <a:pt x="766" y="1329"/>
                  <a:pt x="766" y="1329"/>
                  <a:pt x="766" y="1329"/>
                </a:cubicBezTo>
                <a:cubicBezTo>
                  <a:pt x="784" y="1347"/>
                  <a:pt x="813" y="1349"/>
                  <a:pt x="833" y="1334"/>
                </a:cubicBezTo>
                <a:cubicBezTo>
                  <a:pt x="955" y="1243"/>
                  <a:pt x="1101" y="1181"/>
                  <a:pt x="1258" y="1158"/>
                </a:cubicBezTo>
                <a:cubicBezTo>
                  <a:pt x="1284" y="1154"/>
                  <a:pt x="1303" y="1132"/>
                  <a:pt x="1303" y="1107"/>
                </a:cubicBezTo>
                <a:cubicBezTo>
                  <a:pt x="1303" y="53"/>
                  <a:pt x="1303" y="53"/>
                  <a:pt x="1303" y="53"/>
                </a:cubicBezTo>
                <a:cubicBezTo>
                  <a:pt x="1303" y="24"/>
                  <a:pt x="1277" y="0"/>
                  <a:pt x="1248" y="2"/>
                </a:cubicBezTo>
                <a:cubicBezTo>
                  <a:pt x="781" y="35"/>
                  <a:pt x="356" y="220"/>
                  <a:pt x="24" y="509"/>
                </a:cubicBezTo>
                <a:cubicBezTo>
                  <a:pt x="1" y="528"/>
                  <a:pt x="0" y="563"/>
                  <a:pt x="21" y="584"/>
                </a:cubicBezTo>
                <a:close/>
              </a:path>
            </a:pathLst>
          </a:custGeom>
          <a:solidFill>
            <a:srgbClr val="5A5A5A"/>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2" name="Freeform 5"/>
          <p:cNvSpPr>
            <a:spLocks noEditPoints="1"/>
          </p:cNvSpPr>
          <p:nvPr/>
        </p:nvSpPr>
        <p:spPr bwMode="auto">
          <a:xfrm>
            <a:off x="6342581" y="4291561"/>
            <a:ext cx="208859" cy="147476"/>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a:effectLst/>
        </p:spPr>
        <p:txBody>
          <a:bodyPr vert="horz" wrap="square" lIns="121920" tIns="60960" rIns="121920" bIns="60960" numCol="1" anchor="t" anchorCtr="0" compatLnSpc="1"/>
          <a:lstStyle/>
          <a:p>
            <a:endParaRPr lang="id-ID" sz="1400">
              <a:solidFill>
                <a:schemeClr val="tx1">
                  <a:lumMod val="75000"/>
                  <a:lumOff val="25000"/>
                </a:schemeClr>
              </a:solidFill>
              <a:latin typeface="Impact" panose="020B0806030902050204" pitchFamily="34" charset="0"/>
            </a:endParaRPr>
          </a:p>
        </p:txBody>
      </p:sp>
      <p:sp>
        <p:nvSpPr>
          <p:cNvPr id="93" name="Freeform 381"/>
          <p:cNvSpPr>
            <a:spLocks noEditPoints="1"/>
          </p:cNvSpPr>
          <p:nvPr/>
        </p:nvSpPr>
        <p:spPr bwMode="auto">
          <a:xfrm>
            <a:off x="5623902" y="4263487"/>
            <a:ext cx="220613" cy="220613"/>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97 w 288"/>
              <a:gd name="T11" fmla="*/ 136 h 288"/>
              <a:gd name="T12" fmla="*/ 194 w 288"/>
              <a:gd name="T13" fmla="*/ 99 h 288"/>
              <a:gd name="T14" fmla="*/ 242 w 288"/>
              <a:gd name="T15" fmla="*/ 99 h 288"/>
              <a:gd name="T16" fmla="*/ 252 w 288"/>
              <a:gd name="T17" fmla="*/ 136 h 288"/>
              <a:gd name="T18" fmla="*/ 197 w 288"/>
              <a:gd name="T19" fmla="*/ 136 h 288"/>
              <a:gd name="T20" fmla="*/ 37 w 288"/>
              <a:gd name="T21" fmla="*/ 136 h 288"/>
              <a:gd name="T22" fmla="*/ 46 w 288"/>
              <a:gd name="T23" fmla="*/ 99 h 288"/>
              <a:gd name="T24" fmla="*/ 95 w 288"/>
              <a:gd name="T25" fmla="*/ 99 h 288"/>
              <a:gd name="T26" fmla="*/ 92 w 288"/>
              <a:gd name="T27" fmla="*/ 136 h 288"/>
              <a:gd name="T28" fmla="*/ 37 w 288"/>
              <a:gd name="T29" fmla="*/ 136 h 288"/>
              <a:gd name="T30" fmla="*/ 111 w 288"/>
              <a:gd name="T31" fmla="*/ 99 h 288"/>
              <a:gd name="T32" fmla="*/ 178 w 288"/>
              <a:gd name="T33" fmla="*/ 99 h 288"/>
              <a:gd name="T34" fmla="*/ 181 w 288"/>
              <a:gd name="T35" fmla="*/ 136 h 288"/>
              <a:gd name="T36" fmla="*/ 108 w 288"/>
              <a:gd name="T37" fmla="*/ 136 h 288"/>
              <a:gd name="T38" fmla="*/ 111 w 288"/>
              <a:gd name="T39" fmla="*/ 99 h 288"/>
              <a:gd name="T40" fmla="*/ 37 w 288"/>
              <a:gd name="T41" fmla="*/ 152 h 288"/>
              <a:gd name="T42" fmla="*/ 92 w 288"/>
              <a:gd name="T43" fmla="*/ 152 h 288"/>
              <a:gd name="T44" fmla="*/ 95 w 288"/>
              <a:gd name="T45" fmla="*/ 190 h 288"/>
              <a:gd name="T46" fmla="*/ 47 w 288"/>
              <a:gd name="T47" fmla="*/ 190 h 288"/>
              <a:gd name="T48" fmla="*/ 37 w 288"/>
              <a:gd name="T49" fmla="*/ 152 h 288"/>
              <a:gd name="T50" fmla="*/ 108 w 288"/>
              <a:gd name="T51" fmla="*/ 152 h 288"/>
              <a:gd name="T52" fmla="*/ 181 w 288"/>
              <a:gd name="T53" fmla="*/ 152 h 288"/>
              <a:gd name="T54" fmla="*/ 178 w 288"/>
              <a:gd name="T55" fmla="*/ 190 h 288"/>
              <a:gd name="T56" fmla="*/ 111 w 288"/>
              <a:gd name="T57" fmla="*/ 190 h 288"/>
              <a:gd name="T58" fmla="*/ 108 w 288"/>
              <a:gd name="T59" fmla="*/ 152 h 288"/>
              <a:gd name="T60" fmla="*/ 197 w 288"/>
              <a:gd name="T61" fmla="*/ 152 h 288"/>
              <a:gd name="T62" fmla="*/ 252 w 288"/>
              <a:gd name="T63" fmla="*/ 152 h 288"/>
              <a:gd name="T64" fmla="*/ 242 w 288"/>
              <a:gd name="T65" fmla="*/ 190 h 288"/>
              <a:gd name="T66" fmla="*/ 194 w 288"/>
              <a:gd name="T67" fmla="*/ 190 h 288"/>
              <a:gd name="T68" fmla="*/ 197 w 288"/>
              <a:gd name="T69" fmla="*/ 152 h 288"/>
              <a:gd name="T70" fmla="*/ 233 w 288"/>
              <a:gd name="T71" fmla="*/ 82 h 288"/>
              <a:gd name="T72" fmla="*/ 191 w 288"/>
              <a:gd name="T73" fmla="*/ 82 h 288"/>
              <a:gd name="T74" fmla="*/ 180 w 288"/>
              <a:gd name="T75" fmla="*/ 42 h 288"/>
              <a:gd name="T76" fmla="*/ 233 w 288"/>
              <a:gd name="T77" fmla="*/ 82 h 288"/>
              <a:gd name="T78" fmla="*/ 160 w 288"/>
              <a:gd name="T79" fmla="*/ 37 h 288"/>
              <a:gd name="T80" fmla="*/ 175 w 288"/>
              <a:gd name="T81" fmla="*/ 82 h 288"/>
              <a:gd name="T82" fmla="*/ 114 w 288"/>
              <a:gd name="T83" fmla="*/ 82 h 288"/>
              <a:gd name="T84" fmla="*/ 128 w 288"/>
              <a:gd name="T85" fmla="*/ 37 h 288"/>
              <a:gd name="T86" fmla="*/ 144 w 288"/>
              <a:gd name="T87" fmla="*/ 36 h 288"/>
              <a:gd name="T88" fmla="*/ 160 w 288"/>
              <a:gd name="T89" fmla="*/ 37 h 288"/>
              <a:gd name="T90" fmla="*/ 109 w 288"/>
              <a:gd name="T91" fmla="*/ 42 h 288"/>
              <a:gd name="T92" fmla="*/ 97 w 288"/>
              <a:gd name="T93" fmla="*/ 82 h 288"/>
              <a:gd name="T94" fmla="*/ 56 w 288"/>
              <a:gd name="T95" fmla="*/ 82 h 288"/>
              <a:gd name="T96" fmla="*/ 109 w 288"/>
              <a:gd name="T97" fmla="*/ 42 h 288"/>
              <a:gd name="T98" fmla="*/ 56 w 288"/>
              <a:gd name="T99" fmla="*/ 206 h 288"/>
              <a:gd name="T100" fmla="*/ 97 w 288"/>
              <a:gd name="T101" fmla="*/ 206 h 288"/>
              <a:gd name="T102" fmla="*/ 109 w 288"/>
              <a:gd name="T103" fmla="*/ 246 h 288"/>
              <a:gd name="T104" fmla="*/ 56 w 288"/>
              <a:gd name="T105" fmla="*/ 206 h 288"/>
              <a:gd name="T106" fmla="*/ 128 w 288"/>
              <a:gd name="T107" fmla="*/ 251 h 288"/>
              <a:gd name="T108" fmla="*/ 114 w 288"/>
              <a:gd name="T109" fmla="*/ 206 h 288"/>
              <a:gd name="T110" fmla="*/ 175 w 288"/>
              <a:gd name="T111" fmla="*/ 206 h 288"/>
              <a:gd name="T112" fmla="*/ 160 w 288"/>
              <a:gd name="T113" fmla="*/ 251 h 288"/>
              <a:gd name="T114" fmla="*/ 144 w 288"/>
              <a:gd name="T115" fmla="*/ 252 h 288"/>
              <a:gd name="T116" fmla="*/ 128 w 288"/>
              <a:gd name="T117" fmla="*/ 251 h 288"/>
              <a:gd name="T118" fmla="*/ 180 w 288"/>
              <a:gd name="T119" fmla="*/ 246 h 288"/>
              <a:gd name="T120" fmla="*/ 191 w 288"/>
              <a:gd name="T121" fmla="*/ 206 h 288"/>
              <a:gd name="T122" fmla="*/ 232 w 288"/>
              <a:gd name="T123" fmla="*/ 206 h 288"/>
              <a:gd name="T124" fmla="*/ 180 w 288"/>
              <a:gd name="T125" fmla="*/ 24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97" y="136"/>
                </a:moveTo>
                <a:cubicBezTo>
                  <a:pt x="197" y="123"/>
                  <a:pt x="196" y="110"/>
                  <a:pt x="194" y="99"/>
                </a:cubicBezTo>
                <a:cubicBezTo>
                  <a:pt x="242" y="99"/>
                  <a:pt x="242" y="99"/>
                  <a:pt x="242" y="99"/>
                </a:cubicBezTo>
                <a:cubicBezTo>
                  <a:pt x="247" y="110"/>
                  <a:pt x="251" y="123"/>
                  <a:pt x="252" y="136"/>
                </a:cubicBezTo>
                <a:lnTo>
                  <a:pt x="197" y="136"/>
                </a:lnTo>
                <a:close/>
                <a:moveTo>
                  <a:pt x="37" y="136"/>
                </a:moveTo>
                <a:cubicBezTo>
                  <a:pt x="38" y="123"/>
                  <a:pt x="41" y="110"/>
                  <a:pt x="46" y="99"/>
                </a:cubicBezTo>
                <a:cubicBezTo>
                  <a:pt x="95" y="99"/>
                  <a:pt x="95" y="99"/>
                  <a:pt x="95" y="99"/>
                </a:cubicBezTo>
                <a:cubicBezTo>
                  <a:pt x="93" y="110"/>
                  <a:pt x="92" y="123"/>
                  <a:pt x="92" y="136"/>
                </a:cubicBezTo>
                <a:lnTo>
                  <a:pt x="37" y="136"/>
                </a:lnTo>
                <a:close/>
                <a:moveTo>
                  <a:pt x="111" y="99"/>
                </a:moveTo>
                <a:cubicBezTo>
                  <a:pt x="178" y="99"/>
                  <a:pt x="178" y="99"/>
                  <a:pt x="178" y="99"/>
                </a:cubicBezTo>
                <a:cubicBezTo>
                  <a:pt x="179" y="110"/>
                  <a:pt x="181" y="123"/>
                  <a:pt x="181" y="136"/>
                </a:cubicBezTo>
                <a:cubicBezTo>
                  <a:pt x="108" y="136"/>
                  <a:pt x="108" y="136"/>
                  <a:pt x="108" y="136"/>
                </a:cubicBezTo>
                <a:cubicBezTo>
                  <a:pt x="108" y="123"/>
                  <a:pt x="109" y="110"/>
                  <a:pt x="111" y="99"/>
                </a:cubicBezTo>
                <a:close/>
                <a:moveTo>
                  <a:pt x="37" y="152"/>
                </a:moveTo>
                <a:cubicBezTo>
                  <a:pt x="92" y="152"/>
                  <a:pt x="92" y="152"/>
                  <a:pt x="92" y="152"/>
                </a:cubicBezTo>
                <a:cubicBezTo>
                  <a:pt x="92" y="166"/>
                  <a:pt x="93" y="179"/>
                  <a:pt x="95" y="190"/>
                </a:cubicBezTo>
                <a:cubicBezTo>
                  <a:pt x="47" y="190"/>
                  <a:pt x="47" y="190"/>
                  <a:pt x="47" y="190"/>
                </a:cubicBezTo>
                <a:cubicBezTo>
                  <a:pt x="41" y="179"/>
                  <a:pt x="38" y="166"/>
                  <a:pt x="37" y="152"/>
                </a:cubicBezTo>
                <a:close/>
                <a:moveTo>
                  <a:pt x="108" y="152"/>
                </a:moveTo>
                <a:cubicBezTo>
                  <a:pt x="181" y="152"/>
                  <a:pt x="181" y="152"/>
                  <a:pt x="181" y="152"/>
                </a:cubicBezTo>
                <a:cubicBezTo>
                  <a:pt x="180" y="166"/>
                  <a:pt x="179" y="179"/>
                  <a:pt x="178" y="190"/>
                </a:cubicBezTo>
                <a:cubicBezTo>
                  <a:pt x="111" y="190"/>
                  <a:pt x="111" y="190"/>
                  <a:pt x="111" y="190"/>
                </a:cubicBezTo>
                <a:cubicBezTo>
                  <a:pt x="109" y="179"/>
                  <a:pt x="108" y="166"/>
                  <a:pt x="108" y="152"/>
                </a:cubicBezTo>
                <a:close/>
                <a:moveTo>
                  <a:pt x="197" y="152"/>
                </a:moveTo>
                <a:cubicBezTo>
                  <a:pt x="252" y="152"/>
                  <a:pt x="252" y="152"/>
                  <a:pt x="252" y="152"/>
                </a:cubicBezTo>
                <a:cubicBezTo>
                  <a:pt x="251" y="166"/>
                  <a:pt x="247" y="179"/>
                  <a:pt x="242" y="190"/>
                </a:cubicBezTo>
                <a:cubicBezTo>
                  <a:pt x="194" y="190"/>
                  <a:pt x="194" y="190"/>
                  <a:pt x="194" y="190"/>
                </a:cubicBezTo>
                <a:cubicBezTo>
                  <a:pt x="196" y="179"/>
                  <a:pt x="197" y="166"/>
                  <a:pt x="197" y="152"/>
                </a:cubicBezTo>
                <a:close/>
                <a:moveTo>
                  <a:pt x="233" y="82"/>
                </a:moveTo>
                <a:cubicBezTo>
                  <a:pt x="191" y="82"/>
                  <a:pt x="191" y="82"/>
                  <a:pt x="191" y="82"/>
                </a:cubicBezTo>
                <a:cubicBezTo>
                  <a:pt x="188" y="67"/>
                  <a:pt x="184" y="53"/>
                  <a:pt x="180" y="42"/>
                </a:cubicBezTo>
                <a:cubicBezTo>
                  <a:pt x="201" y="50"/>
                  <a:pt x="220" y="64"/>
                  <a:pt x="233" y="82"/>
                </a:cubicBezTo>
                <a:close/>
                <a:moveTo>
                  <a:pt x="160" y="37"/>
                </a:moveTo>
                <a:cubicBezTo>
                  <a:pt x="166" y="49"/>
                  <a:pt x="171" y="64"/>
                  <a:pt x="175" y="82"/>
                </a:cubicBezTo>
                <a:cubicBezTo>
                  <a:pt x="114" y="82"/>
                  <a:pt x="114" y="82"/>
                  <a:pt x="114" y="82"/>
                </a:cubicBezTo>
                <a:cubicBezTo>
                  <a:pt x="118" y="64"/>
                  <a:pt x="123" y="49"/>
                  <a:pt x="128" y="37"/>
                </a:cubicBezTo>
                <a:cubicBezTo>
                  <a:pt x="134" y="37"/>
                  <a:pt x="139" y="36"/>
                  <a:pt x="144" y="36"/>
                </a:cubicBezTo>
                <a:cubicBezTo>
                  <a:pt x="150" y="36"/>
                  <a:pt x="155" y="37"/>
                  <a:pt x="160" y="37"/>
                </a:cubicBezTo>
                <a:close/>
                <a:moveTo>
                  <a:pt x="109" y="42"/>
                </a:moveTo>
                <a:cubicBezTo>
                  <a:pt x="104" y="53"/>
                  <a:pt x="100" y="67"/>
                  <a:pt x="97" y="82"/>
                </a:cubicBezTo>
                <a:cubicBezTo>
                  <a:pt x="56" y="82"/>
                  <a:pt x="56" y="82"/>
                  <a:pt x="56" y="82"/>
                </a:cubicBezTo>
                <a:cubicBezTo>
                  <a:pt x="69" y="64"/>
                  <a:pt x="87" y="50"/>
                  <a:pt x="109" y="42"/>
                </a:cubicBezTo>
                <a:close/>
                <a:moveTo>
                  <a:pt x="56" y="206"/>
                </a:moveTo>
                <a:cubicBezTo>
                  <a:pt x="97" y="206"/>
                  <a:pt x="97" y="206"/>
                  <a:pt x="97" y="206"/>
                </a:cubicBezTo>
                <a:cubicBezTo>
                  <a:pt x="100" y="222"/>
                  <a:pt x="104" y="235"/>
                  <a:pt x="109" y="246"/>
                </a:cubicBezTo>
                <a:cubicBezTo>
                  <a:pt x="87" y="239"/>
                  <a:pt x="69" y="225"/>
                  <a:pt x="56" y="206"/>
                </a:cubicBezTo>
                <a:close/>
                <a:moveTo>
                  <a:pt x="128" y="251"/>
                </a:moveTo>
                <a:cubicBezTo>
                  <a:pt x="123" y="240"/>
                  <a:pt x="118" y="225"/>
                  <a:pt x="114" y="206"/>
                </a:cubicBezTo>
                <a:cubicBezTo>
                  <a:pt x="175" y="206"/>
                  <a:pt x="175" y="206"/>
                  <a:pt x="175" y="206"/>
                </a:cubicBezTo>
                <a:cubicBezTo>
                  <a:pt x="171" y="225"/>
                  <a:pt x="166" y="240"/>
                  <a:pt x="160" y="251"/>
                </a:cubicBezTo>
                <a:cubicBezTo>
                  <a:pt x="155" y="252"/>
                  <a:pt x="150" y="252"/>
                  <a:pt x="144" y="252"/>
                </a:cubicBezTo>
                <a:cubicBezTo>
                  <a:pt x="139" y="252"/>
                  <a:pt x="133" y="252"/>
                  <a:pt x="128" y="251"/>
                </a:cubicBezTo>
                <a:close/>
                <a:moveTo>
                  <a:pt x="180" y="246"/>
                </a:moveTo>
                <a:cubicBezTo>
                  <a:pt x="184" y="235"/>
                  <a:pt x="188" y="222"/>
                  <a:pt x="191" y="206"/>
                </a:cubicBezTo>
                <a:cubicBezTo>
                  <a:pt x="232" y="206"/>
                  <a:pt x="232" y="206"/>
                  <a:pt x="232" y="206"/>
                </a:cubicBezTo>
                <a:cubicBezTo>
                  <a:pt x="219" y="225"/>
                  <a:pt x="201" y="238"/>
                  <a:pt x="180" y="246"/>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95" name="TextBox 76"/>
          <p:cNvSpPr txBox="1"/>
          <p:nvPr/>
        </p:nvSpPr>
        <p:spPr>
          <a:xfrm>
            <a:off x="8053327" y="1983091"/>
            <a:ext cx="1475904" cy="369332"/>
          </a:xfrm>
          <a:prstGeom prst="rect">
            <a:avLst/>
          </a:prstGeom>
          <a:noFill/>
          <a:ln w="19050">
            <a:noFill/>
          </a:ln>
          <a:effectLst/>
        </p:spPr>
        <p:txBody>
          <a:bodyPr wrap="square" rtlCol="0">
            <a:spAutoFit/>
          </a:bodyPr>
          <a:lstStyle/>
          <a:p>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96" name="文本框 95"/>
          <p:cNvSpPr txBox="1"/>
          <p:nvPr/>
        </p:nvSpPr>
        <p:spPr>
          <a:xfrm>
            <a:off x="8053327" y="2352423"/>
            <a:ext cx="3466718" cy="812530"/>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98" name="TextBox 76"/>
          <p:cNvSpPr txBox="1"/>
          <p:nvPr/>
        </p:nvSpPr>
        <p:spPr>
          <a:xfrm>
            <a:off x="8053327" y="4035579"/>
            <a:ext cx="1475904" cy="369332"/>
          </a:xfrm>
          <a:prstGeom prst="rect">
            <a:avLst/>
          </a:prstGeom>
          <a:noFill/>
          <a:ln w="19050">
            <a:noFill/>
          </a:ln>
          <a:effectLst/>
        </p:spPr>
        <p:txBody>
          <a:bodyPr wrap="square" rtlCol="0">
            <a:spAutoFit/>
          </a:bodyPr>
          <a:lstStyle/>
          <a:p>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99" name="文本框 98"/>
          <p:cNvSpPr txBox="1"/>
          <p:nvPr/>
        </p:nvSpPr>
        <p:spPr>
          <a:xfrm>
            <a:off x="8053327" y="4404911"/>
            <a:ext cx="3466718" cy="812530"/>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101" name="TextBox 76"/>
          <p:cNvSpPr txBox="1"/>
          <p:nvPr/>
        </p:nvSpPr>
        <p:spPr>
          <a:xfrm>
            <a:off x="2662770" y="1983091"/>
            <a:ext cx="1475904" cy="369332"/>
          </a:xfrm>
          <a:prstGeom prst="rect">
            <a:avLst/>
          </a:prstGeom>
          <a:noFill/>
          <a:ln w="19050">
            <a:noFill/>
          </a:ln>
          <a:effectLst/>
        </p:spPr>
        <p:txBody>
          <a:bodyPr wrap="square" rtlCol="0">
            <a:spAutoFit/>
          </a:bodyPr>
          <a:lstStyle/>
          <a:p>
            <a:pPr algn="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102" name="文本框 101"/>
          <p:cNvSpPr txBox="1"/>
          <p:nvPr/>
        </p:nvSpPr>
        <p:spPr>
          <a:xfrm>
            <a:off x="671956" y="2352423"/>
            <a:ext cx="3466718" cy="812530"/>
          </a:xfrm>
          <a:prstGeom prst="rect">
            <a:avLst/>
          </a:prstGeom>
          <a:noFill/>
          <a:effectLst/>
        </p:spPr>
        <p:txBody>
          <a:bodyPr wrap="square" rtlCol="0">
            <a:spAutoFit/>
          </a:bodyPr>
          <a:lstStyle/>
          <a:p>
            <a:pPr algn="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104" name="TextBox 76"/>
          <p:cNvSpPr txBox="1"/>
          <p:nvPr/>
        </p:nvSpPr>
        <p:spPr>
          <a:xfrm>
            <a:off x="2662770" y="4035579"/>
            <a:ext cx="1475904" cy="369332"/>
          </a:xfrm>
          <a:prstGeom prst="rect">
            <a:avLst/>
          </a:prstGeom>
          <a:noFill/>
          <a:ln w="19050">
            <a:noFill/>
          </a:ln>
          <a:effectLst/>
        </p:spPr>
        <p:txBody>
          <a:bodyPr wrap="square" rtlCol="0">
            <a:spAutoFit/>
          </a:bodyPr>
          <a:lstStyle/>
          <a:p>
            <a:pPr algn="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105" name="文本框 104"/>
          <p:cNvSpPr txBox="1"/>
          <p:nvPr/>
        </p:nvSpPr>
        <p:spPr>
          <a:xfrm>
            <a:off x="671956" y="4404911"/>
            <a:ext cx="3466718" cy="812530"/>
          </a:xfrm>
          <a:prstGeom prst="rect">
            <a:avLst/>
          </a:prstGeom>
          <a:noFill/>
          <a:effectLst/>
        </p:spPr>
        <p:txBody>
          <a:bodyPr wrap="square" rtlCol="0">
            <a:spAutoFit/>
          </a:bodyPr>
          <a:lstStyle/>
          <a:p>
            <a:pPr algn="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Tree>
    <p:extLst>
      <p:ext uri="{BB962C8B-B14F-4D97-AF65-F5344CB8AC3E}">
        <p14:creationId xmlns:p14="http://schemas.microsoft.com/office/powerpoint/2010/main" val="128225474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28392" y="2997200"/>
            <a:ext cx="1076960" cy="241808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76"/>
          <p:cNvSpPr txBox="1"/>
          <p:nvPr/>
        </p:nvSpPr>
        <p:spPr>
          <a:xfrm flipH="1">
            <a:off x="1749417" y="5631743"/>
            <a:ext cx="1234911" cy="400110"/>
          </a:xfrm>
          <a:prstGeom prst="rect">
            <a:avLst/>
          </a:prstGeom>
          <a:noFill/>
        </p:spPr>
        <p:txBody>
          <a:bodyPr wrap="squar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27" name="TextBox 76"/>
          <p:cNvSpPr txBox="1"/>
          <p:nvPr/>
        </p:nvSpPr>
        <p:spPr>
          <a:xfrm>
            <a:off x="1828392" y="2411405"/>
            <a:ext cx="1076960" cy="369332"/>
          </a:xfrm>
          <a:prstGeom prst="rect">
            <a:avLst/>
          </a:prstGeom>
          <a:noFill/>
        </p:spPr>
        <p:txBody>
          <a:bodyPr wrap="square" rtlCol="0">
            <a:spAutoFit/>
          </a:bodyPr>
          <a:lstStyle/>
          <a:p>
            <a:pPr algn="ctr"/>
            <a:r>
              <a:rPr lang="en-US" altLang="zh-CN" i="1" dirty="0">
                <a:solidFill>
                  <a:srgbClr val="5A5A5A"/>
                </a:solidFill>
                <a:latin typeface="微软雅黑" panose="020B0503020204020204" pitchFamily="34" charset="-122"/>
                <a:ea typeface="微软雅黑" panose="020B0503020204020204" pitchFamily="34" charset="-122"/>
              </a:rPr>
              <a:t>68%</a:t>
            </a:r>
            <a:endParaRPr lang="zh-CN" altLang="en-US" i="1" dirty="0">
              <a:solidFill>
                <a:srgbClr val="5A5A5A"/>
              </a:solidFill>
              <a:latin typeface="微软雅黑" panose="020B0503020204020204" pitchFamily="34" charset="-122"/>
              <a:ea typeface="微软雅黑" panose="020B0503020204020204" pitchFamily="34" charset="-122"/>
            </a:endParaRPr>
          </a:p>
        </p:txBody>
      </p:sp>
      <p:sp>
        <p:nvSpPr>
          <p:cNvPr id="31" name="矩形 30"/>
          <p:cNvSpPr/>
          <p:nvPr/>
        </p:nvSpPr>
        <p:spPr>
          <a:xfrm>
            <a:off x="2050119" y="3495040"/>
            <a:ext cx="633506" cy="142240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flipH="1">
            <a:off x="2290672" y="2885440"/>
            <a:ext cx="162560" cy="11176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76"/>
          <p:cNvSpPr txBox="1"/>
          <p:nvPr/>
        </p:nvSpPr>
        <p:spPr>
          <a:xfrm flipH="1">
            <a:off x="4235502" y="5631743"/>
            <a:ext cx="1234911" cy="400110"/>
          </a:xfrm>
          <a:prstGeom prst="rect">
            <a:avLst/>
          </a:prstGeom>
          <a:noFill/>
        </p:spPr>
        <p:txBody>
          <a:bodyPr wrap="squar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38" name="TextBox 76"/>
          <p:cNvSpPr txBox="1"/>
          <p:nvPr/>
        </p:nvSpPr>
        <p:spPr>
          <a:xfrm>
            <a:off x="4314477" y="1332824"/>
            <a:ext cx="1076960" cy="369332"/>
          </a:xfrm>
          <a:prstGeom prst="rect">
            <a:avLst/>
          </a:prstGeom>
          <a:noFill/>
        </p:spPr>
        <p:txBody>
          <a:bodyPr wrap="square" rtlCol="0">
            <a:spAutoFit/>
          </a:bodyPr>
          <a:lstStyle/>
          <a:p>
            <a:pPr algn="ctr"/>
            <a:r>
              <a:rPr lang="en-US" altLang="zh-CN" i="1" dirty="0">
                <a:solidFill>
                  <a:srgbClr val="5A5A5A"/>
                </a:solidFill>
                <a:latin typeface="微软雅黑" panose="020B0503020204020204" pitchFamily="34" charset="-122"/>
                <a:ea typeface="微软雅黑" panose="020B0503020204020204" pitchFamily="34" charset="-122"/>
              </a:rPr>
              <a:t>95%</a:t>
            </a:r>
            <a:endParaRPr lang="zh-CN" altLang="en-US" i="1" dirty="0">
              <a:solidFill>
                <a:srgbClr val="5A5A5A"/>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314477" y="1918619"/>
            <a:ext cx="1076960" cy="3496661"/>
            <a:chOff x="4314477" y="2824480"/>
            <a:chExt cx="1076960" cy="2418080"/>
          </a:xfrm>
        </p:grpSpPr>
        <p:sp>
          <p:nvSpPr>
            <p:cNvPr id="36" name="矩形 35"/>
            <p:cNvSpPr/>
            <p:nvPr/>
          </p:nvSpPr>
          <p:spPr>
            <a:xfrm>
              <a:off x="4314477" y="2824480"/>
              <a:ext cx="1076960" cy="241808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36204" y="3322320"/>
              <a:ext cx="633506" cy="142240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flipH="1">
            <a:off x="4776757" y="1806859"/>
            <a:ext cx="162560" cy="11176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76"/>
          <p:cNvSpPr txBox="1"/>
          <p:nvPr/>
        </p:nvSpPr>
        <p:spPr>
          <a:xfrm flipH="1">
            <a:off x="6721587" y="5631743"/>
            <a:ext cx="1234911" cy="400110"/>
          </a:xfrm>
          <a:prstGeom prst="rect">
            <a:avLst/>
          </a:prstGeom>
          <a:noFill/>
        </p:spPr>
        <p:txBody>
          <a:bodyPr wrap="squar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44" name="TextBox 76"/>
          <p:cNvSpPr txBox="1"/>
          <p:nvPr/>
        </p:nvSpPr>
        <p:spPr>
          <a:xfrm>
            <a:off x="6800562" y="1949480"/>
            <a:ext cx="1076960" cy="369332"/>
          </a:xfrm>
          <a:prstGeom prst="rect">
            <a:avLst/>
          </a:prstGeom>
          <a:noFill/>
        </p:spPr>
        <p:txBody>
          <a:bodyPr wrap="square" rtlCol="0">
            <a:spAutoFit/>
          </a:bodyPr>
          <a:lstStyle/>
          <a:p>
            <a:pPr algn="ctr"/>
            <a:r>
              <a:rPr lang="en-US" altLang="zh-CN" i="1" dirty="0">
                <a:solidFill>
                  <a:srgbClr val="5A5A5A"/>
                </a:solidFill>
                <a:latin typeface="微软雅黑" panose="020B0503020204020204" pitchFamily="34" charset="-122"/>
                <a:ea typeface="微软雅黑" panose="020B0503020204020204" pitchFamily="34" charset="-122"/>
              </a:rPr>
              <a:t>79%</a:t>
            </a:r>
            <a:endParaRPr lang="zh-CN" altLang="en-US" i="1" dirty="0">
              <a:solidFill>
                <a:srgbClr val="5A5A5A"/>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6800562" y="2540000"/>
            <a:ext cx="1076960" cy="2875280"/>
            <a:chOff x="6800562" y="2824480"/>
            <a:chExt cx="1076960" cy="2418080"/>
          </a:xfrm>
        </p:grpSpPr>
        <p:sp>
          <p:nvSpPr>
            <p:cNvPr id="42" name="矩形 41"/>
            <p:cNvSpPr/>
            <p:nvPr/>
          </p:nvSpPr>
          <p:spPr>
            <a:xfrm>
              <a:off x="6800562" y="2824480"/>
              <a:ext cx="1076960" cy="241808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022289" y="3322320"/>
              <a:ext cx="633506" cy="142240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flipH="1">
            <a:off x="7262842" y="2423515"/>
            <a:ext cx="162560" cy="11176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76"/>
          <p:cNvSpPr txBox="1"/>
          <p:nvPr/>
        </p:nvSpPr>
        <p:spPr>
          <a:xfrm flipH="1">
            <a:off x="9207672" y="5631743"/>
            <a:ext cx="1234911" cy="400110"/>
          </a:xfrm>
          <a:prstGeom prst="rect">
            <a:avLst/>
          </a:prstGeom>
          <a:noFill/>
        </p:spPr>
        <p:txBody>
          <a:bodyPr wrap="squar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50" name="TextBox 76"/>
          <p:cNvSpPr txBox="1"/>
          <p:nvPr/>
        </p:nvSpPr>
        <p:spPr>
          <a:xfrm>
            <a:off x="9286647" y="2746685"/>
            <a:ext cx="1076960" cy="369332"/>
          </a:xfrm>
          <a:prstGeom prst="rect">
            <a:avLst/>
          </a:prstGeom>
          <a:noFill/>
        </p:spPr>
        <p:txBody>
          <a:bodyPr wrap="square" rtlCol="0">
            <a:spAutoFit/>
          </a:bodyPr>
          <a:lstStyle/>
          <a:p>
            <a:pPr algn="ctr"/>
            <a:r>
              <a:rPr lang="en-US" altLang="zh-CN" i="1" dirty="0">
                <a:solidFill>
                  <a:srgbClr val="5A5A5A"/>
                </a:solidFill>
                <a:latin typeface="微软雅黑" panose="020B0503020204020204" pitchFamily="34" charset="-122"/>
                <a:ea typeface="微软雅黑" panose="020B0503020204020204" pitchFamily="34" charset="-122"/>
              </a:rPr>
              <a:t>47%</a:t>
            </a:r>
            <a:endParaRPr lang="zh-CN" altLang="en-US" i="1" dirty="0">
              <a:solidFill>
                <a:srgbClr val="5A5A5A"/>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9286647" y="3332480"/>
            <a:ext cx="1076960" cy="2082800"/>
            <a:chOff x="9286647" y="2824480"/>
            <a:chExt cx="1076960" cy="2418080"/>
          </a:xfrm>
        </p:grpSpPr>
        <p:sp>
          <p:nvSpPr>
            <p:cNvPr id="48" name="矩形 47"/>
            <p:cNvSpPr/>
            <p:nvPr/>
          </p:nvSpPr>
          <p:spPr>
            <a:xfrm>
              <a:off x="9286647" y="2824480"/>
              <a:ext cx="1076960" cy="241808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508374" y="3322320"/>
              <a:ext cx="633506" cy="142240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flipH="1">
            <a:off x="9748927" y="3220720"/>
            <a:ext cx="162560" cy="111760"/>
          </a:xfrm>
          <a:prstGeom prst="rect">
            <a:avLst/>
          </a:prstGeom>
          <a:solidFill>
            <a:srgbClr val="DE4B5D"/>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Freeform 8"/>
          <p:cNvSpPr/>
          <p:nvPr/>
        </p:nvSpPr>
        <p:spPr bwMode="auto">
          <a:xfrm>
            <a:off x="5309021" y="2686659"/>
            <a:ext cx="1025219" cy="1185661"/>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5A5A5A"/>
          </a:solidFill>
          <a:ln w="19050">
            <a:noFill/>
          </a:ln>
          <a:effectLst/>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2" name="Freeform 8"/>
          <p:cNvSpPr/>
          <p:nvPr/>
        </p:nvSpPr>
        <p:spPr bwMode="auto">
          <a:xfrm>
            <a:off x="6411822" y="2686659"/>
            <a:ext cx="1025219" cy="1185661"/>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DE4B5D"/>
          </a:solidFill>
          <a:ln w="19050">
            <a:noFill/>
          </a:ln>
          <a:effectLst/>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6" name="Freeform 8"/>
          <p:cNvSpPr/>
          <p:nvPr/>
        </p:nvSpPr>
        <p:spPr bwMode="auto">
          <a:xfrm>
            <a:off x="4754960" y="3632504"/>
            <a:ext cx="1025219" cy="1185661"/>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DE4B5D"/>
          </a:solidFill>
          <a:ln w="19050">
            <a:noFill/>
          </a:ln>
          <a:effectLst/>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7" name="Freeform 8"/>
          <p:cNvSpPr/>
          <p:nvPr/>
        </p:nvSpPr>
        <p:spPr bwMode="auto">
          <a:xfrm>
            <a:off x="5857761" y="3632504"/>
            <a:ext cx="1025219" cy="1185661"/>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5A5A5A"/>
          </a:solidFill>
          <a:ln w="19050">
            <a:noFill/>
          </a:ln>
          <a:effectLst/>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8" name="Freeform 14"/>
          <p:cNvSpPr>
            <a:spLocks noEditPoints="1"/>
          </p:cNvSpPr>
          <p:nvPr/>
        </p:nvSpPr>
        <p:spPr bwMode="auto">
          <a:xfrm>
            <a:off x="5655005" y="3002314"/>
            <a:ext cx="327928" cy="447732"/>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1"/>
          </a:solidFill>
          <a:ln>
            <a:noFill/>
          </a:ln>
          <a:effectLst/>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grpSp>
        <p:nvGrpSpPr>
          <p:cNvPr id="19" name="组合 18"/>
          <p:cNvGrpSpPr/>
          <p:nvPr/>
        </p:nvGrpSpPr>
        <p:grpSpPr>
          <a:xfrm>
            <a:off x="5063754" y="4003342"/>
            <a:ext cx="348221" cy="380748"/>
            <a:chOff x="697828" y="4453123"/>
            <a:chExt cx="229831" cy="251300"/>
          </a:xfrm>
          <a:solidFill>
            <a:schemeClr val="bg1"/>
          </a:solidFill>
          <a:effectLst/>
        </p:grpSpPr>
        <p:sp>
          <p:nvSpPr>
            <p:cNvPr id="20"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vert="horz" wrap="square" lIns="68589" tIns="34295" rIns="68589" bIns="34295" numCol="1" anchor="t" anchorCtr="0" compatLnSpc="1"/>
            <a:lstStyle/>
            <a:p>
              <a:endParaRPr lang="zh-CN" altLang="en-US">
                <a:solidFill>
                  <a:schemeClr val="tx1">
                    <a:lumMod val="75000"/>
                    <a:lumOff val="25000"/>
                  </a:schemeClr>
                </a:solidFill>
              </a:endParaRPr>
            </a:p>
          </p:txBody>
        </p:sp>
        <p:sp>
          <p:nvSpPr>
            <p:cNvPr id="22" name="Rectangle 666"/>
            <p:cNvSpPr>
              <a:spLocks noChangeArrowheads="1"/>
            </p:cNvSpPr>
            <p:nvPr/>
          </p:nvSpPr>
          <p:spPr bwMode="auto">
            <a:xfrm>
              <a:off x="718073" y="4643682"/>
              <a:ext cx="33343" cy="60741"/>
            </a:xfrm>
            <a:prstGeom prst="rect">
              <a:avLst/>
            </a:prstGeom>
            <a:grpFill/>
            <a:ln>
              <a:noFill/>
            </a:ln>
          </p:spPr>
          <p:txBody>
            <a:bodyPr vert="horz" wrap="square" lIns="68589" tIns="34295" rIns="68589" bIns="34295" numCol="1" anchor="t" anchorCtr="0" compatLnSpc="1"/>
            <a:lstStyle/>
            <a:p>
              <a:endParaRPr lang="zh-CN" altLang="en-US">
                <a:solidFill>
                  <a:schemeClr val="tx1">
                    <a:lumMod val="75000"/>
                    <a:lumOff val="25000"/>
                  </a:schemeClr>
                </a:solidFill>
              </a:endParaRPr>
            </a:p>
          </p:txBody>
        </p:sp>
        <p:sp>
          <p:nvSpPr>
            <p:cNvPr id="23" name="Rectangle 667"/>
            <p:cNvSpPr>
              <a:spLocks noChangeArrowheads="1"/>
            </p:cNvSpPr>
            <p:nvPr/>
          </p:nvSpPr>
          <p:spPr bwMode="auto">
            <a:xfrm>
              <a:off x="772851" y="4613906"/>
              <a:ext cx="33343" cy="90515"/>
            </a:xfrm>
            <a:prstGeom prst="rect">
              <a:avLst/>
            </a:prstGeom>
            <a:grpFill/>
            <a:ln>
              <a:noFill/>
            </a:ln>
          </p:spPr>
          <p:txBody>
            <a:bodyPr vert="horz" wrap="square" lIns="68589" tIns="34295" rIns="68589" bIns="34295" numCol="1" anchor="t" anchorCtr="0" compatLnSpc="1"/>
            <a:lstStyle/>
            <a:p>
              <a:endParaRPr lang="zh-CN" altLang="en-US">
                <a:solidFill>
                  <a:schemeClr val="tx1">
                    <a:lumMod val="75000"/>
                    <a:lumOff val="25000"/>
                  </a:schemeClr>
                </a:solidFill>
              </a:endParaRPr>
            </a:p>
          </p:txBody>
        </p:sp>
        <p:sp>
          <p:nvSpPr>
            <p:cNvPr id="24" name="Rectangle 668"/>
            <p:cNvSpPr>
              <a:spLocks noChangeArrowheads="1"/>
            </p:cNvSpPr>
            <p:nvPr/>
          </p:nvSpPr>
          <p:spPr bwMode="auto">
            <a:xfrm>
              <a:off x="828820" y="4584131"/>
              <a:ext cx="33343" cy="120291"/>
            </a:xfrm>
            <a:prstGeom prst="rect">
              <a:avLst/>
            </a:prstGeom>
            <a:grpFill/>
            <a:ln>
              <a:noFill/>
            </a:ln>
          </p:spPr>
          <p:txBody>
            <a:bodyPr vert="horz" wrap="square" lIns="68589" tIns="34295" rIns="68589" bIns="34295" numCol="1" anchor="t" anchorCtr="0" compatLnSpc="1"/>
            <a:lstStyle/>
            <a:p>
              <a:endParaRPr lang="zh-CN" altLang="en-US">
                <a:solidFill>
                  <a:schemeClr val="tx1">
                    <a:lumMod val="75000"/>
                    <a:lumOff val="25000"/>
                  </a:schemeClr>
                </a:solidFill>
              </a:endParaRPr>
            </a:p>
          </p:txBody>
        </p:sp>
        <p:sp>
          <p:nvSpPr>
            <p:cNvPr id="25" name="Rectangle 669"/>
            <p:cNvSpPr>
              <a:spLocks noChangeArrowheads="1"/>
            </p:cNvSpPr>
            <p:nvPr/>
          </p:nvSpPr>
          <p:spPr bwMode="auto">
            <a:xfrm>
              <a:off x="883598" y="4554357"/>
              <a:ext cx="33343" cy="150065"/>
            </a:xfrm>
            <a:prstGeom prst="rect">
              <a:avLst/>
            </a:prstGeom>
            <a:grpFill/>
            <a:ln>
              <a:noFill/>
            </a:ln>
          </p:spPr>
          <p:txBody>
            <a:bodyPr vert="horz" wrap="square" lIns="68589" tIns="34295" rIns="68589" bIns="34295" numCol="1" anchor="t" anchorCtr="0" compatLnSpc="1"/>
            <a:lstStyle/>
            <a:p>
              <a:endParaRPr lang="zh-CN" altLang="en-US">
                <a:solidFill>
                  <a:schemeClr val="tx1">
                    <a:lumMod val="75000"/>
                    <a:lumOff val="25000"/>
                  </a:schemeClr>
                </a:solidFill>
              </a:endParaRPr>
            </a:p>
          </p:txBody>
        </p:sp>
      </p:grpSp>
      <p:sp>
        <p:nvSpPr>
          <p:cNvPr id="26" name="Freeform 5"/>
          <p:cNvSpPr>
            <a:spLocks noEditPoints="1"/>
          </p:cNvSpPr>
          <p:nvPr/>
        </p:nvSpPr>
        <p:spPr bwMode="auto">
          <a:xfrm>
            <a:off x="6704219" y="3123996"/>
            <a:ext cx="440424" cy="310986"/>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p:spPr>
        <p:txBody>
          <a:bodyPr vert="horz" wrap="square" lIns="121920" tIns="60960" rIns="121920" bIns="60960" numCol="1" anchor="t" anchorCtr="0" compatLnSpc="1"/>
          <a:lstStyle/>
          <a:p>
            <a:endParaRPr lang="id-ID" sz="1800">
              <a:solidFill>
                <a:schemeClr val="tx1">
                  <a:lumMod val="75000"/>
                  <a:lumOff val="25000"/>
                </a:schemeClr>
              </a:solidFill>
              <a:latin typeface="Impact" panose="020B0806030902050204" pitchFamily="34" charset="0"/>
            </a:endParaRPr>
          </a:p>
        </p:txBody>
      </p:sp>
      <p:sp>
        <p:nvSpPr>
          <p:cNvPr id="27" name="Freeform 61"/>
          <p:cNvSpPr/>
          <p:nvPr/>
        </p:nvSpPr>
        <p:spPr bwMode="auto">
          <a:xfrm>
            <a:off x="6136077" y="4019549"/>
            <a:ext cx="396326" cy="411571"/>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p:spPr>
        <p:txBody>
          <a:bodyPr vert="horz" wrap="square" lIns="121920" tIns="60960" rIns="121920" bIns="60960" numCol="1" anchor="t" anchorCtr="0" compatLnSpc="1"/>
          <a:lstStyle/>
          <a:p>
            <a:pPr algn="ctr"/>
            <a:endParaRPr lang="en-US" sz="2400">
              <a:solidFill>
                <a:schemeClr val="tx1">
                  <a:lumMod val="75000"/>
                  <a:lumOff val="25000"/>
                </a:schemeClr>
              </a:solidFill>
              <a:latin typeface="Impact" panose="020B0806030902050204" pitchFamily="34" charset="0"/>
            </a:endParaRPr>
          </a:p>
        </p:txBody>
      </p:sp>
      <p:sp>
        <p:nvSpPr>
          <p:cNvPr id="28" name="TextBox 76"/>
          <p:cNvSpPr txBox="1"/>
          <p:nvPr/>
        </p:nvSpPr>
        <p:spPr>
          <a:xfrm>
            <a:off x="8064846" y="4194488"/>
            <a:ext cx="1201198" cy="369332"/>
          </a:xfrm>
          <a:prstGeom prst="rect">
            <a:avLst/>
          </a:prstGeom>
          <a:noFill/>
        </p:spPr>
        <p:txBody>
          <a:bodyPr wrap="square" rtlCol="0">
            <a:spAutoFit/>
          </a:bodyPr>
          <a:lstStyle/>
          <a:p>
            <a:pPr algn="ct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29" name="文本框 28"/>
          <p:cNvSpPr txBox="1"/>
          <p:nvPr/>
        </p:nvSpPr>
        <p:spPr>
          <a:xfrm>
            <a:off x="7305773" y="4551240"/>
            <a:ext cx="2719346" cy="75251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30" name="TextBox 76"/>
          <p:cNvSpPr txBox="1"/>
          <p:nvPr/>
        </p:nvSpPr>
        <p:spPr>
          <a:xfrm>
            <a:off x="9200113" y="2170224"/>
            <a:ext cx="1201198" cy="369332"/>
          </a:xfrm>
          <a:prstGeom prst="rect">
            <a:avLst/>
          </a:prstGeom>
          <a:noFill/>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31" name="文本框 30"/>
          <p:cNvSpPr txBox="1"/>
          <p:nvPr/>
        </p:nvSpPr>
        <p:spPr>
          <a:xfrm>
            <a:off x="8441040" y="2526976"/>
            <a:ext cx="2719346" cy="75251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33" name="TextBox 76"/>
          <p:cNvSpPr txBox="1"/>
          <p:nvPr/>
        </p:nvSpPr>
        <p:spPr>
          <a:xfrm>
            <a:off x="1790688" y="4194488"/>
            <a:ext cx="1201198" cy="369332"/>
          </a:xfrm>
          <a:prstGeom prst="rect">
            <a:avLst/>
          </a:prstGeom>
          <a:noFill/>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34" name="文本框 33"/>
          <p:cNvSpPr txBox="1"/>
          <p:nvPr/>
        </p:nvSpPr>
        <p:spPr>
          <a:xfrm>
            <a:off x="1031615" y="4551240"/>
            <a:ext cx="2719346" cy="75251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35" name="TextBox 76"/>
          <p:cNvSpPr txBox="1"/>
          <p:nvPr/>
        </p:nvSpPr>
        <p:spPr>
          <a:xfrm>
            <a:off x="2925955" y="2170224"/>
            <a:ext cx="1201198" cy="369332"/>
          </a:xfrm>
          <a:prstGeom prst="rect">
            <a:avLst/>
          </a:prstGeom>
          <a:noFill/>
        </p:spPr>
        <p:txBody>
          <a:bodyPr wrap="square" rtlCol="0">
            <a:spAutoFit/>
          </a:bodyPr>
          <a:lstStyle/>
          <a:p>
            <a:pPr algn="ct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36" name="文本框 35"/>
          <p:cNvSpPr txBox="1"/>
          <p:nvPr/>
        </p:nvSpPr>
        <p:spPr>
          <a:xfrm>
            <a:off x="2166882" y="2526976"/>
            <a:ext cx="2719346" cy="75251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2" name="MH_SubTitle_1"/>
          <p:cNvSpPr/>
          <p:nvPr>
            <p:custDataLst>
              <p:tags r:id="rId1"/>
            </p:custDataLst>
          </p:nvPr>
        </p:nvSpPr>
        <p:spPr>
          <a:xfrm>
            <a:off x="1581401" y="1754042"/>
            <a:ext cx="819038" cy="819038"/>
          </a:xfrm>
          <a:prstGeom prst="rect">
            <a:avLst/>
          </a:prstGeom>
          <a:solidFill>
            <a:srgbClr val="DE4B5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F0F2F5"/>
                </a:solidFill>
                <a:latin typeface="微软雅黑" panose="020B0503020204020204" pitchFamily="34" charset="-122"/>
                <a:ea typeface="微软雅黑" panose="020B0503020204020204" pitchFamily="34" charset="-122"/>
                <a:cs typeface="Mangal" panose="02040503050203030202" pitchFamily="18" charset="0"/>
              </a:rPr>
              <a:t>标题</a:t>
            </a:r>
          </a:p>
        </p:txBody>
      </p:sp>
      <p:sp>
        <p:nvSpPr>
          <p:cNvPr id="16" name="MH_Other_2"/>
          <p:cNvSpPr/>
          <p:nvPr>
            <p:custDataLst>
              <p:tags r:id="rId2"/>
            </p:custDataLst>
          </p:nvPr>
        </p:nvSpPr>
        <p:spPr>
          <a:xfrm rot="10800000" flipH="1">
            <a:off x="2738684" y="2018448"/>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17" name="MH_Other_2"/>
          <p:cNvSpPr/>
          <p:nvPr>
            <p:custDataLst>
              <p:tags r:id="rId3"/>
            </p:custDataLst>
          </p:nvPr>
        </p:nvSpPr>
        <p:spPr>
          <a:xfrm rot="10800000" flipH="1">
            <a:off x="3028327" y="2018448"/>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18" name="MH_Other_2"/>
          <p:cNvSpPr/>
          <p:nvPr>
            <p:custDataLst>
              <p:tags r:id="rId4"/>
            </p:custDataLst>
          </p:nvPr>
        </p:nvSpPr>
        <p:spPr>
          <a:xfrm rot="10800000" flipH="1">
            <a:off x="3317970" y="2018448"/>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19" name="文本框 18"/>
          <p:cNvSpPr txBox="1"/>
          <p:nvPr/>
        </p:nvSpPr>
        <p:spPr>
          <a:xfrm>
            <a:off x="3874968" y="1757296"/>
            <a:ext cx="6735632" cy="812530"/>
          </a:xfrm>
          <a:prstGeom prst="rect">
            <a:avLst/>
          </a:prstGeom>
          <a:noFill/>
        </p:spPr>
        <p:txBody>
          <a:bodyPr wrap="square" rtlCol="0">
            <a:spAutoFit/>
          </a:bodyPr>
          <a:lstStyle/>
          <a:p>
            <a:pPr algn="just">
              <a:lnSpc>
                <a:spcPct val="13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a:t>
            </a:r>
          </a:p>
        </p:txBody>
      </p:sp>
      <p:sp>
        <p:nvSpPr>
          <p:cNvPr id="20" name="MH_SubTitle_1"/>
          <p:cNvSpPr/>
          <p:nvPr>
            <p:custDataLst>
              <p:tags r:id="rId5"/>
            </p:custDataLst>
          </p:nvPr>
        </p:nvSpPr>
        <p:spPr>
          <a:xfrm>
            <a:off x="1581401" y="3341400"/>
            <a:ext cx="819038" cy="819038"/>
          </a:xfrm>
          <a:prstGeom prst="rect">
            <a:avLst/>
          </a:prstGeom>
          <a:solidFill>
            <a:srgbClr val="DE4B5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F0F2F5"/>
                </a:solidFill>
                <a:latin typeface="微软雅黑" panose="020B0503020204020204" pitchFamily="34" charset="-122"/>
                <a:ea typeface="微软雅黑" panose="020B0503020204020204" pitchFamily="34" charset="-122"/>
                <a:cs typeface="Mangal" panose="02040503050203030202" pitchFamily="18" charset="0"/>
              </a:rPr>
              <a:t>标题</a:t>
            </a:r>
          </a:p>
        </p:txBody>
      </p:sp>
      <p:sp>
        <p:nvSpPr>
          <p:cNvPr id="22" name="MH_Other_2"/>
          <p:cNvSpPr/>
          <p:nvPr>
            <p:custDataLst>
              <p:tags r:id="rId6"/>
            </p:custDataLst>
          </p:nvPr>
        </p:nvSpPr>
        <p:spPr>
          <a:xfrm rot="10800000" flipH="1">
            <a:off x="2738684" y="3602805"/>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23" name="MH_Other_2"/>
          <p:cNvSpPr/>
          <p:nvPr>
            <p:custDataLst>
              <p:tags r:id="rId7"/>
            </p:custDataLst>
          </p:nvPr>
        </p:nvSpPr>
        <p:spPr>
          <a:xfrm rot="10800000" flipH="1">
            <a:off x="3028327" y="3602805"/>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24" name="MH_Other_2"/>
          <p:cNvSpPr/>
          <p:nvPr>
            <p:custDataLst>
              <p:tags r:id="rId8"/>
            </p:custDataLst>
          </p:nvPr>
        </p:nvSpPr>
        <p:spPr>
          <a:xfrm rot="10800000" flipH="1">
            <a:off x="3317970" y="3602805"/>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25" name="文本框 24"/>
          <p:cNvSpPr txBox="1"/>
          <p:nvPr/>
        </p:nvSpPr>
        <p:spPr>
          <a:xfrm>
            <a:off x="3874968" y="3344653"/>
            <a:ext cx="6735632" cy="812530"/>
          </a:xfrm>
          <a:prstGeom prst="rect">
            <a:avLst/>
          </a:prstGeom>
          <a:noFill/>
        </p:spPr>
        <p:txBody>
          <a:bodyPr wrap="square" rtlCol="0">
            <a:spAutoFit/>
          </a:bodyPr>
          <a:lstStyle/>
          <a:p>
            <a:pPr algn="just">
              <a:lnSpc>
                <a:spcPct val="13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a:t>
            </a:r>
          </a:p>
        </p:txBody>
      </p:sp>
      <p:sp>
        <p:nvSpPr>
          <p:cNvPr id="26" name="MH_SubTitle_1"/>
          <p:cNvSpPr/>
          <p:nvPr>
            <p:custDataLst>
              <p:tags r:id="rId9"/>
            </p:custDataLst>
          </p:nvPr>
        </p:nvSpPr>
        <p:spPr>
          <a:xfrm>
            <a:off x="1581401" y="4928757"/>
            <a:ext cx="819038" cy="819038"/>
          </a:xfrm>
          <a:prstGeom prst="rect">
            <a:avLst/>
          </a:prstGeom>
          <a:solidFill>
            <a:srgbClr val="DE4B5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F0F2F5"/>
                </a:solidFill>
                <a:latin typeface="微软雅黑" panose="020B0503020204020204" pitchFamily="34" charset="-122"/>
                <a:ea typeface="微软雅黑" panose="020B0503020204020204" pitchFamily="34" charset="-122"/>
                <a:cs typeface="Mangal" panose="02040503050203030202" pitchFamily="18" charset="0"/>
              </a:rPr>
              <a:t>标题</a:t>
            </a:r>
          </a:p>
        </p:txBody>
      </p:sp>
      <p:sp>
        <p:nvSpPr>
          <p:cNvPr id="27" name="MH_Other_2"/>
          <p:cNvSpPr/>
          <p:nvPr>
            <p:custDataLst>
              <p:tags r:id="rId10"/>
            </p:custDataLst>
          </p:nvPr>
        </p:nvSpPr>
        <p:spPr>
          <a:xfrm rot="10800000" flipH="1">
            <a:off x="2738684" y="5190162"/>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28" name="MH_Other_2"/>
          <p:cNvSpPr/>
          <p:nvPr>
            <p:custDataLst>
              <p:tags r:id="rId11"/>
            </p:custDataLst>
          </p:nvPr>
        </p:nvSpPr>
        <p:spPr>
          <a:xfrm rot="10800000" flipH="1">
            <a:off x="3028327" y="5190162"/>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29" name="MH_Other_2"/>
          <p:cNvSpPr/>
          <p:nvPr>
            <p:custDataLst>
              <p:tags r:id="rId12"/>
            </p:custDataLst>
          </p:nvPr>
        </p:nvSpPr>
        <p:spPr>
          <a:xfrm rot="10800000" flipH="1">
            <a:off x="3317970" y="5190162"/>
            <a:ext cx="218752" cy="296226"/>
          </a:xfrm>
          <a:prstGeom prst="chevron">
            <a:avLst/>
          </a:prstGeom>
          <a:solidFill>
            <a:srgbClr val="5A5A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0F2F5"/>
              </a:solidFill>
            </a:endParaRPr>
          </a:p>
        </p:txBody>
      </p:sp>
      <p:sp>
        <p:nvSpPr>
          <p:cNvPr id="30" name="文本框 29"/>
          <p:cNvSpPr txBox="1"/>
          <p:nvPr/>
        </p:nvSpPr>
        <p:spPr>
          <a:xfrm>
            <a:off x="3874968" y="4932010"/>
            <a:ext cx="6735632" cy="812530"/>
          </a:xfrm>
          <a:prstGeom prst="rect">
            <a:avLst/>
          </a:prstGeom>
          <a:noFill/>
        </p:spPr>
        <p:txBody>
          <a:bodyPr wrap="square" rtlCol="0">
            <a:spAutoFit/>
          </a:bodyPr>
          <a:lstStyle/>
          <a:p>
            <a:pPr algn="just">
              <a:lnSpc>
                <a:spcPct val="13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cxnSp>
        <p:nvCxnSpPr>
          <p:cNvPr id="11" name="直接连接符 10"/>
          <p:cNvCxnSpPr/>
          <p:nvPr/>
        </p:nvCxnSpPr>
        <p:spPr>
          <a:xfrm>
            <a:off x="2214880" y="2174240"/>
            <a:ext cx="0" cy="1188720"/>
          </a:xfrm>
          <a:prstGeom prst="line">
            <a:avLst/>
          </a:prstGeom>
          <a:ln w="31750">
            <a:solidFill>
              <a:srgbClr val="DE4B5D"/>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2214880" y="3342640"/>
            <a:ext cx="8382000" cy="0"/>
          </a:xfrm>
          <a:prstGeom prst="line">
            <a:avLst/>
          </a:prstGeom>
          <a:ln w="31750">
            <a:solidFill>
              <a:srgbClr val="DE4B5D"/>
            </a:solidFill>
          </a:ln>
        </p:spPr>
        <p:style>
          <a:lnRef idx="1">
            <a:schemeClr val="accent1"/>
          </a:lnRef>
          <a:fillRef idx="0">
            <a:schemeClr val="accent1"/>
          </a:fillRef>
          <a:effectRef idx="0">
            <a:schemeClr val="accent1"/>
          </a:effectRef>
          <a:fontRef idx="minor">
            <a:schemeClr val="tx1"/>
          </a:fontRef>
        </p:style>
      </p:cxnSp>
      <p:sp>
        <p:nvSpPr>
          <p:cNvPr id="107" name="任意多边形 106"/>
          <p:cNvSpPr/>
          <p:nvPr/>
        </p:nvSpPr>
        <p:spPr>
          <a:xfrm flipV="1">
            <a:off x="14941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 Box 3"/>
          <p:cNvSpPr>
            <a:spLocks noChangeArrowheads="1"/>
          </p:cNvSpPr>
          <p:nvPr/>
        </p:nvSpPr>
        <p:spPr bwMode="auto">
          <a:xfrm>
            <a:off x="1457300" y="314875"/>
            <a:ext cx="1515159" cy="977191"/>
          </a:xfrm>
          <a:prstGeom prst="rect">
            <a:avLst/>
          </a:prstGeom>
          <a:noFill/>
        </p:spPr>
        <p:txBody>
          <a:bodyPr wrap="none">
            <a:spAutoFit/>
          </a:bodyPr>
          <a:lstStyle/>
          <a:p>
            <a:pPr algn="ctr">
              <a:spcBef>
                <a:spcPct val="0"/>
              </a:spcBef>
            </a:pPr>
            <a:r>
              <a:rPr lang="zh-CN" altLang="en-US"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40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dirty="0">
                <a:solidFill>
                  <a:schemeClr val="bg1"/>
                </a:solidFill>
                <a:latin typeface="微软雅黑" panose="020B0503020204020204" pitchFamily="34" charset="-122"/>
                <a:ea typeface="微软雅黑" panose="020B0503020204020204" pitchFamily="34" charset="-122"/>
              </a:rPr>
              <a:t>COMPANY</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椭圆 108"/>
          <p:cNvSpPr/>
          <p:nvPr/>
        </p:nvSpPr>
        <p:spPr>
          <a:xfrm>
            <a:off x="3502660" y="3190240"/>
            <a:ext cx="304800" cy="304800"/>
          </a:xfrm>
          <a:prstGeom prst="ellipse">
            <a:avLst/>
          </a:prstGeom>
          <a:solidFill>
            <a:srgbClr val="5A5A5A"/>
          </a:solidFill>
          <a:ln w="254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3" name="组合 112"/>
          <p:cNvGrpSpPr/>
          <p:nvPr/>
        </p:nvGrpSpPr>
        <p:grpSpPr>
          <a:xfrm>
            <a:off x="3263728" y="3573120"/>
            <a:ext cx="782678" cy="1964080"/>
            <a:chOff x="2682238" y="3989680"/>
            <a:chExt cx="782678" cy="1964080"/>
          </a:xfrm>
        </p:grpSpPr>
        <p:sp>
          <p:nvSpPr>
            <p:cNvPr id="110" name="矩形 109"/>
            <p:cNvSpPr/>
            <p:nvPr/>
          </p:nvSpPr>
          <p:spPr>
            <a:xfrm>
              <a:off x="2682238" y="3989680"/>
              <a:ext cx="400110" cy="1158972"/>
            </a:xfrm>
            <a:prstGeom prst="rect">
              <a:avLst/>
            </a:prstGeom>
            <a:effectLst/>
          </p:spPr>
          <p:txBody>
            <a:bodyPr vert="eaVert" wrap="none">
              <a:spAutoFit/>
            </a:bodyPr>
            <a:lstStyle/>
            <a:p>
              <a:pPr>
                <a:spcBef>
                  <a:spcPct val="0"/>
                </a:spcBef>
              </a:pPr>
              <a:r>
                <a:rPr lang="en-US" altLang="zh-CN" sz="1400" dirty="0">
                  <a:solidFill>
                    <a:srgbClr val="5A5A5A"/>
                  </a:solidFill>
                  <a:latin typeface="微软雅黑" panose="020B0503020204020204" pitchFamily="34" charset="-122"/>
                  <a:ea typeface="微软雅黑" panose="020B0503020204020204" pitchFamily="34" charset="-122"/>
                </a:rPr>
                <a:t>Introduction</a:t>
              </a:r>
            </a:p>
          </p:txBody>
        </p:sp>
        <p:sp>
          <p:nvSpPr>
            <p:cNvPr id="111" name="TextBox 76"/>
            <p:cNvSpPr txBox="1"/>
            <p:nvPr/>
          </p:nvSpPr>
          <p:spPr>
            <a:xfrm>
              <a:off x="2972473" y="3989680"/>
              <a:ext cx="492443" cy="1964080"/>
            </a:xfrm>
            <a:prstGeom prst="rect">
              <a:avLst/>
            </a:prstGeom>
            <a:noFill/>
            <a:effectLst/>
          </p:spPr>
          <p:txBody>
            <a:bodyPr vert="eaVert" wrap="square" rtlCol="0">
              <a:spAutoFit/>
            </a:bodyPr>
            <a:lstStyle/>
            <a:p>
              <a:r>
                <a:rPr lang="zh-CN" altLang="en-US" sz="2000" dirty="0">
                  <a:solidFill>
                    <a:srgbClr val="5A5A5A"/>
                  </a:solidFill>
                  <a:latin typeface="微软雅黑" panose="020B0503020204020204" pitchFamily="34" charset="-122"/>
                  <a:ea typeface="微软雅黑" panose="020B0503020204020204" pitchFamily="34" charset="-122"/>
                </a:rPr>
                <a:t>引言</a:t>
              </a:r>
            </a:p>
          </p:txBody>
        </p:sp>
      </p:grpSp>
      <p:sp>
        <p:nvSpPr>
          <p:cNvPr id="112" name="TextBox 76"/>
          <p:cNvSpPr txBox="1"/>
          <p:nvPr/>
        </p:nvSpPr>
        <p:spPr>
          <a:xfrm>
            <a:off x="3087757" y="2338924"/>
            <a:ext cx="1134607" cy="830997"/>
          </a:xfrm>
          <a:prstGeom prst="rect">
            <a:avLst/>
          </a:prstGeom>
          <a:noFill/>
          <a:effectLst/>
        </p:spPr>
        <p:txBody>
          <a:bodyPr wrap="square" rtlCol="0">
            <a:spAutoFit/>
          </a:bodyPr>
          <a:lstStyle/>
          <a:p>
            <a:pPr algn="ctr"/>
            <a:r>
              <a:rPr lang="en-US" altLang="zh-CN" sz="4800" dirty="0">
                <a:solidFill>
                  <a:srgbClr val="DE4B5D"/>
                </a:solidFill>
                <a:latin typeface="微软雅黑" panose="020B0503020204020204" pitchFamily="34" charset="-122"/>
                <a:ea typeface="微软雅黑" panose="020B0503020204020204" pitchFamily="34" charset="-122"/>
              </a:rPr>
              <a:t>01</a:t>
            </a:r>
            <a:endParaRPr lang="zh-CN" altLang="en-US" sz="4800" dirty="0">
              <a:solidFill>
                <a:srgbClr val="DE4B5D"/>
              </a:solidFill>
              <a:latin typeface="微软雅黑" panose="020B0503020204020204" pitchFamily="34" charset="-122"/>
              <a:ea typeface="微软雅黑" panose="020B0503020204020204" pitchFamily="34" charset="-122"/>
            </a:endParaRPr>
          </a:p>
        </p:txBody>
      </p:sp>
      <p:sp>
        <p:nvSpPr>
          <p:cNvPr id="114" name="椭圆 113"/>
          <p:cNvSpPr/>
          <p:nvPr/>
        </p:nvSpPr>
        <p:spPr>
          <a:xfrm>
            <a:off x="5336540" y="3190240"/>
            <a:ext cx="304800" cy="304800"/>
          </a:xfrm>
          <a:prstGeom prst="ellipse">
            <a:avLst/>
          </a:prstGeom>
          <a:solidFill>
            <a:srgbClr val="5A5A5A"/>
          </a:solidFill>
          <a:ln w="254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5" name="组合 114"/>
          <p:cNvGrpSpPr/>
          <p:nvPr/>
        </p:nvGrpSpPr>
        <p:grpSpPr>
          <a:xfrm>
            <a:off x="5097608" y="3573120"/>
            <a:ext cx="782694" cy="1964080"/>
            <a:chOff x="2682238" y="3989680"/>
            <a:chExt cx="782694" cy="1964080"/>
          </a:xfrm>
        </p:grpSpPr>
        <p:sp>
          <p:nvSpPr>
            <p:cNvPr id="116" name="矩形 115"/>
            <p:cNvSpPr/>
            <p:nvPr/>
          </p:nvSpPr>
          <p:spPr>
            <a:xfrm>
              <a:off x="2682238" y="3989680"/>
              <a:ext cx="400110" cy="1601657"/>
            </a:xfrm>
            <a:prstGeom prst="rect">
              <a:avLst/>
            </a:prstGeom>
            <a:effectLst/>
          </p:spPr>
          <p:txBody>
            <a:bodyPr vert="eaVert" wrap="none">
              <a:spAutoFit/>
            </a:bodyPr>
            <a:lstStyle/>
            <a:p>
              <a:pPr>
                <a:spcBef>
                  <a:spcPct val="0"/>
                </a:spcBef>
              </a:pPr>
              <a:r>
                <a:rPr lang="en-US" altLang="zh-CN" sz="1400" dirty="0">
                  <a:solidFill>
                    <a:srgbClr val="5A5A5A"/>
                  </a:solidFill>
                  <a:latin typeface="微软雅黑" panose="020B0503020204020204" pitchFamily="34" charset="-122"/>
                  <a:ea typeface="微软雅黑" panose="020B0503020204020204" pitchFamily="34" charset="-122"/>
                </a:rPr>
                <a:t>Project  Overview</a:t>
              </a:r>
            </a:p>
          </p:txBody>
        </p:sp>
        <p:sp>
          <p:nvSpPr>
            <p:cNvPr id="117" name="TextBox 76"/>
            <p:cNvSpPr txBox="1"/>
            <p:nvPr/>
          </p:nvSpPr>
          <p:spPr>
            <a:xfrm>
              <a:off x="2972489" y="3989680"/>
              <a:ext cx="492443" cy="1964080"/>
            </a:xfrm>
            <a:prstGeom prst="rect">
              <a:avLst/>
            </a:prstGeom>
            <a:noFill/>
            <a:effectLst/>
          </p:spPr>
          <p:txBody>
            <a:bodyPr vert="eaVert" wrap="square" rtlCol="0">
              <a:spAutoFit/>
            </a:bodyPr>
            <a:lstStyle/>
            <a:p>
              <a:r>
                <a:rPr lang="zh-CN" altLang="en-US" sz="2000" dirty="0">
                  <a:solidFill>
                    <a:srgbClr val="5A5A5A"/>
                  </a:solidFill>
                  <a:latin typeface="微软雅黑" panose="020B0503020204020204" pitchFamily="34" charset="-122"/>
                  <a:ea typeface="微软雅黑" panose="020B0503020204020204" pitchFamily="34" charset="-122"/>
                </a:rPr>
                <a:t>项目概述</a:t>
              </a:r>
            </a:p>
          </p:txBody>
        </p:sp>
      </p:grpSp>
      <p:sp>
        <p:nvSpPr>
          <p:cNvPr id="118" name="TextBox 76"/>
          <p:cNvSpPr txBox="1"/>
          <p:nvPr/>
        </p:nvSpPr>
        <p:spPr>
          <a:xfrm>
            <a:off x="4921637" y="2338924"/>
            <a:ext cx="1134607" cy="830997"/>
          </a:xfrm>
          <a:prstGeom prst="rect">
            <a:avLst/>
          </a:prstGeom>
          <a:noFill/>
          <a:effectLst/>
        </p:spPr>
        <p:txBody>
          <a:bodyPr wrap="square" rtlCol="0">
            <a:spAutoFit/>
          </a:bodyPr>
          <a:lstStyle/>
          <a:p>
            <a:pPr algn="ctr"/>
            <a:r>
              <a:rPr lang="en-US" altLang="zh-CN" sz="4800" dirty="0">
                <a:solidFill>
                  <a:srgbClr val="DE4B5D"/>
                </a:solidFill>
                <a:latin typeface="微软雅黑" panose="020B0503020204020204" pitchFamily="34" charset="-122"/>
                <a:ea typeface="微软雅黑" panose="020B0503020204020204" pitchFamily="34" charset="-122"/>
              </a:rPr>
              <a:t>02</a:t>
            </a:r>
            <a:endParaRPr lang="zh-CN" altLang="en-US" sz="4800" dirty="0">
              <a:solidFill>
                <a:srgbClr val="DE4B5D"/>
              </a:solidFill>
              <a:latin typeface="微软雅黑" panose="020B0503020204020204" pitchFamily="34" charset="-122"/>
              <a:ea typeface="微软雅黑" panose="020B0503020204020204" pitchFamily="34" charset="-122"/>
            </a:endParaRPr>
          </a:p>
        </p:txBody>
      </p:sp>
      <p:sp>
        <p:nvSpPr>
          <p:cNvPr id="122" name="椭圆 121"/>
          <p:cNvSpPr/>
          <p:nvPr/>
        </p:nvSpPr>
        <p:spPr>
          <a:xfrm>
            <a:off x="7170420" y="3190240"/>
            <a:ext cx="304800" cy="304800"/>
          </a:xfrm>
          <a:prstGeom prst="ellipse">
            <a:avLst/>
          </a:prstGeom>
          <a:solidFill>
            <a:srgbClr val="5A5A5A"/>
          </a:solidFill>
          <a:ln w="254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p:cNvGrpSpPr/>
          <p:nvPr/>
        </p:nvGrpSpPr>
        <p:grpSpPr>
          <a:xfrm>
            <a:off x="6931488" y="3573120"/>
            <a:ext cx="782688" cy="1964080"/>
            <a:chOff x="2682238" y="3989680"/>
            <a:chExt cx="782688" cy="1964080"/>
          </a:xfrm>
        </p:grpSpPr>
        <p:sp>
          <p:nvSpPr>
            <p:cNvPr id="125" name="矩形 124"/>
            <p:cNvSpPr/>
            <p:nvPr/>
          </p:nvSpPr>
          <p:spPr>
            <a:xfrm>
              <a:off x="2682238" y="3989680"/>
              <a:ext cx="400110" cy="1889300"/>
            </a:xfrm>
            <a:prstGeom prst="rect">
              <a:avLst/>
            </a:prstGeom>
            <a:effectLst/>
          </p:spPr>
          <p:txBody>
            <a:bodyPr vert="eaVert" wrap="none">
              <a:spAutoFit/>
            </a:bodyPr>
            <a:lstStyle/>
            <a:p>
              <a:pPr>
                <a:spcBef>
                  <a:spcPct val="0"/>
                </a:spcBef>
              </a:pPr>
              <a:r>
                <a:rPr lang="en-US" altLang="zh-CN" sz="1400" dirty="0">
                  <a:solidFill>
                    <a:srgbClr val="5A5A5A"/>
                  </a:solidFill>
                  <a:latin typeface="微软雅黑" panose="020B0503020204020204" pitchFamily="34" charset="-122"/>
                  <a:ea typeface="微软雅黑" panose="020B0503020204020204" pitchFamily="34" charset="-122"/>
                </a:rPr>
                <a:t>Implementation Plan</a:t>
              </a:r>
            </a:p>
          </p:txBody>
        </p:sp>
        <p:sp>
          <p:nvSpPr>
            <p:cNvPr id="126" name="TextBox 76"/>
            <p:cNvSpPr txBox="1"/>
            <p:nvPr/>
          </p:nvSpPr>
          <p:spPr>
            <a:xfrm>
              <a:off x="2972483" y="3989680"/>
              <a:ext cx="492443" cy="1964080"/>
            </a:xfrm>
            <a:prstGeom prst="rect">
              <a:avLst/>
            </a:prstGeom>
            <a:noFill/>
            <a:effectLst/>
          </p:spPr>
          <p:txBody>
            <a:bodyPr vert="eaVert" wrap="square" rtlCol="0">
              <a:spAutoFit/>
            </a:bodyPr>
            <a:lstStyle/>
            <a:p>
              <a:r>
                <a:rPr lang="zh-CN" altLang="en-US" sz="2000" dirty="0">
                  <a:solidFill>
                    <a:srgbClr val="5A5A5A"/>
                  </a:solidFill>
                  <a:latin typeface="微软雅黑" panose="020B0503020204020204" pitchFamily="34" charset="-122"/>
                  <a:ea typeface="微软雅黑" panose="020B0503020204020204" pitchFamily="34" charset="-122"/>
                </a:rPr>
                <a:t>实施计划</a:t>
              </a:r>
            </a:p>
          </p:txBody>
        </p:sp>
      </p:grpSp>
      <p:sp>
        <p:nvSpPr>
          <p:cNvPr id="124" name="TextBox 76"/>
          <p:cNvSpPr txBox="1"/>
          <p:nvPr/>
        </p:nvSpPr>
        <p:spPr>
          <a:xfrm>
            <a:off x="6755517" y="2338924"/>
            <a:ext cx="1134607" cy="830997"/>
          </a:xfrm>
          <a:prstGeom prst="rect">
            <a:avLst/>
          </a:prstGeom>
          <a:noFill/>
          <a:effectLst/>
        </p:spPr>
        <p:txBody>
          <a:bodyPr wrap="square" rtlCol="0">
            <a:spAutoFit/>
          </a:bodyPr>
          <a:lstStyle/>
          <a:p>
            <a:pPr algn="ctr"/>
            <a:r>
              <a:rPr lang="en-US" altLang="zh-CN" sz="4800" dirty="0">
                <a:solidFill>
                  <a:srgbClr val="DE4B5D"/>
                </a:solidFill>
                <a:latin typeface="微软雅黑" panose="020B0503020204020204" pitchFamily="34" charset="-122"/>
                <a:ea typeface="微软雅黑" panose="020B0503020204020204" pitchFamily="34" charset="-122"/>
              </a:rPr>
              <a:t>03</a:t>
            </a:r>
            <a:endParaRPr lang="zh-CN" altLang="en-US" sz="4800" dirty="0">
              <a:solidFill>
                <a:srgbClr val="DE4B5D"/>
              </a:solidFill>
              <a:latin typeface="微软雅黑" panose="020B0503020204020204" pitchFamily="34" charset="-122"/>
              <a:ea typeface="微软雅黑" panose="020B0503020204020204" pitchFamily="34" charset="-122"/>
            </a:endParaRPr>
          </a:p>
        </p:txBody>
      </p:sp>
      <p:sp>
        <p:nvSpPr>
          <p:cNvPr id="128" name="椭圆 127"/>
          <p:cNvSpPr/>
          <p:nvPr/>
        </p:nvSpPr>
        <p:spPr>
          <a:xfrm>
            <a:off x="9004300" y="3190240"/>
            <a:ext cx="304800" cy="304800"/>
          </a:xfrm>
          <a:prstGeom prst="ellipse">
            <a:avLst/>
          </a:prstGeom>
          <a:solidFill>
            <a:srgbClr val="5A5A5A"/>
          </a:solidFill>
          <a:ln w="254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p:cNvGrpSpPr/>
          <p:nvPr/>
        </p:nvGrpSpPr>
        <p:grpSpPr>
          <a:xfrm>
            <a:off x="8765368" y="3573120"/>
            <a:ext cx="782696" cy="1964080"/>
            <a:chOff x="2682238" y="3989680"/>
            <a:chExt cx="782696" cy="1964080"/>
          </a:xfrm>
        </p:grpSpPr>
        <p:sp>
          <p:nvSpPr>
            <p:cNvPr id="131" name="矩形 130"/>
            <p:cNvSpPr/>
            <p:nvPr/>
          </p:nvSpPr>
          <p:spPr>
            <a:xfrm>
              <a:off x="2682238" y="3989680"/>
              <a:ext cx="400110" cy="1777923"/>
            </a:xfrm>
            <a:prstGeom prst="rect">
              <a:avLst/>
            </a:prstGeom>
            <a:effectLst/>
          </p:spPr>
          <p:txBody>
            <a:bodyPr vert="eaVert" wrap="none">
              <a:spAutoFit/>
            </a:bodyPr>
            <a:lstStyle/>
            <a:p>
              <a:pPr>
                <a:spcBef>
                  <a:spcPct val="0"/>
                </a:spcBef>
              </a:pPr>
              <a:r>
                <a:rPr lang="en-US" altLang="zh-CN" sz="1400" dirty="0">
                  <a:solidFill>
                    <a:srgbClr val="5A5A5A"/>
                  </a:solidFill>
                  <a:latin typeface="微软雅黑" panose="020B0503020204020204" pitchFamily="34" charset="-122"/>
                  <a:ea typeface="微软雅黑" panose="020B0503020204020204" pitchFamily="34" charset="-122"/>
                </a:rPr>
                <a:t>Support Conditions</a:t>
              </a:r>
            </a:p>
          </p:txBody>
        </p:sp>
        <p:sp>
          <p:nvSpPr>
            <p:cNvPr id="132" name="TextBox 76"/>
            <p:cNvSpPr txBox="1"/>
            <p:nvPr/>
          </p:nvSpPr>
          <p:spPr>
            <a:xfrm>
              <a:off x="2972491" y="3989680"/>
              <a:ext cx="492443" cy="1964080"/>
            </a:xfrm>
            <a:prstGeom prst="rect">
              <a:avLst/>
            </a:prstGeom>
            <a:noFill/>
            <a:effectLst/>
          </p:spPr>
          <p:txBody>
            <a:bodyPr vert="eaVert" wrap="square" rtlCol="0">
              <a:spAutoFit/>
            </a:bodyPr>
            <a:lstStyle/>
            <a:p>
              <a:r>
                <a:rPr lang="zh-CN" altLang="en-US" sz="2000" dirty="0">
                  <a:solidFill>
                    <a:srgbClr val="5A5A5A"/>
                  </a:solidFill>
                  <a:latin typeface="微软雅黑" panose="020B0503020204020204" pitchFamily="34" charset="-122"/>
                  <a:ea typeface="微软雅黑" panose="020B0503020204020204" pitchFamily="34" charset="-122"/>
                </a:rPr>
                <a:t>支持条件</a:t>
              </a:r>
            </a:p>
          </p:txBody>
        </p:sp>
      </p:grpSp>
      <p:sp>
        <p:nvSpPr>
          <p:cNvPr id="130" name="TextBox 76"/>
          <p:cNvSpPr txBox="1"/>
          <p:nvPr/>
        </p:nvSpPr>
        <p:spPr>
          <a:xfrm>
            <a:off x="8589397" y="2338924"/>
            <a:ext cx="1134607" cy="830997"/>
          </a:xfrm>
          <a:prstGeom prst="rect">
            <a:avLst/>
          </a:prstGeom>
          <a:noFill/>
          <a:effectLst/>
        </p:spPr>
        <p:txBody>
          <a:bodyPr wrap="square" rtlCol="0">
            <a:spAutoFit/>
          </a:bodyPr>
          <a:lstStyle/>
          <a:p>
            <a:pPr algn="ctr"/>
            <a:r>
              <a:rPr lang="en-US" altLang="zh-CN" sz="4800" dirty="0">
                <a:solidFill>
                  <a:srgbClr val="DE4B5D"/>
                </a:solidFill>
                <a:latin typeface="微软雅黑" panose="020B0503020204020204" pitchFamily="34" charset="-122"/>
                <a:ea typeface="微软雅黑" panose="020B0503020204020204" pitchFamily="34" charset="-122"/>
              </a:rPr>
              <a:t>04</a:t>
            </a:r>
            <a:endParaRPr lang="zh-CN" altLang="en-US" sz="4800" dirty="0">
              <a:solidFill>
                <a:srgbClr val="DE4B5D"/>
              </a:solidFill>
              <a:latin typeface="微软雅黑" panose="020B0503020204020204" pitchFamily="34" charset="-122"/>
              <a:ea typeface="微软雅黑" panose="020B0503020204020204" pitchFamily="34" charset="-122"/>
            </a:endParaRPr>
          </a:p>
        </p:txBody>
      </p:sp>
      <p:sp>
        <p:nvSpPr>
          <p:cNvPr id="138" name="任意多边形 137"/>
          <p:cNvSpPr/>
          <p:nvPr/>
        </p:nvSpPr>
        <p:spPr>
          <a:xfrm>
            <a:off x="10198698" y="5799059"/>
            <a:ext cx="1993302" cy="1058942"/>
          </a:xfrm>
          <a:custGeom>
            <a:avLst/>
            <a:gdLst>
              <a:gd name="connsiteX0" fmla="*/ 996651 w 1993302"/>
              <a:gd name="connsiteY0" fmla="*/ 0 h 1058942"/>
              <a:gd name="connsiteX1" fmla="*/ 1993302 w 1993302"/>
              <a:gd name="connsiteY1" fmla="*/ 1058942 h 1058942"/>
              <a:gd name="connsiteX2" fmla="*/ 1448801 w 1993302"/>
              <a:gd name="connsiteY2" fmla="*/ 1058942 h 1058942"/>
              <a:gd name="connsiteX3" fmla="*/ 996651 w 1993302"/>
              <a:gd name="connsiteY3" fmla="*/ 578532 h 1058942"/>
              <a:gd name="connsiteX4" fmla="*/ 544501 w 1993302"/>
              <a:gd name="connsiteY4" fmla="*/ 1058942 h 1058942"/>
              <a:gd name="connsiteX5" fmla="*/ 0 w 1993302"/>
              <a:gd name="connsiteY5" fmla="*/ 1058942 h 1058942"/>
              <a:gd name="connsiteX6" fmla="*/ 996651 w 1993302"/>
              <a:gd name="connsiteY6" fmla="*/ 0 h 105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302" h="1058942">
                <a:moveTo>
                  <a:pt x="996651" y="0"/>
                </a:moveTo>
                <a:lnTo>
                  <a:pt x="1993302" y="1058942"/>
                </a:lnTo>
                <a:lnTo>
                  <a:pt x="1448801" y="1058942"/>
                </a:lnTo>
                <a:lnTo>
                  <a:pt x="996651" y="578532"/>
                </a:lnTo>
                <a:lnTo>
                  <a:pt x="544501" y="1058942"/>
                </a:lnTo>
                <a:lnTo>
                  <a:pt x="0" y="1058942"/>
                </a:lnTo>
                <a:lnTo>
                  <a:pt x="996651"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06DC9EE8-5913-419A-948D-F3677263B563}"/>
              </a:ext>
            </a:extLst>
          </p:cNvPr>
          <p:cNvSpPr/>
          <p:nvPr/>
        </p:nvSpPr>
        <p:spPr>
          <a:xfrm>
            <a:off x="10521065" y="3190240"/>
            <a:ext cx="304800" cy="304800"/>
          </a:xfrm>
          <a:prstGeom prst="ellipse">
            <a:avLst/>
          </a:prstGeom>
          <a:solidFill>
            <a:srgbClr val="5A5A5A"/>
          </a:solidFill>
          <a:ln w="254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C3B78382-48DB-4BA5-A12E-20B11273CED2}"/>
              </a:ext>
            </a:extLst>
          </p:cNvPr>
          <p:cNvGrpSpPr/>
          <p:nvPr/>
        </p:nvGrpSpPr>
        <p:grpSpPr>
          <a:xfrm>
            <a:off x="10282133" y="3573120"/>
            <a:ext cx="782712" cy="1964080"/>
            <a:chOff x="2682238" y="3989680"/>
            <a:chExt cx="782712" cy="1964080"/>
          </a:xfrm>
        </p:grpSpPr>
        <p:sp>
          <p:nvSpPr>
            <p:cNvPr id="29" name="矩形 28">
              <a:extLst>
                <a:ext uri="{FF2B5EF4-FFF2-40B4-BE49-F238E27FC236}">
                  <a16:creationId xmlns:a16="http://schemas.microsoft.com/office/drawing/2014/main" id="{09DB34A2-555F-478A-9107-DF524B9B9804}"/>
                </a:ext>
              </a:extLst>
            </p:cNvPr>
            <p:cNvSpPr/>
            <p:nvPr/>
          </p:nvSpPr>
          <p:spPr>
            <a:xfrm>
              <a:off x="2682238" y="3989680"/>
              <a:ext cx="400110" cy="914481"/>
            </a:xfrm>
            <a:prstGeom prst="rect">
              <a:avLst/>
            </a:prstGeom>
            <a:effectLst/>
          </p:spPr>
          <p:txBody>
            <a:bodyPr vert="eaVert" wrap="none">
              <a:spAutoFit/>
            </a:bodyPr>
            <a:lstStyle/>
            <a:p>
              <a:pPr>
                <a:spcBef>
                  <a:spcPct val="0"/>
                </a:spcBef>
              </a:pPr>
              <a:r>
                <a:rPr lang="en-US" altLang="zh-CN" sz="1400" dirty="0">
                  <a:solidFill>
                    <a:srgbClr val="5A5A5A"/>
                  </a:solidFill>
                  <a:latin typeface="微软雅黑" panose="020B0503020204020204" pitchFamily="34" charset="-122"/>
                  <a:ea typeface="微软雅黑" panose="020B0503020204020204" pitchFamily="34" charset="-122"/>
                </a:rPr>
                <a:t>Summary</a:t>
              </a:r>
            </a:p>
          </p:txBody>
        </p:sp>
        <p:sp>
          <p:nvSpPr>
            <p:cNvPr id="30" name="TextBox 76">
              <a:extLst>
                <a:ext uri="{FF2B5EF4-FFF2-40B4-BE49-F238E27FC236}">
                  <a16:creationId xmlns:a16="http://schemas.microsoft.com/office/drawing/2014/main" id="{780A2C8A-0951-46A6-9A67-C1B23CF1A54D}"/>
                </a:ext>
              </a:extLst>
            </p:cNvPr>
            <p:cNvSpPr txBox="1"/>
            <p:nvPr/>
          </p:nvSpPr>
          <p:spPr>
            <a:xfrm>
              <a:off x="2972507" y="3989680"/>
              <a:ext cx="492443" cy="1964080"/>
            </a:xfrm>
            <a:prstGeom prst="rect">
              <a:avLst/>
            </a:prstGeom>
            <a:noFill/>
            <a:effectLst/>
          </p:spPr>
          <p:txBody>
            <a:bodyPr vert="eaVert" wrap="square" rtlCol="0">
              <a:spAutoFit/>
            </a:bodyPr>
            <a:lstStyle/>
            <a:p>
              <a:r>
                <a:rPr lang="zh-CN" altLang="en-US" sz="2000" dirty="0">
                  <a:solidFill>
                    <a:srgbClr val="5A5A5A"/>
                  </a:solidFill>
                  <a:latin typeface="微软雅黑" panose="020B0503020204020204" pitchFamily="34" charset="-122"/>
                  <a:ea typeface="微软雅黑" panose="020B0503020204020204" pitchFamily="34" charset="-122"/>
                </a:rPr>
                <a:t>总结</a:t>
              </a:r>
            </a:p>
          </p:txBody>
        </p:sp>
      </p:grpSp>
      <p:sp>
        <p:nvSpPr>
          <p:cNvPr id="31" name="TextBox 76">
            <a:extLst>
              <a:ext uri="{FF2B5EF4-FFF2-40B4-BE49-F238E27FC236}">
                <a16:creationId xmlns:a16="http://schemas.microsoft.com/office/drawing/2014/main" id="{6A9FD587-C43E-44BD-816D-F483B359FCF5}"/>
              </a:ext>
            </a:extLst>
          </p:cNvPr>
          <p:cNvSpPr txBox="1"/>
          <p:nvPr/>
        </p:nvSpPr>
        <p:spPr>
          <a:xfrm>
            <a:off x="10106162" y="2338924"/>
            <a:ext cx="1134607" cy="830997"/>
          </a:xfrm>
          <a:prstGeom prst="rect">
            <a:avLst/>
          </a:prstGeom>
          <a:noFill/>
          <a:effectLst/>
        </p:spPr>
        <p:txBody>
          <a:bodyPr wrap="square" rtlCol="0">
            <a:spAutoFit/>
          </a:bodyPr>
          <a:lstStyle/>
          <a:p>
            <a:pPr algn="ctr"/>
            <a:r>
              <a:rPr lang="en-US" altLang="zh-CN" sz="4800" dirty="0">
                <a:solidFill>
                  <a:srgbClr val="DE4B5D"/>
                </a:solidFill>
                <a:latin typeface="微软雅黑" panose="020B0503020204020204" pitchFamily="34" charset="-122"/>
                <a:ea typeface="微软雅黑" panose="020B0503020204020204" pitchFamily="34" charset="-122"/>
              </a:rPr>
              <a:t>05</a:t>
            </a:r>
            <a:endParaRPr lang="zh-CN" altLang="en-US" sz="4800" dirty="0">
              <a:solidFill>
                <a:srgbClr val="DE4B5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Rectangle 5"/>
          <p:cNvSpPr/>
          <p:nvPr/>
        </p:nvSpPr>
        <p:spPr>
          <a:xfrm>
            <a:off x="4735512" y="1557902"/>
            <a:ext cx="6516688" cy="28844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a:solidFill>
                <a:srgbClr val="FFFFFF"/>
              </a:solidFill>
            </a:endParaRPr>
          </a:p>
        </p:txBody>
      </p:sp>
      <p:sp>
        <p:nvSpPr>
          <p:cNvPr id="12" name="Rectangle 4"/>
          <p:cNvSpPr/>
          <p:nvPr/>
        </p:nvSpPr>
        <p:spPr>
          <a:xfrm>
            <a:off x="914400" y="1557902"/>
            <a:ext cx="3654936" cy="2884488"/>
          </a:xfrm>
          <a:prstGeom prst="rect">
            <a:avLst/>
          </a:pr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a:solidFill>
                <a:srgbClr val="FFFFFF"/>
              </a:solidFill>
            </a:endParaRPr>
          </a:p>
        </p:txBody>
      </p:sp>
      <p:sp>
        <p:nvSpPr>
          <p:cNvPr id="16" name="TextBox 76"/>
          <p:cNvSpPr txBox="1"/>
          <p:nvPr/>
        </p:nvSpPr>
        <p:spPr>
          <a:xfrm>
            <a:off x="2004104" y="2240044"/>
            <a:ext cx="14755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添加标题</a:t>
            </a:r>
          </a:p>
        </p:txBody>
      </p:sp>
      <p:sp>
        <p:nvSpPr>
          <p:cNvPr id="17" name="文本框 16"/>
          <p:cNvSpPr txBox="1"/>
          <p:nvPr/>
        </p:nvSpPr>
        <p:spPr>
          <a:xfrm>
            <a:off x="1127493" y="2931227"/>
            <a:ext cx="3228750" cy="1212640"/>
          </a:xfrm>
          <a:prstGeom prst="rect">
            <a:avLst/>
          </a:prstGeom>
          <a:noFill/>
        </p:spPr>
        <p:txBody>
          <a:bodyPr wrap="square" rtlCol="0">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18" name="文本框 17"/>
          <p:cNvSpPr txBox="1"/>
          <p:nvPr/>
        </p:nvSpPr>
        <p:spPr>
          <a:xfrm>
            <a:off x="1291117" y="4630653"/>
            <a:ext cx="9609764" cy="1052596"/>
          </a:xfrm>
          <a:prstGeom prst="rect">
            <a:avLst/>
          </a:prstGeom>
          <a:noFill/>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Oval 21"/>
          <p:cNvSpPr>
            <a:spLocks noChangeArrowheads="1"/>
          </p:cNvSpPr>
          <p:nvPr/>
        </p:nvSpPr>
        <p:spPr bwMode="auto">
          <a:xfrm>
            <a:off x="3383281" y="1767608"/>
            <a:ext cx="589230" cy="589230"/>
          </a:xfrm>
          <a:prstGeom prst="ellipse">
            <a:avLst/>
          </a:prstGeom>
          <a:noFill/>
          <a:ln w="25400">
            <a:solidFill>
              <a:srgbClr val="5A5A5A"/>
            </a:solid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2" name="Freeform 12"/>
          <p:cNvSpPr>
            <a:spLocks noEditPoints="1"/>
          </p:cNvSpPr>
          <p:nvPr/>
        </p:nvSpPr>
        <p:spPr bwMode="auto">
          <a:xfrm>
            <a:off x="3539831" y="1973885"/>
            <a:ext cx="276130" cy="168486"/>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rgbClr val="5A5A5A"/>
          </a:solidFill>
          <a:ln>
            <a:noFill/>
          </a:ln>
          <a:effectLst/>
        </p:spPr>
        <p:txBody>
          <a:bodyPr lIns="121682" tIns="60841" rIns="121682" bIns="60841"/>
          <a:lstStyle/>
          <a:p>
            <a:pPr algn="ctr"/>
            <a:endParaRPr lang="zh-CN" altLang="en-US">
              <a:solidFill>
                <a:schemeClr val="tx1">
                  <a:lumMod val="75000"/>
                  <a:lumOff val="25000"/>
                </a:schemeClr>
              </a:solidFill>
            </a:endParaRPr>
          </a:p>
        </p:txBody>
      </p:sp>
      <p:sp>
        <p:nvSpPr>
          <p:cNvPr id="16" name="Oval 24"/>
          <p:cNvSpPr>
            <a:spLocks noChangeArrowheads="1"/>
          </p:cNvSpPr>
          <p:nvPr/>
        </p:nvSpPr>
        <p:spPr bwMode="auto">
          <a:xfrm>
            <a:off x="8219488" y="1767188"/>
            <a:ext cx="589232" cy="588028"/>
          </a:xfrm>
          <a:prstGeom prst="ellipse">
            <a:avLst/>
          </a:prstGeom>
          <a:noFill/>
          <a:ln w="25400">
            <a:solidFill>
              <a:srgbClr val="DE4B5D"/>
            </a:solid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7" name="TextBox 76"/>
          <p:cNvSpPr txBox="1"/>
          <p:nvPr/>
        </p:nvSpPr>
        <p:spPr>
          <a:xfrm>
            <a:off x="3042089" y="2484137"/>
            <a:ext cx="1271614" cy="369332"/>
          </a:xfrm>
          <a:prstGeom prst="rect">
            <a:avLst/>
          </a:prstGeom>
          <a:noFill/>
          <a:effectLst/>
        </p:spPr>
        <p:txBody>
          <a:bodyPr wrap="square" rtlCol="0">
            <a:spAutoFit/>
          </a:bodyPr>
          <a:lstStyle/>
          <a:p>
            <a:pPr algn="ct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18" name="文本框 17"/>
          <p:cNvSpPr txBox="1"/>
          <p:nvPr/>
        </p:nvSpPr>
        <p:spPr>
          <a:xfrm>
            <a:off x="2049692" y="2821465"/>
            <a:ext cx="3256409" cy="549061"/>
          </a:xfrm>
          <a:prstGeom prst="rect">
            <a:avLst/>
          </a:prstGeom>
          <a:noFill/>
          <a:effectLst/>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19" name="TextBox 76"/>
          <p:cNvSpPr txBox="1"/>
          <p:nvPr/>
        </p:nvSpPr>
        <p:spPr>
          <a:xfrm>
            <a:off x="7878297" y="2484137"/>
            <a:ext cx="1271614" cy="369332"/>
          </a:xfrm>
          <a:prstGeom prst="rect">
            <a:avLst/>
          </a:prstGeom>
          <a:noFill/>
          <a:effectLst/>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20" name="文本框 19"/>
          <p:cNvSpPr txBox="1"/>
          <p:nvPr/>
        </p:nvSpPr>
        <p:spPr>
          <a:xfrm>
            <a:off x="6885900" y="2821465"/>
            <a:ext cx="3256409" cy="549061"/>
          </a:xfrm>
          <a:prstGeom prst="rect">
            <a:avLst/>
          </a:prstGeom>
          <a:noFill/>
          <a:effectLst/>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2" name="Oval 21"/>
          <p:cNvSpPr>
            <a:spLocks noChangeArrowheads="1"/>
          </p:cNvSpPr>
          <p:nvPr/>
        </p:nvSpPr>
        <p:spPr bwMode="auto">
          <a:xfrm>
            <a:off x="3383281" y="4054626"/>
            <a:ext cx="589230" cy="589230"/>
          </a:xfrm>
          <a:prstGeom prst="ellipse">
            <a:avLst/>
          </a:prstGeom>
          <a:noFill/>
          <a:ln w="25400">
            <a:solidFill>
              <a:srgbClr val="DE4B5D"/>
            </a:solid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3" name="Oval 24"/>
          <p:cNvSpPr>
            <a:spLocks noChangeArrowheads="1"/>
          </p:cNvSpPr>
          <p:nvPr/>
        </p:nvSpPr>
        <p:spPr bwMode="auto">
          <a:xfrm>
            <a:off x="8219488" y="4051132"/>
            <a:ext cx="589232" cy="588028"/>
          </a:xfrm>
          <a:prstGeom prst="ellipse">
            <a:avLst/>
          </a:prstGeom>
          <a:noFill/>
          <a:ln w="25400">
            <a:solidFill>
              <a:srgbClr val="5A5A5A"/>
            </a:solid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4" name="TextBox 76"/>
          <p:cNvSpPr txBox="1"/>
          <p:nvPr/>
        </p:nvSpPr>
        <p:spPr>
          <a:xfrm>
            <a:off x="3042089" y="4771155"/>
            <a:ext cx="1271614" cy="369332"/>
          </a:xfrm>
          <a:prstGeom prst="rect">
            <a:avLst/>
          </a:prstGeom>
          <a:noFill/>
          <a:effectLst/>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2049692" y="5108483"/>
            <a:ext cx="3256409" cy="549061"/>
          </a:xfrm>
          <a:prstGeom prst="rect">
            <a:avLst/>
          </a:prstGeom>
          <a:noFill/>
          <a:effectLst/>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6" name="TextBox 76"/>
          <p:cNvSpPr txBox="1"/>
          <p:nvPr/>
        </p:nvSpPr>
        <p:spPr>
          <a:xfrm>
            <a:off x="7878297" y="4771155"/>
            <a:ext cx="1271614" cy="369332"/>
          </a:xfrm>
          <a:prstGeom prst="rect">
            <a:avLst/>
          </a:prstGeom>
          <a:noFill/>
          <a:effectLst/>
        </p:spPr>
        <p:txBody>
          <a:bodyPr wrap="square" rtlCol="0">
            <a:spAutoFit/>
          </a:bodyPr>
          <a:lstStyle/>
          <a:p>
            <a:pPr algn="ct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6885900" y="5108483"/>
            <a:ext cx="3256409" cy="549061"/>
          </a:xfrm>
          <a:prstGeom prst="rect">
            <a:avLst/>
          </a:prstGeom>
          <a:noFill/>
          <a:effectLst/>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grpSp>
        <p:nvGrpSpPr>
          <p:cNvPr id="28" name="组合 27"/>
          <p:cNvGrpSpPr/>
          <p:nvPr/>
        </p:nvGrpSpPr>
        <p:grpSpPr>
          <a:xfrm>
            <a:off x="8397096" y="4227938"/>
            <a:ext cx="234016" cy="234416"/>
            <a:chOff x="7143757" y="2666996"/>
            <a:chExt cx="488067" cy="488901"/>
          </a:xfrm>
          <a:solidFill>
            <a:srgbClr val="5A5A5A"/>
          </a:solidFill>
          <a:effectLst/>
        </p:grpSpPr>
        <p:sp>
          <p:nvSpPr>
            <p:cNvPr id="29"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0"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1"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2"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3"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4"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5"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6"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7"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8"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39" name="AutoShape 28"/>
          <p:cNvSpPr/>
          <p:nvPr/>
        </p:nvSpPr>
        <p:spPr bwMode="auto">
          <a:xfrm>
            <a:off x="3560688" y="4222086"/>
            <a:ext cx="234416" cy="2344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DE4B5D"/>
          </a:solidFill>
          <a:ln>
            <a:noFill/>
          </a:ln>
          <a:effectLst/>
        </p:spPr>
        <p:txBody>
          <a:bodyPr lIns="50800" tIns="50800" rIns="50800" bIns="50800" anchor="ctr"/>
          <a:lstStyle/>
          <a:p>
            <a:pPr algn="ct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40" name="Freeform 7"/>
          <p:cNvSpPr>
            <a:spLocks noEditPoints="1"/>
          </p:cNvSpPr>
          <p:nvPr/>
        </p:nvSpPr>
        <p:spPr bwMode="auto">
          <a:xfrm>
            <a:off x="8370961" y="1915278"/>
            <a:ext cx="286286" cy="2857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rgbClr val="DE4B5D"/>
          </a:solidFill>
          <a:ln>
            <a:noFill/>
          </a:ln>
          <a:effectLst/>
        </p:spPr>
        <p:txBody>
          <a:bodyPr lIns="121682" tIns="60841" rIns="121682" bIns="60841"/>
          <a:lstStyle/>
          <a:p>
            <a:pPr algn="ctr"/>
            <a:endParaRPr lang="zh-CN" altLang="en-US">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flipV="1">
            <a:off x="1730671" y="0"/>
            <a:ext cx="4492591" cy="2386690"/>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flipV="1">
            <a:off x="3241512" y="0"/>
            <a:ext cx="1470909" cy="78142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a:off x="6096000" y="466344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6695440" y="4288790"/>
            <a:ext cx="4836160" cy="2569210"/>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1"/>
          <p:cNvSpPr txBox="1"/>
          <p:nvPr/>
        </p:nvSpPr>
        <p:spPr>
          <a:xfrm>
            <a:off x="3809996" y="4049477"/>
            <a:ext cx="4572004"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Applicable to enterprise introduction, summary report, sales marketing, </a:t>
            </a:r>
          </a:p>
        </p:txBody>
      </p:sp>
      <p:sp>
        <p:nvSpPr>
          <p:cNvPr id="24" name="矩形 23"/>
          <p:cNvSpPr/>
          <p:nvPr/>
        </p:nvSpPr>
        <p:spPr>
          <a:xfrm>
            <a:off x="4665190" y="3672473"/>
            <a:ext cx="2861617" cy="369332"/>
          </a:xfrm>
          <a:prstGeom prst="rect">
            <a:avLst/>
          </a:prstGeom>
        </p:spPr>
        <p:txBody>
          <a:bodyPr wrap="none">
            <a:spAutoFit/>
          </a:bodyPr>
          <a:lstStyle/>
          <a:p>
            <a:pPr algn="ctr">
              <a:spcBef>
                <a:spcPct val="0"/>
              </a:spcBef>
            </a:pPr>
            <a:r>
              <a:rPr lang="en-US" altLang="zh-CN" dirty="0">
                <a:solidFill>
                  <a:srgbClr val="5A5A5A"/>
                </a:solidFill>
                <a:latin typeface="微软雅黑" panose="020B0503020204020204" pitchFamily="34" charset="-122"/>
                <a:ea typeface="微软雅黑" panose="020B0503020204020204" pitchFamily="34" charset="-122"/>
              </a:rPr>
              <a:t>Please add the title here</a:t>
            </a:r>
          </a:p>
        </p:txBody>
      </p:sp>
      <p:sp>
        <p:nvSpPr>
          <p:cNvPr id="25" name="TextBox 76"/>
          <p:cNvSpPr txBox="1"/>
          <p:nvPr/>
        </p:nvSpPr>
        <p:spPr>
          <a:xfrm>
            <a:off x="4323047" y="3211555"/>
            <a:ext cx="3545903" cy="523220"/>
          </a:xfrm>
          <a:prstGeom prst="rect">
            <a:avLst/>
          </a:prstGeom>
          <a:noFill/>
        </p:spPr>
        <p:txBody>
          <a:bodyPr wrap="square" rtlCol="0">
            <a:spAutoFit/>
          </a:bodyPr>
          <a:lstStyle/>
          <a:p>
            <a:pPr algn="ctr"/>
            <a:r>
              <a:rPr lang="zh-CN" altLang="en-US" sz="2800" dirty="0">
                <a:solidFill>
                  <a:srgbClr val="5A5A5A"/>
                </a:solidFill>
                <a:latin typeface="微软雅黑" panose="020B0503020204020204" pitchFamily="34" charset="-122"/>
                <a:ea typeface="微软雅黑" panose="020B0503020204020204" pitchFamily="34" charset="-122"/>
              </a:rPr>
              <a:t>请在此添加标题</a:t>
            </a:r>
          </a:p>
        </p:txBody>
      </p:sp>
      <p:sp>
        <p:nvSpPr>
          <p:cNvPr id="26" name="TextBox 76"/>
          <p:cNvSpPr txBox="1"/>
          <p:nvPr/>
        </p:nvSpPr>
        <p:spPr>
          <a:xfrm>
            <a:off x="4419597" y="2239727"/>
            <a:ext cx="3352804" cy="923330"/>
          </a:xfrm>
          <a:prstGeom prst="rect">
            <a:avLst/>
          </a:prstGeom>
          <a:noFill/>
        </p:spPr>
        <p:txBody>
          <a:bodyPr wrap="square" rtlCol="0">
            <a:spAutoFit/>
          </a:bodyPr>
          <a:lstStyle/>
          <a:p>
            <a:pPr algn="ctr"/>
            <a:r>
              <a:rPr lang="en-US" altLang="zh-CN" sz="5400" dirty="0">
                <a:solidFill>
                  <a:srgbClr val="DE4B5D"/>
                </a:solidFill>
                <a:latin typeface="微软雅黑" panose="020B0503020204020204" pitchFamily="34" charset="-122"/>
                <a:ea typeface="微软雅黑" panose="020B0503020204020204" pitchFamily="34" charset="-122"/>
              </a:rPr>
              <a:t>THREE</a:t>
            </a:r>
          </a:p>
        </p:txBody>
      </p:sp>
      <p:cxnSp>
        <p:nvCxnSpPr>
          <p:cNvPr id="28" name="直接连接符 27"/>
          <p:cNvCxnSpPr/>
          <p:nvPr/>
        </p:nvCxnSpPr>
        <p:spPr>
          <a:xfrm>
            <a:off x="5968738" y="3175229"/>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2091368" y="4066815"/>
            <a:ext cx="1233890" cy="1233890"/>
          </a:xfrm>
          <a:prstGeom prst="roundRect">
            <a:avLst/>
          </a:pr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85%</a:t>
            </a:r>
            <a:endParaRPr lang="zh-CN" altLang="en-US" sz="2400" dirty="0"/>
          </a:p>
        </p:txBody>
      </p:sp>
      <p:sp>
        <p:nvSpPr>
          <p:cNvPr id="12" name="圆角矩形 11"/>
          <p:cNvSpPr/>
          <p:nvPr/>
        </p:nvSpPr>
        <p:spPr>
          <a:xfrm>
            <a:off x="5479055" y="4066815"/>
            <a:ext cx="1233890" cy="1233890"/>
          </a:xfrm>
          <a:prstGeom prst="round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75%</a:t>
            </a:r>
            <a:endParaRPr lang="zh-CN" altLang="en-US" sz="2400" dirty="0"/>
          </a:p>
        </p:txBody>
      </p:sp>
      <p:sp>
        <p:nvSpPr>
          <p:cNvPr id="16" name="圆角矩形 15"/>
          <p:cNvSpPr/>
          <p:nvPr/>
        </p:nvSpPr>
        <p:spPr>
          <a:xfrm>
            <a:off x="8866742" y="4066815"/>
            <a:ext cx="1233890" cy="1233890"/>
          </a:xfrm>
          <a:prstGeom prst="roundRect">
            <a:avLst/>
          </a:pr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99%</a:t>
            </a:r>
            <a:endParaRPr lang="zh-CN" altLang="en-US" sz="2400" dirty="0"/>
          </a:p>
        </p:txBody>
      </p:sp>
      <p:cxnSp>
        <p:nvCxnSpPr>
          <p:cNvPr id="17" name="直接连接符 16"/>
          <p:cNvCxnSpPr/>
          <p:nvPr/>
        </p:nvCxnSpPr>
        <p:spPr>
          <a:xfrm>
            <a:off x="4318612" y="1828624"/>
            <a:ext cx="0" cy="3548267"/>
          </a:xfrm>
          <a:prstGeom prst="line">
            <a:avLst/>
          </a:prstGeom>
          <a:ln w="25400">
            <a:solidFill>
              <a:srgbClr val="DE4B5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810959" y="1828624"/>
            <a:ext cx="0" cy="3548267"/>
          </a:xfrm>
          <a:prstGeom prst="line">
            <a:avLst/>
          </a:prstGeom>
          <a:ln w="25400">
            <a:solidFill>
              <a:srgbClr val="DE4B5D"/>
            </a:solidFill>
          </a:ln>
        </p:spPr>
        <p:style>
          <a:lnRef idx="1">
            <a:schemeClr val="accent1"/>
          </a:lnRef>
          <a:fillRef idx="0">
            <a:schemeClr val="accent1"/>
          </a:fillRef>
          <a:effectRef idx="0">
            <a:schemeClr val="accent1"/>
          </a:effectRef>
          <a:fontRef idx="minor">
            <a:schemeClr val="tx1"/>
          </a:fontRef>
        </p:style>
      </p:cxnSp>
      <p:sp>
        <p:nvSpPr>
          <p:cNvPr id="19" name="TextBox 76"/>
          <p:cNvSpPr txBox="1"/>
          <p:nvPr/>
        </p:nvSpPr>
        <p:spPr>
          <a:xfrm>
            <a:off x="2217903" y="2259483"/>
            <a:ext cx="1098541" cy="369332"/>
          </a:xfrm>
          <a:prstGeom prst="rect">
            <a:avLst/>
          </a:prstGeom>
          <a:noFill/>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20" name="文本框 19"/>
          <p:cNvSpPr txBox="1"/>
          <p:nvPr/>
        </p:nvSpPr>
        <p:spPr>
          <a:xfrm>
            <a:off x="1552027" y="2571850"/>
            <a:ext cx="2430293" cy="572464"/>
          </a:xfrm>
          <a:prstGeom prst="rect">
            <a:avLst/>
          </a:prstGeom>
          <a:noFill/>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2" name="TextBox 76"/>
          <p:cNvSpPr txBox="1"/>
          <p:nvPr/>
        </p:nvSpPr>
        <p:spPr>
          <a:xfrm>
            <a:off x="2217903" y="1828624"/>
            <a:ext cx="1098541" cy="461665"/>
          </a:xfrm>
          <a:prstGeom prst="rect">
            <a:avLst/>
          </a:prstGeom>
          <a:noFill/>
        </p:spPr>
        <p:txBody>
          <a:bodyPr wrap="square" rtlCol="0">
            <a:spAutoFit/>
          </a:bodyPr>
          <a:lstStyle/>
          <a:p>
            <a:pPr algn="ctr"/>
            <a:r>
              <a:rPr lang="en-US" altLang="zh-CN" sz="2400" i="1" dirty="0">
                <a:solidFill>
                  <a:srgbClr val="DE4B5D"/>
                </a:solidFill>
                <a:latin typeface="微软雅黑" panose="020B0503020204020204" pitchFamily="34" charset="-122"/>
                <a:ea typeface="微软雅黑" panose="020B0503020204020204" pitchFamily="34" charset="-122"/>
              </a:rPr>
              <a:t>01</a:t>
            </a:r>
            <a:endParaRPr lang="zh-CN" altLang="en-US" sz="2400" i="1" dirty="0">
              <a:solidFill>
                <a:srgbClr val="DE4B5D"/>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546729" y="2259483"/>
            <a:ext cx="1098541" cy="369332"/>
          </a:xfrm>
          <a:prstGeom prst="rect">
            <a:avLst/>
          </a:prstGeom>
          <a:noFill/>
        </p:spPr>
        <p:txBody>
          <a:bodyPr wrap="square" rtlCol="0">
            <a:spAutoFit/>
          </a:bodyPr>
          <a:lstStyle/>
          <a:p>
            <a:pPr algn="ctr"/>
            <a:r>
              <a:rPr lang="zh-CN" altLang="en-US" dirty="0">
                <a:solidFill>
                  <a:srgbClr val="5A5A5A"/>
                </a:solidFill>
                <a:latin typeface="微软雅黑" panose="020B0503020204020204" pitchFamily="34" charset="-122"/>
                <a:ea typeface="微软雅黑" panose="020B0503020204020204" pitchFamily="34" charset="-122"/>
              </a:rPr>
              <a:t>添加标题</a:t>
            </a:r>
          </a:p>
        </p:txBody>
      </p:sp>
      <p:sp>
        <p:nvSpPr>
          <p:cNvPr id="24" name="文本框 23"/>
          <p:cNvSpPr txBox="1"/>
          <p:nvPr/>
        </p:nvSpPr>
        <p:spPr>
          <a:xfrm>
            <a:off x="4880853" y="2571850"/>
            <a:ext cx="2430293" cy="572464"/>
          </a:xfrm>
          <a:prstGeom prst="rect">
            <a:avLst/>
          </a:prstGeom>
          <a:noFill/>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5" name="TextBox 76"/>
          <p:cNvSpPr txBox="1"/>
          <p:nvPr/>
        </p:nvSpPr>
        <p:spPr>
          <a:xfrm>
            <a:off x="5546729" y="1828624"/>
            <a:ext cx="1098541" cy="461665"/>
          </a:xfrm>
          <a:prstGeom prst="rect">
            <a:avLst/>
          </a:prstGeom>
          <a:noFill/>
        </p:spPr>
        <p:txBody>
          <a:bodyPr wrap="square" rtlCol="0">
            <a:spAutoFit/>
          </a:bodyPr>
          <a:lstStyle/>
          <a:p>
            <a:pPr algn="ctr"/>
            <a:r>
              <a:rPr lang="en-US" altLang="zh-CN" sz="2400" i="1" dirty="0">
                <a:solidFill>
                  <a:srgbClr val="5A5A5A"/>
                </a:solidFill>
                <a:latin typeface="微软雅黑" panose="020B0503020204020204" pitchFamily="34" charset="-122"/>
                <a:ea typeface="微软雅黑" panose="020B0503020204020204" pitchFamily="34" charset="-122"/>
              </a:rPr>
              <a:t>02</a:t>
            </a:r>
            <a:endParaRPr lang="zh-CN" altLang="en-US" sz="2400" i="1" dirty="0">
              <a:solidFill>
                <a:srgbClr val="5A5A5A"/>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8875555" y="2259483"/>
            <a:ext cx="1098541" cy="369332"/>
          </a:xfrm>
          <a:prstGeom prst="rect">
            <a:avLst/>
          </a:prstGeom>
          <a:noFill/>
        </p:spPr>
        <p:txBody>
          <a:bodyPr wrap="square" rtlCol="0">
            <a:spAutoFit/>
          </a:bodyPr>
          <a:lstStyle/>
          <a:p>
            <a:pPr algn="ctr"/>
            <a:r>
              <a:rPr lang="zh-CN" altLang="en-US" dirty="0">
                <a:solidFill>
                  <a:srgbClr val="DE4B5D"/>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8209679" y="2571850"/>
            <a:ext cx="2430293" cy="572464"/>
          </a:xfrm>
          <a:prstGeom prst="rect">
            <a:avLst/>
          </a:prstGeom>
          <a:noFill/>
        </p:spPr>
        <p:txBody>
          <a:bodyPr wrap="square" rtlCol="0">
            <a:spAutoFit/>
          </a:bodyPr>
          <a:lstStyle/>
          <a:p>
            <a:pPr algn="ct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a:t>
            </a:r>
          </a:p>
        </p:txBody>
      </p:sp>
      <p:sp>
        <p:nvSpPr>
          <p:cNvPr id="28" name="TextBox 76"/>
          <p:cNvSpPr txBox="1"/>
          <p:nvPr/>
        </p:nvSpPr>
        <p:spPr>
          <a:xfrm>
            <a:off x="8875555" y="1828624"/>
            <a:ext cx="1098541" cy="461665"/>
          </a:xfrm>
          <a:prstGeom prst="rect">
            <a:avLst/>
          </a:prstGeom>
          <a:noFill/>
        </p:spPr>
        <p:txBody>
          <a:bodyPr wrap="square" rtlCol="0">
            <a:spAutoFit/>
          </a:bodyPr>
          <a:lstStyle/>
          <a:p>
            <a:pPr algn="ctr"/>
            <a:r>
              <a:rPr lang="en-US" altLang="zh-CN" sz="2400" i="1" dirty="0">
                <a:solidFill>
                  <a:srgbClr val="DE4B5D"/>
                </a:solidFill>
                <a:latin typeface="微软雅黑" panose="020B0503020204020204" pitchFamily="34" charset="-122"/>
                <a:ea typeface="微软雅黑" panose="020B0503020204020204" pitchFamily="34" charset="-122"/>
              </a:rPr>
              <a:t>03</a:t>
            </a:r>
            <a:endParaRPr lang="zh-CN" altLang="en-US" sz="2400" i="1" dirty="0">
              <a:solidFill>
                <a:srgbClr val="DE4B5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Oval 5"/>
          <p:cNvSpPr>
            <a:spLocks noChangeArrowheads="1"/>
          </p:cNvSpPr>
          <p:nvPr/>
        </p:nvSpPr>
        <p:spPr bwMode="auto">
          <a:xfrm>
            <a:off x="1423905" y="1795921"/>
            <a:ext cx="631353" cy="633499"/>
          </a:xfrm>
          <a:prstGeom prst="ellipse">
            <a:avLst/>
          </a:prstGeom>
          <a:solidFill>
            <a:srgbClr val="DE4B5D"/>
          </a:solidFill>
          <a:ln w="6350">
            <a:noFill/>
          </a:ln>
        </p:spPr>
        <p:txBody>
          <a:bodyPr/>
          <a:lstStyle/>
          <a:p>
            <a:endParaRPr lang="zh-CN" altLang="en-US">
              <a:solidFill>
                <a:srgbClr val="5A5A5A"/>
              </a:solidFill>
            </a:endParaRPr>
          </a:p>
        </p:txBody>
      </p:sp>
      <p:sp>
        <p:nvSpPr>
          <p:cNvPr id="12" name="Oval 6"/>
          <p:cNvSpPr>
            <a:spLocks noChangeArrowheads="1"/>
          </p:cNvSpPr>
          <p:nvPr/>
        </p:nvSpPr>
        <p:spPr bwMode="auto">
          <a:xfrm>
            <a:off x="1423905" y="4168802"/>
            <a:ext cx="631353" cy="633499"/>
          </a:xfrm>
          <a:prstGeom prst="ellipse">
            <a:avLst/>
          </a:prstGeom>
          <a:solidFill>
            <a:srgbClr val="5A5A5A"/>
          </a:solidFill>
          <a:ln>
            <a:noFill/>
          </a:ln>
        </p:spPr>
        <p:txBody>
          <a:bodyPr/>
          <a:lstStyle/>
          <a:p>
            <a:endParaRPr lang="zh-CN" altLang="en-US">
              <a:solidFill>
                <a:srgbClr val="5A5A5A"/>
              </a:solidFill>
            </a:endParaRPr>
          </a:p>
        </p:txBody>
      </p:sp>
      <p:sp>
        <p:nvSpPr>
          <p:cNvPr id="16" name="Oval 9"/>
          <p:cNvSpPr>
            <a:spLocks noChangeArrowheads="1"/>
          </p:cNvSpPr>
          <p:nvPr/>
        </p:nvSpPr>
        <p:spPr bwMode="auto">
          <a:xfrm>
            <a:off x="6685176" y="1795921"/>
            <a:ext cx="631353" cy="633499"/>
          </a:xfrm>
          <a:prstGeom prst="ellipse">
            <a:avLst/>
          </a:prstGeom>
          <a:solidFill>
            <a:srgbClr val="DE4B5D"/>
          </a:solidFill>
          <a:ln w="6350">
            <a:noFill/>
          </a:ln>
        </p:spPr>
        <p:txBody>
          <a:bodyPr/>
          <a:lstStyle/>
          <a:p>
            <a:endParaRPr lang="zh-CN" altLang="en-US">
              <a:solidFill>
                <a:srgbClr val="5A5A5A"/>
              </a:solidFill>
            </a:endParaRPr>
          </a:p>
        </p:txBody>
      </p:sp>
      <p:sp>
        <p:nvSpPr>
          <p:cNvPr id="17" name="Oval 10"/>
          <p:cNvSpPr>
            <a:spLocks noChangeArrowheads="1"/>
          </p:cNvSpPr>
          <p:nvPr/>
        </p:nvSpPr>
        <p:spPr bwMode="auto">
          <a:xfrm>
            <a:off x="6685176" y="4168802"/>
            <a:ext cx="631353" cy="633499"/>
          </a:xfrm>
          <a:prstGeom prst="ellipse">
            <a:avLst/>
          </a:prstGeom>
          <a:solidFill>
            <a:srgbClr val="5A5A5A"/>
          </a:solidFill>
          <a:ln>
            <a:noFill/>
          </a:ln>
        </p:spPr>
        <p:txBody>
          <a:bodyPr/>
          <a:lstStyle/>
          <a:p>
            <a:endParaRPr lang="zh-CN" altLang="en-US">
              <a:solidFill>
                <a:srgbClr val="5A5A5A"/>
              </a:solidFill>
            </a:endParaRPr>
          </a:p>
        </p:txBody>
      </p:sp>
      <p:grpSp>
        <p:nvGrpSpPr>
          <p:cNvPr id="18" name="Group 15"/>
          <p:cNvGrpSpPr/>
          <p:nvPr/>
        </p:nvGrpSpPr>
        <p:grpSpPr bwMode="auto">
          <a:xfrm>
            <a:off x="6837647" y="1955906"/>
            <a:ext cx="322119" cy="313529"/>
            <a:chOff x="0" y="0"/>
            <a:chExt cx="150" cy="146"/>
          </a:xfrm>
          <a:solidFill>
            <a:schemeClr val="bg1"/>
          </a:solidFill>
        </p:grpSpPr>
        <p:sp>
          <p:nvSpPr>
            <p:cNvPr id="19" name="Freeform 16"/>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5A5A5A"/>
                </a:solidFill>
              </a:endParaRPr>
            </a:p>
          </p:txBody>
        </p:sp>
        <p:sp>
          <p:nvSpPr>
            <p:cNvPr id="20" name="Freeform 17"/>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5A5A5A"/>
                </a:solidFill>
              </a:endParaRPr>
            </a:p>
          </p:txBody>
        </p:sp>
      </p:grpSp>
      <p:sp>
        <p:nvSpPr>
          <p:cNvPr id="22" name="Freeform 19"/>
          <p:cNvSpPr>
            <a:spLocks noEditPoints="1"/>
          </p:cNvSpPr>
          <p:nvPr/>
        </p:nvSpPr>
        <p:spPr bwMode="auto">
          <a:xfrm>
            <a:off x="1584965" y="1953758"/>
            <a:ext cx="270580" cy="317824"/>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chemeClr val="bg1"/>
          </a:solidFill>
          <a:ln>
            <a:noFill/>
          </a:ln>
        </p:spPr>
        <p:txBody>
          <a:bodyPr/>
          <a:lstStyle/>
          <a:p>
            <a:endParaRPr lang="zh-CN" altLang="en-US">
              <a:solidFill>
                <a:srgbClr val="5A5A5A"/>
              </a:solidFill>
            </a:endParaRPr>
          </a:p>
        </p:txBody>
      </p:sp>
      <p:sp>
        <p:nvSpPr>
          <p:cNvPr id="23" name="Freeform 20"/>
          <p:cNvSpPr>
            <a:spLocks noEditPoints="1"/>
          </p:cNvSpPr>
          <p:nvPr/>
        </p:nvSpPr>
        <p:spPr bwMode="auto">
          <a:xfrm>
            <a:off x="1645094" y="4358851"/>
            <a:ext cx="227631" cy="253400"/>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chemeClr val="bg1"/>
          </a:solidFill>
          <a:ln>
            <a:noFill/>
          </a:ln>
        </p:spPr>
        <p:txBody>
          <a:bodyPr/>
          <a:lstStyle/>
          <a:p>
            <a:endParaRPr lang="zh-CN" altLang="en-US">
              <a:solidFill>
                <a:srgbClr val="5A5A5A"/>
              </a:solidFill>
            </a:endParaRPr>
          </a:p>
        </p:txBody>
      </p:sp>
      <p:sp>
        <p:nvSpPr>
          <p:cNvPr id="24" name="Freeform 22"/>
          <p:cNvSpPr>
            <a:spLocks noEditPoints="1"/>
          </p:cNvSpPr>
          <p:nvPr/>
        </p:nvSpPr>
        <p:spPr bwMode="auto">
          <a:xfrm>
            <a:off x="6844088" y="4325566"/>
            <a:ext cx="311382" cy="31997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chemeClr val="bg1"/>
          </a:solidFill>
          <a:ln>
            <a:noFill/>
          </a:ln>
        </p:spPr>
        <p:txBody>
          <a:bodyPr/>
          <a:lstStyle/>
          <a:p>
            <a:endParaRPr lang="zh-CN" altLang="en-US">
              <a:solidFill>
                <a:srgbClr val="5A5A5A"/>
              </a:solidFill>
            </a:endParaRPr>
          </a:p>
        </p:txBody>
      </p:sp>
      <p:sp>
        <p:nvSpPr>
          <p:cNvPr id="25" name="文本框 24"/>
          <p:cNvSpPr txBox="1"/>
          <p:nvPr/>
        </p:nvSpPr>
        <p:spPr>
          <a:xfrm>
            <a:off x="1299230" y="2502287"/>
            <a:ext cx="4339232" cy="932563"/>
          </a:xfrm>
          <a:prstGeom prst="rect">
            <a:avLst/>
          </a:prstGeom>
          <a:noFill/>
        </p:spPr>
        <p:txBody>
          <a:bodyPr wrap="square" rtlCol="0">
            <a:spAutoFit/>
          </a:bodyPr>
          <a:lstStyle/>
          <a:p>
            <a:pP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a:t>
            </a:r>
          </a:p>
        </p:txBody>
      </p:sp>
      <p:sp>
        <p:nvSpPr>
          <p:cNvPr id="26" name="文本框 25"/>
          <p:cNvSpPr txBox="1"/>
          <p:nvPr/>
        </p:nvSpPr>
        <p:spPr>
          <a:xfrm>
            <a:off x="6553539" y="2502287"/>
            <a:ext cx="4339232" cy="932563"/>
          </a:xfrm>
          <a:prstGeom prst="rect">
            <a:avLst/>
          </a:prstGeom>
          <a:noFill/>
        </p:spPr>
        <p:txBody>
          <a:bodyPr wrap="square" rtlCol="0">
            <a:spAutoFit/>
          </a:bodyPr>
          <a:lstStyle/>
          <a:p>
            <a:pP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a:t>
            </a:r>
          </a:p>
        </p:txBody>
      </p:sp>
      <p:sp>
        <p:nvSpPr>
          <p:cNvPr id="27" name="文本框 26"/>
          <p:cNvSpPr txBox="1"/>
          <p:nvPr/>
        </p:nvSpPr>
        <p:spPr>
          <a:xfrm>
            <a:off x="1299230" y="4875168"/>
            <a:ext cx="4339232" cy="932563"/>
          </a:xfrm>
          <a:prstGeom prst="rect">
            <a:avLst/>
          </a:prstGeom>
          <a:noFill/>
        </p:spPr>
        <p:txBody>
          <a:bodyPr wrap="square" rtlCol="0">
            <a:spAutoFit/>
          </a:bodyPr>
          <a:lstStyle/>
          <a:p>
            <a:pP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a:t>
            </a:r>
          </a:p>
        </p:txBody>
      </p:sp>
      <p:sp>
        <p:nvSpPr>
          <p:cNvPr id="28" name="文本框 27"/>
          <p:cNvSpPr txBox="1"/>
          <p:nvPr/>
        </p:nvSpPr>
        <p:spPr>
          <a:xfrm>
            <a:off x="6553539" y="4875168"/>
            <a:ext cx="4339232" cy="932563"/>
          </a:xfrm>
          <a:prstGeom prst="rect">
            <a:avLst/>
          </a:prstGeom>
          <a:noFill/>
        </p:spPr>
        <p:txBody>
          <a:bodyPr wrap="square" rtlCol="0">
            <a:spAutoFit/>
          </a:bodyPr>
          <a:lstStyle/>
          <a:p>
            <a:pP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2451" y="1508405"/>
            <a:ext cx="4378350" cy="440113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46000" y="1668602"/>
            <a:ext cx="678094" cy="678094"/>
          </a:xfrm>
          <a:prstGeom prst="rect">
            <a:avLst/>
          </a:prstGeom>
          <a:solidFill>
            <a:srgbClr val="E7E8EC"/>
          </a:solidFill>
          <a:ln w="25400">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5749336" y="1859281"/>
            <a:ext cx="271422" cy="296736"/>
            <a:chOff x="930276" y="5935664"/>
            <a:chExt cx="306388" cy="334963"/>
          </a:xfrm>
          <a:solidFill>
            <a:srgbClr val="5A5A5A"/>
          </a:solidFill>
          <a:effectLst/>
        </p:grpSpPr>
        <p:sp>
          <p:nvSpPr>
            <p:cNvPr id="18" name="Freeform 665"/>
            <p:cNvSpPr/>
            <p:nvPr/>
          </p:nvSpPr>
          <p:spPr bwMode="auto">
            <a:xfrm>
              <a:off x="930276" y="5935664"/>
              <a:ext cx="306388" cy="23653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9" name="Rectangle 666"/>
            <p:cNvSpPr>
              <a:spLocks noChangeArrowheads="1"/>
            </p:cNvSpPr>
            <p:nvPr/>
          </p:nvSpPr>
          <p:spPr bwMode="auto">
            <a:xfrm>
              <a:off x="957264" y="6189664"/>
              <a:ext cx="44450" cy="80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0" name="Rectangle 667"/>
            <p:cNvSpPr>
              <a:spLocks noChangeArrowheads="1"/>
            </p:cNvSpPr>
            <p:nvPr/>
          </p:nvSpPr>
          <p:spPr bwMode="auto">
            <a:xfrm>
              <a:off x="1030289" y="6149976"/>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2" name="Rectangle 668"/>
            <p:cNvSpPr>
              <a:spLocks noChangeArrowheads="1"/>
            </p:cNvSpPr>
            <p:nvPr/>
          </p:nvSpPr>
          <p:spPr bwMode="auto">
            <a:xfrm>
              <a:off x="1104901" y="6110289"/>
              <a:ext cx="44450" cy="160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3" name="Rectangle 669"/>
            <p:cNvSpPr>
              <a:spLocks noChangeArrowheads="1"/>
            </p:cNvSpPr>
            <p:nvPr/>
          </p:nvSpPr>
          <p:spPr bwMode="auto">
            <a:xfrm>
              <a:off x="1177926" y="6070601"/>
              <a:ext cx="44450"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sp>
        <p:nvSpPr>
          <p:cNvPr id="24" name="文本框 23"/>
          <p:cNvSpPr txBox="1"/>
          <p:nvPr/>
        </p:nvSpPr>
        <p:spPr>
          <a:xfrm>
            <a:off x="6431327" y="1727745"/>
            <a:ext cx="4571953" cy="572464"/>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26" name="矩形 25"/>
          <p:cNvSpPr/>
          <p:nvPr/>
        </p:nvSpPr>
        <p:spPr>
          <a:xfrm>
            <a:off x="5546000" y="2802818"/>
            <a:ext cx="678094" cy="678094"/>
          </a:xfrm>
          <a:prstGeom prst="rect">
            <a:avLst/>
          </a:prstGeom>
          <a:solidFill>
            <a:srgbClr val="E7E8EC"/>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431327" y="2861961"/>
            <a:ext cx="4571953" cy="572464"/>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29" name="矩形 28"/>
          <p:cNvSpPr/>
          <p:nvPr/>
        </p:nvSpPr>
        <p:spPr>
          <a:xfrm>
            <a:off x="5546000" y="3937034"/>
            <a:ext cx="678094" cy="678094"/>
          </a:xfrm>
          <a:prstGeom prst="rect">
            <a:avLst/>
          </a:prstGeom>
          <a:solidFill>
            <a:srgbClr val="E7E8EC"/>
          </a:solidFill>
          <a:ln w="25400">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431327" y="3996177"/>
            <a:ext cx="4571953" cy="572464"/>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32" name="矩形 31"/>
          <p:cNvSpPr/>
          <p:nvPr/>
        </p:nvSpPr>
        <p:spPr>
          <a:xfrm>
            <a:off x="5546000" y="5071249"/>
            <a:ext cx="678094" cy="678094"/>
          </a:xfrm>
          <a:prstGeom prst="rect">
            <a:avLst/>
          </a:prstGeom>
          <a:solidFill>
            <a:srgbClr val="E7E8EC"/>
          </a:solid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431327" y="5130392"/>
            <a:ext cx="4571953" cy="572464"/>
          </a:xfrm>
          <a:prstGeom prst="rect">
            <a:avLst/>
          </a:prstGeom>
          <a:noFill/>
          <a:effectLst/>
        </p:spPr>
        <p:txBody>
          <a:bodyPr wrap="square" rtlCol="0">
            <a:spAutoFit/>
          </a:bodyPr>
          <a:lstStyle/>
          <a:p>
            <a:pPr>
              <a:lnSpc>
                <a:spcPct val="130000"/>
              </a:lnSpc>
            </a:pPr>
            <a:r>
              <a:rPr lang="en-US" altLang="zh-CN" sz="12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grpSp>
        <p:nvGrpSpPr>
          <p:cNvPr id="34" name="组合 33"/>
          <p:cNvGrpSpPr/>
          <p:nvPr/>
        </p:nvGrpSpPr>
        <p:grpSpPr>
          <a:xfrm>
            <a:off x="5733755" y="5269770"/>
            <a:ext cx="302584" cy="267534"/>
            <a:chOff x="6424429" y="2862185"/>
            <a:chExt cx="250094" cy="221125"/>
          </a:xfrm>
          <a:solidFill>
            <a:srgbClr val="DE4B5D"/>
          </a:solidFill>
          <a:effectLst/>
        </p:grpSpPr>
        <p:sp>
          <p:nvSpPr>
            <p:cNvPr id="35" name="Freeform 1044"/>
            <p:cNvSpPr>
              <a:spLocks noEditPoints="1"/>
            </p:cNvSpPr>
            <p:nvPr/>
          </p:nvSpPr>
          <p:spPr bwMode="auto">
            <a:xfrm>
              <a:off x="6424429" y="2862185"/>
              <a:ext cx="171879" cy="221125"/>
            </a:xfrm>
            <a:custGeom>
              <a:avLst/>
              <a:gdLst>
                <a:gd name="T0" fmla="*/ 55 w 110"/>
                <a:gd name="T1" fmla="*/ 62 h 142"/>
                <a:gd name="T2" fmla="*/ 0 w 110"/>
                <a:gd name="T3" fmla="*/ 138 h 142"/>
                <a:gd name="T4" fmla="*/ 0 w 110"/>
                <a:gd name="T5" fmla="*/ 142 h 142"/>
                <a:gd name="T6" fmla="*/ 110 w 110"/>
                <a:gd name="T7" fmla="*/ 142 h 142"/>
                <a:gd name="T8" fmla="*/ 110 w 110"/>
                <a:gd name="T9" fmla="*/ 138 h 142"/>
                <a:gd name="T10" fmla="*/ 55 w 110"/>
                <a:gd name="T11" fmla="*/ 62 h 142"/>
                <a:gd name="T12" fmla="*/ 56 w 110"/>
                <a:gd name="T13" fmla="*/ 55 h 142"/>
                <a:gd name="T14" fmla="*/ 84 w 110"/>
                <a:gd name="T15" fmla="*/ 27 h 142"/>
                <a:gd name="T16" fmla="*/ 56 w 110"/>
                <a:gd name="T17" fmla="*/ 0 h 142"/>
                <a:gd name="T18" fmla="*/ 28 w 110"/>
                <a:gd name="T19" fmla="*/ 27 h 142"/>
                <a:gd name="T20" fmla="*/ 56 w 110"/>
                <a:gd name="T21" fmla="*/ 5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42">
                  <a:moveTo>
                    <a:pt x="55" y="62"/>
                  </a:moveTo>
                  <a:cubicBezTo>
                    <a:pt x="25" y="62"/>
                    <a:pt x="0" y="96"/>
                    <a:pt x="0" y="138"/>
                  </a:cubicBezTo>
                  <a:cubicBezTo>
                    <a:pt x="0" y="139"/>
                    <a:pt x="0" y="140"/>
                    <a:pt x="0" y="142"/>
                  </a:cubicBezTo>
                  <a:cubicBezTo>
                    <a:pt x="110" y="142"/>
                    <a:pt x="110" y="142"/>
                    <a:pt x="110" y="142"/>
                  </a:cubicBezTo>
                  <a:cubicBezTo>
                    <a:pt x="110" y="140"/>
                    <a:pt x="110" y="139"/>
                    <a:pt x="110" y="138"/>
                  </a:cubicBezTo>
                  <a:cubicBezTo>
                    <a:pt x="110" y="96"/>
                    <a:pt x="86" y="62"/>
                    <a:pt x="55" y="62"/>
                  </a:cubicBezTo>
                  <a:close/>
                  <a:moveTo>
                    <a:pt x="56" y="55"/>
                  </a:moveTo>
                  <a:cubicBezTo>
                    <a:pt x="71" y="55"/>
                    <a:pt x="84" y="42"/>
                    <a:pt x="84" y="27"/>
                  </a:cubicBezTo>
                  <a:cubicBezTo>
                    <a:pt x="84" y="12"/>
                    <a:pt x="71" y="0"/>
                    <a:pt x="56" y="0"/>
                  </a:cubicBezTo>
                  <a:cubicBezTo>
                    <a:pt x="40" y="0"/>
                    <a:pt x="28" y="12"/>
                    <a:pt x="28" y="27"/>
                  </a:cubicBezTo>
                  <a:cubicBezTo>
                    <a:pt x="28" y="42"/>
                    <a:pt x="40" y="55"/>
                    <a:pt x="56"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36" name="Freeform 1045"/>
            <p:cNvSpPr>
              <a:spLocks noEditPoints="1"/>
            </p:cNvSpPr>
            <p:nvPr/>
          </p:nvSpPr>
          <p:spPr bwMode="auto">
            <a:xfrm>
              <a:off x="6588583" y="2934606"/>
              <a:ext cx="85940" cy="148704"/>
            </a:xfrm>
            <a:custGeom>
              <a:avLst/>
              <a:gdLst>
                <a:gd name="T0" fmla="*/ 18 w 55"/>
                <a:gd name="T1" fmla="*/ 42 h 95"/>
                <a:gd name="T2" fmla="*/ 10 w 55"/>
                <a:gd name="T3" fmla="*/ 43 h 95"/>
                <a:gd name="T4" fmla="*/ 21 w 55"/>
                <a:gd name="T5" fmla="*/ 91 h 95"/>
                <a:gd name="T6" fmla="*/ 21 w 55"/>
                <a:gd name="T7" fmla="*/ 95 h 95"/>
                <a:gd name="T8" fmla="*/ 55 w 55"/>
                <a:gd name="T9" fmla="*/ 95 h 95"/>
                <a:gd name="T10" fmla="*/ 55 w 55"/>
                <a:gd name="T11" fmla="*/ 92 h 95"/>
                <a:gd name="T12" fmla="*/ 18 w 55"/>
                <a:gd name="T13" fmla="*/ 42 h 95"/>
                <a:gd name="T14" fmla="*/ 37 w 55"/>
                <a:gd name="T15" fmla="*/ 18 h 95"/>
                <a:gd name="T16" fmla="*/ 18 w 55"/>
                <a:gd name="T17" fmla="*/ 0 h 95"/>
                <a:gd name="T18" fmla="*/ 0 w 55"/>
                <a:gd name="T19" fmla="*/ 18 h 95"/>
                <a:gd name="T20" fmla="*/ 18 w 55"/>
                <a:gd name="T21" fmla="*/ 37 h 95"/>
                <a:gd name="T22" fmla="*/ 37 w 55"/>
                <a:gd name="T2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95">
                  <a:moveTo>
                    <a:pt x="18" y="42"/>
                  </a:moveTo>
                  <a:cubicBezTo>
                    <a:pt x="15" y="42"/>
                    <a:pt x="13" y="42"/>
                    <a:pt x="10" y="43"/>
                  </a:cubicBezTo>
                  <a:cubicBezTo>
                    <a:pt x="17" y="56"/>
                    <a:pt x="21" y="73"/>
                    <a:pt x="21" y="91"/>
                  </a:cubicBezTo>
                  <a:cubicBezTo>
                    <a:pt x="21" y="92"/>
                    <a:pt x="21" y="93"/>
                    <a:pt x="21" y="95"/>
                  </a:cubicBezTo>
                  <a:cubicBezTo>
                    <a:pt x="55" y="95"/>
                    <a:pt x="55" y="95"/>
                    <a:pt x="55" y="95"/>
                  </a:cubicBezTo>
                  <a:cubicBezTo>
                    <a:pt x="55" y="94"/>
                    <a:pt x="55" y="93"/>
                    <a:pt x="55" y="92"/>
                  </a:cubicBezTo>
                  <a:cubicBezTo>
                    <a:pt x="55" y="64"/>
                    <a:pt x="38" y="42"/>
                    <a:pt x="18" y="42"/>
                  </a:cubicBezTo>
                  <a:close/>
                  <a:moveTo>
                    <a:pt x="37" y="18"/>
                  </a:moveTo>
                  <a:cubicBezTo>
                    <a:pt x="37" y="8"/>
                    <a:pt x="29" y="0"/>
                    <a:pt x="18" y="0"/>
                  </a:cubicBezTo>
                  <a:cubicBezTo>
                    <a:pt x="8" y="0"/>
                    <a:pt x="0" y="8"/>
                    <a:pt x="0" y="18"/>
                  </a:cubicBezTo>
                  <a:cubicBezTo>
                    <a:pt x="0" y="28"/>
                    <a:pt x="8" y="37"/>
                    <a:pt x="18" y="37"/>
                  </a:cubicBezTo>
                  <a:cubicBezTo>
                    <a:pt x="29" y="37"/>
                    <a:pt x="37" y="28"/>
                    <a:pt x="3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sp>
        <p:nvSpPr>
          <p:cNvPr id="37" name="Freeform 698"/>
          <p:cNvSpPr>
            <a:spLocks noEditPoints="1"/>
          </p:cNvSpPr>
          <p:nvPr/>
        </p:nvSpPr>
        <p:spPr bwMode="auto">
          <a:xfrm>
            <a:off x="5713102" y="2995670"/>
            <a:ext cx="343890" cy="328806"/>
          </a:xfrm>
          <a:custGeom>
            <a:avLst/>
            <a:gdLst>
              <a:gd name="T0" fmla="*/ 313 w 313"/>
              <a:gd name="T1" fmla="*/ 8 h 297"/>
              <a:gd name="T2" fmla="*/ 206 w 313"/>
              <a:gd name="T3" fmla="*/ 13 h 297"/>
              <a:gd name="T4" fmla="*/ 61 w 313"/>
              <a:gd name="T5" fmla="*/ 45 h 297"/>
              <a:gd name="T6" fmla="*/ 61 w 313"/>
              <a:gd name="T7" fmla="*/ 225 h 297"/>
              <a:gd name="T8" fmla="*/ 25 w 313"/>
              <a:gd name="T9" fmla="*/ 278 h 297"/>
              <a:gd name="T10" fmla="*/ 38 w 313"/>
              <a:gd name="T11" fmla="*/ 297 h 297"/>
              <a:gd name="T12" fmla="*/ 91 w 313"/>
              <a:gd name="T13" fmla="*/ 254 h 297"/>
              <a:gd name="T14" fmla="*/ 169 w 313"/>
              <a:gd name="T15" fmla="*/ 285 h 297"/>
              <a:gd name="T16" fmla="*/ 310 w 313"/>
              <a:gd name="T17" fmla="*/ 162 h 297"/>
              <a:gd name="T18" fmla="*/ 313 w 313"/>
              <a:gd name="T19" fmla="*/ 8 h 297"/>
              <a:gd name="T20" fmla="*/ 267 w 313"/>
              <a:gd name="T21" fmla="*/ 63 h 297"/>
              <a:gd name="T22" fmla="*/ 192 w 313"/>
              <a:gd name="T23" fmla="*/ 136 h 297"/>
              <a:gd name="T24" fmla="*/ 101 w 313"/>
              <a:gd name="T25" fmla="*/ 222 h 297"/>
              <a:gd name="T26" fmla="*/ 98 w 313"/>
              <a:gd name="T27" fmla="*/ 223 h 297"/>
              <a:gd name="T28" fmla="*/ 95 w 313"/>
              <a:gd name="T29" fmla="*/ 222 h 297"/>
              <a:gd name="T30" fmla="*/ 95 w 313"/>
              <a:gd name="T31" fmla="*/ 217 h 297"/>
              <a:gd name="T32" fmla="*/ 172 w 313"/>
              <a:gd name="T33" fmla="*/ 116 h 297"/>
              <a:gd name="T34" fmla="*/ 263 w 313"/>
              <a:gd name="T35" fmla="*/ 56 h 297"/>
              <a:gd name="T36" fmla="*/ 268 w 313"/>
              <a:gd name="T37" fmla="*/ 58 h 297"/>
              <a:gd name="T38" fmla="*/ 267 w 313"/>
              <a:gd name="T39" fmla="*/ 6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297">
                <a:moveTo>
                  <a:pt x="313" y="8"/>
                </a:moveTo>
                <a:cubicBezTo>
                  <a:pt x="313" y="8"/>
                  <a:pt x="295" y="27"/>
                  <a:pt x="206" y="13"/>
                </a:cubicBezTo>
                <a:cubicBezTo>
                  <a:pt x="124" y="0"/>
                  <a:pt x="91" y="15"/>
                  <a:pt x="61" y="45"/>
                </a:cubicBezTo>
                <a:cubicBezTo>
                  <a:pt x="32" y="74"/>
                  <a:pt x="0" y="164"/>
                  <a:pt x="61" y="225"/>
                </a:cubicBezTo>
                <a:cubicBezTo>
                  <a:pt x="71" y="235"/>
                  <a:pt x="25" y="278"/>
                  <a:pt x="25" y="278"/>
                </a:cubicBezTo>
                <a:cubicBezTo>
                  <a:pt x="38" y="297"/>
                  <a:pt x="38" y="297"/>
                  <a:pt x="38" y="297"/>
                </a:cubicBezTo>
                <a:cubicBezTo>
                  <a:pt x="91" y="254"/>
                  <a:pt x="91" y="254"/>
                  <a:pt x="91" y="254"/>
                </a:cubicBezTo>
                <a:cubicBezTo>
                  <a:pt x="91" y="254"/>
                  <a:pt x="123" y="285"/>
                  <a:pt x="169" y="285"/>
                </a:cubicBezTo>
                <a:cubicBezTo>
                  <a:pt x="233" y="285"/>
                  <a:pt x="306" y="258"/>
                  <a:pt x="310" y="162"/>
                </a:cubicBezTo>
                <a:cubicBezTo>
                  <a:pt x="313" y="101"/>
                  <a:pt x="297" y="58"/>
                  <a:pt x="313" y="8"/>
                </a:cubicBezTo>
                <a:close/>
                <a:moveTo>
                  <a:pt x="267" y="63"/>
                </a:moveTo>
                <a:cubicBezTo>
                  <a:pt x="267" y="63"/>
                  <a:pt x="239" y="89"/>
                  <a:pt x="192" y="136"/>
                </a:cubicBezTo>
                <a:cubicBezTo>
                  <a:pt x="150" y="178"/>
                  <a:pt x="101" y="222"/>
                  <a:pt x="101" y="222"/>
                </a:cubicBezTo>
                <a:cubicBezTo>
                  <a:pt x="100" y="223"/>
                  <a:pt x="99" y="223"/>
                  <a:pt x="98" y="223"/>
                </a:cubicBezTo>
                <a:cubicBezTo>
                  <a:pt x="97" y="223"/>
                  <a:pt x="96" y="223"/>
                  <a:pt x="95" y="222"/>
                </a:cubicBezTo>
                <a:cubicBezTo>
                  <a:pt x="94" y="221"/>
                  <a:pt x="94" y="219"/>
                  <a:pt x="95" y="217"/>
                </a:cubicBezTo>
                <a:cubicBezTo>
                  <a:pt x="95" y="217"/>
                  <a:pt x="138" y="148"/>
                  <a:pt x="172" y="116"/>
                </a:cubicBezTo>
                <a:cubicBezTo>
                  <a:pt x="209" y="83"/>
                  <a:pt x="263" y="57"/>
                  <a:pt x="263" y="56"/>
                </a:cubicBezTo>
                <a:cubicBezTo>
                  <a:pt x="265" y="56"/>
                  <a:pt x="267" y="56"/>
                  <a:pt x="268" y="58"/>
                </a:cubicBezTo>
                <a:cubicBezTo>
                  <a:pt x="269" y="59"/>
                  <a:pt x="269" y="62"/>
                  <a:pt x="267" y="63"/>
                </a:cubicBezTo>
                <a:close/>
              </a:path>
            </a:pathLst>
          </a:custGeom>
          <a:solidFill>
            <a:srgbClr val="DE4B5D"/>
          </a:solidFill>
          <a:ln>
            <a:noFill/>
          </a:ln>
          <a:effec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38" name="组合 37"/>
          <p:cNvGrpSpPr/>
          <p:nvPr/>
        </p:nvGrpSpPr>
        <p:grpSpPr>
          <a:xfrm>
            <a:off x="5746396" y="4104693"/>
            <a:ext cx="277302" cy="330872"/>
            <a:chOff x="277814" y="5935664"/>
            <a:chExt cx="279400" cy="333375"/>
          </a:xfrm>
          <a:solidFill>
            <a:srgbClr val="5A5A5A"/>
          </a:solidFill>
          <a:effectLst/>
        </p:grpSpPr>
        <p:sp>
          <p:nvSpPr>
            <p:cNvPr id="39" name="Freeform 829"/>
            <p:cNvSpPr>
              <a:spLocks noEditPoints="1"/>
            </p:cNvSpPr>
            <p:nvPr/>
          </p:nvSpPr>
          <p:spPr bwMode="auto">
            <a:xfrm>
              <a:off x="277814" y="5935664"/>
              <a:ext cx="279400" cy="333375"/>
            </a:xfrm>
            <a:custGeom>
              <a:avLst/>
              <a:gdLst>
                <a:gd name="T0" fmla="*/ 241 w 241"/>
                <a:gd name="T1" fmla="*/ 30 h 288"/>
                <a:gd name="T2" fmla="*/ 129 w 241"/>
                <a:gd name="T3" fmla="*/ 30 h 288"/>
                <a:gd name="T4" fmla="*/ 129 w 241"/>
                <a:gd name="T5" fmla="*/ 10 h 288"/>
                <a:gd name="T6" fmla="*/ 119 w 241"/>
                <a:gd name="T7" fmla="*/ 0 h 288"/>
                <a:gd name="T8" fmla="*/ 109 w 241"/>
                <a:gd name="T9" fmla="*/ 10 h 288"/>
                <a:gd name="T10" fmla="*/ 109 w 241"/>
                <a:gd name="T11" fmla="*/ 30 h 288"/>
                <a:gd name="T12" fmla="*/ 0 w 241"/>
                <a:gd name="T13" fmla="*/ 30 h 288"/>
                <a:gd name="T14" fmla="*/ 0 w 241"/>
                <a:gd name="T15" fmla="*/ 196 h 288"/>
                <a:gd name="T16" fmla="*/ 75 w 241"/>
                <a:gd name="T17" fmla="*/ 196 h 288"/>
                <a:gd name="T18" fmla="*/ 45 w 241"/>
                <a:gd name="T19" fmla="*/ 272 h 288"/>
                <a:gd name="T20" fmla="*/ 52 w 241"/>
                <a:gd name="T21" fmla="*/ 288 h 288"/>
                <a:gd name="T22" fmla="*/ 56 w 241"/>
                <a:gd name="T23" fmla="*/ 288 h 288"/>
                <a:gd name="T24" fmla="*/ 67 w 241"/>
                <a:gd name="T25" fmla="*/ 281 h 288"/>
                <a:gd name="T26" fmla="*/ 100 w 241"/>
                <a:gd name="T27" fmla="*/ 196 h 288"/>
                <a:gd name="T28" fmla="*/ 138 w 241"/>
                <a:gd name="T29" fmla="*/ 196 h 288"/>
                <a:gd name="T30" fmla="*/ 171 w 241"/>
                <a:gd name="T31" fmla="*/ 281 h 288"/>
                <a:gd name="T32" fmla="*/ 182 w 241"/>
                <a:gd name="T33" fmla="*/ 288 h 288"/>
                <a:gd name="T34" fmla="*/ 186 w 241"/>
                <a:gd name="T35" fmla="*/ 288 h 288"/>
                <a:gd name="T36" fmla="*/ 193 w 241"/>
                <a:gd name="T37" fmla="*/ 272 h 288"/>
                <a:gd name="T38" fmla="*/ 164 w 241"/>
                <a:gd name="T39" fmla="*/ 196 h 288"/>
                <a:gd name="T40" fmla="*/ 241 w 241"/>
                <a:gd name="T41" fmla="*/ 196 h 288"/>
                <a:gd name="T42" fmla="*/ 241 w 241"/>
                <a:gd name="T43" fmla="*/ 30 h 288"/>
                <a:gd name="T44" fmla="*/ 218 w 241"/>
                <a:gd name="T45" fmla="*/ 172 h 288"/>
                <a:gd name="T46" fmla="*/ 23 w 241"/>
                <a:gd name="T47" fmla="*/ 172 h 288"/>
                <a:gd name="T48" fmla="*/ 23 w 241"/>
                <a:gd name="T49" fmla="*/ 53 h 288"/>
                <a:gd name="T50" fmla="*/ 218 w 241"/>
                <a:gd name="T51" fmla="*/ 53 h 288"/>
                <a:gd name="T52" fmla="*/ 218 w 241"/>
                <a:gd name="T53" fmla="*/ 1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288">
                  <a:moveTo>
                    <a:pt x="241" y="30"/>
                  </a:moveTo>
                  <a:cubicBezTo>
                    <a:pt x="129" y="30"/>
                    <a:pt x="129" y="30"/>
                    <a:pt x="129" y="30"/>
                  </a:cubicBezTo>
                  <a:cubicBezTo>
                    <a:pt x="129" y="10"/>
                    <a:pt x="129" y="10"/>
                    <a:pt x="129" y="10"/>
                  </a:cubicBezTo>
                  <a:cubicBezTo>
                    <a:pt x="129" y="5"/>
                    <a:pt x="125" y="0"/>
                    <a:pt x="119" y="0"/>
                  </a:cubicBezTo>
                  <a:cubicBezTo>
                    <a:pt x="114" y="0"/>
                    <a:pt x="109" y="5"/>
                    <a:pt x="109" y="10"/>
                  </a:cubicBezTo>
                  <a:cubicBezTo>
                    <a:pt x="109" y="30"/>
                    <a:pt x="109" y="30"/>
                    <a:pt x="109" y="30"/>
                  </a:cubicBezTo>
                  <a:cubicBezTo>
                    <a:pt x="0" y="30"/>
                    <a:pt x="0" y="30"/>
                    <a:pt x="0" y="30"/>
                  </a:cubicBezTo>
                  <a:cubicBezTo>
                    <a:pt x="0" y="196"/>
                    <a:pt x="0" y="196"/>
                    <a:pt x="0" y="196"/>
                  </a:cubicBezTo>
                  <a:cubicBezTo>
                    <a:pt x="75" y="196"/>
                    <a:pt x="75" y="196"/>
                    <a:pt x="75" y="196"/>
                  </a:cubicBezTo>
                  <a:cubicBezTo>
                    <a:pt x="45" y="272"/>
                    <a:pt x="45" y="272"/>
                    <a:pt x="45" y="272"/>
                  </a:cubicBezTo>
                  <a:cubicBezTo>
                    <a:pt x="43" y="278"/>
                    <a:pt x="46" y="285"/>
                    <a:pt x="52" y="288"/>
                  </a:cubicBezTo>
                  <a:cubicBezTo>
                    <a:pt x="53" y="288"/>
                    <a:pt x="55" y="288"/>
                    <a:pt x="56" y="288"/>
                  </a:cubicBezTo>
                  <a:cubicBezTo>
                    <a:pt x="61" y="288"/>
                    <a:pt x="65" y="286"/>
                    <a:pt x="67" y="281"/>
                  </a:cubicBezTo>
                  <a:cubicBezTo>
                    <a:pt x="100" y="196"/>
                    <a:pt x="100" y="196"/>
                    <a:pt x="100" y="196"/>
                  </a:cubicBezTo>
                  <a:cubicBezTo>
                    <a:pt x="138" y="196"/>
                    <a:pt x="138" y="196"/>
                    <a:pt x="138" y="196"/>
                  </a:cubicBezTo>
                  <a:cubicBezTo>
                    <a:pt x="171" y="281"/>
                    <a:pt x="171" y="281"/>
                    <a:pt x="171" y="281"/>
                  </a:cubicBezTo>
                  <a:cubicBezTo>
                    <a:pt x="173" y="286"/>
                    <a:pt x="177" y="288"/>
                    <a:pt x="182" y="288"/>
                  </a:cubicBezTo>
                  <a:cubicBezTo>
                    <a:pt x="184" y="288"/>
                    <a:pt x="185" y="288"/>
                    <a:pt x="186" y="288"/>
                  </a:cubicBezTo>
                  <a:cubicBezTo>
                    <a:pt x="193" y="285"/>
                    <a:pt x="196" y="278"/>
                    <a:pt x="193" y="272"/>
                  </a:cubicBezTo>
                  <a:cubicBezTo>
                    <a:pt x="164" y="196"/>
                    <a:pt x="164" y="196"/>
                    <a:pt x="164" y="196"/>
                  </a:cubicBezTo>
                  <a:cubicBezTo>
                    <a:pt x="241" y="196"/>
                    <a:pt x="241" y="196"/>
                    <a:pt x="241" y="196"/>
                  </a:cubicBezTo>
                  <a:lnTo>
                    <a:pt x="241" y="30"/>
                  </a:lnTo>
                  <a:close/>
                  <a:moveTo>
                    <a:pt x="218" y="172"/>
                  </a:moveTo>
                  <a:cubicBezTo>
                    <a:pt x="23" y="172"/>
                    <a:pt x="23" y="172"/>
                    <a:pt x="23" y="172"/>
                  </a:cubicBezTo>
                  <a:cubicBezTo>
                    <a:pt x="23" y="53"/>
                    <a:pt x="23" y="53"/>
                    <a:pt x="23" y="53"/>
                  </a:cubicBezTo>
                  <a:cubicBezTo>
                    <a:pt x="218" y="53"/>
                    <a:pt x="218" y="53"/>
                    <a:pt x="218" y="53"/>
                  </a:cubicBezTo>
                  <a:lnTo>
                    <a:pt x="218" y="1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40" name="Freeform 830"/>
            <p:cNvSpPr/>
            <p:nvPr/>
          </p:nvSpPr>
          <p:spPr bwMode="auto">
            <a:xfrm>
              <a:off x="323851" y="6018214"/>
              <a:ext cx="184150" cy="96838"/>
            </a:xfrm>
            <a:custGeom>
              <a:avLst/>
              <a:gdLst>
                <a:gd name="T0" fmla="*/ 6 w 116"/>
                <a:gd name="T1" fmla="*/ 61 h 61"/>
                <a:gd name="T2" fmla="*/ 46 w 116"/>
                <a:gd name="T3" fmla="*/ 34 h 61"/>
                <a:gd name="T4" fmla="*/ 55 w 116"/>
                <a:gd name="T5" fmla="*/ 48 h 61"/>
                <a:gd name="T6" fmla="*/ 98 w 116"/>
                <a:gd name="T7" fmla="*/ 20 h 61"/>
                <a:gd name="T8" fmla="*/ 104 w 116"/>
                <a:gd name="T9" fmla="*/ 28 h 61"/>
                <a:gd name="T10" fmla="*/ 116 w 116"/>
                <a:gd name="T11" fmla="*/ 0 h 61"/>
                <a:gd name="T12" fmla="*/ 85 w 116"/>
                <a:gd name="T13" fmla="*/ 2 h 61"/>
                <a:gd name="T14" fmla="*/ 92 w 116"/>
                <a:gd name="T15" fmla="*/ 10 h 61"/>
                <a:gd name="T16" fmla="*/ 58 w 116"/>
                <a:gd name="T17" fmla="*/ 33 h 61"/>
                <a:gd name="T18" fmla="*/ 49 w 116"/>
                <a:gd name="T19" fmla="*/ 18 h 61"/>
                <a:gd name="T20" fmla="*/ 0 w 116"/>
                <a:gd name="T21" fmla="*/ 51 h 61"/>
                <a:gd name="T22" fmla="*/ 6 w 116"/>
                <a:gd name="T23" fmla="*/ 61 h 61"/>
                <a:gd name="T24" fmla="*/ 6 w 116"/>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61">
                  <a:moveTo>
                    <a:pt x="6" y="61"/>
                  </a:moveTo>
                  <a:lnTo>
                    <a:pt x="46" y="34"/>
                  </a:lnTo>
                  <a:lnTo>
                    <a:pt x="55" y="48"/>
                  </a:lnTo>
                  <a:lnTo>
                    <a:pt x="98" y="20"/>
                  </a:lnTo>
                  <a:lnTo>
                    <a:pt x="104" y="28"/>
                  </a:lnTo>
                  <a:lnTo>
                    <a:pt x="116" y="0"/>
                  </a:lnTo>
                  <a:lnTo>
                    <a:pt x="85" y="2"/>
                  </a:lnTo>
                  <a:lnTo>
                    <a:pt x="92" y="10"/>
                  </a:lnTo>
                  <a:lnTo>
                    <a:pt x="58" y="33"/>
                  </a:lnTo>
                  <a:lnTo>
                    <a:pt x="49" y="18"/>
                  </a:lnTo>
                  <a:lnTo>
                    <a:pt x="0" y="51"/>
                  </a:lnTo>
                  <a:lnTo>
                    <a:pt x="6" y="61"/>
                  </a:lnTo>
                  <a:lnTo>
                    <a:pt x="6"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flipV="1">
            <a:off x="1730671" y="0"/>
            <a:ext cx="4492591" cy="2386690"/>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flipV="1">
            <a:off x="3241512" y="0"/>
            <a:ext cx="1470909" cy="78142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a:off x="6096000" y="466344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6695440" y="4288790"/>
            <a:ext cx="4836160" cy="2569210"/>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1"/>
          <p:cNvSpPr txBox="1"/>
          <p:nvPr/>
        </p:nvSpPr>
        <p:spPr>
          <a:xfrm>
            <a:off x="3809996" y="4049477"/>
            <a:ext cx="4572004"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Applicable to enterprise introduction, summary report, sales marketing, </a:t>
            </a:r>
          </a:p>
        </p:txBody>
      </p:sp>
      <p:sp>
        <p:nvSpPr>
          <p:cNvPr id="24" name="矩形 23"/>
          <p:cNvSpPr/>
          <p:nvPr/>
        </p:nvSpPr>
        <p:spPr>
          <a:xfrm>
            <a:off x="4665190" y="3672473"/>
            <a:ext cx="2861617" cy="369332"/>
          </a:xfrm>
          <a:prstGeom prst="rect">
            <a:avLst/>
          </a:prstGeom>
        </p:spPr>
        <p:txBody>
          <a:bodyPr wrap="none">
            <a:spAutoFit/>
          </a:bodyPr>
          <a:lstStyle/>
          <a:p>
            <a:pPr algn="ctr">
              <a:spcBef>
                <a:spcPct val="0"/>
              </a:spcBef>
            </a:pPr>
            <a:r>
              <a:rPr lang="en-US" altLang="zh-CN" dirty="0">
                <a:solidFill>
                  <a:srgbClr val="5A5A5A"/>
                </a:solidFill>
                <a:latin typeface="微软雅黑" panose="020B0503020204020204" pitchFamily="34" charset="-122"/>
                <a:ea typeface="微软雅黑" panose="020B0503020204020204" pitchFamily="34" charset="-122"/>
              </a:rPr>
              <a:t>Please add the title here</a:t>
            </a:r>
          </a:p>
        </p:txBody>
      </p:sp>
      <p:sp>
        <p:nvSpPr>
          <p:cNvPr id="25" name="TextBox 76"/>
          <p:cNvSpPr txBox="1"/>
          <p:nvPr/>
        </p:nvSpPr>
        <p:spPr>
          <a:xfrm>
            <a:off x="4323047" y="3211555"/>
            <a:ext cx="3545903" cy="523220"/>
          </a:xfrm>
          <a:prstGeom prst="rect">
            <a:avLst/>
          </a:prstGeom>
          <a:noFill/>
        </p:spPr>
        <p:txBody>
          <a:bodyPr wrap="square" rtlCol="0">
            <a:spAutoFit/>
          </a:bodyPr>
          <a:lstStyle/>
          <a:p>
            <a:pPr algn="ctr"/>
            <a:r>
              <a:rPr lang="zh-CN" altLang="en-US" sz="2800" dirty="0">
                <a:solidFill>
                  <a:srgbClr val="5A5A5A"/>
                </a:solidFill>
                <a:latin typeface="微软雅黑" panose="020B0503020204020204" pitchFamily="34" charset="-122"/>
                <a:ea typeface="微软雅黑" panose="020B0503020204020204" pitchFamily="34" charset="-122"/>
              </a:rPr>
              <a:t>请在此添加标题</a:t>
            </a:r>
          </a:p>
        </p:txBody>
      </p:sp>
      <p:sp>
        <p:nvSpPr>
          <p:cNvPr id="26" name="TextBox 76"/>
          <p:cNvSpPr txBox="1"/>
          <p:nvPr/>
        </p:nvSpPr>
        <p:spPr>
          <a:xfrm>
            <a:off x="4419597" y="2239727"/>
            <a:ext cx="3352804" cy="923330"/>
          </a:xfrm>
          <a:prstGeom prst="rect">
            <a:avLst/>
          </a:prstGeom>
          <a:noFill/>
        </p:spPr>
        <p:txBody>
          <a:bodyPr wrap="square" rtlCol="0">
            <a:spAutoFit/>
          </a:bodyPr>
          <a:lstStyle/>
          <a:p>
            <a:pPr algn="ctr"/>
            <a:r>
              <a:rPr lang="en-US" altLang="zh-CN" sz="5400" dirty="0">
                <a:solidFill>
                  <a:srgbClr val="DE4B5D"/>
                </a:solidFill>
                <a:latin typeface="微软雅黑" panose="020B0503020204020204" pitchFamily="34" charset="-122"/>
                <a:ea typeface="微软雅黑" panose="020B0503020204020204" pitchFamily="34" charset="-122"/>
              </a:rPr>
              <a:t>FOUR</a:t>
            </a:r>
          </a:p>
        </p:txBody>
      </p:sp>
      <p:cxnSp>
        <p:nvCxnSpPr>
          <p:cNvPr id="28" name="直接连接符 27"/>
          <p:cNvCxnSpPr/>
          <p:nvPr/>
        </p:nvCxnSpPr>
        <p:spPr>
          <a:xfrm>
            <a:off x="5968738" y="3175229"/>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500151" y="192896"/>
            <a:ext cx="1210588" cy="400110"/>
          </a:xfrm>
          <a:prstGeom prst="rect">
            <a:avLst/>
          </a:prstGeom>
          <a:noFill/>
        </p:spPr>
        <p:txBody>
          <a:bodyPr wrap="none" rtlCol="0">
            <a:spAutoFit/>
          </a:bodyPr>
          <a:lstStyle/>
          <a:p>
            <a:pPr algn="ctr"/>
            <a:r>
              <a:rPr lang="zh-CN" altLang="en-US" sz="2000" dirty="0">
                <a:solidFill>
                  <a:srgbClr val="DE4B5D"/>
                </a:solidFill>
                <a:latin typeface="微软雅黑" panose="020B0503020204020204" pitchFamily="34" charset="-122"/>
                <a:ea typeface="微软雅黑" panose="020B0503020204020204" pitchFamily="34" charset="-122"/>
              </a:rPr>
              <a:t>添加标题</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Spring and autumn advertisement</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Rectangle 5"/>
          <p:cNvSpPr>
            <a:spLocks noChangeArrowheads="1"/>
          </p:cNvSpPr>
          <p:nvPr/>
        </p:nvSpPr>
        <p:spPr bwMode="auto">
          <a:xfrm>
            <a:off x="733513" y="2085084"/>
            <a:ext cx="2401792" cy="2919740"/>
          </a:xfrm>
          <a:prstGeom prst="rect">
            <a:avLst/>
          </a:prstGeom>
          <a:noFill/>
          <a:ln w="19050">
            <a:solidFill>
              <a:srgbClr val="DE4B5D"/>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2" name="Rectangle 6"/>
          <p:cNvSpPr>
            <a:spLocks noChangeArrowheads="1"/>
          </p:cNvSpPr>
          <p:nvPr/>
        </p:nvSpPr>
        <p:spPr bwMode="auto">
          <a:xfrm>
            <a:off x="733513" y="4462448"/>
            <a:ext cx="2401792" cy="540403"/>
          </a:xfrm>
          <a:prstGeom prst="rect">
            <a:avLst/>
          </a:prstGeom>
          <a:solidFill>
            <a:srgbClr val="DE4B5D"/>
          </a:solidFill>
          <a:ln w="19050">
            <a:solidFill>
              <a:srgbClr val="DE4B5D"/>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6" name="Rectangle 5"/>
          <p:cNvSpPr>
            <a:spLocks noChangeArrowheads="1"/>
          </p:cNvSpPr>
          <p:nvPr/>
        </p:nvSpPr>
        <p:spPr bwMode="auto">
          <a:xfrm>
            <a:off x="3507907" y="2085084"/>
            <a:ext cx="2401792" cy="2919740"/>
          </a:xfrm>
          <a:prstGeom prst="rect">
            <a:avLst/>
          </a:prstGeom>
          <a:noFill/>
          <a:ln w="19050">
            <a:solidFill>
              <a:srgbClr val="5A5A5A"/>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7" name="Rectangle 6"/>
          <p:cNvSpPr>
            <a:spLocks noChangeArrowheads="1"/>
          </p:cNvSpPr>
          <p:nvPr/>
        </p:nvSpPr>
        <p:spPr bwMode="auto">
          <a:xfrm>
            <a:off x="3507907" y="4462448"/>
            <a:ext cx="2401792" cy="540403"/>
          </a:xfrm>
          <a:prstGeom prst="rect">
            <a:avLst/>
          </a:prstGeom>
          <a:solidFill>
            <a:srgbClr val="5A5A5A"/>
          </a:solidFill>
          <a:ln w="19050">
            <a:solidFill>
              <a:srgbClr val="5A5A5A"/>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18" name="Rectangle 5"/>
          <p:cNvSpPr>
            <a:spLocks noChangeArrowheads="1"/>
          </p:cNvSpPr>
          <p:nvPr/>
        </p:nvSpPr>
        <p:spPr bwMode="auto">
          <a:xfrm>
            <a:off x="6282301" y="2085084"/>
            <a:ext cx="2401792" cy="2919740"/>
          </a:xfrm>
          <a:prstGeom prst="rect">
            <a:avLst/>
          </a:prstGeom>
          <a:noFill/>
          <a:ln w="19050">
            <a:solidFill>
              <a:srgbClr val="5A5A5A"/>
            </a:solidFill>
          </a:ln>
        </p:spPr>
        <p:txBody>
          <a:bodyPr vert="horz" wrap="square" lIns="91440" tIns="45720" rIns="91440" bIns="45720" numCol="1" anchor="t" anchorCtr="0" compatLnSpc="1"/>
          <a:lstStyle/>
          <a:p>
            <a:endParaRPr lang="zh-CN" altLang="en-US" dirty="0">
              <a:solidFill>
                <a:schemeClr val="tx1">
                  <a:lumMod val="75000"/>
                  <a:lumOff val="25000"/>
                </a:schemeClr>
              </a:solidFill>
            </a:endParaRPr>
          </a:p>
        </p:txBody>
      </p:sp>
      <p:sp>
        <p:nvSpPr>
          <p:cNvPr id="19" name="Rectangle 6"/>
          <p:cNvSpPr>
            <a:spLocks noChangeArrowheads="1"/>
          </p:cNvSpPr>
          <p:nvPr/>
        </p:nvSpPr>
        <p:spPr bwMode="auto">
          <a:xfrm>
            <a:off x="6282301" y="4462448"/>
            <a:ext cx="2401792" cy="540403"/>
          </a:xfrm>
          <a:prstGeom prst="rect">
            <a:avLst/>
          </a:prstGeom>
          <a:solidFill>
            <a:srgbClr val="5A5A5A"/>
          </a:solidFill>
          <a:ln w="19050">
            <a:solidFill>
              <a:srgbClr val="5A5A5A"/>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0" name="Rectangle 5"/>
          <p:cNvSpPr>
            <a:spLocks noChangeArrowheads="1"/>
          </p:cNvSpPr>
          <p:nvPr/>
        </p:nvSpPr>
        <p:spPr bwMode="auto">
          <a:xfrm>
            <a:off x="9056695" y="2085084"/>
            <a:ext cx="2401792" cy="2919740"/>
          </a:xfrm>
          <a:prstGeom prst="rect">
            <a:avLst/>
          </a:prstGeom>
          <a:noFill/>
          <a:ln w="19050">
            <a:solidFill>
              <a:srgbClr val="DE4B5D"/>
            </a:solidFill>
          </a:ln>
        </p:spPr>
        <p:txBody>
          <a:bodyPr vert="horz" wrap="square" lIns="91440" tIns="45720" rIns="91440" bIns="45720" numCol="1" anchor="t" anchorCtr="0" compatLnSpc="1"/>
          <a:lstStyle/>
          <a:p>
            <a:endParaRPr lang="zh-CN" altLang="en-US" dirty="0">
              <a:solidFill>
                <a:schemeClr val="tx1">
                  <a:lumMod val="75000"/>
                  <a:lumOff val="25000"/>
                </a:schemeClr>
              </a:solidFill>
            </a:endParaRPr>
          </a:p>
        </p:txBody>
      </p:sp>
      <p:sp>
        <p:nvSpPr>
          <p:cNvPr id="22" name="Rectangle 6"/>
          <p:cNvSpPr>
            <a:spLocks noChangeArrowheads="1"/>
          </p:cNvSpPr>
          <p:nvPr/>
        </p:nvSpPr>
        <p:spPr bwMode="auto">
          <a:xfrm>
            <a:off x="9056695" y="4462448"/>
            <a:ext cx="2401792" cy="540403"/>
          </a:xfrm>
          <a:prstGeom prst="rect">
            <a:avLst/>
          </a:prstGeom>
          <a:solidFill>
            <a:srgbClr val="DE4B5D"/>
          </a:solidFill>
          <a:ln w="19050">
            <a:solidFill>
              <a:srgbClr val="DE4B5D"/>
            </a:solid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23" name="TextBox 76"/>
          <p:cNvSpPr txBox="1"/>
          <p:nvPr/>
        </p:nvSpPr>
        <p:spPr>
          <a:xfrm>
            <a:off x="1385139" y="4550241"/>
            <a:ext cx="1098541" cy="369332"/>
          </a:xfrm>
          <a:prstGeom prst="rect">
            <a:avLst/>
          </a:prstGeom>
          <a:noFill/>
        </p:spPr>
        <p:txBody>
          <a:bodyPr wrap="square" rtlCol="0">
            <a:spAutoFit/>
          </a:bodyPr>
          <a:lstStyle/>
          <a:p>
            <a:r>
              <a:rPr lang="zh-CN" altLang="en-US" dirty="0">
                <a:solidFill>
                  <a:srgbClr val="F0F2F5"/>
                </a:solidFill>
                <a:latin typeface="微软雅黑" panose="020B0503020204020204" pitchFamily="34" charset="-122"/>
                <a:ea typeface="微软雅黑" panose="020B0503020204020204" pitchFamily="34" charset="-122"/>
              </a:rPr>
              <a:t>添加标题</a:t>
            </a:r>
          </a:p>
        </p:txBody>
      </p:sp>
      <p:sp>
        <p:nvSpPr>
          <p:cNvPr id="24" name="TextBox 76"/>
          <p:cNvSpPr txBox="1"/>
          <p:nvPr/>
        </p:nvSpPr>
        <p:spPr>
          <a:xfrm>
            <a:off x="4159533" y="4550241"/>
            <a:ext cx="1098541" cy="369332"/>
          </a:xfrm>
          <a:prstGeom prst="rect">
            <a:avLst/>
          </a:prstGeom>
          <a:noFill/>
        </p:spPr>
        <p:txBody>
          <a:bodyPr wrap="square" rtlCol="0">
            <a:spAutoFit/>
          </a:bodyPr>
          <a:lstStyle/>
          <a:p>
            <a:r>
              <a:rPr lang="zh-CN" altLang="en-US" dirty="0">
                <a:solidFill>
                  <a:srgbClr val="F0F2F5"/>
                </a:solidFill>
                <a:latin typeface="微软雅黑" panose="020B0503020204020204" pitchFamily="34" charset="-122"/>
                <a:ea typeface="微软雅黑" panose="020B0503020204020204" pitchFamily="34" charset="-122"/>
              </a:rPr>
              <a:t>添加标题</a:t>
            </a:r>
          </a:p>
        </p:txBody>
      </p:sp>
      <p:sp>
        <p:nvSpPr>
          <p:cNvPr id="25" name="TextBox 76"/>
          <p:cNvSpPr txBox="1"/>
          <p:nvPr/>
        </p:nvSpPr>
        <p:spPr>
          <a:xfrm>
            <a:off x="6933927" y="4550241"/>
            <a:ext cx="1098541" cy="369332"/>
          </a:xfrm>
          <a:prstGeom prst="rect">
            <a:avLst/>
          </a:prstGeom>
          <a:noFill/>
        </p:spPr>
        <p:txBody>
          <a:bodyPr wrap="square" rtlCol="0">
            <a:spAutoFit/>
          </a:bodyPr>
          <a:lstStyle/>
          <a:p>
            <a:r>
              <a:rPr lang="zh-CN" altLang="en-US" dirty="0">
                <a:solidFill>
                  <a:srgbClr val="F0F2F5"/>
                </a:solidFill>
                <a:latin typeface="微软雅黑" panose="020B0503020204020204" pitchFamily="34" charset="-122"/>
                <a:ea typeface="微软雅黑" panose="020B0503020204020204" pitchFamily="34" charset="-122"/>
              </a:rPr>
              <a:t>添加标题</a:t>
            </a:r>
          </a:p>
        </p:txBody>
      </p:sp>
      <p:sp>
        <p:nvSpPr>
          <p:cNvPr id="26" name="TextBox 76"/>
          <p:cNvSpPr txBox="1"/>
          <p:nvPr/>
        </p:nvSpPr>
        <p:spPr>
          <a:xfrm>
            <a:off x="9708321" y="4550241"/>
            <a:ext cx="1098541" cy="369332"/>
          </a:xfrm>
          <a:prstGeom prst="rect">
            <a:avLst/>
          </a:prstGeom>
          <a:noFill/>
        </p:spPr>
        <p:txBody>
          <a:bodyPr wrap="square" rtlCol="0">
            <a:spAutoFit/>
          </a:bodyPr>
          <a:lstStyle/>
          <a:p>
            <a:r>
              <a:rPr lang="zh-CN" altLang="en-US" dirty="0">
                <a:solidFill>
                  <a:srgbClr val="F0F2F5"/>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733514" y="2570096"/>
            <a:ext cx="2401792" cy="97257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28" name="文本框 27"/>
          <p:cNvSpPr txBox="1"/>
          <p:nvPr/>
        </p:nvSpPr>
        <p:spPr>
          <a:xfrm>
            <a:off x="3507908" y="2570096"/>
            <a:ext cx="2401792" cy="97257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29" name="文本框 28"/>
          <p:cNvSpPr txBox="1"/>
          <p:nvPr/>
        </p:nvSpPr>
        <p:spPr>
          <a:xfrm>
            <a:off x="6282302" y="2570096"/>
            <a:ext cx="2401792" cy="97257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sp>
        <p:nvSpPr>
          <p:cNvPr id="30" name="文本框 29"/>
          <p:cNvSpPr txBox="1"/>
          <p:nvPr/>
        </p:nvSpPr>
        <p:spPr>
          <a:xfrm>
            <a:off x="9056696" y="2570096"/>
            <a:ext cx="2401792" cy="972574"/>
          </a:xfrm>
          <a:prstGeom prst="rect">
            <a:avLst/>
          </a:prstGeom>
          <a:noFill/>
        </p:spPr>
        <p:txBody>
          <a:bodyPr wrap="square" rtlCol="0">
            <a:spAutoFit/>
          </a:bodyPr>
          <a:lstStyle/>
          <a:p>
            <a:pPr algn="ctr">
              <a:lnSpc>
                <a:spcPct val="130000"/>
              </a:lnSpc>
            </a:pPr>
            <a:r>
              <a:rPr lang="en-US" altLang="zh-CN" sz="1100" dirty="0">
                <a:solidFill>
                  <a:srgbClr val="5A5A5A"/>
                </a:solidFill>
                <a:latin typeface="微软雅黑" panose="020B0503020204020204" pitchFamily="34" charset="-122"/>
                <a:ea typeface="微软雅黑" panose="020B0503020204020204" pitchFamily="34" charset="-122"/>
              </a:rPr>
              <a:t>This template is the spring and autumn advertising original, here you can directly modify the content. </a:t>
            </a:r>
          </a:p>
        </p:txBody>
      </p:sp>
      <p:grpSp>
        <p:nvGrpSpPr>
          <p:cNvPr id="31" name="Group 21"/>
          <p:cNvGrpSpPr/>
          <p:nvPr/>
        </p:nvGrpSpPr>
        <p:grpSpPr>
          <a:xfrm>
            <a:off x="1638650" y="3661540"/>
            <a:ext cx="591519" cy="519450"/>
            <a:chOff x="7399338" y="4675188"/>
            <a:chExt cx="581024" cy="490537"/>
          </a:xfrm>
          <a:solidFill>
            <a:srgbClr val="DE4B5D"/>
          </a:solidFill>
          <a:effectLst/>
        </p:grpSpPr>
        <p:sp>
          <p:nvSpPr>
            <p:cNvPr id="32" name="Freeform 22"/>
            <p:cNvSpPr/>
            <p:nvPr/>
          </p:nvSpPr>
          <p:spPr bwMode="auto">
            <a:xfrm>
              <a:off x="7556500" y="4922838"/>
              <a:ext cx="231775" cy="198437"/>
            </a:xfrm>
            <a:custGeom>
              <a:avLst/>
              <a:gdLst>
                <a:gd name="T0" fmla="*/ 59 w 62"/>
                <a:gd name="T1" fmla="*/ 41 h 53"/>
                <a:gd name="T2" fmla="*/ 61 w 62"/>
                <a:gd name="T3" fmla="*/ 14 h 53"/>
                <a:gd name="T4" fmla="*/ 45 w 62"/>
                <a:gd name="T5" fmla="*/ 0 h 53"/>
                <a:gd name="T6" fmla="*/ 37 w 62"/>
                <a:gd name="T7" fmla="*/ 0 h 53"/>
                <a:gd name="T8" fmla="*/ 35 w 62"/>
                <a:gd name="T9" fmla="*/ 6 h 53"/>
                <a:gd name="T10" fmla="*/ 37 w 62"/>
                <a:gd name="T11" fmla="*/ 30 h 53"/>
                <a:gd name="T12" fmla="*/ 31 w 62"/>
                <a:gd name="T13" fmla="*/ 38 h 53"/>
                <a:gd name="T14" fmla="*/ 25 w 62"/>
                <a:gd name="T15" fmla="*/ 30 h 53"/>
                <a:gd name="T16" fmla="*/ 29 w 62"/>
                <a:gd name="T17" fmla="*/ 6 h 53"/>
                <a:gd name="T18" fmla="*/ 26 w 62"/>
                <a:gd name="T19" fmla="*/ 0 h 53"/>
                <a:gd name="T20" fmla="*/ 17 w 62"/>
                <a:gd name="T21" fmla="*/ 0 h 53"/>
                <a:gd name="T22" fmla="*/ 17 w 62"/>
                <a:gd name="T23" fmla="*/ 0 h 53"/>
                <a:gd name="T24" fmla="*/ 1 w 62"/>
                <a:gd name="T25" fmla="*/ 14 h 53"/>
                <a:gd name="T26" fmla="*/ 3 w 62"/>
                <a:gd name="T27" fmla="*/ 41 h 53"/>
                <a:gd name="T28" fmla="*/ 31 w 62"/>
                <a:gd name="T29" fmla="*/ 53 h 53"/>
                <a:gd name="T30" fmla="*/ 59 w 62"/>
                <a:gd name="T31"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53">
                  <a:moveTo>
                    <a:pt x="59" y="41"/>
                  </a:moveTo>
                  <a:cubicBezTo>
                    <a:pt x="61" y="14"/>
                    <a:pt x="61" y="14"/>
                    <a:pt x="61" y="14"/>
                  </a:cubicBezTo>
                  <a:cubicBezTo>
                    <a:pt x="62" y="7"/>
                    <a:pt x="54" y="0"/>
                    <a:pt x="45" y="0"/>
                  </a:cubicBezTo>
                  <a:cubicBezTo>
                    <a:pt x="37" y="0"/>
                    <a:pt x="37" y="0"/>
                    <a:pt x="37" y="0"/>
                  </a:cubicBezTo>
                  <a:cubicBezTo>
                    <a:pt x="37" y="1"/>
                    <a:pt x="37" y="5"/>
                    <a:pt x="35" y="6"/>
                  </a:cubicBezTo>
                  <a:cubicBezTo>
                    <a:pt x="35" y="6"/>
                    <a:pt x="38" y="24"/>
                    <a:pt x="37" y="30"/>
                  </a:cubicBezTo>
                  <a:cubicBezTo>
                    <a:pt x="36" y="32"/>
                    <a:pt x="34" y="39"/>
                    <a:pt x="31" y="38"/>
                  </a:cubicBezTo>
                  <a:cubicBezTo>
                    <a:pt x="28" y="38"/>
                    <a:pt x="26" y="32"/>
                    <a:pt x="25" y="30"/>
                  </a:cubicBezTo>
                  <a:cubicBezTo>
                    <a:pt x="24" y="24"/>
                    <a:pt x="29" y="6"/>
                    <a:pt x="29" y="6"/>
                  </a:cubicBezTo>
                  <a:cubicBezTo>
                    <a:pt x="28" y="6"/>
                    <a:pt x="27" y="5"/>
                    <a:pt x="26" y="0"/>
                  </a:cubicBezTo>
                  <a:cubicBezTo>
                    <a:pt x="17" y="0"/>
                    <a:pt x="17" y="0"/>
                    <a:pt x="17" y="0"/>
                  </a:cubicBezTo>
                  <a:cubicBezTo>
                    <a:pt x="17" y="0"/>
                    <a:pt x="17" y="0"/>
                    <a:pt x="17" y="0"/>
                  </a:cubicBezTo>
                  <a:cubicBezTo>
                    <a:pt x="8" y="0"/>
                    <a:pt x="0" y="7"/>
                    <a:pt x="1" y="14"/>
                  </a:cubicBezTo>
                  <a:cubicBezTo>
                    <a:pt x="3" y="41"/>
                    <a:pt x="3" y="41"/>
                    <a:pt x="3" y="41"/>
                  </a:cubicBezTo>
                  <a:cubicBezTo>
                    <a:pt x="10" y="48"/>
                    <a:pt x="21" y="53"/>
                    <a:pt x="31" y="53"/>
                  </a:cubicBezTo>
                  <a:cubicBezTo>
                    <a:pt x="42" y="53"/>
                    <a:pt x="53" y="47"/>
                    <a:pt x="5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sp>
          <p:nvSpPr>
            <p:cNvPr id="33" name="Oval 23"/>
            <p:cNvSpPr>
              <a:spLocks noChangeArrowheads="1"/>
            </p:cNvSpPr>
            <p:nvPr/>
          </p:nvSpPr>
          <p:spPr bwMode="auto">
            <a:xfrm>
              <a:off x="7612063" y="4783138"/>
              <a:ext cx="120650" cy="1206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sp>
          <p:nvSpPr>
            <p:cNvPr id="34" name="Freeform 24"/>
            <p:cNvSpPr/>
            <p:nvPr/>
          </p:nvSpPr>
          <p:spPr bwMode="auto">
            <a:xfrm>
              <a:off x="7399338" y="4675188"/>
              <a:ext cx="581024" cy="490537"/>
            </a:xfrm>
            <a:custGeom>
              <a:avLst/>
              <a:gdLst>
                <a:gd name="T0" fmla="*/ 154 w 155"/>
                <a:gd name="T1" fmla="*/ 60 h 131"/>
                <a:gd name="T2" fmla="*/ 133 w 155"/>
                <a:gd name="T3" fmla="*/ 39 h 131"/>
                <a:gd name="T4" fmla="*/ 130 w 155"/>
                <a:gd name="T5" fmla="*/ 37 h 131"/>
                <a:gd name="T6" fmla="*/ 129 w 155"/>
                <a:gd name="T7" fmla="*/ 36 h 131"/>
                <a:gd name="T8" fmla="*/ 129 w 155"/>
                <a:gd name="T9" fmla="*/ 36 h 131"/>
                <a:gd name="T10" fmla="*/ 127 w 155"/>
                <a:gd name="T11" fmla="*/ 37 h 131"/>
                <a:gd name="T12" fmla="*/ 115 w 155"/>
                <a:gd name="T13" fmla="*/ 50 h 131"/>
                <a:gd name="T14" fmla="*/ 104 w 155"/>
                <a:gd name="T15" fmla="*/ 60 h 131"/>
                <a:gd name="T16" fmla="*/ 104 w 155"/>
                <a:gd name="T17" fmla="*/ 63 h 131"/>
                <a:gd name="T18" fmla="*/ 106 w 155"/>
                <a:gd name="T19" fmla="*/ 64 h 131"/>
                <a:gd name="T20" fmla="*/ 106 w 155"/>
                <a:gd name="T21" fmla="*/ 64 h 131"/>
                <a:gd name="T22" fmla="*/ 115 w 155"/>
                <a:gd name="T23" fmla="*/ 64 h 131"/>
                <a:gd name="T24" fmla="*/ 118 w 155"/>
                <a:gd name="T25" fmla="*/ 64 h 131"/>
                <a:gd name="T26" fmla="*/ 120 w 155"/>
                <a:gd name="T27" fmla="*/ 65 h 131"/>
                <a:gd name="T28" fmla="*/ 121 w 155"/>
                <a:gd name="T29" fmla="*/ 66 h 131"/>
                <a:gd name="T30" fmla="*/ 120 w 155"/>
                <a:gd name="T31" fmla="*/ 70 h 131"/>
                <a:gd name="T32" fmla="*/ 106 w 155"/>
                <a:gd name="T33" fmla="*/ 99 h 131"/>
                <a:gd name="T34" fmla="*/ 72 w 155"/>
                <a:gd name="T35" fmla="*/ 114 h 131"/>
                <a:gd name="T36" fmla="*/ 39 w 155"/>
                <a:gd name="T37" fmla="*/ 100 h 131"/>
                <a:gd name="T38" fmla="*/ 24 w 155"/>
                <a:gd name="T39" fmla="*/ 66 h 131"/>
                <a:gd name="T40" fmla="*/ 38 w 155"/>
                <a:gd name="T41" fmla="*/ 32 h 131"/>
                <a:gd name="T42" fmla="*/ 74 w 155"/>
                <a:gd name="T43" fmla="*/ 17 h 131"/>
                <a:gd name="T44" fmla="*/ 90 w 155"/>
                <a:gd name="T45" fmla="*/ 20 h 131"/>
                <a:gd name="T46" fmla="*/ 93 w 155"/>
                <a:gd name="T47" fmla="*/ 20 h 131"/>
                <a:gd name="T48" fmla="*/ 99 w 155"/>
                <a:gd name="T49" fmla="*/ 18 h 131"/>
                <a:gd name="T50" fmla="*/ 101 w 155"/>
                <a:gd name="T51" fmla="*/ 14 h 131"/>
                <a:gd name="T52" fmla="*/ 96 w 155"/>
                <a:gd name="T53" fmla="*/ 3 h 131"/>
                <a:gd name="T54" fmla="*/ 74 w 155"/>
                <a:gd name="T55" fmla="*/ 0 h 131"/>
                <a:gd name="T56" fmla="*/ 26 w 155"/>
                <a:gd name="T57" fmla="*/ 20 h 131"/>
                <a:gd name="T58" fmla="*/ 26 w 155"/>
                <a:gd name="T59" fmla="*/ 112 h 131"/>
                <a:gd name="T60" fmla="*/ 72 w 155"/>
                <a:gd name="T61" fmla="*/ 131 h 131"/>
                <a:gd name="T62" fmla="*/ 73 w 155"/>
                <a:gd name="T63" fmla="*/ 131 h 131"/>
                <a:gd name="T64" fmla="*/ 119 w 155"/>
                <a:gd name="T65" fmla="*/ 111 h 131"/>
                <a:gd name="T66" fmla="*/ 130 w 155"/>
                <a:gd name="T67" fmla="*/ 97 h 131"/>
                <a:gd name="T68" fmla="*/ 136 w 155"/>
                <a:gd name="T69" fmla="*/ 81 h 131"/>
                <a:gd name="T70" fmla="*/ 138 w 155"/>
                <a:gd name="T71" fmla="*/ 69 h 131"/>
                <a:gd name="T72" fmla="*/ 138 w 155"/>
                <a:gd name="T73" fmla="*/ 66 h 131"/>
                <a:gd name="T74" fmla="*/ 140 w 155"/>
                <a:gd name="T75" fmla="*/ 64 h 131"/>
                <a:gd name="T76" fmla="*/ 143 w 155"/>
                <a:gd name="T77" fmla="*/ 64 h 131"/>
                <a:gd name="T78" fmla="*/ 152 w 155"/>
                <a:gd name="T79" fmla="*/ 64 h 131"/>
                <a:gd name="T80" fmla="*/ 152 w 155"/>
                <a:gd name="T81" fmla="*/ 64 h 131"/>
                <a:gd name="T82" fmla="*/ 154 w 155"/>
                <a:gd name="T83" fmla="*/ 62 h 131"/>
                <a:gd name="T84" fmla="*/ 154 w 155"/>
                <a:gd name="T85"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5" h="131">
                  <a:moveTo>
                    <a:pt x="154" y="60"/>
                  </a:moveTo>
                  <a:cubicBezTo>
                    <a:pt x="133" y="39"/>
                    <a:pt x="133" y="39"/>
                    <a:pt x="133" y="39"/>
                  </a:cubicBezTo>
                  <a:cubicBezTo>
                    <a:pt x="130" y="37"/>
                    <a:pt x="130" y="37"/>
                    <a:pt x="130" y="37"/>
                  </a:cubicBezTo>
                  <a:cubicBezTo>
                    <a:pt x="130" y="36"/>
                    <a:pt x="130" y="36"/>
                    <a:pt x="129" y="36"/>
                  </a:cubicBezTo>
                  <a:cubicBezTo>
                    <a:pt x="129" y="36"/>
                    <a:pt x="129" y="36"/>
                    <a:pt x="129" y="36"/>
                  </a:cubicBezTo>
                  <a:cubicBezTo>
                    <a:pt x="128" y="36"/>
                    <a:pt x="128" y="36"/>
                    <a:pt x="127" y="37"/>
                  </a:cubicBezTo>
                  <a:cubicBezTo>
                    <a:pt x="115" y="50"/>
                    <a:pt x="115" y="50"/>
                    <a:pt x="115" y="50"/>
                  </a:cubicBezTo>
                  <a:cubicBezTo>
                    <a:pt x="104" y="60"/>
                    <a:pt x="104" y="60"/>
                    <a:pt x="104" y="60"/>
                  </a:cubicBezTo>
                  <a:cubicBezTo>
                    <a:pt x="104" y="61"/>
                    <a:pt x="103" y="62"/>
                    <a:pt x="104" y="63"/>
                  </a:cubicBezTo>
                  <a:cubicBezTo>
                    <a:pt x="104" y="63"/>
                    <a:pt x="105" y="64"/>
                    <a:pt x="106" y="64"/>
                  </a:cubicBezTo>
                  <a:cubicBezTo>
                    <a:pt x="106" y="64"/>
                    <a:pt x="106" y="64"/>
                    <a:pt x="106" y="64"/>
                  </a:cubicBezTo>
                  <a:cubicBezTo>
                    <a:pt x="115" y="64"/>
                    <a:pt x="115" y="64"/>
                    <a:pt x="115" y="64"/>
                  </a:cubicBezTo>
                  <a:cubicBezTo>
                    <a:pt x="118" y="64"/>
                    <a:pt x="118" y="64"/>
                    <a:pt x="118" y="64"/>
                  </a:cubicBezTo>
                  <a:cubicBezTo>
                    <a:pt x="119" y="64"/>
                    <a:pt x="120" y="64"/>
                    <a:pt x="120" y="65"/>
                  </a:cubicBezTo>
                  <a:cubicBezTo>
                    <a:pt x="120" y="65"/>
                    <a:pt x="121" y="66"/>
                    <a:pt x="121" y="66"/>
                  </a:cubicBezTo>
                  <a:cubicBezTo>
                    <a:pt x="120" y="70"/>
                    <a:pt x="120" y="70"/>
                    <a:pt x="120" y="70"/>
                  </a:cubicBezTo>
                  <a:cubicBezTo>
                    <a:pt x="119" y="81"/>
                    <a:pt x="114" y="91"/>
                    <a:pt x="106" y="99"/>
                  </a:cubicBezTo>
                  <a:cubicBezTo>
                    <a:pt x="97" y="109"/>
                    <a:pt x="85" y="114"/>
                    <a:pt x="72" y="114"/>
                  </a:cubicBezTo>
                  <a:cubicBezTo>
                    <a:pt x="59" y="114"/>
                    <a:pt x="48" y="109"/>
                    <a:pt x="39" y="100"/>
                  </a:cubicBezTo>
                  <a:cubicBezTo>
                    <a:pt x="29" y="91"/>
                    <a:pt x="24" y="79"/>
                    <a:pt x="24" y="66"/>
                  </a:cubicBezTo>
                  <a:cubicBezTo>
                    <a:pt x="24" y="53"/>
                    <a:pt x="29" y="41"/>
                    <a:pt x="38" y="32"/>
                  </a:cubicBezTo>
                  <a:cubicBezTo>
                    <a:pt x="48" y="22"/>
                    <a:pt x="61" y="17"/>
                    <a:pt x="74" y="17"/>
                  </a:cubicBezTo>
                  <a:cubicBezTo>
                    <a:pt x="80" y="17"/>
                    <a:pt x="85" y="18"/>
                    <a:pt x="90" y="20"/>
                  </a:cubicBezTo>
                  <a:cubicBezTo>
                    <a:pt x="91" y="20"/>
                    <a:pt x="92" y="20"/>
                    <a:pt x="93" y="20"/>
                  </a:cubicBezTo>
                  <a:cubicBezTo>
                    <a:pt x="95" y="20"/>
                    <a:pt x="97" y="19"/>
                    <a:pt x="99" y="18"/>
                  </a:cubicBezTo>
                  <a:cubicBezTo>
                    <a:pt x="100" y="17"/>
                    <a:pt x="100" y="16"/>
                    <a:pt x="101" y="14"/>
                  </a:cubicBezTo>
                  <a:cubicBezTo>
                    <a:pt x="103" y="10"/>
                    <a:pt x="100" y="5"/>
                    <a:pt x="96" y="3"/>
                  </a:cubicBezTo>
                  <a:cubicBezTo>
                    <a:pt x="89" y="1"/>
                    <a:pt x="82" y="0"/>
                    <a:pt x="74" y="0"/>
                  </a:cubicBezTo>
                  <a:cubicBezTo>
                    <a:pt x="56" y="0"/>
                    <a:pt x="39" y="7"/>
                    <a:pt x="26" y="20"/>
                  </a:cubicBezTo>
                  <a:cubicBezTo>
                    <a:pt x="0" y="45"/>
                    <a:pt x="1" y="87"/>
                    <a:pt x="26" y="112"/>
                  </a:cubicBezTo>
                  <a:cubicBezTo>
                    <a:pt x="39" y="125"/>
                    <a:pt x="55" y="131"/>
                    <a:pt x="72" y="131"/>
                  </a:cubicBezTo>
                  <a:cubicBezTo>
                    <a:pt x="72" y="131"/>
                    <a:pt x="72" y="131"/>
                    <a:pt x="73" y="131"/>
                  </a:cubicBezTo>
                  <a:cubicBezTo>
                    <a:pt x="90" y="131"/>
                    <a:pt x="106" y="124"/>
                    <a:pt x="119" y="111"/>
                  </a:cubicBezTo>
                  <a:cubicBezTo>
                    <a:pt x="123" y="107"/>
                    <a:pt x="127" y="102"/>
                    <a:pt x="130" y="97"/>
                  </a:cubicBezTo>
                  <a:cubicBezTo>
                    <a:pt x="133" y="92"/>
                    <a:pt x="135" y="87"/>
                    <a:pt x="136" y="81"/>
                  </a:cubicBezTo>
                  <a:cubicBezTo>
                    <a:pt x="137" y="77"/>
                    <a:pt x="138" y="73"/>
                    <a:pt x="138" y="69"/>
                  </a:cubicBezTo>
                  <a:cubicBezTo>
                    <a:pt x="138" y="66"/>
                    <a:pt x="138" y="66"/>
                    <a:pt x="138" y="66"/>
                  </a:cubicBezTo>
                  <a:cubicBezTo>
                    <a:pt x="138" y="64"/>
                    <a:pt x="139" y="64"/>
                    <a:pt x="140" y="64"/>
                  </a:cubicBezTo>
                  <a:cubicBezTo>
                    <a:pt x="143" y="64"/>
                    <a:pt x="143" y="64"/>
                    <a:pt x="143" y="64"/>
                  </a:cubicBezTo>
                  <a:cubicBezTo>
                    <a:pt x="152" y="64"/>
                    <a:pt x="152" y="64"/>
                    <a:pt x="152" y="64"/>
                  </a:cubicBezTo>
                  <a:cubicBezTo>
                    <a:pt x="152" y="64"/>
                    <a:pt x="152" y="64"/>
                    <a:pt x="152" y="64"/>
                  </a:cubicBezTo>
                  <a:cubicBezTo>
                    <a:pt x="153" y="64"/>
                    <a:pt x="154" y="63"/>
                    <a:pt x="154" y="62"/>
                  </a:cubicBezTo>
                  <a:cubicBezTo>
                    <a:pt x="155" y="61"/>
                    <a:pt x="155" y="60"/>
                    <a:pt x="15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grpSp>
      <p:grpSp>
        <p:nvGrpSpPr>
          <p:cNvPr id="35" name="Group 28"/>
          <p:cNvGrpSpPr/>
          <p:nvPr/>
        </p:nvGrpSpPr>
        <p:grpSpPr>
          <a:xfrm>
            <a:off x="10078875" y="3734316"/>
            <a:ext cx="357432" cy="373899"/>
            <a:chOff x="8385175" y="3870325"/>
            <a:chExt cx="473075" cy="473075"/>
          </a:xfrm>
          <a:solidFill>
            <a:srgbClr val="DE4B5D"/>
          </a:solidFill>
          <a:effectLst/>
        </p:grpSpPr>
        <p:sp>
          <p:nvSpPr>
            <p:cNvPr id="36" name="Freeform 29"/>
            <p:cNvSpPr/>
            <p:nvPr/>
          </p:nvSpPr>
          <p:spPr bwMode="auto">
            <a:xfrm>
              <a:off x="8561388" y="3870325"/>
              <a:ext cx="288925" cy="241300"/>
            </a:xfrm>
            <a:custGeom>
              <a:avLst/>
              <a:gdLst>
                <a:gd name="T0" fmla="*/ 12 w 77"/>
                <a:gd name="T1" fmla="*/ 0 h 64"/>
                <a:gd name="T2" fmla="*/ 19 w 77"/>
                <a:gd name="T3" fmla="*/ 0 h 64"/>
                <a:gd name="T4" fmla="*/ 58 w 77"/>
                <a:gd name="T5" fmla="*/ 0 h 64"/>
                <a:gd name="T6" fmla="*/ 65 w 77"/>
                <a:gd name="T7" fmla="*/ 0 h 64"/>
                <a:gd name="T8" fmla="*/ 77 w 77"/>
                <a:gd name="T9" fmla="*/ 11 h 64"/>
                <a:gd name="T10" fmla="*/ 77 w 77"/>
                <a:gd name="T11" fmla="*/ 25 h 64"/>
                <a:gd name="T12" fmla="*/ 77 w 77"/>
                <a:gd name="T13" fmla="*/ 39 h 64"/>
                <a:gd name="T14" fmla="*/ 65 w 77"/>
                <a:gd name="T15" fmla="*/ 51 h 64"/>
                <a:gd name="T16" fmla="*/ 55 w 77"/>
                <a:gd name="T17" fmla="*/ 51 h 64"/>
                <a:gd name="T18" fmla="*/ 55 w 77"/>
                <a:gd name="T19" fmla="*/ 60 h 64"/>
                <a:gd name="T20" fmla="*/ 52 w 77"/>
                <a:gd name="T21" fmla="*/ 64 h 64"/>
                <a:gd name="T22" fmla="*/ 51 w 77"/>
                <a:gd name="T23" fmla="*/ 64 h 64"/>
                <a:gd name="T24" fmla="*/ 47 w 77"/>
                <a:gd name="T25" fmla="*/ 63 h 64"/>
                <a:gd name="T26" fmla="*/ 35 w 77"/>
                <a:gd name="T27" fmla="*/ 51 h 64"/>
                <a:gd name="T28" fmla="*/ 12 w 77"/>
                <a:gd name="T29" fmla="*/ 51 h 64"/>
                <a:gd name="T30" fmla="*/ 0 w 77"/>
                <a:gd name="T31" fmla="*/ 39 h 64"/>
                <a:gd name="T32" fmla="*/ 0 w 77"/>
                <a:gd name="T33" fmla="*/ 25 h 64"/>
                <a:gd name="T34" fmla="*/ 0 w 77"/>
                <a:gd name="T35" fmla="*/ 11 h 64"/>
                <a:gd name="T36" fmla="*/ 12 w 77"/>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4">
                  <a:moveTo>
                    <a:pt x="12" y="0"/>
                  </a:moveTo>
                  <a:cubicBezTo>
                    <a:pt x="19" y="0"/>
                    <a:pt x="19" y="0"/>
                    <a:pt x="19" y="0"/>
                  </a:cubicBezTo>
                  <a:cubicBezTo>
                    <a:pt x="58" y="0"/>
                    <a:pt x="58" y="0"/>
                    <a:pt x="58" y="0"/>
                  </a:cubicBezTo>
                  <a:cubicBezTo>
                    <a:pt x="65" y="0"/>
                    <a:pt x="65" y="0"/>
                    <a:pt x="65" y="0"/>
                  </a:cubicBezTo>
                  <a:cubicBezTo>
                    <a:pt x="72" y="0"/>
                    <a:pt x="77" y="5"/>
                    <a:pt x="77" y="11"/>
                  </a:cubicBezTo>
                  <a:cubicBezTo>
                    <a:pt x="77" y="25"/>
                    <a:pt x="77" y="25"/>
                    <a:pt x="77" y="25"/>
                  </a:cubicBezTo>
                  <a:cubicBezTo>
                    <a:pt x="77" y="39"/>
                    <a:pt x="77" y="39"/>
                    <a:pt x="77" y="39"/>
                  </a:cubicBezTo>
                  <a:cubicBezTo>
                    <a:pt x="77" y="46"/>
                    <a:pt x="72" y="51"/>
                    <a:pt x="65" y="51"/>
                  </a:cubicBezTo>
                  <a:cubicBezTo>
                    <a:pt x="55" y="51"/>
                    <a:pt x="55" y="51"/>
                    <a:pt x="55" y="51"/>
                  </a:cubicBezTo>
                  <a:cubicBezTo>
                    <a:pt x="55" y="60"/>
                    <a:pt x="55" y="60"/>
                    <a:pt x="55" y="60"/>
                  </a:cubicBezTo>
                  <a:cubicBezTo>
                    <a:pt x="55" y="62"/>
                    <a:pt x="54" y="63"/>
                    <a:pt x="52" y="64"/>
                  </a:cubicBezTo>
                  <a:cubicBezTo>
                    <a:pt x="52" y="64"/>
                    <a:pt x="51" y="64"/>
                    <a:pt x="51" y="64"/>
                  </a:cubicBezTo>
                  <a:cubicBezTo>
                    <a:pt x="49" y="64"/>
                    <a:pt x="48" y="64"/>
                    <a:pt x="47" y="63"/>
                  </a:cubicBezTo>
                  <a:cubicBezTo>
                    <a:pt x="35" y="51"/>
                    <a:pt x="35" y="51"/>
                    <a:pt x="35" y="51"/>
                  </a:cubicBezTo>
                  <a:cubicBezTo>
                    <a:pt x="12" y="51"/>
                    <a:pt x="12" y="51"/>
                    <a:pt x="12" y="51"/>
                  </a:cubicBezTo>
                  <a:cubicBezTo>
                    <a:pt x="5" y="51"/>
                    <a:pt x="0" y="46"/>
                    <a:pt x="0" y="39"/>
                  </a:cubicBezTo>
                  <a:cubicBezTo>
                    <a:pt x="0" y="25"/>
                    <a:pt x="0" y="25"/>
                    <a:pt x="0" y="25"/>
                  </a:cubicBezTo>
                  <a:cubicBezTo>
                    <a:pt x="0" y="11"/>
                    <a:pt x="0" y="11"/>
                    <a:pt x="0" y="11"/>
                  </a:cubicBezTo>
                  <a:cubicBezTo>
                    <a:pt x="0" y="5"/>
                    <a:pt x="5"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sp>
          <p:nvSpPr>
            <p:cNvPr id="37" name="Freeform 30"/>
            <p:cNvSpPr/>
            <p:nvPr/>
          </p:nvSpPr>
          <p:spPr bwMode="auto">
            <a:xfrm>
              <a:off x="8385175" y="4010025"/>
              <a:ext cx="473075" cy="333375"/>
            </a:xfrm>
            <a:custGeom>
              <a:avLst/>
              <a:gdLst>
                <a:gd name="T0" fmla="*/ 107 w 126"/>
                <a:gd name="T1" fmla="*/ 25 h 89"/>
                <a:gd name="T2" fmla="*/ 107 w 126"/>
                <a:gd name="T3" fmla="*/ 35 h 89"/>
                <a:gd name="T4" fmla="*/ 104 w 126"/>
                <a:gd name="T5" fmla="*/ 40 h 89"/>
                <a:gd name="T6" fmla="*/ 102 w 126"/>
                <a:gd name="T7" fmla="*/ 41 h 89"/>
                <a:gd name="T8" fmla="*/ 97 w 126"/>
                <a:gd name="T9" fmla="*/ 39 h 89"/>
                <a:gd name="T10" fmla="*/ 82 w 126"/>
                <a:gd name="T11" fmla="*/ 25 h 89"/>
                <a:gd name="T12" fmla="*/ 47 w 126"/>
                <a:gd name="T13" fmla="*/ 25 h 89"/>
                <a:gd name="T14" fmla="*/ 33 w 126"/>
                <a:gd name="T15" fmla="*/ 11 h 89"/>
                <a:gd name="T16" fmla="*/ 33 w 126"/>
                <a:gd name="T17" fmla="*/ 0 h 89"/>
                <a:gd name="T18" fmla="*/ 25 w 126"/>
                <a:gd name="T19" fmla="*/ 0 h 89"/>
                <a:gd name="T20" fmla="*/ 16 w 126"/>
                <a:gd name="T21" fmla="*/ 0 h 89"/>
                <a:gd name="T22" fmla="*/ 0 w 126"/>
                <a:gd name="T23" fmla="*/ 16 h 89"/>
                <a:gd name="T24" fmla="*/ 0 w 126"/>
                <a:gd name="T25" fmla="*/ 34 h 89"/>
                <a:gd name="T26" fmla="*/ 0 w 126"/>
                <a:gd name="T27" fmla="*/ 55 h 89"/>
                <a:gd name="T28" fmla="*/ 16 w 126"/>
                <a:gd name="T29" fmla="*/ 71 h 89"/>
                <a:gd name="T30" fmla="*/ 28 w 126"/>
                <a:gd name="T31" fmla="*/ 71 h 89"/>
                <a:gd name="T32" fmla="*/ 28 w 126"/>
                <a:gd name="T33" fmla="*/ 82 h 89"/>
                <a:gd name="T34" fmla="*/ 32 w 126"/>
                <a:gd name="T35" fmla="*/ 88 h 89"/>
                <a:gd name="T36" fmla="*/ 35 w 126"/>
                <a:gd name="T37" fmla="*/ 89 h 89"/>
                <a:gd name="T38" fmla="*/ 39 w 126"/>
                <a:gd name="T39" fmla="*/ 87 h 89"/>
                <a:gd name="T40" fmla="*/ 56 w 126"/>
                <a:gd name="T41" fmla="*/ 71 h 89"/>
                <a:gd name="T42" fmla="*/ 110 w 126"/>
                <a:gd name="T43" fmla="*/ 71 h 89"/>
                <a:gd name="T44" fmla="*/ 126 w 126"/>
                <a:gd name="T45" fmla="*/ 55 h 89"/>
                <a:gd name="T46" fmla="*/ 126 w 126"/>
                <a:gd name="T47" fmla="*/ 34 h 89"/>
                <a:gd name="T48" fmla="*/ 126 w 126"/>
                <a:gd name="T49" fmla="*/ 23 h 89"/>
                <a:gd name="T50" fmla="*/ 119 w 126"/>
                <a:gd name="T51" fmla="*/ 25 h 89"/>
                <a:gd name="T52" fmla="*/ 107 w 126"/>
                <a:gd name="T53"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89">
                  <a:moveTo>
                    <a:pt x="107" y="25"/>
                  </a:moveTo>
                  <a:cubicBezTo>
                    <a:pt x="107" y="35"/>
                    <a:pt x="107" y="35"/>
                    <a:pt x="107" y="35"/>
                  </a:cubicBezTo>
                  <a:cubicBezTo>
                    <a:pt x="107" y="37"/>
                    <a:pt x="106" y="39"/>
                    <a:pt x="104" y="40"/>
                  </a:cubicBezTo>
                  <a:cubicBezTo>
                    <a:pt x="103" y="40"/>
                    <a:pt x="102" y="41"/>
                    <a:pt x="102" y="41"/>
                  </a:cubicBezTo>
                  <a:cubicBezTo>
                    <a:pt x="100" y="41"/>
                    <a:pt x="99" y="40"/>
                    <a:pt x="97" y="39"/>
                  </a:cubicBezTo>
                  <a:cubicBezTo>
                    <a:pt x="82" y="25"/>
                    <a:pt x="82" y="25"/>
                    <a:pt x="82" y="25"/>
                  </a:cubicBezTo>
                  <a:cubicBezTo>
                    <a:pt x="47" y="25"/>
                    <a:pt x="47" y="25"/>
                    <a:pt x="47" y="25"/>
                  </a:cubicBezTo>
                  <a:cubicBezTo>
                    <a:pt x="39" y="25"/>
                    <a:pt x="33" y="18"/>
                    <a:pt x="33" y="11"/>
                  </a:cubicBezTo>
                  <a:cubicBezTo>
                    <a:pt x="33" y="0"/>
                    <a:pt x="33" y="0"/>
                    <a:pt x="33" y="0"/>
                  </a:cubicBezTo>
                  <a:cubicBezTo>
                    <a:pt x="25" y="0"/>
                    <a:pt x="25" y="0"/>
                    <a:pt x="25" y="0"/>
                  </a:cubicBezTo>
                  <a:cubicBezTo>
                    <a:pt x="16" y="0"/>
                    <a:pt x="16" y="0"/>
                    <a:pt x="16" y="0"/>
                  </a:cubicBezTo>
                  <a:cubicBezTo>
                    <a:pt x="7" y="0"/>
                    <a:pt x="0" y="8"/>
                    <a:pt x="0" y="16"/>
                  </a:cubicBezTo>
                  <a:cubicBezTo>
                    <a:pt x="0" y="34"/>
                    <a:pt x="0" y="34"/>
                    <a:pt x="0" y="34"/>
                  </a:cubicBezTo>
                  <a:cubicBezTo>
                    <a:pt x="0" y="55"/>
                    <a:pt x="0" y="55"/>
                    <a:pt x="0" y="55"/>
                  </a:cubicBezTo>
                  <a:cubicBezTo>
                    <a:pt x="0" y="64"/>
                    <a:pt x="7" y="71"/>
                    <a:pt x="16" y="71"/>
                  </a:cubicBezTo>
                  <a:cubicBezTo>
                    <a:pt x="28" y="71"/>
                    <a:pt x="28" y="71"/>
                    <a:pt x="28" y="71"/>
                  </a:cubicBezTo>
                  <a:cubicBezTo>
                    <a:pt x="28" y="82"/>
                    <a:pt x="28" y="82"/>
                    <a:pt x="28" y="82"/>
                  </a:cubicBezTo>
                  <a:cubicBezTo>
                    <a:pt x="28" y="85"/>
                    <a:pt x="30" y="87"/>
                    <a:pt x="32" y="88"/>
                  </a:cubicBezTo>
                  <a:cubicBezTo>
                    <a:pt x="33" y="89"/>
                    <a:pt x="34" y="89"/>
                    <a:pt x="35" y="89"/>
                  </a:cubicBezTo>
                  <a:cubicBezTo>
                    <a:pt x="36" y="89"/>
                    <a:pt x="38" y="88"/>
                    <a:pt x="39" y="87"/>
                  </a:cubicBezTo>
                  <a:cubicBezTo>
                    <a:pt x="56" y="71"/>
                    <a:pt x="56" y="71"/>
                    <a:pt x="56" y="71"/>
                  </a:cubicBezTo>
                  <a:cubicBezTo>
                    <a:pt x="110" y="71"/>
                    <a:pt x="110" y="71"/>
                    <a:pt x="110" y="71"/>
                  </a:cubicBezTo>
                  <a:cubicBezTo>
                    <a:pt x="119" y="71"/>
                    <a:pt x="126" y="64"/>
                    <a:pt x="126" y="55"/>
                  </a:cubicBezTo>
                  <a:cubicBezTo>
                    <a:pt x="126" y="34"/>
                    <a:pt x="126" y="34"/>
                    <a:pt x="126" y="34"/>
                  </a:cubicBezTo>
                  <a:cubicBezTo>
                    <a:pt x="126" y="23"/>
                    <a:pt x="126" y="23"/>
                    <a:pt x="126" y="23"/>
                  </a:cubicBezTo>
                  <a:cubicBezTo>
                    <a:pt x="124" y="24"/>
                    <a:pt x="121" y="25"/>
                    <a:pt x="119" y="25"/>
                  </a:cubicBezTo>
                  <a:lnTo>
                    <a:pt x="10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grpSp>
      <p:grpSp>
        <p:nvGrpSpPr>
          <p:cNvPr id="38" name="Group 25"/>
          <p:cNvGrpSpPr/>
          <p:nvPr/>
        </p:nvGrpSpPr>
        <p:grpSpPr>
          <a:xfrm>
            <a:off x="7280019" y="3706970"/>
            <a:ext cx="406357" cy="428590"/>
            <a:chOff x="8804275" y="3135313"/>
            <a:chExt cx="449263" cy="476250"/>
          </a:xfrm>
          <a:solidFill>
            <a:srgbClr val="5A5A5A"/>
          </a:solidFill>
          <a:effectLst/>
        </p:grpSpPr>
        <p:sp>
          <p:nvSpPr>
            <p:cNvPr id="39" name="Freeform 26"/>
            <p:cNvSpPr>
              <a:spLocks noEditPoints="1"/>
            </p:cNvSpPr>
            <p:nvPr/>
          </p:nvSpPr>
          <p:spPr bwMode="auto">
            <a:xfrm>
              <a:off x="9040813" y="3322638"/>
              <a:ext cx="212725" cy="288925"/>
            </a:xfrm>
            <a:custGeom>
              <a:avLst/>
              <a:gdLst>
                <a:gd name="T0" fmla="*/ 43 w 57"/>
                <a:gd name="T1" fmla="*/ 0 h 77"/>
                <a:gd name="T2" fmla="*/ 14 w 57"/>
                <a:gd name="T3" fmla="*/ 0 h 77"/>
                <a:gd name="T4" fmla="*/ 0 w 57"/>
                <a:gd name="T5" fmla="*/ 13 h 77"/>
                <a:gd name="T6" fmla="*/ 0 w 57"/>
                <a:gd name="T7" fmla="*/ 63 h 77"/>
                <a:gd name="T8" fmla="*/ 14 w 57"/>
                <a:gd name="T9" fmla="*/ 77 h 77"/>
                <a:gd name="T10" fmla="*/ 43 w 57"/>
                <a:gd name="T11" fmla="*/ 77 h 77"/>
                <a:gd name="T12" fmla="*/ 57 w 57"/>
                <a:gd name="T13" fmla="*/ 63 h 77"/>
                <a:gd name="T14" fmla="*/ 57 w 57"/>
                <a:gd name="T15" fmla="*/ 13 h 77"/>
                <a:gd name="T16" fmla="*/ 43 w 57"/>
                <a:gd name="T17" fmla="*/ 0 h 77"/>
                <a:gd name="T18" fmla="*/ 28 w 57"/>
                <a:gd name="T19" fmla="*/ 72 h 77"/>
                <a:gd name="T20" fmla="*/ 25 w 57"/>
                <a:gd name="T21" fmla="*/ 69 h 77"/>
                <a:gd name="T22" fmla="*/ 28 w 57"/>
                <a:gd name="T23" fmla="*/ 66 h 77"/>
                <a:gd name="T24" fmla="*/ 31 w 57"/>
                <a:gd name="T25" fmla="*/ 69 h 77"/>
                <a:gd name="T26" fmla="*/ 28 w 57"/>
                <a:gd name="T27" fmla="*/ 72 h 77"/>
                <a:gd name="T28" fmla="*/ 46 w 57"/>
                <a:gd name="T29" fmla="*/ 61 h 77"/>
                <a:gd name="T30" fmla="*/ 11 w 57"/>
                <a:gd name="T31" fmla="*/ 61 h 77"/>
                <a:gd name="T32" fmla="*/ 11 w 57"/>
                <a:gd name="T33" fmla="*/ 10 h 77"/>
                <a:gd name="T34" fmla="*/ 46 w 57"/>
                <a:gd name="T35" fmla="*/ 10 h 77"/>
                <a:gd name="T36" fmla="*/ 46 w 57"/>
                <a:gd name="T37"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77">
                  <a:moveTo>
                    <a:pt x="43" y="0"/>
                  </a:moveTo>
                  <a:cubicBezTo>
                    <a:pt x="14" y="0"/>
                    <a:pt x="14" y="0"/>
                    <a:pt x="14" y="0"/>
                  </a:cubicBezTo>
                  <a:cubicBezTo>
                    <a:pt x="6" y="0"/>
                    <a:pt x="0" y="6"/>
                    <a:pt x="0" y="13"/>
                  </a:cubicBezTo>
                  <a:cubicBezTo>
                    <a:pt x="0" y="63"/>
                    <a:pt x="0" y="63"/>
                    <a:pt x="0" y="63"/>
                  </a:cubicBezTo>
                  <a:cubicBezTo>
                    <a:pt x="0" y="71"/>
                    <a:pt x="6" y="77"/>
                    <a:pt x="14" y="77"/>
                  </a:cubicBezTo>
                  <a:cubicBezTo>
                    <a:pt x="43" y="77"/>
                    <a:pt x="43" y="77"/>
                    <a:pt x="43" y="77"/>
                  </a:cubicBezTo>
                  <a:cubicBezTo>
                    <a:pt x="51" y="77"/>
                    <a:pt x="57" y="71"/>
                    <a:pt x="57" y="63"/>
                  </a:cubicBezTo>
                  <a:cubicBezTo>
                    <a:pt x="57" y="13"/>
                    <a:pt x="57" y="13"/>
                    <a:pt x="57" y="13"/>
                  </a:cubicBezTo>
                  <a:cubicBezTo>
                    <a:pt x="57" y="6"/>
                    <a:pt x="51" y="0"/>
                    <a:pt x="43" y="0"/>
                  </a:cubicBezTo>
                  <a:close/>
                  <a:moveTo>
                    <a:pt x="28" y="72"/>
                  </a:moveTo>
                  <a:cubicBezTo>
                    <a:pt x="27" y="72"/>
                    <a:pt x="25" y="70"/>
                    <a:pt x="25" y="69"/>
                  </a:cubicBezTo>
                  <a:cubicBezTo>
                    <a:pt x="25" y="67"/>
                    <a:pt x="27" y="66"/>
                    <a:pt x="28" y="66"/>
                  </a:cubicBezTo>
                  <a:cubicBezTo>
                    <a:pt x="30" y="66"/>
                    <a:pt x="31" y="67"/>
                    <a:pt x="31" y="69"/>
                  </a:cubicBezTo>
                  <a:cubicBezTo>
                    <a:pt x="31" y="70"/>
                    <a:pt x="30" y="72"/>
                    <a:pt x="28" y="72"/>
                  </a:cubicBezTo>
                  <a:close/>
                  <a:moveTo>
                    <a:pt x="46" y="61"/>
                  </a:moveTo>
                  <a:cubicBezTo>
                    <a:pt x="11" y="61"/>
                    <a:pt x="11" y="61"/>
                    <a:pt x="11" y="61"/>
                  </a:cubicBezTo>
                  <a:cubicBezTo>
                    <a:pt x="11" y="10"/>
                    <a:pt x="11" y="10"/>
                    <a:pt x="11" y="10"/>
                  </a:cubicBezTo>
                  <a:cubicBezTo>
                    <a:pt x="46" y="10"/>
                    <a:pt x="46" y="10"/>
                    <a:pt x="46" y="10"/>
                  </a:cubicBezTo>
                  <a:lnTo>
                    <a:pt x="46"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sp>
          <p:nvSpPr>
            <p:cNvPr id="40" name="Freeform 27"/>
            <p:cNvSpPr/>
            <p:nvPr/>
          </p:nvSpPr>
          <p:spPr bwMode="auto">
            <a:xfrm>
              <a:off x="8804275" y="3135313"/>
              <a:ext cx="412750" cy="461963"/>
            </a:xfrm>
            <a:custGeom>
              <a:avLst/>
              <a:gdLst>
                <a:gd name="T0" fmla="*/ 37 w 110"/>
                <a:gd name="T1" fmla="*/ 61 h 123"/>
                <a:gd name="T2" fmla="*/ 76 w 110"/>
                <a:gd name="T3" fmla="*/ 42 h 123"/>
                <a:gd name="T4" fmla="*/ 100 w 110"/>
                <a:gd name="T5" fmla="*/ 42 h 123"/>
                <a:gd name="T6" fmla="*/ 102 w 110"/>
                <a:gd name="T7" fmla="*/ 37 h 123"/>
                <a:gd name="T8" fmla="*/ 106 w 110"/>
                <a:gd name="T9" fmla="*/ 33 h 123"/>
                <a:gd name="T10" fmla="*/ 107 w 110"/>
                <a:gd name="T11" fmla="*/ 20 h 123"/>
                <a:gd name="T12" fmla="*/ 91 w 110"/>
                <a:gd name="T13" fmla="*/ 15 h 123"/>
                <a:gd name="T14" fmla="*/ 85 w 110"/>
                <a:gd name="T15" fmla="*/ 21 h 123"/>
                <a:gd name="T16" fmla="*/ 85 w 110"/>
                <a:gd name="T17" fmla="*/ 21 h 123"/>
                <a:gd name="T18" fmla="*/ 75 w 110"/>
                <a:gd name="T19" fmla="*/ 21 h 123"/>
                <a:gd name="T20" fmla="*/ 73 w 110"/>
                <a:gd name="T21" fmla="*/ 14 h 123"/>
                <a:gd name="T22" fmla="*/ 73 w 110"/>
                <a:gd name="T23" fmla="*/ 8 h 123"/>
                <a:gd name="T24" fmla="*/ 58 w 110"/>
                <a:gd name="T25" fmla="*/ 0 h 123"/>
                <a:gd name="T26" fmla="*/ 50 w 110"/>
                <a:gd name="T27" fmla="*/ 10 h 123"/>
                <a:gd name="T28" fmla="*/ 50 w 110"/>
                <a:gd name="T29" fmla="*/ 16 h 123"/>
                <a:gd name="T30" fmla="*/ 50 w 110"/>
                <a:gd name="T31" fmla="*/ 16 h 123"/>
                <a:gd name="T32" fmla="*/ 50 w 110"/>
                <a:gd name="T33" fmla="*/ 17 h 123"/>
                <a:gd name="T34" fmla="*/ 50 w 110"/>
                <a:gd name="T35" fmla="*/ 17 h 123"/>
                <a:gd name="T36" fmla="*/ 49 w 110"/>
                <a:gd name="T37" fmla="*/ 18 h 123"/>
                <a:gd name="T38" fmla="*/ 49 w 110"/>
                <a:gd name="T39" fmla="*/ 19 h 123"/>
                <a:gd name="T40" fmla="*/ 42 w 110"/>
                <a:gd name="T41" fmla="*/ 23 h 123"/>
                <a:gd name="T42" fmla="*/ 36 w 110"/>
                <a:gd name="T43" fmla="*/ 20 h 123"/>
                <a:gd name="T44" fmla="*/ 32 w 110"/>
                <a:gd name="T45" fmla="*/ 15 h 123"/>
                <a:gd name="T46" fmla="*/ 15 w 110"/>
                <a:gd name="T47" fmla="*/ 20 h 123"/>
                <a:gd name="T48" fmla="*/ 17 w 110"/>
                <a:gd name="T49" fmla="*/ 33 h 123"/>
                <a:gd name="T50" fmla="*/ 21 w 110"/>
                <a:gd name="T51" fmla="*/ 37 h 123"/>
                <a:gd name="T52" fmla="*/ 22 w 110"/>
                <a:gd name="T53" fmla="*/ 38 h 123"/>
                <a:gd name="T54" fmla="*/ 22 w 110"/>
                <a:gd name="T55" fmla="*/ 39 h 123"/>
                <a:gd name="T56" fmla="*/ 22 w 110"/>
                <a:gd name="T57" fmla="*/ 39 h 123"/>
                <a:gd name="T58" fmla="*/ 22 w 110"/>
                <a:gd name="T59" fmla="*/ 40 h 123"/>
                <a:gd name="T60" fmla="*/ 23 w 110"/>
                <a:gd name="T61" fmla="*/ 41 h 123"/>
                <a:gd name="T62" fmla="*/ 23 w 110"/>
                <a:gd name="T63" fmla="*/ 41 h 123"/>
                <a:gd name="T64" fmla="*/ 21 w 110"/>
                <a:gd name="T65" fmla="*/ 48 h 123"/>
                <a:gd name="T66" fmla="*/ 14 w 110"/>
                <a:gd name="T67" fmla="*/ 50 h 123"/>
                <a:gd name="T68" fmla="*/ 8 w 110"/>
                <a:gd name="T69" fmla="*/ 50 h 123"/>
                <a:gd name="T70" fmla="*/ 0 w 110"/>
                <a:gd name="T71" fmla="*/ 65 h 123"/>
                <a:gd name="T72" fmla="*/ 10 w 110"/>
                <a:gd name="T73" fmla="*/ 73 h 123"/>
                <a:gd name="T74" fmla="*/ 17 w 110"/>
                <a:gd name="T75" fmla="*/ 73 h 123"/>
                <a:gd name="T76" fmla="*/ 17 w 110"/>
                <a:gd name="T77" fmla="*/ 73 h 123"/>
                <a:gd name="T78" fmla="*/ 23 w 110"/>
                <a:gd name="T79" fmla="*/ 81 h 123"/>
                <a:gd name="T80" fmla="*/ 20 w 110"/>
                <a:gd name="T81" fmla="*/ 87 h 123"/>
                <a:gd name="T82" fmla="*/ 17 w 110"/>
                <a:gd name="T83" fmla="*/ 89 h 123"/>
                <a:gd name="T84" fmla="*/ 15 w 110"/>
                <a:gd name="T85" fmla="*/ 102 h 123"/>
                <a:gd name="T86" fmla="*/ 32 w 110"/>
                <a:gd name="T87" fmla="*/ 107 h 123"/>
                <a:gd name="T88" fmla="*/ 37 w 110"/>
                <a:gd name="T89" fmla="*/ 102 h 123"/>
                <a:gd name="T90" fmla="*/ 38 w 110"/>
                <a:gd name="T91" fmla="*/ 102 h 123"/>
                <a:gd name="T92" fmla="*/ 38 w 110"/>
                <a:gd name="T93" fmla="*/ 101 h 123"/>
                <a:gd name="T94" fmla="*/ 39 w 110"/>
                <a:gd name="T95" fmla="*/ 101 h 123"/>
                <a:gd name="T96" fmla="*/ 40 w 110"/>
                <a:gd name="T97" fmla="*/ 100 h 123"/>
                <a:gd name="T98" fmla="*/ 40 w 110"/>
                <a:gd name="T99" fmla="*/ 100 h 123"/>
                <a:gd name="T100" fmla="*/ 41 w 110"/>
                <a:gd name="T101" fmla="*/ 100 h 123"/>
                <a:gd name="T102" fmla="*/ 41 w 110"/>
                <a:gd name="T103" fmla="*/ 100 h 123"/>
                <a:gd name="T104" fmla="*/ 48 w 110"/>
                <a:gd name="T105" fmla="*/ 102 h 123"/>
                <a:gd name="T106" fmla="*/ 50 w 110"/>
                <a:gd name="T107" fmla="*/ 109 h 123"/>
                <a:gd name="T108" fmla="*/ 50 w 110"/>
                <a:gd name="T109" fmla="*/ 115 h 123"/>
                <a:gd name="T110" fmla="*/ 58 w 110"/>
                <a:gd name="T111" fmla="*/ 123 h 123"/>
                <a:gd name="T112" fmla="*/ 56 w 110"/>
                <a:gd name="T113" fmla="*/ 8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23">
                  <a:moveTo>
                    <a:pt x="56" y="85"/>
                  </a:moveTo>
                  <a:cubicBezTo>
                    <a:pt x="45" y="82"/>
                    <a:pt x="37" y="73"/>
                    <a:pt x="37" y="61"/>
                  </a:cubicBezTo>
                  <a:cubicBezTo>
                    <a:pt x="37" y="48"/>
                    <a:pt x="48" y="37"/>
                    <a:pt x="61" y="37"/>
                  </a:cubicBezTo>
                  <a:cubicBezTo>
                    <a:pt x="67" y="37"/>
                    <a:pt x="72" y="39"/>
                    <a:pt x="76" y="42"/>
                  </a:cubicBezTo>
                  <a:cubicBezTo>
                    <a:pt x="76" y="42"/>
                    <a:pt x="77" y="42"/>
                    <a:pt x="77" y="42"/>
                  </a:cubicBezTo>
                  <a:cubicBezTo>
                    <a:pt x="100" y="42"/>
                    <a:pt x="100" y="42"/>
                    <a:pt x="100" y="42"/>
                  </a:cubicBezTo>
                  <a:cubicBezTo>
                    <a:pt x="100" y="41"/>
                    <a:pt x="100" y="40"/>
                    <a:pt x="100" y="40"/>
                  </a:cubicBezTo>
                  <a:cubicBezTo>
                    <a:pt x="101" y="39"/>
                    <a:pt x="101" y="38"/>
                    <a:pt x="102" y="37"/>
                  </a:cubicBezTo>
                  <a:cubicBezTo>
                    <a:pt x="103" y="36"/>
                    <a:pt x="103" y="36"/>
                    <a:pt x="103" y="36"/>
                  </a:cubicBezTo>
                  <a:cubicBezTo>
                    <a:pt x="106" y="33"/>
                    <a:pt x="106" y="33"/>
                    <a:pt x="106" y="33"/>
                  </a:cubicBezTo>
                  <a:cubicBezTo>
                    <a:pt x="108" y="32"/>
                    <a:pt x="108" y="32"/>
                    <a:pt x="108" y="32"/>
                  </a:cubicBezTo>
                  <a:cubicBezTo>
                    <a:pt x="110" y="28"/>
                    <a:pt x="110" y="24"/>
                    <a:pt x="107" y="20"/>
                  </a:cubicBezTo>
                  <a:cubicBezTo>
                    <a:pt x="102" y="15"/>
                    <a:pt x="102" y="15"/>
                    <a:pt x="102" y="15"/>
                  </a:cubicBezTo>
                  <a:cubicBezTo>
                    <a:pt x="99" y="13"/>
                    <a:pt x="95" y="13"/>
                    <a:pt x="91" y="15"/>
                  </a:cubicBezTo>
                  <a:cubicBezTo>
                    <a:pt x="89" y="17"/>
                    <a:pt x="89" y="17"/>
                    <a:pt x="89" y="17"/>
                  </a:cubicBezTo>
                  <a:cubicBezTo>
                    <a:pt x="85" y="21"/>
                    <a:pt x="85" y="21"/>
                    <a:pt x="85" y="21"/>
                  </a:cubicBezTo>
                  <a:cubicBezTo>
                    <a:pt x="85" y="21"/>
                    <a:pt x="85" y="21"/>
                    <a:pt x="85" y="21"/>
                  </a:cubicBezTo>
                  <a:cubicBezTo>
                    <a:pt x="85" y="21"/>
                    <a:pt x="85" y="21"/>
                    <a:pt x="85" y="21"/>
                  </a:cubicBezTo>
                  <a:cubicBezTo>
                    <a:pt x="83" y="23"/>
                    <a:pt x="80" y="23"/>
                    <a:pt x="77" y="22"/>
                  </a:cubicBezTo>
                  <a:cubicBezTo>
                    <a:pt x="77" y="22"/>
                    <a:pt x="76" y="21"/>
                    <a:pt x="75" y="21"/>
                  </a:cubicBezTo>
                  <a:cubicBezTo>
                    <a:pt x="74" y="19"/>
                    <a:pt x="73" y="18"/>
                    <a:pt x="73" y="16"/>
                  </a:cubicBezTo>
                  <a:cubicBezTo>
                    <a:pt x="73" y="14"/>
                    <a:pt x="73" y="14"/>
                    <a:pt x="73" y="14"/>
                  </a:cubicBezTo>
                  <a:cubicBezTo>
                    <a:pt x="73" y="10"/>
                    <a:pt x="73" y="10"/>
                    <a:pt x="73" y="10"/>
                  </a:cubicBezTo>
                  <a:cubicBezTo>
                    <a:pt x="73" y="8"/>
                    <a:pt x="73" y="8"/>
                    <a:pt x="73" y="8"/>
                  </a:cubicBezTo>
                  <a:cubicBezTo>
                    <a:pt x="72" y="4"/>
                    <a:pt x="69" y="0"/>
                    <a:pt x="65" y="0"/>
                  </a:cubicBezTo>
                  <a:cubicBezTo>
                    <a:pt x="58" y="0"/>
                    <a:pt x="58" y="0"/>
                    <a:pt x="58" y="0"/>
                  </a:cubicBezTo>
                  <a:cubicBezTo>
                    <a:pt x="54" y="0"/>
                    <a:pt x="50" y="4"/>
                    <a:pt x="50" y="8"/>
                  </a:cubicBezTo>
                  <a:cubicBezTo>
                    <a:pt x="50" y="10"/>
                    <a:pt x="50" y="10"/>
                    <a:pt x="50" y="10"/>
                  </a:cubicBezTo>
                  <a:cubicBezTo>
                    <a:pt x="50" y="14"/>
                    <a:pt x="50" y="14"/>
                    <a:pt x="50" y="14"/>
                  </a:cubicBezTo>
                  <a:cubicBezTo>
                    <a:pt x="50" y="16"/>
                    <a:pt x="50" y="16"/>
                    <a:pt x="50" y="16"/>
                  </a:cubicBezTo>
                  <a:cubicBezTo>
                    <a:pt x="50" y="16"/>
                    <a:pt x="50" y="16"/>
                    <a:pt x="50" y="16"/>
                  </a:cubicBezTo>
                  <a:cubicBezTo>
                    <a:pt x="50" y="16"/>
                    <a:pt x="50" y="16"/>
                    <a:pt x="50" y="16"/>
                  </a:cubicBezTo>
                  <a:cubicBezTo>
                    <a:pt x="50" y="16"/>
                    <a:pt x="50" y="16"/>
                    <a:pt x="50" y="17"/>
                  </a:cubicBezTo>
                  <a:cubicBezTo>
                    <a:pt x="50" y="17"/>
                    <a:pt x="50" y="17"/>
                    <a:pt x="50" y="17"/>
                  </a:cubicBezTo>
                  <a:cubicBezTo>
                    <a:pt x="50" y="17"/>
                    <a:pt x="50" y="17"/>
                    <a:pt x="50" y="17"/>
                  </a:cubicBezTo>
                  <a:cubicBezTo>
                    <a:pt x="50" y="17"/>
                    <a:pt x="50" y="17"/>
                    <a:pt x="50" y="17"/>
                  </a:cubicBezTo>
                  <a:cubicBezTo>
                    <a:pt x="50" y="18"/>
                    <a:pt x="49" y="18"/>
                    <a:pt x="49" y="18"/>
                  </a:cubicBezTo>
                  <a:cubicBezTo>
                    <a:pt x="49" y="18"/>
                    <a:pt x="49" y="18"/>
                    <a:pt x="49" y="18"/>
                  </a:cubicBezTo>
                  <a:cubicBezTo>
                    <a:pt x="49" y="18"/>
                    <a:pt x="49" y="18"/>
                    <a:pt x="49" y="19"/>
                  </a:cubicBezTo>
                  <a:cubicBezTo>
                    <a:pt x="49" y="19"/>
                    <a:pt x="49" y="19"/>
                    <a:pt x="49" y="19"/>
                  </a:cubicBezTo>
                  <a:cubicBezTo>
                    <a:pt x="49" y="20"/>
                    <a:pt x="48" y="20"/>
                    <a:pt x="47" y="21"/>
                  </a:cubicBezTo>
                  <a:cubicBezTo>
                    <a:pt x="46" y="22"/>
                    <a:pt x="44" y="23"/>
                    <a:pt x="42" y="23"/>
                  </a:cubicBezTo>
                  <a:cubicBezTo>
                    <a:pt x="40" y="23"/>
                    <a:pt x="39" y="22"/>
                    <a:pt x="37" y="21"/>
                  </a:cubicBezTo>
                  <a:cubicBezTo>
                    <a:pt x="36" y="20"/>
                    <a:pt x="36" y="20"/>
                    <a:pt x="36" y="20"/>
                  </a:cubicBezTo>
                  <a:cubicBezTo>
                    <a:pt x="33" y="17"/>
                    <a:pt x="33" y="17"/>
                    <a:pt x="33" y="17"/>
                  </a:cubicBezTo>
                  <a:cubicBezTo>
                    <a:pt x="32" y="15"/>
                    <a:pt x="32" y="15"/>
                    <a:pt x="32" y="15"/>
                  </a:cubicBezTo>
                  <a:cubicBezTo>
                    <a:pt x="28" y="13"/>
                    <a:pt x="24" y="13"/>
                    <a:pt x="20" y="15"/>
                  </a:cubicBezTo>
                  <a:cubicBezTo>
                    <a:pt x="15" y="20"/>
                    <a:pt x="15" y="20"/>
                    <a:pt x="15" y="20"/>
                  </a:cubicBezTo>
                  <a:cubicBezTo>
                    <a:pt x="13" y="24"/>
                    <a:pt x="13" y="28"/>
                    <a:pt x="15" y="32"/>
                  </a:cubicBezTo>
                  <a:cubicBezTo>
                    <a:pt x="17" y="33"/>
                    <a:pt x="17" y="33"/>
                    <a:pt x="17" y="33"/>
                  </a:cubicBezTo>
                  <a:cubicBezTo>
                    <a:pt x="21" y="37"/>
                    <a:pt x="21" y="37"/>
                    <a:pt x="21" y="37"/>
                  </a:cubicBezTo>
                  <a:cubicBezTo>
                    <a:pt x="21" y="37"/>
                    <a:pt x="21" y="37"/>
                    <a:pt x="21" y="37"/>
                  </a:cubicBezTo>
                  <a:cubicBezTo>
                    <a:pt x="21" y="38"/>
                    <a:pt x="21" y="38"/>
                    <a:pt x="21" y="38"/>
                  </a:cubicBezTo>
                  <a:cubicBezTo>
                    <a:pt x="21" y="38"/>
                    <a:pt x="21" y="38"/>
                    <a:pt x="22" y="38"/>
                  </a:cubicBezTo>
                  <a:cubicBezTo>
                    <a:pt x="22" y="38"/>
                    <a:pt x="22" y="38"/>
                    <a:pt x="22" y="38"/>
                  </a:cubicBezTo>
                  <a:cubicBezTo>
                    <a:pt x="22" y="38"/>
                    <a:pt x="22" y="38"/>
                    <a:pt x="22" y="39"/>
                  </a:cubicBezTo>
                  <a:cubicBezTo>
                    <a:pt x="22" y="39"/>
                    <a:pt x="22" y="39"/>
                    <a:pt x="22" y="39"/>
                  </a:cubicBezTo>
                  <a:cubicBezTo>
                    <a:pt x="22" y="39"/>
                    <a:pt x="22" y="39"/>
                    <a:pt x="22" y="39"/>
                  </a:cubicBezTo>
                  <a:cubicBezTo>
                    <a:pt x="22" y="39"/>
                    <a:pt x="22" y="40"/>
                    <a:pt x="22" y="40"/>
                  </a:cubicBezTo>
                  <a:cubicBezTo>
                    <a:pt x="22" y="40"/>
                    <a:pt x="22" y="40"/>
                    <a:pt x="22" y="40"/>
                  </a:cubicBezTo>
                  <a:cubicBezTo>
                    <a:pt x="22" y="40"/>
                    <a:pt x="23" y="40"/>
                    <a:pt x="23" y="40"/>
                  </a:cubicBezTo>
                  <a:cubicBezTo>
                    <a:pt x="23" y="40"/>
                    <a:pt x="23" y="41"/>
                    <a:pt x="23" y="41"/>
                  </a:cubicBezTo>
                  <a:cubicBezTo>
                    <a:pt x="23" y="41"/>
                    <a:pt x="23" y="41"/>
                    <a:pt x="23" y="41"/>
                  </a:cubicBezTo>
                  <a:cubicBezTo>
                    <a:pt x="23" y="41"/>
                    <a:pt x="23" y="41"/>
                    <a:pt x="23" y="41"/>
                  </a:cubicBezTo>
                  <a:cubicBezTo>
                    <a:pt x="23" y="44"/>
                    <a:pt x="22" y="46"/>
                    <a:pt x="21" y="48"/>
                  </a:cubicBezTo>
                  <a:cubicBezTo>
                    <a:pt x="21" y="48"/>
                    <a:pt x="21" y="48"/>
                    <a:pt x="21" y="48"/>
                  </a:cubicBezTo>
                  <a:cubicBezTo>
                    <a:pt x="19" y="49"/>
                    <a:pt x="18" y="50"/>
                    <a:pt x="16" y="50"/>
                  </a:cubicBezTo>
                  <a:cubicBezTo>
                    <a:pt x="14" y="50"/>
                    <a:pt x="14" y="50"/>
                    <a:pt x="14" y="50"/>
                  </a:cubicBezTo>
                  <a:cubicBezTo>
                    <a:pt x="10" y="50"/>
                    <a:pt x="10" y="50"/>
                    <a:pt x="10" y="50"/>
                  </a:cubicBezTo>
                  <a:cubicBezTo>
                    <a:pt x="8" y="50"/>
                    <a:pt x="8" y="50"/>
                    <a:pt x="8" y="50"/>
                  </a:cubicBezTo>
                  <a:cubicBezTo>
                    <a:pt x="4" y="50"/>
                    <a:pt x="0" y="54"/>
                    <a:pt x="0" y="58"/>
                  </a:cubicBezTo>
                  <a:cubicBezTo>
                    <a:pt x="0" y="65"/>
                    <a:pt x="0" y="65"/>
                    <a:pt x="0" y="65"/>
                  </a:cubicBezTo>
                  <a:cubicBezTo>
                    <a:pt x="0" y="69"/>
                    <a:pt x="4" y="72"/>
                    <a:pt x="8" y="73"/>
                  </a:cubicBezTo>
                  <a:cubicBezTo>
                    <a:pt x="10" y="73"/>
                    <a:pt x="10" y="73"/>
                    <a:pt x="10" y="73"/>
                  </a:cubicBezTo>
                  <a:cubicBezTo>
                    <a:pt x="16" y="73"/>
                    <a:pt x="16" y="73"/>
                    <a:pt x="16" y="73"/>
                  </a:cubicBezTo>
                  <a:cubicBezTo>
                    <a:pt x="16" y="73"/>
                    <a:pt x="16" y="73"/>
                    <a:pt x="17" y="73"/>
                  </a:cubicBezTo>
                  <a:cubicBezTo>
                    <a:pt x="17" y="73"/>
                    <a:pt x="17" y="73"/>
                    <a:pt x="17" y="73"/>
                  </a:cubicBezTo>
                  <a:cubicBezTo>
                    <a:pt x="17" y="73"/>
                    <a:pt x="17" y="73"/>
                    <a:pt x="17" y="73"/>
                  </a:cubicBezTo>
                  <a:cubicBezTo>
                    <a:pt x="21" y="74"/>
                    <a:pt x="23" y="77"/>
                    <a:pt x="23" y="81"/>
                  </a:cubicBezTo>
                  <a:cubicBezTo>
                    <a:pt x="23" y="81"/>
                    <a:pt x="23" y="81"/>
                    <a:pt x="23" y="81"/>
                  </a:cubicBezTo>
                  <a:cubicBezTo>
                    <a:pt x="23" y="82"/>
                    <a:pt x="22" y="84"/>
                    <a:pt x="21" y="85"/>
                  </a:cubicBezTo>
                  <a:cubicBezTo>
                    <a:pt x="20" y="87"/>
                    <a:pt x="20" y="87"/>
                    <a:pt x="20" y="87"/>
                  </a:cubicBezTo>
                  <a:cubicBezTo>
                    <a:pt x="20" y="87"/>
                    <a:pt x="20" y="87"/>
                    <a:pt x="20" y="87"/>
                  </a:cubicBezTo>
                  <a:cubicBezTo>
                    <a:pt x="17" y="89"/>
                    <a:pt x="17" y="89"/>
                    <a:pt x="17" y="89"/>
                  </a:cubicBezTo>
                  <a:cubicBezTo>
                    <a:pt x="15" y="91"/>
                    <a:pt x="15" y="91"/>
                    <a:pt x="15" y="91"/>
                  </a:cubicBezTo>
                  <a:cubicBezTo>
                    <a:pt x="13" y="94"/>
                    <a:pt x="13" y="99"/>
                    <a:pt x="15" y="102"/>
                  </a:cubicBezTo>
                  <a:cubicBezTo>
                    <a:pt x="20" y="107"/>
                    <a:pt x="20" y="107"/>
                    <a:pt x="20" y="107"/>
                  </a:cubicBezTo>
                  <a:cubicBezTo>
                    <a:pt x="24" y="110"/>
                    <a:pt x="28" y="110"/>
                    <a:pt x="32" y="107"/>
                  </a:cubicBezTo>
                  <a:cubicBezTo>
                    <a:pt x="33" y="106"/>
                    <a:pt x="33" y="106"/>
                    <a:pt x="33" y="106"/>
                  </a:cubicBezTo>
                  <a:cubicBezTo>
                    <a:pt x="37" y="102"/>
                    <a:pt x="37" y="102"/>
                    <a:pt x="37" y="102"/>
                  </a:cubicBezTo>
                  <a:cubicBezTo>
                    <a:pt x="37" y="102"/>
                    <a:pt x="37" y="102"/>
                    <a:pt x="37" y="102"/>
                  </a:cubicBezTo>
                  <a:cubicBezTo>
                    <a:pt x="37" y="102"/>
                    <a:pt x="38" y="102"/>
                    <a:pt x="38" y="102"/>
                  </a:cubicBezTo>
                  <a:cubicBezTo>
                    <a:pt x="38" y="101"/>
                    <a:pt x="38" y="101"/>
                    <a:pt x="38" y="101"/>
                  </a:cubicBezTo>
                  <a:cubicBezTo>
                    <a:pt x="38" y="101"/>
                    <a:pt x="38" y="101"/>
                    <a:pt x="38" y="101"/>
                  </a:cubicBezTo>
                  <a:cubicBezTo>
                    <a:pt x="38" y="101"/>
                    <a:pt x="38" y="101"/>
                    <a:pt x="39" y="101"/>
                  </a:cubicBezTo>
                  <a:cubicBezTo>
                    <a:pt x="39" y="101"/>
                    <a:pt x="39" y="101"/>
                    <a:pt x="39" y="101"/>
                  </a:cubicBezTo>
                  <a:cubicBezTo>
                    <a:pt x="39" y="101"/>
                    <a:pt x="39" y="101"/>
                    <a:pt x="39" y="101"/>
                  </a:cubicBezTo>
                  <a:cubicBezTo>
                    <a:pt x="39" y="100"/>
                    <a:pt x="40" y="100"/>
                    <a:pt x="40" y="100"/>
                  </a:cubicBezTo>
                  <a:cubicBezTo>
                    <a:pt x="40" y="100"/>
                    <a:pt x="40" y="100"/>
                    <a:pt x="40" y="100"/>
                  </a:cubicBezTo>
                  <a:cubicBezTo>
                    <a:pt x="40" y="100"/>
                    <a:pt x="40" y="100"/>
                    <a:pt x="40" y="100"/>
                  </a:cubicBezTo>
                  <a:cubicBezTo>
                    <a:pt x="40" y="100"/>
                    <a:pt x="40" y="100"/>
                    <a:pt x="41" y="100"/>
                  </a:cubicBezTo>
                  <a:cubicBezTo>
                    <a:pt x="41" y="100"/>
                    <a:pt x="41" y="100"/>
                    <a:pt x="41" y="100"/>
                  </a:cubicBezTo>
                  <a:cubicBezTo>
                    <a:pt x="41" y="100"/>
                    <a:pt x="41" y="100"/>
                    <a:pt x="41" y="100"/>
                  </a:cubicBezTo>
                  <a:cubicBezTo>
                    <a:pt x="41" y="100"/>
                    <a:pt x="41" y="100"/>
                    <a:pt x="41" y="100"/>
                  </a:cubicBezTo>
                  <a:cubicBezTo>
                    <a:pt x="41" y="100"/>
                    <a:pt x="42" y="100"/>
                    <a:pt x="42" y="100"/>
                  </a:cubicBezTo>
                  <a:cubicBezTo>
                    <a:pt x="44" y="100"/>
                    <a:pt x="46" y="101"/>
                    <a:pt x="48" y="102"/>
                  </a:cubicBezTo>
                  <a:cubicBezTo>
                    <a:pt x="49" y="103"/>
                    <a:pt x="50" y="105"/>
                    <a:pt x="50" y="107"/>
                  </a:cubicBezTo>
                  <a:cubicBezTo>
                    <a:pt x="50" y="109"/>
                    <a:pt x="50" y="109"/>
                    <a:pt x="50" y="109"/>
                  </a:cubicBezTo>
                  <a:cubicBezTo>
                    <a:pt x="50" y="113"/>
                    <a:pt x="50" y="113"/>
                    <a:pt x="50" y="113"/>
                  </a:cubicBezTo>
                  <a:cubicBezTo>
                    <a:pt x="50" y="115"/>
                    <a:pt x="50" y="115"/>
                    <a:pt x="50" y="115"/>
                  </a:cubicBezTo>
                  <a:cubicBezTo>
                    <a:pt x="50" y="119"/>
                    <a:pt x="54" y="122"/>
                    <a:pt x="58" y="123"/>
                  </a:cubicBezTo>
                  <a:cubicBezTo>
                    <a:pt x="58" y="123"/>
                    <a:pt x="58" y="123"/>
                    <a:pt x="58" y="123"/>
                  </a:cubicBezTo>
                  <a:cubicBezTo>
                    <a:pt x="56" y="120"/>
                    <a:pt x="56" y="117"/>
                    <a:pt x="56" y="113"/>
                  </a:cubicBezTo>
                  <a:lnTo>
                    <a:pt x="5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grpSp>
      <p:grpSp>
        <p:nvGrpSpPr>
          <p:cNvPr id="41" name="Group 31"/>
          <p:cNvGrpSpPr/>
          <p:nvPr/>
        </p:nvGrpSpPr>
        <p:grpSpPr>
          <a:xfrm>
            <a:off x="4521064" y="3707274"/>
            <a:ext cx="375479" cy="427983"/>
            <a:chOff x="8356600" y="3611563"/>
            <a:chExt cx="374650" cy="427037"/>
          </a:xfrm>
          <a:solidFill>
            <a:srgbClr val="5A5A5A"/>
          </a:solidFill>
          <a:effectLst/>
        </p:grpSpPr>
        <p:sp>
          <p:nvSpPr>
            <p:cNvPr id="42" name="Freeform 32"/>
            <p:cNvSpPr>
              <a:spLocks noEditPoints="1"/>
            </p:cNvSpPr>
            <p:nvPr/>
          </p:nvSpPr>
          <p:spPr bwMode="auto">
            <a:xfrm>
              <a:off x="8356600" y="3773488"/>
              <a:ext cx="374650" cy="265112"/>
            </a:xfrm>
            <a:custGeom>
              <a:avLst/>
              <a:gdLst>
                <a:gd name="T0" fmla="*/ 18 w 100"/>
                <a:gd name="T1" fmla="*/ 0 h 71"/>
                <a:gd name="T2" fmla="*/ 0 w 100"/>
                <a:gd name="T3" fmla="*/ 0 h 71"/>
                <a:gd name="T4" fmla="*/ 0 w 100"/>
                <a:gd name="T5" fmla="*/ 52 h 71"/>
                <a:gd name="T6" fmla="*/ 19 w 100"/>
                <a:gd name="T7" fmla="*/ 71 h 71"/>
                <a:gd name="T8" fmla="*/ 81 w 100"/>
                <a:gd name="T9" fmla="*/ 71 h 71"/>
                <a:gd name="T10" fmla="*/ 100 w 100"/>
                <a:gd name="T11" fmla="*/ 52 h 71"/>
                <a:gd name="T12" fmla="*/ 100 w 100"/>
                <a:gd name="T13" fmla="*/ 0 h 71"/>
                <a:gd name="T14" fmla="*/ 82 w 100"/>
                <a:gd name="T15" fmla="*/ 0 h 71"/>
                <a:gd name="T16" fmla="*/ 18 w 100"/>
                <a:gd name="T17" fmla="*/ 0 h 71"/>
                <a:gd name="T18" fmla="*/ 60 w 100"/>
                <a:gd name="T19" fmla="*/ 50 h 71"/>
                <a:gd name="T20" fmla="*/ 53 w 100"/>
                <a:gd name="T21" fmla="*/ 57 h 71"/>
                <a:gd name="T22" fmla="*/ 46 w 100"/>
                <a:gd name="T23" fmla="*/ 50 h 71"/>
                <a:gd name="T24" fmla="*/ 46 w 100"/>
                <a:gd name="T25" fmla="*/ 38 h 71"/>
                <a:gd name="T26" fmla="*/ 37 w 100"/>
                <a:gd name="T27" fmla="*/ 35 h 71"/>
                <a:gd name="T28" fmla="*/ 38 w 100"/>
                <a:gd name="T29" fmla="*/ 26 h 71"/>
                <a:gd name="T30" fmla="*/ 48 w 100"/>
                <a:gd name="T31" fmla="*/ 16 h 71"/>
                <a:gd name="T32" fmla="*/ 60 w 100"/>
                <a:gd name="T33" fmla="*/ 20 h 71"/>
                <a:gd name="T34" fmla="*/ 60 w 100"/>
                <a:gd name="T35" fmla="*/ 20 h 71"/>
                <a:gd name="T36" fmla="*/ 60 w 100"/>
                <a:gd name="T37" fmla="*/ 21 h 71"/>
                <a:gd name="T38" fmla="*/ 60 w 100"/>
                <a:gd name="T39"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71">
                  <a:moveTo>
                    <a:pt x="18" y="0"/>
                  </a:moveTo>
                  <a:cubicBezTo>
                    <a:pt x="0" y="0"/>
                    <a:pt x="0" y="0"/>
                    <a:pt x="0" y="0"/>
                  </a:cubicBezTo>
                  <a:cubicBezTo>
                    <a:pt x="0" y="52"/>
                    <a:pt x="0" y="52"/>
                    <a:pt x="0" y="52"/>
                  </a:cubicBezTo>
                  <a:cubicBezTo>
                    <a:pt x="0" y="63"/>
                    <a:pt x="8" y="71"/>
                    <a:pt x="19" y="71"/>
                  </a:cubicBezTo>
                  <a:cubicBezTo>
                    <a:pt x="81" y="71"/>
                    <a:pt x="81" y="71"/>
                    <a:pt x="81" y="71"/>
                  </a:cubicBezTo>
                  <a:cubicBezTo>
                    <a:pt x="91" y="71"/>
                    <a:pt x="100" y="63"/>
                    <a:pt x="100" y="52"/>
                  </a:cubicBezTo>
                  <a:cubicBezTo>
                    <a:pt x="100" y="0"/>
                    <a:pt x="100" y="0"/>
                    <a:pt x="100" y="0"/>
                  </a:cubicBezTo>
                  <a:cubicBezTo>
                    <a:pt x="82" y="0"/>
                    <a:pt x="82" y="0"/>
                    <a:pt x="82" y="0"/>
                  </a:cubicBezTo>
                  <a:lnTo>
                    <a:pt x="18" y="0"/>
                  </a:lnTo>
                  <a:close/>
                  <a:moveTo>
                    <a:pt x="60" y="50"/>
                  </a:moveTo>
                  <a:cubicBezTo>
                    <a:pt x="60" y="54"/>
                    <a:pt x="57" y="57"/>
                    <a:pt x="53" y="57"/>
                  </a:cubicBezTo>
                  <a:cubicBezTo>
                    <a:pt x="49" y="57"/>
                    <a:pt x="46" y="54"/>
                    <a:pt x="46" y="50"/>
                  </a:cubicBezTo>
                  <a:cubicBezTo>
                    <a:pt x="46" y="38"/>
                    <a:pt x="46" y="38"/>
                    <a:pt x="46" y="38"/>
                  </a:cubicBezTo>
                  <a:cubicBezTo>
                    <a:pt x="43" y="39"/>
                    <a:pt x="39" y="38"/>
                    <a:pt x="37" y="35"/>
                  </a:cubicBezTo>
                  <a:cubicBezTo>
                    <a:pt x="35" y="32"/>
                    <a:pt x="35" y="29"/>
                    <a:pt x="38" y="26"/>
                  </a:cubicBezTo>
                  <a:cubicBezTo>
                    <a:pt x="48" y="16"/>
                    <a:pt x="48" y="16"/>
                    <a:pt x="48" y="16"/>
                  </a:cubicBezTo>
                  <a:cubicBezTo>
                    <a:pt x="52" y="12"/>
                    <a:pt x="59" y="15"/>
                    <a:pt x="60" y="20"/>
                  </a:cubicBezTo>
                  <a:cubicBezTo>
                    <a:pt x="60" y="20"/>
                    <a:pt x="60" y="21"/>
                    <a:pt x="60" y="20"/>
                  </a:cubicBezTo>
                  <a:cubicBezTo>
                    <a:pt x="60" y="21"/>
                    <a:pt x="60" y="21"/>
                    <a:pt x="60" y="21"/>
                  </a:cubicBezTo>
                  <a:lnTo>
                    <a:pt x="60"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sp>
          <p:nvSpPr>
            <p:cNvPr id="43" name="Freeform 33"/>
            <p:cNvSpPr/>
            <p:nvPr/>
          </p:nvSpPr>
          <p:spPr bwMode="auto">
            <a:xfrm>
              <a:off x="8356600" y="3611563"/>
              <a:ext cx="374650" cy="134937"/>
            </a:xfrm>
            <a:custGeom>
              <a:avLst/>
              <a:gdLst>
                <a:gd name="T0" fmla="*/ 81 w 100"/>
                <a:gd name="T1" fmla="*/ 14 h 36"/>
                <a:gd name="T2" fmla="*/ 78 w 100"/>
                <a:gd name="T3" fmla="*/ 14 h 36"/>
                <a:gd name="T4" fmla="*/ 78 w 100"/>
                <a:gd name="T5" fmla="*/ 7 h 36"/>
                <a:gd name="T6" fmla="*/ 71 w 100"/>
                <a:gd name="T7" fmla="*/ 0 h 36"/>
                <a:gd name="T8" fmla="*/ 64 w 100"/>
                <a:gd name="T9" fmla="*/ 7 h 36"/>
                <a:gd name="T10" fmla="*/ 64 w 100"/>
                <a:gd name="T11" fmla="*/ 14 h 36"/>
                <a:gd name="T12" fmla="*/ 36 w 100"/>
                <a:gd name="T13" fmla="*/ 14 h 36"/>
                <a:gd name="T14" fmla="*/ 36 w 100"/>
                <a:gd name="T15" fmla="*/ 7 h 36"/>
                <a:gd name="T16" fmla="*/ 29 w 100"/>
                <a:gd name="T17" fmla="*/ 0 h 36"/>
                <a:gd name="T18" fmla="*/ 21 w 100"/>
                <a:gd name="T19" fmla="*/ 7 h 36"/>
                <a:gd name="T20" fmla="*/ 21 w 100"/>
                <a:gd name="T21" fmla="*/ 14 h 36"/>
                <a:gd name="T22" fmla="*/ 19 w 100"/>
                <a:gd name="T23" fmla="*/ 14 h 36"/>
                <a:gd name="T24" fmla="*/ 0 w 100"/>
                <a:gd name="T25" fmla="*/ 33 h 36"/>
                <a:gd name="T26" fmla="*/ 0 w 100"/>
                <a:gd name="T27" fmla="*/ 36 h 36"/>
                <a:gd name="T28" fmla="*/ 100 w 100"/>
                <a:gd name="T29" fmla="*/ 36 h 36"/>
                <a:gd name="T30" fmla="*/ 100 w 100"/>
                <a:gd name="T31" fmla="*/ 33 h 36"/>
                <a:gd name="T32" fmla="*/ 81 w 100"/>
                <a:gd name="T33"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36">
                  <a:moveTo>
                    <a:pt x="81" y="14"/>
                  </a:moveTo>
                  <a:cubicBezTo>
                    <a:pt x="78" y="14"/>
                    <a:pt x="78" y="14"/>
                    <a:pt x="78" y="14"/>
                  </a:cubicBezTo>
                  <a:cubicBezTo>
                    <a:pt x="78" y="7"/>
                    <a:pt x="78" y="7"/>
                    <a:pt x="78" y="7"/>
                  </a:cubicBezTo>
                  <a:cubicBezTo>
                    <a:pt x="78" y="3"/>
                    <a:pt x="75" y="0"/>
                    <a:pt x="71" y="0"/>
                  </a:cubicBezTo>
                  <a:cubicBezTo>
                    <a:pt x="67" y="0"/>
                    <a:pt x="64" y="3"/>
                    <a:pt x="64" y="7"/>
                  </a:cubicBezTo>
                  <a:cubicBezTo>
                    <a:pt x="64" y="14"/>
                    <a:pt x="64" y="14"/>
                    <a:pt x="64" y="14"/>
                  </a:cubicBezTo>
                  <a:cubicBezTo>
                    <a:pt x="36" y="14"/>
                    <a:pt x="36" y="14"/>
                    <a:pt x="36" y="14"/>
                  </a:cubicBezTo>
                  <a:cubicBezTo>
                    <a:pt x="36" y="7"/>
                    <a:pt x="36" y="7"/>
                    <a:pt x="36" y="7"/>
                  </a:cubicBezTo>
                  <a:cubicBezTo>
                    <a:pt x="36" y="3"/>
                    <a:pt x="33" y="0"/>
                    <a:pt x="29" y="0"/>
                  </a:cubicBezTo>
                  <a:cubicBezTo>
                    <a:pt x="25" y="0"/>
                    <a:pt x="21" y="3"/>
                    <a:pt x="21" y="7"/>
                  </a:cubicBezTo>
                  <a:cubicBezTo>
                    <a:pt x="21" y="14"/>
                    <a:pt x="21" y="14"/>
                    <a:pt x="21" y="14"/>
                  </a:cubicBezTo>
                  <a:cubicBezTo>
                    <a:pt x="19" y="14"/>
                    <a:pt x="19" y="14"/>
                    <a:pt x="19" y="14"/>
                  </a:cubicBezTo>
                  <a:cubicBezTo>
                    <a:pt x="8" y="14"/>
                    <a:pt x="0" y="23"/>
                    <a:pt x="0" y="33"/>
                  </a:cubicBezTo>
                  <a:cubicBezTo>
                    <a:pt x="0" y="36"/>
                    <a:pt x="0" y="36"/>
                    <a:pt x="0" y="36"/>
                  </a:cubicBezTo>
                  <a:cubicBezTo>
                    <a:pt x="100" y="36"/>
                    <a:pt x="100" y="36"/>
                    <a:pt x="100" y="36"/>
                  </a:cubicBezTo>
                  <a:cubicBezTo>
                    <a:pt x="100" y="33"/>
                    <a:pt x="100" y="33"/>
                    <a:pt x="100" y="33"/>
                  </a:cubicBezTo>
                  <a:cubicBezTo>
                    <a:pt x="100" y="23"/>
                    <a:pt x="91" y="14"/>
                    <a:pt x="8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2">
                    <a:lumMod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9497658" y="6375559"/>
            <a:ext cx="908124" cy="48244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flipV="1">
            <a:off x="220531" y="0"/>
            <a:ext cx="4219389" cy="2241551"/>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flipV="1">
            <a:off x="912913" y="0"/>
            <a:ext cx="4771429" cy="2534822"/>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a:off x="5933470" y="3604580"/>
            <a:ext cx="341454" cy="0"/>
          </a:xfrm>
          <a:prstGeom prst="line">
            <a:avLst/>
          </a:prstGeom>
          <a:ln w="25400"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496819" y="2765322"/>
            <a:ext cx="5198361" cy="830997"/>
          </a:xfrm>
          <a:prstGeom prst="rect">
            <a:avLst/>
          </a:prstGeom>
          <a:noFill/>
        </p:spPr>
        <p:txBody>
          <a:bodyPr wrap="square" rtlCol="0">
            <a:spAutoFit/>
          </a:bodyPr>
          <a:lstStyle/>
          <a:p>
            <a:pPr algn="ctr"/>
            <a:r>
              <a:rPr lang="zh-CN" altLang="en-US" sz="4800" dirty="0">
                <a:solidFill>
                  <a:srgbClr val="DE4B5D"/>
                </a:solidFill>
                <a:latin typeface="微软雅黑" panose="020B0503020204020204" pitchFamily="34" charset="-122"/>
                <a:ea typeface="微软雅黑" panose="020B0503020204020204" pitchFamily="34" charset="-122"/>
              </a:rPr>
              <a:t>谢谢观看</a:t>
            </a:r>
          </a:p>
        </p:txBody>
      </p:sp>
      <p:sp>
        <p:nvSpPr>
          <p:cNvPr id="14" name="文本框 13"/>
          <p:cNvSpPr txBox="1"/>
          <p:nvPr/>
        </p:nvSpPr>
        <p:spPr>
          <a:xfrm>
            <a:off x="4538945" y="3753047"/>
            <a:ext cx="3130503" cy="276999"/>
          </a:xfrm>
          <a:prstGeom prst="rect">
            <a:avLst/>
          </a:prstGeom>
          <a:noFill/>
        </p:spPr>
        <p:txBody>
          <a:bodyPr wrap="square" rtlCol="0">
            <a:spAutoFit/>
          </a:bodyPr>
          <a:lstStyle/>
          <a:p>
            <a:pPr algn="ctr"/>
            <a:r>
              <a:rPr lang="zh-CN" altLang="en-US" sz="1200" dirty="0">
                <a:solidFill>
                  <a:srgbClr val="5A5A5A"/>
                </a:solidFill>
                <a:latin typeface="微软雅黑" panose="020B0503020204020204" pitchFamily="34" charset="-122"/>
                <a:ea typeface="微软雅黑" panose="020B0503020204020204" pitchFamily="34" charset="-122"/>
              </a:rPr>
              <a:t>汇报人：优品</a:t>
            </a:r>
            <a:r>
              <a:rPr lang="en-US" altLang="zh-CN" sz="1200" dirty="0">
                <a:solidFill>
                  <a:srgbClr val="5A5A5A"/>
                </a:solidFill>
                <a:latin typeface="微软雅黑" panose="020B0503020204020204" pitchFamily="34" charset="-122"/>
                <a:ea typeface="微软雅黑" panose="020B0503020204020204" pitchFamily="34" charset="-122"/>
              </a:rPr>
              <a:t>PPT</a:t>
            </a:r>
            <a:r>
              <a:rPr lang="zh-CN" altLang="en-US" sz="1200" dirty="0">
                <a:solidFill>
                  <a:srgbClr val="5A5A5A"/>
                </a:solidFill>
                <a:latin typeface="微软雅黑" panose="020B0503020204020204" pitchFamily="34" charset="-122"/>
                <a:ea typeface="微软雅黑" panose="020B0503020204020204" pitchFamily="34" charset="-122"/>
              </a:rPr>
              <a:t>   汇报时间：</a:t>
            </a:r>
            <a:r>
              <a:rPr lang="en-US" altLang="zh-CN" sz="1200" dirty="0">
                <a:solidFill>
                  <a:srgbClr val="5A5A5A"/>
                </a:solidFill>
                <a:latin typeface="微软雅黑" panose="020B0503020204020204" pitchFamily="34" charset="-122"/>
                <a:ea typeface="微软雅黑" panose="020B0503020204020204" pitchFamily="34" charset="-122"/>
              </a:rPr>
              <a:t>XX</a:t>
            </a:r>
            <a:r>
              <a:rPr lang="zh-CN" altLang="en-US" sz="1200" dirty="0">
                <a:solidFill>
                  <a:srgbClr val="5A5A5A"/>
                </a:solidFill>
                <a:latin typeface="微软雅黑" panose="020B0503020204020204" pitchFamily="34" charset="-122"/>
                <a:ea typeface="微软雅黑" panose="020B0503020204020204" pitchFamily="34" charset="-122"/>
              </a:rPr>
              <a:t>年</a:t>
            </a:r>
            <a:r>
              <a:rPr lang="en-US" altLang="zh-CN" sz="1200" dirty="0">
                <a:solidFill>
                  <a:srgbClr val="5A5A5A"/>
                </a:solidFill>
                <a:latin typeface="微软雅黑" panose="020B0503020204020204" pitchFamily="34" charset="-122"/>
                <a:ea typeface="微软雅黑" panose="020B0503020204020204" pitchFamily="34" charset="-122"/>
              </a:rPr>
              <a:t>XX</a:t>
            </a:r>
            <a:r>
              <a:rPr lang="zh-CN" altLang="en-US" sz="1200" dirty="0">
                <a:solidFill>
                  <a:srgbClr val="5A5A5A"/>
                </a:solidFill>
                <a:latin typeface="微软雅黑" panose="020B0503020204020204" pitchFamily="34" charset="-122"/>
                <a:ea typeface="微软雅黑" panose="020B0503020204020204" pitchFamily="34" charset="-122"/>
              </a:rPr>
              <a:t>月</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13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flipV="1">
            <a:off x="1730671" y="0"/>
            <a:ext cx="4492591" cy="2386690"/>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3241512" y="0"/>
            <a:ext cx="1470909" cy="78142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096000" y="466344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695440" y="4288790"/>
            <a:ext cx="4836160" cy="2569210"/>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1"/>
          <p:cNvSpPr txBox="1"/>
          <p:nvPr/>
        </p:nvSpPr>
        <p:spPr>
          <a:xfrm>
            <a:off x="3809996" y="4049477"/>
            <a:ext cx="4572004"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Applicable to enterprise introduction, summary report, sales marketing, </a:t>
            </a:r>
          </a:p>
        </p:txBody>
      </p:sp>
      <p:sp>
        <p:nvSpPr>
          <p:cNvPr id="24" name="矩形 23"/>
          <p:cNvSpPr/>
          <p:nvPr/>
        </p:nvSpPr>
        <p:spPr>
          <a:xfrm>
            <a:off x="5317611" y="3680145"/>
            <a:ext cx="1556773" cy="369332"/>
          </a:xfrm>
          <a:prstGeom prst="rect">
            <a:avLst/>
          </a:prstGeom>
        </p:spPr>
        <p:txBody>
          <a:bodyPr wrap="none">
            <a:spAutoFit/>
          </a:bodyPr>
          <a:lstStyle/>
          <a:p>
            <a:pPr>
              <a:spcBef>
                <a:spcPct val="0"/>
              </a:spcBef>
            </a:pPr>
            <a:r>
              <a:rPr lang="en-US" altLang="zh-CN" sz="1800" dirty="0">
                <a:solidFill>
                  <a:srgbClr val="5A5A5A"/>
                </a:solidFill>
                <a:latin typeface="微软雅黑" panose="020B0503020204020204" pitchFamily="34" charset="-122"/>
                <a:ea typeface="微软雅黑" panose="020B0503020204020204" pitchFamily="34" charset="-122"/>
              </a:rPr>
              <a:t>Introduction</a:t>
            </a:r>
          </a:p>
        </p:txBody>
      </p:sp>
      <p:sp>
        <p:nvSpPr>
          <p:cNvPr id="25" name="TextBox 76"/>
          <p:cNvSpPr txBox="1"/>
          <p:nvPr/>
        </p:nvSpPr>
        <p:spPr>
          <a:xfrm>
            <a:off x="4323047" y="3211555"/>
            <a:ext cx="3545903" cy="523220"/>
          </a:xfrm>
          <a:prstGeom prst="rect">
            <a:avLst/>
          </a:prstGeom>
          <a:noFill/>
        </p:spPr>
        <p:txBody>
          <a:bodyPr wrap="square" rtlCol="0">
            <a:spAutoFit/>
          </a:bodyPr>
          <a:lstStyle/>
          <a:p>
            <a:pPr algn="ctr"/>
            <a:r>
              <a:rPr lang="zh-CN" altLang="en-US" sz="2800" dirty="0">
                <a:solidFill>
                  <a:srgbClr val="5A5A5A"/>
                </a:solidFill>
                <a:latin typeface="微软雅黑" panose="020B0503020204020204" pitchFamily="34" charset="-122"/>
                <a:ea typeface="微软雅黑" panose="020B0503020204020204" pitchFamily="34" charset="-122"/>
              </a:rPr>
              <a:t>引言</a:t>
            </a:r>
          </a:p>
        </p:txBody>
      </p:sp>
      <p:sp>
        <p:nvSpPr>
          <p:cNvPr id="26" name="TextBox 76"/>
          <p:cNvSpPr txBox="1"/>
          <p:nvPr/>
        </p:nvSpPr>
        <p:spPr>
          <a:xfrm>
            <a:off x="5182944" y="2239727"/>
            <a:ext cx="1826109" cy="923330"/>
          </a:xfrm>
          <a:prstGeom prst="rect">
            <a:avLst/>
          </a:prstGeom>
          <a:noFill/>
        </p:spPr>
        <p:txBody>
          <a:bodyPr wrap="square" rtlCol="0">
            <a:spAutoFit/>
          </a:bodyPr>
          <a:lstStyle/>
          <a:p>
            <a:pPr algn="ctr"/>
            <a:r>
              <a:rPr lang="en-US" altLang="zh-CN" sz="5400" dirty="0">
                <a:solidFill>
                  <a:srgbClr val="DE4B5D"/>
                </a:solidFill>
                <a:latin typeface="微软雅黑" panose="020B0503020204020204" pitchFamily="34" charset="-122"/>
                <a:ea typeface="微软雅黑" panose="020B0503020204020204" pitchFamily="34" charset="-122"/>
              </a:rPr>
              <a:t>ONE</a:t>
            </a:r>
          </a:p>
        </p:txBody>
      </p:sp>
      <p:cxnSp>
        <p:nvCxnSpPr>
          <p:cNvPr id="28" name="直接连接符 27"/>
          <p:cNvCxnSpPr/>
          <p:nvPr/>
        </p:nvCxnSpPr>
        <p:spPr>
          <a:xfrm>
            <a:off x="5968738" y="3175229"/>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462483" y="192896"/>
            <a:ext cx="1285928" cy="400110"/>
          </a:xfrm>
          <a:prstGeom prst="rect">
            <a:avLst/>
          </a:prstGeom>
          <a:noFill/>
        </p:spPr>
        <p:txBody>
          <a:bodyPr wrap="none" rtlCol="0">
            <a:spAutoFit/>
          </a:bodyPr>
          <a:lstStyle/>
          <a:p>
            <a:pPr algn="ctr"/>
            <a:r>
              <a:rPr lang="en-US" altLang="zh-CN" sz="2000" dirty="0">
                <a:solidFill>
                  <a:srgbClr val="DE4B5D"/>
                </a:solidFill>
                <a:latin typeface="微软雅黑" panose="020B0503020204020204" pitchFamily="34" charset="-122"/>
                <a:ea typeface="微软雅黑" panose="020B0503020204020204" pitchFamily="34" charset="-122"/>
              </a:rPr>
              <a:t> </a:t>
            </a:r>
            <a:r>
              <a:rPr lang="zh-CN" altLang="en-US" sz="2000" dirty="0">
                <a:solidFill>
                  <a:srgbClr val="DE4B5D"/>
                </a:solidFill>
                <a:latin typeface="微软雅黑" panose="020B0503020204020204" pitchFamily="34" charset="-122"/>
                <a:ea typeface="微软雅黑" panose="020B0503020204020204" pitchFamily="34" charset="-122"/>
              </a:rPr>
              <a:t>编写目的</a:t>
            </a:r>
          </a:p>
        </p:txBody>
      </p:sp>
      <p:sp>
        <p:nvSpPr>
          <p:cNvPr id="15" name="文本框 14"/>
          <p:cNvSpPr txBox="1"/>
          <p:nvPr/>
        </p:nvSpPr>
        <p:spPr>
          <a:xfrm>
            <a:off x="4507448" y="527040"/>
            <a:ext cx="3195994" cy="281937"/>
          </a:xfrm>
          <a:prstGeom prst="rect">
            <a:avLst/>
          </a:prstGeom>
          <a:noFill/>
        </p:spPr>
        <p:txBody>
          <a:bodyPr wrap="square" rtlCol="0">
            <a:spAutoFit/>
          </a:bodyPr>
          <a:lstStyle/>
          <a:p>
            <a:pPr algn="ctr">
              <a:lnSpc>
                <a:spcPct val="130000"/>
              </a:lnSpc>
            </a:pPr>
            <a:r>
              <a:rPr lang="en-US" altLang="zh-CN" sz="1050" dirty="0">
                <a:solidFill>
                  <a:srgbClr val="5A5A5A"/>
                </a:solidFill>
                <a:latin typeface="微软雅黑" panose="020B0503020204020204" pitchFamily="34" charset="-122"/>
                <a:ea typeface="微软雅黑" panose="020B0503020204020204" pitchFamily="34" charset="-122"/>
              </a:rPr>
              <a:t>Purpose of compilation</a:t>
            </a:r>
          </a:p>
        </p:txBody>
      </p:sp>
      <p:cxnSp>
        <p:nvCxnSpPr>
          <p:cNvPr id="21" name="直接连接符 20"/>
          <p:cNvCxnSpPr/>
          <p:nvPr/>
        </p:nvCxnSpPr>
        <p:spPr>
          <a:xfrm>
            <a:off x="5987601" y="829991"/>
            <a:ext cx="235688"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524665" y="1358292"/>
            <a:ext cx="3210560" cy="453136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125260" y="1917205"/>
            <a:ext cx="5944132" cy="3262047"/>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此项目计划书的编写目的是为了给开发</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社区团购</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做主要的规划和整合，在开发过程中起到引导作用，保证项目团队按时保质地完成项目目标，便于项目团队成员更好地了解项目情况，使项目工作开展的各个过程合理有序，以文件化的形式，把对于在项目生存周期内的工作任务范围、各项工作的任务分解、项目团队组织结构、各团队成员的工作责任、团队内外沟通协作方式、里程碑规划、开发进度、经费预算、项目内外环境条件、风险对策等内容做出的安排以书面的方式，作为项目团队成员以及项目干系人之间的共识与约定，它又是项目生命周期内的所有项目活动的行动基础、项目团队开展和检查项目工作的依据。</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3220578" y="609600"/>
            <a:ext cx="5110480" cy="853440"/>
          </a:xfrm>
          <a:prstGeom prst="rect">
            <a:avLst/>
          </a:prstGeom>
          <a:noFill/>
          <a:ln w="25400">
            <a:solidFill>
              <a:srgbClr val="DE4B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85574" y="2127221"/>
            <a:ext cx="9161846" cy="2938048"/>
          </a:xfrm>
          <a:prstGeom prst="rect">
            <a:avLst/>
          </a:prstGeom>
          <a:noFill/>
        </p:spPr>
        <p:txBody>
          <a:bodyPr wrap="square" rtlCol="0">
            <a:spAutoFit/>
          </a:bodyPr>
          <a:lstStyle/>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社区团购是真实居住社区内居民团体的一种互联网线上线下购物消费行为，是依托真实社区的一种区域化、小众化、本地化、网络化的团购形式。社区居民可以通过平台、微信群互动团购 ，平台整合社区订单，开团销售，把相同小区人群的日常所需商品集中配送。配送完成后，社区居民即可主动上门自提。</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2020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年以来，新冠肺炎疫情改变了人们的消费习惯，社区团购迎来了爆发式增长。目前，瞄准住户周边开展业务的社区团购仍然是一个有待开发的市场。我们小组通过市场分析与用户调研，准备开发一个社区团购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，方便社区居民进行团购。 </a:t>
            </a:r>
          </a:p>
        </p:txBody>
      </p:sp>
      <p:sp>
        <p:nvSpPr>
          <p:cNvPr id="51" name="TextBox 76"/>
          <p:cNvSpPr txBox="1"/>
          <p:nvPr/>
        </p:nvSpPr>
        <p:spPr>
          <a:xfrm>
            <a:off x="4034708" y="805488"/>
            <a:ext cx="3482221" cy="461665"/>
          </a:xfrm>
          <a:prstGeom prst="rect">
            <a:avLst/>
          </a:prstGeom>
          <a:noFill/>
          <a:effectLst/>
        </p:spPr>
        <p:txBody>
          <a:bodyPr wrap="square" rtlCol="0">
            <a:spAutoFit/>
          </a:bodyPr>
          <a:lstStyle/>
          <a:p>
            <a:pPr algn="ctr"/>
            <a:r>
              <a:rPr lang="zh-CN" altLang="en-US" sz="2400" dirty="0">
                <a:solidFill>
                  <a:srgbClr val="DE4B5D"/>
                </a:solidFill>
                <a:latin typeface="微软雅黑" panose="020B0503020204020204" pitchFamily="34" charset="-122"/>
                <a:ea typeface="微软雅黑" panose="020B0503020204020204" pitchFamily="34" charset="-122"/>
              </a:rPr>
              <a:t>项目背景</a:t>
            </a:r>
          </a:p>
        </p:txBody>
      </p:sp>
    </p:spTree>
    <p:extLst>
      <p:ext uri="{BB962C8B-B14F-4D97-AF65-F5344CB8AC3E}">
        <p14:creationId xmlns:p14="http://schemas.microsoft.com/office/powerpoint/2010/main" val="3693802228"/>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6096000" y="1535877"/>
            <a:ext cx="0" cy="3667760"/>
          </a:xfrm>
          <a:prstGeom prst="line">
            <a:avLst/>
          </a:prstGeom>
          <a:ln w="25400">
            <a:solidFill>
              <a:srgbClr val="5A5A5A"/>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933440" y="1989932"/>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42885" y="2712574"/>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33440" y="3451323"/>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942885" y="4190072"/>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881880" y="1249840"/>
            <a:ext cx="2428240" cy="508000"/>
          </a:xfrm>
          <a:prstGeom prst="rect">
            <a:avLst/>
          </a:pr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76"/>
          <p:cNvSpPr txBox="1"/>
          <p:nvPr/>
        </p:nvSpPr>
        <p:spPr>
          <a:xfrm>
            <a:off x="5446402" y="1303785"/>
            <a:ext cx="12991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参考资料</a:t>
            </a:r>
          </a:p>
        </p:txBody>
      </p:sp>
      <p:sp>
        <p:nvSpPr>
          <p:cNvPr id="22" name="文本框 21"/>
          <p:cNvSpPr txBox="1"/>
          <p:nvPr/>
        </p:nvSpPr>
        <p:spPr>
          <a:xfrm>
            <a:off x="6492955" y="1922621"/>
            <a:ext cx="3508492"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张海藩，牟永敏</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软件工程导论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第</a:t>
            </a:r>
            <a:r>
              <a:rPr lang="en-US" altLang="zh-CN" sz="1400" dirty="0">
                <a:solidFill>
                  <a:srgbClr val="5A5A5A"/>
                </a:solidFill>
                <a:latin typeface="微软雅黑" panose="020B0503020204020204" pitchFamily="34" charset="-122"/>
                <a:ea typeface="微软雅黑" panose="020B0503020204020204" pitchFamily="34" charset="-122"/>
              </a:rPr>
              <a:t>6</a:t>
            </a:r>
            <a:r>
              <a:rPr lang="zh-CN" altLang="en-US" sz="1400" dirty="0">
                <a:solidFill>
                  <a:srgbClr val="5A5A5A"/>
                </a:solidFill>
                <a:latin typeface="微软雅黑" panose="020B0503020204020204" pitchFamily="34" charset="-122"/>
                <a:ea typeface="微软雅黑" panose="020B0503020204020204" pitchFamily="34" charset="-122"/>
              </a:rPr>
              <a:t>版</a:t>
            </a:r>
            <a:r>
              <a:rPr lang="en-US" altLang="zh-CN" sz="1400" dirty="0">
                <a:solidFill>
                  <a:srgbClr val="5A5A5A"/>
                </a:solidFill>
                <a:latin typeface="微软雅黑" panose="020B0503020204020204" pitchFamily="34" charset="-122"/>
                <a:ea typeface="微软雅黑" panose="020B0503020204020204" pitchFamily="34" charset="-122"/>
              </a:rPr>
              <a:t>)[M]</a:t>
            </a:r>
            <a:r>
              <a:rPr lang="zh-CN" altLang="en-US" sz="1400" dirty="0">
                <a:solidFill>
                  <a:srgbClr val="5A5A5A"/>
                </a:solidFill>
                <a:latin typeface="微软雅黑" panose="020B0503020204020204" pitchFamily="34" charset="-122"/>
                <a:ea typeface="微软雅黑" panose="020B0503020204020204" pitchFamily="34" charset="-122"/>
              </a:rPr>
              <a:t>北京：清华大学出版社</a:t>
            </a:r>
            <a:r>
              <a:rPr lang="en-US" altLang="zh-CN" sz="1400" dirty="0">
                <a:solidFill>
                  <a:srgbClr val="5A5A5A"/>
                </a:solidFill>
                <a:latin typeface="微软雅黑" panose="020B0503020204020204" pitchFamily="34" charset="-122"/>
                <a:ea typeface="微软雅黑" panose="020B0503020204020204" pitchFamily="34" charset="-122"/>
              </a:rPr>
              <a:t>. </a:t>
            </a:r>
          </a:p>
        </p:txBody>
      </p:sp>
      <p:sp>
        <p:nvSpPr>
          <p:cNvPr id="23" name="文本框 22"/>
          <p:cNvSpPr txBox="1"/>
          <p:nvPr/>
        </p:nvSpPr>
        <p:spPr>
          <a:xfrm>
            <a:off x="6492955" y="3426820"/>
            <a:ext cx="4171745"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蔡文</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李云</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靖婧</a:t>
            </a:r>
            <a:r>
              <a:rPr lang="en-US" altLang="zh-CN" sz="1400" dirty="0">
                <a:solidFill>
                  <a:srgbClr val="5A5A5A"/>
                </a:solidFill>
                <a:latin typeface="微软雅黑" panose="020B0503020204020204" pitchFamily="34" charset="-122"/>
                <a:ea typeface="微软雅黑" panose="020B0503020204020204" pitchFamily="34" charset="-122"/>
              </a:rPr>
              <a:t>.WBS</a:t>
            </a:r>
            <a:r>
              <a:rPr lang="zh-CN" altLang="en-US" sz="1400" dirty="0">
                <a:solidFill>
                  <a:srgbClr val="5A5A5A"/>
                </a:solidFill>
                <a:latin typeface="微软雅黑" panose="020B0503020204020204" pitchFamily="34" charset="-122"/>
                <a:ea typeface="微软雅黑" panose="020B0503020204020204" pitchFamily="34" charset="-122"/>
              </a:rPr>
              <a:t>在海工项目质量管理中的应用</a:t>
            </a:r>
            <a:r>
              <a:rPr lang="en-US" altLang="zh-CN" sz="1400" dirty="0">
                <a:solidFill>
                  <a:srgbClr val="5A5A5A"/>
                </a:solidFill>
                <a:latin typeface="微软雅黑" panose="020B0503020204020204" pitchFamily="34" charset="-122"/>
                <a:ea typeface="微软雅黑" panose="020B0503020204020204" pitchFamily="34" charset="-122"/>
              </a:rPr>
              <a:t>[J].</a:t>
            </a:r>
            <a:r>
              <a:rPr lang="zh-CN" altLang="en-US" sz="1400" dirty="0">
                <a:solidFill>
                  <a:srgbClr val="5A5A5A"/>
                </a:solidFill>
                <a:latin typeface="微软雅黑" panose="020B0503020204020204" pitchFamily="34" charset="-122"/>
                <a:ea typeface="微软雅黑" panose="020B0503020204020204" pitchFamily="34" charset="-122"/>
              </a:rPr>
              <a:t>上海质量</a:t>
            </a:r>
            <a:r>
              <a:rPr lang="en-US" altLang="zh-CN" sz="1400" dirty="0">
                <a:solidFill>
                  <a:srgbClr val="5A5A5A"/>
                </a:solidFill>
                <a:latin typeface="微软雅黑" panose="020B0503020204020204" pitchFamily="34" charset="-122"/>
                <a:ea typeface="微软雅黑" panose="020B0503020204020204" pitchFamily="34" charset="-122"/>
              </a:rPr>
              <a:t>,2020(07):62-66.</a:t>
            </a:r>
          </a:p>
        </p:txBody>
      </p:sp>
      <p:sp>
        <p:nvSpPr>
          <p:cNvPr id="24" name="文本框 23"/>
          <p:cNvSpPr txBox="1"/>
          <p:nvPr/>
        </p:nvSpPr>
        <p:spPr>
          <a:xfrm>
            <a:off x="360611" y="2683152"/>
            <a:ext cx="5500994" cy="625171"/>
          </a:xfrm>
          <a:prstGeom prst="rect">
            <a:avLst/>
          </a:prstGeom>
          <a:noFill/>
        </p:spPr>
        <p:txBody>
          <a:bodyPr wrap="square" rtlCol="0">
            <a:spAutoFit/>
          </a:bodyPr>
          <a:lstStyle/>
          <a:p>
            <a:pPr algn="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王硕</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曹莉敏</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尚民强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方云峰</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张巍毅</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张铁强</a:t>
            </a:r>
            <a:r>
              <a:rPr lang="en-US" altLang="zh-CN" sz="1400" dirty="0">
                <a:solidFill>
                  <a:srgbClr val="5A5A5A"/>
                </a:solidFill>
                <a:latin typeface="微软雅黑" panose="020B0503020204020204" pitchFamily="34" charset="-122"/>
                <a:ea typeface="微软雅黑" panose="020B0503020204020204" pitchFamily="34" charset="-122"/>
              </a:rPr>
              <a:t>.</a:t>
            </a:r>
            <a:r>
              <a:rPr lang="zh-CN" altLang="en-US" sz="1400" dirty="0">
                <a:solidFill>
                  <a:srgbClr val="5A5A5A"/>
                </a:solidFill>
                <a:latin typeface="微软雅黑" panose="020B0503020204020204" pitchFamily="34" charset="-122"/>
                <a:ea typeface="微软雅黑" panose="020B0503020204020204" pitchFamily="34" charset="-122"/>
              </a:rPr>
              <a:t>甘特图在大型软件研发项目管理中的应用</a:t>
            </a:r>
            <a:r>
              <a:rPr lang="en-US" altLang="zh-CN" sz="1400" dirty="0">
                <a:solidFill>
                  <a:srgbClr val="5A5A5A"/>
                </a:solidFill>
                <a:latin typeface="微软雅黑" panose="020B0503020204020204" pitchFamily="34" charset="-122"/>
                <a:ea typeface="微软雅黑" panose="020B0503020204020204" pitchFamily="34" charset="-122"/>
              </a:rPr>
              <a:t>[J].</a:t>
            </a:r>
            <a:r>
              <a:rPr lang="zh-CN" altLang="en-US" sz="1400" dirty="0">
                <a:solidFill>
                  <a:srgbClr val="5A5A5A"/>
                </a:solidFill>
                <a:latin typeface="微软雅黑" panose="020B0503020204020204" pitchFamily="34" charset="-122"/>
                <a:ea typeface="微软雅黑" panose="020B0503020204020204" pitchFamily="34" charset="-122"/>
              </a:rPr>
              <a:t>石油地球物理勘探</a:t>
            </a:r>
            <a:r>
              <a:rPr lang="en-US" altLang="zh-CN" sz="1400" dirty="0">
                <a:solidFill>
                  <a:srgbClr val="5A5A5A"/>
                </a:solidFill>
                <a:latin typeface="微软雅黑" panose="020B0503020204020204" pitchFamily="34" charset="-122"/>
                <a:ea typeface="微软雅黑" panose="020B0503020204020204" pitchFamily="34" charset="-122"/>
              </a:rPr>
              <a:t>,2018,53(S1):310-315+19-20.</a:t>
            </a:r>
          </a:p>
        </p:txBody>
      </p:sp>
      <p:sp>
        <p:nvSpPr>
          <p:cNvPr id="25" name="文本框 24"/>
          <p:cNvSpPr txBox="1"/>
          <p:nvPr/>
        </p:nvSpPr>
        <p:spPr>
          <a:xfrm>
            <a:off x="1877170" y="4174536"/>
            <a:ext cx="3948518" cy="345094"/>
          </a:xfrm>
          <a:prstGeom prst="rect">
            <a:avLst/>
          </a:prstGeom>
          <a:noFill/>
        </p:spPr>
        <p:txBody>
          <a:bodyPr wrap="square" rtlCol="0">
            <a:spAutoFit/>
          </a:bodyPr>
          <a:lstStyle/>
          <a:p>
            <a:pPr>
              <a:lnSpc>
                <a:spcPct val="130000"/>
              </a:lnSpc>
            </a:pPr>
            <a:r>
              <a:rPr lang="en-US" altLang="zh-CN" sz="1400" dirty="0">
                <a:solidFill>
                  <a:srgbClr val="5A5A5A"/>
                </a:solidFill>
                <a:latin typeface="微软雅黑" panose="020B0503020204020204" pitchFamily="34" charset="-122"/>
                <a:ea typeface="微软雅黑" panose="020B0503020204020204" pitchFamily="34" charset="-122"/>
              </a:rPr>
              <a:t>GB/T 8567-2006, </a:t>
            </a:r>
            <a:r>
              <a:rPr lang="zh-CN" altLang="en-US" sz="1400" dirty="0">
                <a:solidFill>
                  <a:srgbClr val="5A5A5A"/>
                </a:solidFill>
                <a:latin typeface="微软雅黑" panose="020B0503020204020204" pitchFamily="34" charset="-122"/>
                <a:ea typeface="微软雅黑" panose="020B0503020204020204" pitchFamily="34" charset="-122"/>
              </a:rPr>
              <a:t>计算机软件文档编制规范</a:t>
            </a:r>
            <a:r>
              <a:rPr lang="en-US" altLang="zh-CN" sz="1400" dirty="0">
                <a:solidFill>
                  <a:srgbClr val="5A5A5A"/>
                </a:solidFill>
                <a:latin typeface="微软雅黑" panose="020B0503020204020204" pitchFamily="34" charset="-122"/>
                <a:ea typeface="微软雅黑" panose="020B0503020204020204" pitchFamily="34" charset="-122"/>
              </a:rPr>
              <a:t>[S]</a:t>
            </a:r>
          </a:p>
        </p:txBody>
      </p:sp>
      <p:sp>
        <p:nvSpPr>
          <p:cNvPr id="28" name="矩形 27">
            <a:extLst>
              <a:ext uri="{FF2B5EF4-FFF2-40B4-BE49-F238E27FC236}">
                <a16:creationId xmlns:a16="http://schemas.microsoft.com/office/drawing/2014/main" id="{C4467633-6884-4467-A58A-A77F00DC757B}"/>
              </a:ext>
            </a:extLst>
          </p:cNvPr>
          <p:cNvSpPr/>
          <p:nvPr/>
        </p:nvSpPr>
        <p:spPr>
          <a:xfrm>
            <a:off x="5945318" y="4928821"/>
            <a:ext cx="325120" cy="325120"/>
          </a:xfrm>
          <a:prstGeom prst="rect">
            <a:avLst/>
          </a:prstGeom>
          <a:solidFill>
            <a:srgbClr val="DE4B5D"/>
          </a:solidFill>
          <a:ln w="38100">
            <a:solidFill>
              <a:srgbClr val="E7E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5161DA1-3DB0-40F1-B73F-7227EA4B9912}"/>
              </a:ext>
            </a:extLst>
          </p:cNvPr>
          <p:cNvSpPr txBox="1"/>
          <p:nvPr/>
        </p:nvSpPr>
        <p:spPr>
          <a:xfrm>
            <a:off x="6492954" y="4841350"/>
            <a:ext cx="4171745" cy="625171"/>
          </a:xfrm>
          <a:prstGeom prst="rect">
            <a:avLst/>
          </a:prstGeom>
          <a:noFill/>
        </p:spPr>
        <p:txBody>
          <a:bodyPr wrap="square" rtlCol="0">
            <a:spAutoFit/>
          </a:bodyPr>
          <a:lstStyle/>
          <a:p>
            <a:pPr>
              <a:lnSpc>
                <a:spcPct val="130000"/>
              </a:lnSpc>
            </a:pPr>
            <a:r>
              <a:rPr lang="zh-CN" altLang="en-US" sz="1400" dirty="0">
                <a:solidFill>
                  <a:srgbClr val="5A5A5A"/>
                </a:solidFill>
                <a:latin typeface="微软雅黑" panose="020B0503020204020204" pitchFamily="34" charset="-122"/>
                <a:ea typeface="微软雅黑" panose="020B0503020204020204" pitchFamily="34" charset="-122"/>
              </a:rPr>
              <a:t>林毅</a:t>
            </a:r>
            <a:r>
              <a:rPr lang="en-US" altLang="zh-CN" sz="1400" dirty="0">
                <a:solidFill>
                  <a:srgbClr val="5A5A5A"/>
                </a:solidFill>
                <a:latin typeface="微软雅黑" panose="020B0503020204020204" pitchFamily="34" charset="-122"/>
                <a:ea typeface="微软雅黑" panose="020B0503020204020204" pitchFamily="34" charset="-122"/>
              </a:rPr>
              <a:t>. </a:t>
            </a:r>
            <a:r>
              <a:rPr lang="zh-CN" altLang="en-US" sz="1400" dirty="0">
                <a:solidFill>
                  <a:srgbClr val="5A5A5A"/>
                </a:solidFill>
                <a:latin typeface="微软雅黑" panose="020B0503020204020204" pitchFamily="34" charset="-122"/>
                <a:ea typeface="微软雅黑" panose="020B0503020204020204" pitchFamily="34" charset="-122"/>
              </a:rPr>
              <a:t>基于</a:t>
            </a:r>
            <a:r>
              <a:rPr lang="en-US" altLang="zh-CN" sz="1400" dirty="0">
                <a:solidFill>
                  <a:srgbClr val="5A5A5A"/>
                </a:solidFill>
                <a:latin typeface="微软雅黑" panose="020B0503020204020204" pitchFamily="34" charset="-122"/>
                <a:ea typeface="微软雅黑" panose="020B0503020204020204" pitchFamily="34" charset="-122"/>
              </a:rPr>
              <a:t>SWOT</a:t>
            </a:r>
            <a:r>
              <a:rPr lang="zh-CN" altLang="en-US" sz="1400" dirty="0">
                <a:solidFill>
                  <a:srgbClr val="5A5A5A"/>
                </a:solidFill>
                <a:latin typeface="微软雅黑" panose="020B0503020204020204" pitchFamily="34" charset="-122"/>
                <a:ea typeface="微软雅黑" panose="020B0503020204020204" pitchFamily="34" charset="-122"/>
              </a:rPr>
              <a:t>工程项目管理软件的应用分析</a:t>
            </a:r>
            <a:r>
              <a:rPr lang="en-US" altLang="zh-CN" sz="1400" dirty="0">
                <a:solidFill>
                  <a:srgbClr val="5A5A5A"/>
                </a:solidFill>
                <a:latin typeface="微软雅黑" panose="020B0503020204020204" pitchFamily="34" charset="-122"/>
                <a:ea typeface="微软雅黑" panose="020B0503020204020204" pitchFamily="34" charset="-122"/>
              </a:rPr>
              <a:t>[J]. </a:t>
            </a:r>
            <a:r>
              <a:rPr lang="zh-CN" altLang="en-US" sz="1400" dirty="0">
                <a:solidFill>
                  <a:srgbClr val="5A5A5A"/>
                </a:solidFill>
                <a:latin typeface="微软雅黑" panose="020B0503020204020204" pitchFamily="34" charset="-122"/>
                <a:ea typeface="微软雅黑" panose="020B0503020204020204" pitchFamily="34" charset="-122"/>
              </a:rPr>
              <a:t>电子技术与软件工程</a:t>
            </a:r>
            <a:r>
              <a:rPr lang="en-US" altLang="zh-CN" sz="1400" dirty="0">
                <a:solidFill>
                  <a:srgbClr val="5A5A5A"/>
                </a:solidFill>
                <a:latin typeface="微软雅黑" panose="020B0503020204020204" pitchFamily="34" charset="-122"/>
                <a:ea typeface="微软雅黑" panose="020B0503020204020204" pitchFamily="34" charset="-122"/>
              </a:rPr>
              <a:t>, 2016, No.80(06):75-75</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93499" y="2782548"/>
            <a:ext cx="10329840" cy="525657"/>
          </a:xfrm>
          <a:prstGeom prst="rect">
            <a:avLst/>
          </a:prstGeom>
          <a:noFill/>
        </p:spPr>
        <p:txBody>
          <a:bodyPr wrap="square" rtlCol="0">
            <a:spAutoFit/>
          </a:bodyPr>
          <a:lstStyle/>
          <a:p>
            <a:pPr algn="ctr">
              <a:lnSpc>
                <a:spcPct val="130000"/>
              </a:lnSpc>
            </a:pPr>
            <a:r>
              <a:rPr lang="en-US" altLang="zh-CN" sz="2400" dirty="0">
                <a:solidFill>
                  <a:srgbClr val="5A5A5A"/>
                </a:solidFill>
                <a:latin typeface="微软雅黑" panose="020B0503020204020204" pitchFamily="34" charset="-122"/>
                <a:ea typeface="微软雅黑" panose="020B0503020204020204" pitchFamily="34" charset="-122"/>
              </a:rPr>
              <a:t>GB/T 8567-2006  </a:t>
            </a:r>
            <a:r>
              <a:rPr lang="zh-CN" altLang="en-US" sz="2400" dirty="0">
                <a:solidFill>
                  <a:srgbClr val="5A5A5A"/>
                </a:solidFill>
                <a:latin typeface="微软雅黑" panose="020B0503020204020204" pitchFamily="34" charset="-122"/>
                <a:ea typeface="微软雅黑" panose="020B0503020204020204" pitchFamily="34" charset="-122"/>
              </a:rPr>
              <a:t>计算机软件文档编制规范</a:t>
            </a:r>
            <a:endParaRPr lang="en-US" altLang="zh-CN" sz="2400" dirty="0">
              <a:solidFill>
                <a:srgbClr val="5A5A5A"/>
              </a:solidFill>
              <a:latin typeface="微软雅黑" panose="020B0503020204020204" pitchFamily="34" charset="-122"/>
              <a:ea typeface="微软雅黑" panose="020B0503020204020204" pitchFamily="34" charset="-122"/>
            </a:endParaRPr>
          </a:p>
        </p:txBody>
      </p:sp>
      <p:sp>
        <p:nvSpPr>
          <p:cNvPr id="12" name="TextBox 76"/>
          <p:cNvSpPr txBox="1"/>
          <p:nvPr/>
        </p:nvSpPr>
        <p:spPr>
          <a:xfrm>
            <a:off x="2863755" y="1572108"/>
            <a:ext cx="4399313" cy="646331"/>
          </a:xfrm>
          <a:prstGeom prst="rect">
            <a:avLst/>
          </a:prstGeom>
          <a:noFill/>
        </p:spPr>
        <p:txBody>
          <a:bodyPr wrap="square" rtlCol="0">
            <a:spAutoFit/>
          </a:bodyPr>
          <a:lstStyle/>
          <a:p>
            <a:pPr algn="ctr"/>
            <a:r>
              <a:rPr lang="zh-CN" altLang="en-US" sz="3600" dirty="0">
                <a:solidFill>
                  <a:srgbClr val="5A5A5A"/>
                </a:solidFill>
                <a:latin typeface="微软雅黑" panose="020B0503020204020204" pitchFamily="34" charset="-122"/>
                <a:ea typeface="微软雅黑" panose="020B0503020204020204" pitchFamily="34" charset="-122"/>
              </a:rPr>
              <a:t>标准、条约与约定</a:t>
            </a:r>
          </a:p>
        </p:txBody>
      </p:sp>
      <p:sp>
        <p:nvSpPr>
          <p:cNvPr id="18" name="Oval 21"/>
          <p:cNvSpPr>
            <a:spLocks noChangeArrowheads="1"/>
          </p:cNvSpPr>
          <p:nvPr/>
        </p:nvSpPr>
        <p:spPr bwMode="auto">
          <a:xfrm>
            <a:off x="1633044" y="1396009"/>
            <a:ext cx="1027212" cy="1027212"/>
          </a:xfrm>
          <a:prstGeom prst="diamond">
            <a:avLst/>
          </a:prstGeom>
          <a:solidFill>
            <a:srgbClr val="DE4B5D"/>
          </a:solidFill>
          <a:ln>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sz="3100">
              <a:solidFill>
                <a:schemeClr val="bg2">
                  <a:lumMod val="25000"/>
                </a:schemeClr>
              </a:solidFill>
              <a:latin typeface="微软雅黑" panose="020B0503020204020204" pitchFamily="34" charset="-122"/>
            </a:endParaRPr>
          </a:p>
        </p:txBody>
      </p:sp>
      <p:sp>
        <p:nvSpPr>
          <p:cNvPr id="19" name="Freeform 12"/>
          <p:cNvSpPr>
            <a:spLocks noEditPoints="1"/>
          </p:cNvSpPr>
          <p:nvPr/>
        </p:nvSpPr>
        <p:spPr bwMode="auto">
          <a:xfrm>
            <a:off x="1920256" y="1769677"/>
            <a:ext cx="458690" cy="279878"/>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lIns="121682" tIns="60841" rIns="121682" bIns="60841"/>
          <a:lstStyle/>
          <a:p>
            <a:endParaRPr lang="zh-CN" altLang="en-US">
              <a:solidFill>
                <a:schemeClr val="bg2">
                  <a:lumMod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sp>
        <p:nvSpPr>
          <p:cNvPr id="8" name="任意多边形 7"/>
          <p:cNvSpPr/>
          <p:nvPr/>
        </p:nvSpPr>
        <p:spPr>
          <a:xfrm flipV="1">
            <a:off x="1730671" y="0"/>
            <a:ext cx="4492591" cy="2386690"/>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flipV="1">
            <a:off x="3241512" y="0"/>
            <a:ext cx="1470909" cy="78142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a:off x="6096000" y="466344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6695440" y="4288790"/>
            <a:ext cx="4836160" cy="2569210"/>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1"/>
          <p:cNvSpPr txBox="1"/>
          <p:nvPr/>
        </p:nvSpPr>
        <p:spPr>
          <a:xfrm>
            <a:off x="3809996" y="4049477"/>
            <a:ext cx="4572004"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Fresh business general template</a:t>
            </a:r>
          </a:p>
          <a:p>
            <a:pPr algn="ctr">
              <a:lnSpc>
                <a:spcPct val="130000"/>
              </a:lnSpc>
            </a:pPr>
            <a:r>
              <a:rPr lang="en-US" altLang="zh-CN" sz="900" dirty="0">
                <a:solidFill>
                  <a:srgbClr val="5A5A5A"/>
                </a:solidFill>
                <a:latin typeface="微软雅黑" panose="020B0503020204020204" pitchFamily="34" charset="-122"/>
                <a:ea typeface="微软雅黑" panose="020B0503020204020204" pitchFamily="34" charset="-122"/>
              </a:rPr>
              <a:t>Applicable to enterprise introduction, summary report, sales marketing, </a:t>
            </a:r>
          </a:p>
        </p:txBody>
      </p:sp>
      <p:sp>
        <p:nvSpPr>
          <p:cNvPr id="24" name="矩形 23"/>
          <p:cNvSpPr/>
          <p:nvPr/>
        </p:nvSpPr>
        <p:spPr>
          <a:xfrm>
            <a:off x="5033623" y="3680145"/>
            <a:ext cx="2124749" cy="369332"/>
          </a:xfrm>
          <a:prstGeom prst="rect">
            <a:avLst/>
          </a:prstGeom>
        </p:spPr>
        <p:txBody>
          <a:bodyPr wrap="none">
            <a:spAutoFit/>
          </a:bodyPr>
          <a:lstStyle/>
          <a:p>
            <a:pPr>
              <a:spcBef>
                <a:spcPct val="0"/>
              </a:spcBef>
            </a:pPr>
            <a:r>
              <a:rPr lang="en-US" altLang="zh-CN" sz="1800" dirty="0">
                <a:solidFill>
                  <a:srgbClr val="5A5A5A"/>
                </a:solidFill>
                <a:latin typeface="微软雅黑" panose="020B0503020204020204" pitchFamily="34" charset="-122"/>
                <a:ea typeface="微软雅黑" panose="020B0503020204020204" pitchFamily="34" charset="-122"/>
              </a:rPr>
              <a:t>Project  Overview</a:t>
            </a:r>
          </a:p>
        </p:txBody>
      </p:sp>
      <p:sp>
        <p:nvSpPr>
          <p:cNvPr id="25" name="TextBox 76"/>
          <p:cNvSpPr txBox="1"/>
          <p:nvPr/>
        </p:nvSpPr>
        <p:spPr>
          <a:xfrm>
            <a:off x="4323047" y="3211555"/>
            <a:ext cx="3545903" cy="523220"/>
          </a:xfrm>
          <a:prstGeom prst="rect">
            <a:avLst/>
          </a:prstGeom>
          <a:noFill/>
        </p:spPr>
        <p:txBody>
          <a:bodyPr wrap="square" rtlCol="0">
            <a:spAutoFit/>
          </a:bodyPr>
          <a:lstStyle/>
          <a:p>
            <a:pPr algn="ctr"/>
            <a:r>
              <a:rPr lang="zh-CN" altLang="en-US" sz="2800" dirty="0">
                <a:solidFill>
                  <a:srgbClr val="5A5A5A"/>
                </a:solidFill>
                <a:latin typeface="微软雅黑" panose="020B0503020204020204" pitchFamily="34" charset="-122"/>
                <a:ea typeface="微软雅黑" panose="020B0503020204020204" pitchFamily="34" charset="-122"/>
              </a:rPr>
              <a:t>项目概述</a:t>
            </a:r>
          </a:p>
        </p:txBody>
      </p:sp>
      <p:sp>
        <p:nvSpPr>
          <p:cNvPr id="26" name="TextBox 76"/>
          <p:cNvSpPr txBox="1"/>
          <p:nvPr/>
        </p:nvSpPr>
        <p:spPr>
          <a:xfrm>
            <a:off x="4419597" y="2239727"/>
            <a:ext cx="3352804" cy="923330"/>
          </a:xfrm>
          <a:prstGeom prst="rect">
            <a:avLst/>
          </a:prstGeom>
          <a:noFill/>
        </p:spPr>
        <p:txBody>
          <a:bodyPr wrap="square" rtlCol="0">
            <a:spAutoFit/>
          </a:bodyPr>
          <a:lstStyle/>
          <a:p>
            <a:pPr algn="ctr"/>
            <a:r>
              <a:rPr lang="en-US" altLang="zh-CN" sz="5400" dirty="0">
                <a:solidFill>
                  <a:srgbClr val="DE4B5D"/>
                </a:solidFill>
                <a:latin typeface="微软雅黑" panose="020B0503020204020204" pitchFamily="34" charset="-122"/>
                <a:ea typeface="微软雅黑" panose="020B0503020204020204" pitchFamily="34" charset="-122"/>
              </a:rPr>
              <a:t>TWO</a:t>
            </a:r>
          </a:p>
        </p:txBody>
      </p:sp>
      <p:cxnSp>
        <p:nvCxnSpPr>
          <p:cNvPr id="28" name="直接连接符 27"/>
          <p:cNvCxnSpPr/>
          <p:nvPr/>
        </p:nvCxnSpPr>
        <p:spPr>
          <a:xfrm>
            <a:off x="5968738" y="3175229"/>
            <a:ext cx="25452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8EC"/>
        </a:solidFill>
        <a:effectLst/>
      </p:bgPr>
    </p:bg>
    <p:spTree>
      <p:nvGrpSpPr>
        <p:cNvPr id="1" name=""/>
        <p:cNvGrpSpPr/>
        <p:nvPr/>
      </p:nvGrpSpPr>
      <p:grpSpPr>
        <a:xfrm>
          <a:off x="0" y="0"/>
          <a:ext cx="0" cy="0"/>
          <a:chOff x="0" y="0"/>
          <a:chExt cx="0" cy="0"/>
        </a:xfrm>
      </p:grpSpPr>
      <p:grpSp>
        <p:nvGrpSpPr>
          <p:cNvPr id="3" name="组合 2"/>
          <p:cNvGrpSpPr/>
          <p:nvPr/>
        </p:nvGrpSpPr>
        <p:grpSpPr>
          <a:xfrm flipV="1">
            <a:off x="0" y="-1"/>
            <a:ext cx="1249680" cy="663893"/>
            <a:chOff x="8564880" y="5384482"/>
            <a:chExt cx="2773680" cy="1473519"/>
          </a:xfrm>
        </p:grpSpPr>
        <p:sp>
          <p:nvSpPr>
            <p:cNvPr id="8" name="任意多边形 7"/>
            <p:cNvSpPr/>
            <p:nvPr/>
          </p:nvSpPr>
          <p:spPr>
            <a:xfrm>
              <a:off x="8564880" y="5384482"/>
              <a:ext cx="2773680" cy="1473518"/>
            </a:xfrm>
            <a:custGeom>
              <a:avLst/>
              <a:gdLst>
                <a:gd name="connsiteX0" fmla="*/ 2763520 w 5527040"/>
                <a:gd name="connsiteY0" fmla="*/ 0 h 2936240"/>
                <a:gd name="connsiteX1" fmla="*/ 5527040 w 5527040"/>
                <a:gd name="connsiteY1" fmla="*/ 2936240 h 2936240"/>
                <a:gd name="connsiteX2" fmla="*/ 4828988 w 5527040"/>
                <a:gd name="connsiteY2" fmla="*/ 2936240 h 2936240"/>
                <a:gd name="connsiteX3" fmla="*/ 2763520 w 5527040"/>
                <a:gd name="connsiteY3" fmla="*/ 741680 h 2936240"/>
                <a:gd name="connsiteX4" fmla="*/ 698052 w 5527040"/>
                <a:gd name="connsiteY4" fmla="*/ 2936240 h 2936240"/>
                <a:gd name="connsiteX5" fmla="*/ 0 w 5527040"/>
                <a:gd name="connsiteY5" fmla="*/ 2936240 h 2936240"/>
                <a:gd name="connsiteX6" fmla="*/ 2763520 w 5527040"/>
                <a:gd name="connsiteY6" fmla="*/ 0 h 29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7040" h="2936240">
                  <a:moveTo>
                    <a:pt x="2763520" y="0"/>
                  </a:moveTo>
                  <a:lnTo>
                    <a:pt x="5527040" y="2936240"/>
                  </a:lnTo>
                  <a:lnTo>
                    <a:pt x="4828988" y="2936240"/>
                  </a:lnTo>
                  <a:lnTo>
                    <a:pt x="2763520" y="741680"/>
                  </a:lnTo>
                  <a:lnTo>
                    <a:pt x="698052" y="2936240"/>
                  </a:lnTo>
                  <a:lnTo>
                    <a:pt x="0" y="2936240"/>
                  </a:lnTo>
                  <a:lnTo>
                    <a:pt x="2763520"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8564880" y="5867137"/>
              <a:ext cx="1865155" cy="990864"/>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flipH="1" flipV="1">
            <a:off x="10908532" y="6248400"/>
            <a:ext cx="1283468" cy="609600"/>
            <a:chOff x="220532" y="0"/>
            <a:chExt cx="5657734" cy="2687216"/>
          </a:xfrm>
        </p:grpSpPr>
        <p:sp>
          <p:nvSpPr>
            <p:cNvPr id="9" name="任意多边形 8"/>
            <p:cNvSpPr/>
            <p:nvPr/>
          </p:nvSpPr>
          <p:spPr>
            <a:xfrm flipV="1">
              <a:off x="220532" y="0"/>
              <a:ext cx="4130936" cy="2194560"/>
            </a:xfrm>
            <a:custGeom>
              <a:avLst/>
              <a:gdLst>
                <a:gd name="connsiteX0" fmla="*/ 2065468 w 4130936"/>
                <a:gd name="connsiteY0" fmla="*/ 0 h 2194560"/>
                <a:gd name="connsiteX1" fmla="*/ 4130936 w 4130936"/>
                <a:gd name="connsiteY1" fmla="*/ 2194560 h 2194560"/>
                <a:gd name="connsiteX2" fmla="*/ 0 w 4130936"/>
                <a:gd name="connsiteY2" fmla="*/ 2194560 h 2194560"/>
                <a:gd name="connsiteX3" fmla="*/ 2065468 w 4130936"/>
                <a:gd name="connsiteY3" fmla="*/ 0 h 2194560"/>
              </a:gdLst>
              <a:ahLst/>
              <a:cxnLst>
                <a:cxn ang="0">
                  <a:pos x="connsiteX0" y="connsiteY0"/>
                </a:cxn>
                <a:cxn ang="0">
                  <a:pos x="connsiteX1" y="connsiteY1"/>
                </a:cxn>
                <a:cxn ang="0">
                  <a:pos x="connsiteX2" y="connsiteY2"/>
                </a:cxn>
                <a:cxn ang="0">
                  <a:pos x="connsiteX3" y="connsiteY3"/>
                </a:cxn>
              </a:cxnLst>
              <a:rect l="l" t="t" r="r" b="b"/>
              <a:pathLst>
                <a:path w="4130936" h="2194560">
                  <a:moveTo>
                    <a:pt x="2065468" y="0"/>
                  </a:moveTo>
                  <a:lnTo>
                    <a:pt x="4130936" y="2194560"/>
                  </a:lnTo>
                  <a:lnTo>
                    <a:pt x="0" y="2194560"/>
                  </a:lnTo>
                  <a:lnTo>
                    <a:pt x="2065468" y="0"/>
                  </a:lnTo>
                  <a:close/>
                </a:path>
              </a:pathLst>
            </a:custGeom>
            <a:solidFill>
              <a:srgbClr val="DE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9976" y="0"/>
              <a:ext cx="5058290" cy="2687216"/>
            </a:xfrm>
            <a:custGeom>
              <a:avLst/>
              <a:gdLst>
                <a:gd name="connsiteX0" fmla="*/ 0 w 4130936"/>
                <a:gd name="connsiteY0" fmla="*/ 2194560 h 2194560"/>
                <a:gd name="connsiteX1" fmla="*/ 225015 w 4130936"/>
                <a:gd name="connsiteY1" fmla="*/ 2194560 h 2194560"/>
                <a:gd name="connsiteX2" fmla="*/ 2065468 w 4130936"/>
                <a:gd name="connsiteY2" fmla="*/ 239078 h 2194560"/>
                <a:gd name="connsiteX3" fmla="*/ 3905922 w 4130936"/>
                <a:gd name="connsiteY3" fmla="*/ 2194560 h 2194560"/>
                <a:gd name="connsiteX4" fmla="*/ 4130936 w 4130936"/>
                <a:gd name="connsiteY4" fmla="*/ 2194560 h 2194560"/>
                <a:gd name="connsiteX5" fmla="*/ 2065468 w 4130936"/>
                <a:gd name="connsiteY5" fmla="*/ 0 h 2194560"/>
                <a:gd name="connsiteX6" fmla="*/ 0 w 4130936"/>
                <a:gd name="connsiteY6"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0936" h="2194560">
                  <a:moveTo>
                    <a:pt x="0" y="2194560"/>
                  </a:moveTo>
                  <a:lnTo>
                    <a:pt x="225015" y="2194560"/>
                  </a:lnTo>
                  <a:lnTo>
                    <a:pt x="2065468" y="239078"/>
                  </a:lnTo>
                  <a:lnTo>
                    <a:pt x="3905922" y="2194560"/>
                  </a:lnTo>
                  <a:lnTo>
                    <a:pt x="4130936" y="2194560"/>
                  </a:lnTo>
                  <a:lnTo>
                    <a:pt x="2065468" y="0"/>
                  </a:lnTo>
                  <a:lnTo>
                    <a:pt x="0" y="2194560"/>
                  </a:lnTo>
                  <a:close/>
                </a:path>
              </a:pathLst>
            </a:cu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76"/>
          <p:cNvSpPr txBox="1"/>
          <p:nvPr/>
        </p:nvSpPr>
        <p:spPr>
          <a:xfrm>
            <a:off x="5390463" y="331945"/>
            <a:ext cx="1107996" cy="646331"/>
          </a:xfrm>
          <a:prstGeom prst="rect">
            <a:avLst/>
          </a:prstGeom>
          <a:noFill/>
        </p:spPr>
        <p:txBody>
          <a:bodyPr wrap="none" rtlCol="0">
            <a:spAutoFit/>
          </a:bodyPr>
          <a:lstStyle/>
          <a:p>
            <a:pPr algn="ctr"/>
            <a:r>
              <a:rPr lang="zh-CN" altLang="en-US" sz="3600" dirty="0">
                <a:solidFill>
                  <a:srgbClr val="DE4B5D"/>
                </a:solidFill>
                <a:latin typeface="微软雅黑" panose="020B0503020204020204" pitchFamily="34" charset="-122"/>
                <a:ea typeface="微软雅黑" panose="020B0503020204020204" pitchFamily="34" charset="-122"/>
              </a:rPr>
              <a:t>目标</a:t>
            </a:r>
          </a:p>
        </p:txBody>
      </p:sp>
      <p:sp>
        <p:nvSpPr>
          <p:cNvPr id="15" name="文本框 14"/>
          <p:cNvSpPr txBox="1"/>
          <p:nvPr/>
        </p:nvSpPr>
        <p:spPr>
          <a:xfrm>
            <a:off x="4346464" y="862147"/>
            <a:ext cx="3195994" cy="453457"/>
          </a:xfrm>
          <a:prstGeom prst="rect">
            <a:avLst/>
          </a:prstGeom>
          <a:noFill/>
        </p:spPr>
        <p:txBody>
          <a:bodyPr wrap="square" rtlCol="0">
            <a:spAutoFit/>
          </a:bodyPr>
          <a:lstStyle/>
          <a:p>
            <a:pPr algn="ctr">
              <a:lnSpc>
                <a:spcPct val="130000"/>
              </a:lnSpc>
            </a:pPr>
            <a:r>
              <a:rPr lang="en-US" altLang="zh-CN" sz="2000" dirty="0">
                <a:solidFill>
                  <a:srgbClr val="5A5A5A"/>
                </a:solidFill>
                <a:latin typeface="微软雅黑" panose="020B0503020204020204" pitchFamily="34" charset="-122"/>
                <a:ea typeface="微软雅黑" panose="020B0503020204020204" pitchFamily="34" charset="-122"/>
              </a:rPr>
              <a:t>Target</a:t>
            </a:r>
          </a:p>
        </p:txBody>
      </p:sp>
      <p:cxnSp>
        <p:nvCxnSpPr>
          <p:cNvPr id="21" name="直接连接符 20"/>
          <p:cNvCxnSpPr>
            <a:cxnSpLocks/>
          </p:cNvCxnSpPr>
          <p:nvPr/>
        </p:nvCxnSpPr>
        <p:spPr>
          <a:xfrm>
            <a:off x="5735766" y="1398614"/>
            <a:ext cx="360234" cy="0"/>
          </a:xfrm>
          <a:prstGeom prst="line">
            <a:avLst/>
          </a:prstGeom>
          <a:ln w="22225" cap="rnd">
            <a:solidFill>
              <a:srgbClr val="DE4B5D"/>
            </a:solidFill>
          </a:ln>
        </p:spPr>
        <p:style>
          <a:lnRef idx="1">
            <a:schemeClr val="accent1"/>
          </a:lnRef>
          <a:fillRef idx="0">
            <a:schemeClr val="accent1"/>
          </a:fillRef>
          <a:effectRef idx="0">
            <a:schemeClr val="accent1"/>
          </a:effectRef>
          <a:fontRef idx="minor">
            <a:schemeClr val="tx1"/>
          </a:fontRef>
        </p:style>
      </p:cxnSp>
      <p:sp>
        <p:nvSpPr>
          <p:cNvPr id="11" name="Oval 21"/>
          <p:cNvSpPr>
            <a:spLocks noChangeArrowheads="1"/>
          </p:cNvSpPr>
          <p:nvPr/>
        </p:nvSpPr>
        <p:spPr bwMode="auto">
          <a:xfrm>
            <a:off x="985194" y="1943010"/>
            <a:ext cx="808878" cy="808878"/>
          </a:xfrm>
          <a:prstGeom prst="rect">
            <a:avLst/>
          </a:prstGeom>
          <a:solidFill>
            <a:srgbClr val="DE4B5D"/>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2" name="Freeform 12"/>
          <p:cNvSpPr>
            <a:spLocks noEditPoints="1"/>
          </p:cNvSpPr>
          <p:nvPr/>
        </p:nvSpPr>
        <p:spPr bwMode="auto">
          <a:xfrm>
            <a:off x="1190636" y="2227707"/>
            <a:ext cx="379064" cy="23129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16" name="Oval 24"/>
          <p:cNvSpPr>
            <a:spLocks noChangeArrowheads="1"/>
          </p:cNvSpPr>
          <p:nvPr/>
        </p:nvSpPr>
        <p:spPr bwMode="auto">
          <a:xfrm>
            <a:off x="6451690" y="1942815"/>
            <a:ext cx="808880" cy="807226"/>
          </a:xfrm>
          <a:prstGeom prst="rect">
            <a:avLst/>
          </a:prstGeom>
          <a:solidFill>
            <a:srgbClr val="5A5A5A"/>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18" name="文本框 17"/>
          <p:cNvSpPr txBox="1"/>
          <p:nvPr/>
        </p:nvSpPr>
        <p:spPr>
          <a:xfrm>
            <a:off x="1999514" y="1942815"/>
            <a:ext cx="3989162" cy="701346"/>
          </a:xfrm>
          <a:prstGeom prst="rect">
            <a:avLst/>
          </a:prstGeom>
          <a:noFill/>
          <a:effectLst/>
        </p:spPr>
        <p:txBody>
          <a:bodyPr wrap="square" rtlCol="0">
            <a:spAutoFit/>
          </a:bodyPr>
          <a:lstStyle/>
          <a:p>
            <a:pPr>
              <a:lnSpc>
                <a:spcPct val="130000"/>
              </a:lnSpc>
            </a:pPr>
            <a:r>
              <a:rPr lang="zh-CN" altLang="en-US" sz="1600" dirty="0">
                <a:solidFill>
                  <a:srgbClr val="5A5A5A"/>
                </a:solidFill>
                <a:latin typeface="微软雅黑" panose="020B0503020204020204" pitchFamily="34" charset="-122"/>
                <a:ea typeface="微软雅黑" panose="020B0503020204020204" pitchFamily="34" charset="-122"/>
              </a:rPr>
              <a:t>按时按量完成项目的基本功能，按时发布产品及文档</a:t>
            </a:r>
            <a:endParaRPr lang="en-US" altLang="zh-CN" sz="1600" dirty="0">
              <a:solidFill>
                <a:srgbClr val="5A5A5A"/>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397403" y="1942815"/>
            <a:ext cx="3910247" cy="701346"/>
          </a:xfrm>
          <a:prstGeom prst="rect">
            <a:avLst/>
          </a:prstGeom>
          <a:noFill/>
          <a:effectLst/>
        </p:spPr>
        <p:txBody>
          <a:bodyPr wrap="square" rtlCol="0">
            <a:spAutoFit/>
          </a:bodyPr>
          <a:lstStyle/>
          <a:p>
            <a:pPr>
              <a:lnSpc>
                <a:spcPct val="130000"/>
              </a:lnSpc>
            </a:pPr>
            <a:r>
              <a:rPr lang="zh-CN" altLang="en-US" sz="1600" dirty="0">
                <a:solidFill>
                  <a:srgbClr val="5A5A5A"/>
                </a:solidFill>
                <a:latin typeface="微软雅黑" panose="020B0503020204020204" pitchFamily="34" charset="-122"/>
                <a:ea typeface="微软雅黑" panose="020B0503020204020204" pitchFamily="34" charset="-122"/>
              </a:rPr>
              <a:t>遵循规范化的项目运作标准，文档严谨完整，代码注释充分，便于后续维护</a:t>
            </a:r>
            <a:endParaRPr lang="en-US" altLang="zh-CN" sz="1600" dirty="0">
              <a:solidFill>
                <a:srgbClr val="5A5A5A"/>
              </a:solidFill>
              <a:latin typeface="微软雅黑" panose="020B0503020204020204" pitchFamily="34" charset="-122"/>
              <a:ea typeface="微软雅黑" panose="020B0503020204020204" pitchFamily="34" charset="-122"/>
            </a:endParaRPr>
          </a:p>
        </p:txBody>
      </p:sp>
      <p:sp>
        <p:nvSpPr>
          <p:cNvPr id="22" name="Oval 21"/>
          <p:cNvSpPr>
            <a:spLocks noChangeArrowheads="1"/>
          </p:cNvSpPr>
          <p:nvPr/>
        </p:nvSpPr>
        <p:spPr bwMode="auto">
          <a:xfrm>
            <a:off x="985194" y="3696412"/>
            <a:ext cx="808878" cy="808878"/>
          </a:xfrm>
          <a:prstGeom prst="rect">
            <a:avLst/>
          </a:prstGeom>
          <a:solidFill>
            <a:srgbClr val="DE4B5D"/>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3" name="Oval 24"/>
          <p:cNvSpPr>
            <a:spLocks noChangeArrowheads="1"/>
          </p:cNvSpPr>
          <p:nvPr/>
        </p:nvSpPr>
        <p:spPr bwMode="auto">
          <a:xfrm>
            <a:off x="6451690" y="3693143"/>
            <a:ext cx="808880" cy="807226"/>
          </a:xfrm>
          <a:prstGeom prst="rect">
            <a:avLst/>
          </a:prstGeom>
          <a:solidFill>
            <a:srgbClr val="5A5A5A"/>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25" name="文本框 24"/>
          <p:cNvSpPr txBox="1"/>
          <p:nvPr/>
        </p:nvSpPr>
        <p:spPr>
          <a:xfrm>
            <a:off x="1941014" y="3626128"/>
            <a:ext cx="4044860" cy="1341521"/>
          </a:xfrm>
          <a:prstGeom prst="rect">
            <a:avLst/>
          </a:prstGeom>
          <a:noFill/>
          <a:effectLst/>
        </p:spPr>
        <p:txBody>
          <a:bodyPr wrap="square" rtlCol="0">
            <a:spAutoFit/>
          </a:bodyPr>
          <a:lstStyle/>
          <a:p>
            <a:pPr>
              <a:lnSpc>
                <a:spcPct val="130000"/>
              </a:lnSpc>
            </a:pPr>
            <a:r>
              <a:rPr lang="zh-CN" altLang="en-US" sz="1600" dirty="0">
                <a:solidFill>
                  <a:srgbClr val="5A5A5A"/>
                </a:solidFill>
                <a:latin typeface="微软雅黑" panose="020B0503020204020204" pitchFamily="34" charset="-122"/>
                <a:ea typeface="微软雅黑" panose="020B0503020204020204" pitchFamily="34" charset="-122"/>
              </a:rPr>
              <a:t>产品运行稳定，界面友好，用户易操作，尽量从用户的角度去看问题，考虑到用户使用的舒适体验感，能够提出解决问题的合理方案</a:t>
            </a:r>
            <a:endParaRPr lang="en-US" altLang="zh-CN" sz="1600" dirty="0">
              <a:solidFill>
                <a:srgbClr val="5A5A5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407512" y="3626128"/>
            <a:ext cx="3910247" cy="1021433"/>
          </a:xfrm>
          <a:prstGeom prst="rect">
            <a:avLst/>
          </a:prstGeom>
          <a:noFill/>
          <a:effectLst/>
        </p:spPr>
        <p:txBody>
          <a:bodyPr wrap="square" rtlCol="0">
            <a:spAutoFit/>
          </a:bodyPr>
          <a:lstStyle/>
          <a:p>
            <a:pPr>
              <a:lnSpc>
                <a:spcPct val="130000"/>
              </a:lnSpc>
            </a:pPr>
            <a:r>
              <a:rPr lang="zh-CN" altLang="en-US" sz="1600" dirty="0">
                <a:solidFill>
                  <a:srgbClr val="5A5A5A"/>
                </a:solidFill>
                <a:latin typeface="微软雅黑" panose="020B0503020204020204" pitchFamily="34" charset="-122"/>
                <a:ea typeface="微软雅黑" panose="020B0503020204020204" pitchFamily="34" charset="-122"/>
              </a:rPr>
              <a:t>注重团队建设，成员分工合理，团队成员合作默契，气氛融洽。每周会议讨论积极，开发过程中积极协作</a:t>
            </a:r>
            <a:endParaRPr lang="en-US" altLang="zh-CN" sz="1600" dirty="0">
              <a:solidFill>
                <a:srgbClr val="5A5A5A"/>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6685973" y="3935857"/>
            <a:ext cx="321250" cy="321798"/>
            <a:chOff x="7143757" y="2666996"/>
            <a:chExt cx="488067" cy="488901"/>
          </a:xfrm>
          <a:solidFill>
            <a:schemeClr val="bg1"/>
          </a:solidFill>
          <a:effectLst/>
        </p:grpSpPr>
        <p:sp>
          <p:nvSpPr>
            <p:cNvPr id="29" name="AutoShape 18"/>
            <p:cNvSpPr/>
            <p:nvPr/>
          </p:nvSpPr>
          <p:spPr bwMode="auto">
            <a:xfrm>
              <a:off x="7143757" y="266699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0" name="AutoShape 19"/>
            <p:cNvSpPr/>
            <p:nvPr/>
          </p:nvSpPr>
          <p:spPr bwMode="auto">
            <a:xfrm>
              <a:off x="725054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1" name="AutoShape 20"/>
            <p:cNvSpPr/>
            <p:nvPr/>
          </p:nvSpPr>
          <p:spPr bwMode="auto">
            <a:xfrm>
              <a:off x="725054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2" name="AutoShape 21"/>
            <p:cNvSpPr/>
            <p:nvPr/>
          </p:nvSpPr>
          <p:spPr bwMode="auto">
            <a:xfrm>
              <a:off x="725054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3" name="AutoShape 22"/>
            <p:cNvSpPr/>
            <p:nvPr/>
          </p:nvSpPr>
          <p:spPr bwMode="auto">
            <a:xfrm>
              <a:off x="7357338"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4" name="AutoShape 23"/>
            <p:cNvSpPr/>
            <p:nvPr/>
          </p:nvSpPr>
          <p:spPr bwMode="auto">
            <a:xfrm>
              <a:off x="7357338"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5" name="AutoShape 24"/>
            <p:cNvSpPr/>
            <p:nvPr/>
          </p:nvSpPr>
          <p:spPr bwMode="auto">
            <a:xfrm>
              <a:off x="7357338"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6" name="AutoShape 25"/>
            <p:cNvSpPr/>
            <p:nvPr/>
          </p:nvSpPr>
          <p:spPr bwMode="auto">
            <a:xfrm>
              <a:off x="7464131" y="3003222"/>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7" name="AutoShape 26"/>
            <p:cNvSpPr/>
            <p:nvPr/>
          </p:nvSpPr>
          <p:spPr bwMode="auto">
            <a:xfrm>
              <a:off x="7464131" y="2926466"/>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38" name="AutoShape 27"/>
            <p:cNvSpPr/>
            <p:nvPr/>
          </p:nvSpPr>
          <p:spPr bwMode="auto">
            <a:xfrm>
              <a:off x="7464131" y="285054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grpSp>
      <p:sp>
        <p:nvSpPr>
          <p:cNvPr id="39" name="AutoShape 28"/>
          <p:cNvSpPr/>
          <p:nvPr/>
        </p:nvSpPr>
        <p:spPr bwMode="auto">
          <a:xfrm>
            <a:off x="1228733" y="3930004"/>
            <a:ext cx="321800" cy="3217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lIns="50800" tIns="50800" rIns="50800" bIns="50800" anchor="ctr"/>
          <a:lstStyle/>
          <a:p>
            <a:pPr defTabSz="608965"/>
            <a:endParaRPr lang="en-US" sz="4000">
              <a:solidFill>
                <a:schemeClr val="tx1">
                  <a:lumMod val="75000"/>
                  <a:lumOff val="25000"/>
                </a:schemeClr>
              </a:solidFill>
              <a:effectLst>
                <a:outerShdw blurRad="38100" dist="38100" dir="2700000" algn="tl">
                  <a:srgbClr val="000000"/>
                </a:outerShdw>
              </a:effectLst>
            </a:endParaRPr>
          </a:p>
        </p:txBody>
      </p:sp>
      <p:sp>
        <p:nvSpPr>
          <p:cNvPr id="40" name="Freeform 7"/>
          <p:cNvSpPr>
            <a:spLocks noEditPoints="1"/>
          </p:cNvSpPr>
          <p:nvPr/>
        </p:nvSpPr>
        <p:spPr bwMode="auto">
          <a:xfrm>
            <a:off x="6659628" y="2147254"/>
            <a:ext cx="393004" cy="3922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41" name="Oval 21">
            <a:extLst>
              <a:ext uri="{FF2B5EF4-FFF2-40B4-BE49-F238E27FC236}">
                <a16:creationId xmlns:a16="http://schemas.microsoft.com/office/drawing/2014/main" id="{4E54F93C-2B80-4235-B306-22E74EA6B87A}"/>
              </a:ext>
            </a:extLst>
          </p:cNvPr>
          <p:cNvSpPr>
            <a:spLocks noChangeArrowheads="1"/>
          </p:cNvSpPr>
          <p:nvPr/>
        </p:nvSpPr>
        <p:spPr bwMode="auto">
          <a:xfrm>
            <a:off x="985194" y="5717177"/>
            <a:ext cx="808878" cy="808878"/>
          </a:xfrm>
          <a:prstGeom prst="rect">
            <a:avLst/>
          </a:prstGeom>
          <a:solidFill>
            <a:srgbClr val="DE4B5D"/>
          </a:solidFill>
          <a:ln w="25400">
            <a:noFill/>
          </a:ln>
          <a:effectLst/>
        </p:spPr>
        <p:txBody>
          <a:bodyPr anchor="ct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en-US" sz="3100">
              <a:solidFill>
                <a:schemeClr val="tx1">
                  <a:lumMod val="75000"/>
                  <a:lumOff val="25000"/>
                </a:schemeClr>
              </a:solidFill>
              <a:latin typeface="微软雅黑" panose="020B0503020204020204" pitchFamily="34" charset="-122"/>
            </a:endParaRPr>
          </a:p>
        </p:txBody>
      </p:sp>
      <p:sp>
        <p:nvSpPr>
          <p:cNvPr id="42" name="Freeform 12">
            <a:extLst>
              <a:ext uri="{FF2B5EF4-FFF2-40B4-BE49-F238E27FC236}">
                <a16:creationId xmlns:a16="http://schemas.microsoft.com/office/drawing/2014/main" id="{46532C6D-2ADE-4025-AB69-816B0B8168F5}"/>
              </a:ext>
            </a:extLst>
          </p:cNvPr>
          <p:cNvSpPr>
            <a:spLocks noEditPoints="1"/>
          </p:cNvSpPr>
          <p:nvPr/>
        </p:nvSpPr>
        <p:spPr bwMode="auto">
          <a:xfrm>
            <a:off x="1190636" y="6001874"/>
            <a:ext cx="379064" cy="23129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121682" tIns="60841" rIns="121682" bIns="60841"/>
          <a:lstStyle/>
          <a:p>
            <a:endParaRPr lang="zh-CN" altLang="en-US">
              <a:solidFill>
                <a:schemeClr val="tx1">
                  <a:lumMod val="75000"/>
                  <a:lumOff val="25000"/>
                </a:schemeClr>
              </a:solidFill>
            </a:endParaRPr>
          </a:p>
        </p:txBody>
      </p:sp>
      <p:sp>
        <p:nvSpPr>
          <p:cNvPr id="43" name="文本框 42">
            <a:extLst>
              <a:ext uri="{FF2B5EF4-FFF2-40B4-BE49-F238E27FC236}">
                <a16:creationId xmlns:a16="http://schemas.microsoft.com/office/drawing/2014/main" id="{70C454C0-81B4-4AAD-9670-810F47EE94FE}"/>
              </a:ext>
            </a:extLst>
          </p:cNvPr>
          <p:cNvSpPr txBox="1"/>
          <p:nvPr/>
        </p:nvSpPr>
        <p:spPr>
          <a:xfrm>
            <a:off x="1999514" y="5926892"/>
            <a:ext cx="3989162" cy="381258"/>
          </a:xfrm>
          <a:prstGeom prst="rect">
            <a:avLst/>
          </a:prstGeom>
          <a:noFill/>
          <a:effectLst/>
        </p:spPr>
        <p:txBody>
          <a:bodyPr wrap="square" rtlCol="0">
            <a:spAutoFit/>
          </a:bodyPr>
          <a:lstStyle/>
          <a:p>
            <a:pPr>
              <a:lnSpc>
                <a:spcPct val="130000"/>
              </a:lnSpc>
            </a:pPr>
            <a:r>
              <a:rPr lang="zh-CN" altLang="en-US" sz="1600" dirty="0">
                <a:solidFill>
                  <a:srgbClr val="5A5A5A"/>
                </a:solidFill>
                <a:latin typeface="微软雅黑" panose="020B0503020204020204" pitchFamily="34" charset="-122"/>
                <a:ea typeface="微软雅黑" panose="020B0503020204020204" pitchFamily="34" charset="-122"/>
              </a:rPr>
              <a:t>项目设计和开发上尽量有创意、存在亮点。</a:t>
            </a:r>
            <a:endParaRPr lang="en-US" altLang="zh-CN" sz="1600" dirty="0">
              <a:solidFill>
                <a:srgbClr val="5A5A5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194868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黑红简约商务通用PPT模板"/>
</p:tagLst>
</file>

<file path=ppt/tags/tag10.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510173142"/>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2120</Words>
  <Application>Microsoft Office PowerPoint</Application>
  <PresentationFormat>宽屏</PresentationFormat>
  <Paragraphs>235</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29</vt:i4>
      </vt:variant>
    </vt:vector>
  </HeadingPairs>
  <TitlesOfParts>
    <vt:vector size="37" baseType="lpstr">
      <vt:lpstr>等线</vt:lpstr>
      <vt:lpstr>微软雅黑</vt:lpstr>
      <vt:lpstr>Arial</vt:lpstr>
      <vt:lpstr>Calibri</vt:lpstr>
      <vt:lpstr>Calibri Light</vt:lpstr>
      <vt:lpstr>Impact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cp:lastModifiedBy>刘 能</cp:lastModifiedBy>
  <cp:revision>10</cp:revision>
  <dcterms:created xsi:type="dcterms:W3CDTF">2017-07-12T02:15:00Z</dcterms:created>
  <dcterms:modified xsi:type="dcterms:W3CDTF">2021-03-14T13:32:51Z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