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58" r:id="rId4"/>
    <p:sldId id="261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F8F00"/>
    <a:srgbClr val="CC0099"/>
    <a:srgbClr val="0B0F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-158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F3AF-B178-420E-AB10-54838F7887CC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371A-DC49-419D-81DF-007048CB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119F-2D91-4A22-8480-22AA430944ED}" type="slidenum">
              <a:rPr lang="en-US"/>
              <a:pPr/>
              <a:t>2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3E6E-4C13-4DB7-AA16-3B6A2FCF4028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BED8-C10C-4592-B821-EF55A1AD6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Oval 308"/>
          <p:cNvSpPr>
            <a:spLocks noChangeArrowheads="1"/>
          </p:cNvSpPr>
          <p:nvPr/>
        </p:nvSpPr>
        <p:spPr bwMode="auto">
          <a:xfrm>
            <a:off x="2286324" y="3145029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307"/>
          <p:cNvSpPr>
            <a:spLocks noChangeArrowheads="1"/>
          </p:cNvSpPr>
          <p:nvPr/>
        </p:nvSpPr>
        <p:spPr bwMode="auto">
          <a:xfrm>
            <a:off x="2387355" y="3146011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307"/>
          <p:cNvSpPr>
            <a:spLocks noChangeArrowheads="1"/>
          </p:cNvSpPr>
          <p:nvPr/>
        </p:nvSpPr>
        <p:spPr bwMode="auto">
          <a:xfrm>
            <a:off x="2596905" y="2988849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46975" y="-157733"/>
            <a:ext cx="12001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</a:rPr>
              <a:t>15CWMSAT_NVRel_209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Oval 70"/>
          <p:cNvSpPr>
            <a:spLocks noChangeArrowheads="1"/>
          </p:cNvSpPr>
          <p:nvPr/>
        </p:nvSpPr>
        <p:spPr bwMode="auto">
          <a:xfrm>
            <a:off x="7905085" y="1238476"/>
            <a:ext cx="117475" cy="115888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8052115" y="1281161"/>
            <a:ext cx="485710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P.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angustifolia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Line 72"/>
          <p:cNvSpPr>
            <a:spLocks noChangeShapeType="1"/>
          </p:cNvSpPr>
          <p:nvPr/>
        </p:nvSpPr>
        <p:spPr bwMode="auto">
          <a:xfrm flipV="1">
            <a:off x="7972316" y="1454231"/>
            <a:ext cx="1588" cy="12223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 flipH="1">
            <a:off x="7910404" y="1514556"/>
            <a:ext cx="122238" cy="158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8051322" y="1476369"/>
            <a:ext cx="47609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P. </a:t>
            </a:r>
            <a:r>
              <a:rPr lang="en-US" sz="600" dirty="0" err="1" smtClean="0">
                <a:solidFill>
                  <a:srgbClr val="000000"/>
                </a:solidFill>
                <a:latin typeface="Arial" pitchFamily="34" charset="0"/>
              </a:rPr>
              <a:t>trichocarpa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Freeform 78"/>
          <p:cNvSpPr>
            <a:spLocks/>
          </p:cNvSpPr>
          <p:nvPr/>
        </p:nvSpPr>
        <p:spPr bwMode="auto">
          <a:xfrm>
            <a:off x="7906457" y="1735988"/>
            <a:ext cx="122238" cy="123825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8047744" y="1737576"/>
            <a:ext cx="436017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P.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Fremontii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6550" y="863018"/>
            <a:ext cx="7526002" cy="5836076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2" name="Oval 306"/>
          <p:cNvSpPr>
            <a:spLocks noChangeArrowheads="1"/>
          </p:cNvSpPr>
          <p:nvPr/>
        </p:nvSpPr>
        <p:spPr bwMode="auto">
          <a:xfrm>
            <a:off x="2008763" y="2779455"/>
            <a:ext cx="145670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307"/>
          <p:cNvSpPr>
            <a:spLocks noChangeArrowheads="1"/>
          </p:cNvSpPr>
          <p:nvPr/>
        </p:nvSpPr>
        <p:spPr bwMode="auto">
          <a:xfrm>
            <a:off x="2701680" y="3255549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308"/>
          <p:cNvSpPr>
            <a:spLocks noChangeArrowheads="1"/>
          </p:cNvSpPr>
          <p:nvPr/>
        </p:nvSpPr>
        <p:spPr bwMode="auto">
          <a:xfrm>
            <a:off x="2286324" y="3049779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309"/>
          <p:cNvSpPr>
            <a:spLocks noChangeShapeType="1"/>
          </p:cNvSpPr>
          <p:nvPr/>
        </p:nvSpPr>
        <p:spPr bwMode="auto">
          <a:xfrm flipV="1">
            <a:off x="3101289" y="4619277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Line 310"/>
          <p:cNvSpPr>
            <a:spLocks noChangeShapeType="1"/>
          </p:cNvSpPr>
          <p:nvPr/>
        </p:nvSpPr>
        <p:spPr bwMode="auto">
          <a:xfrm flipH="1">
            <a:off x="3024516" y="4695936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Line 311"/>
          <p:cNvSpPr>
            <a:spLocks noChangeShapeType="1"/>
          </p:cNvSpPr>
          <p:nvPr/>
        </p:nvSpPr>
        <p:spPr bwMode="auto">
          <a:xfrm flipV="1">
            <a:off x="3619007" y="4879514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Line 312"/>
          <p:cNvSpPr>
            <a:spLocks noChangeShapeType="1"/>
          </p:cNvSpPr>
          <p:nvPr/>
        </p:nvSpPr>
        <p:spPr bwMode="auto">
          <a:xfrm flipH="1">
            <a:off x="3544204" y="4958191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Line 313"/>
          <p:cNvSpPr>
            <a:spLocks noChangeShapeType="1"/>
          </p:cNvSpPr>
          <p:nvPr/>
        </p:nvSpPr>
        <p:spPr bwMode="auto">
          <a:xfrm flipV="1">
            <a:off x="3874914" y="4905740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Line 314"/>
          <p:cNvSpPr>
            <a:spLocks noChangeShapeType="1"/>
          </p:cNvSpPr>
          <p:nvPr/>
        </p:nvSpPr>
        <p:spPr bwMode="auto">
          <a:xfrm flipH="1">
            <a:off x="3800110" y="4984416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Line 315"/>
          <p:cNvSpPr>
            <a:spLocks noChangeShapeType="1"/>
          </p:cNvSpPr>
          <p:nvPr/>
        </p:nvSpPr>
        <p:spPr bwMode="auto">
          <a:xfrm flipV="1">
            <a:off x="4461531" y="5297106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316"/>
          <p:cNvSpPr>
            <a:spLocks noChangeShapeType="1"/>
          </p:cNvSpPr>
          <p:nvPr/>
        </p:nvSpPr>
        <p:spPr bwMode="auto">
          <a:xfrm flipH="1">
            <a:off x="4384759" y="5373765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Line 317"/>
          <p:cNvSpPr>
            <a:spLocks noChangeShapeType="1"/>
          </p:cNvSpPr>
          <p:nvPr/>
        </p:nvSpPr>
        <p:spPr bwMode="auto">
          <a:xfrm flipV="1">
            <a:off x="4270586" y="5432268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Line 318"/>
          <p:cNvSpPr>
            <a:spLocks noChangeShapeType="1"/>
          </p:cNvSpPr>
          <p:nvPr/>
        </p:nvSpPr>
        <p:spPr bwMode="auto">
          <a:xfrm flipH="1">
            <a:off x="4193813" y="5510945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319"/>
          <p:cNvSpPr>
            <a:spLocks noChangeShapeType="1"/>
          </p:cNvSpPr>
          <p:nvPr/>
        </p:nvSpPr>
        <p:spPr bwMode="auto">
          <a:xfrm flipV="1">
            <a:off x="3500896" y="5036867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20"/>
          <p:cNvSpPr>
            <a:spLocks noChangeShapeType="1"/>
          </p:cNvSpPr>
          <p:nvPr/>
        </p:nvSpPr>
        <p:spPr bwMode="auto">
          <a:xfrm flipH="1">
            <a:off x="3424125" y="5113527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21"/>
          <p:cNvSpPr>
            <a:spLocks noChangeShapeType="1"/>
          </p:cNvSpPr>
          <p:nvPr/>
        </p:nvSpPr>
        <p:spPr bwMode="auto">
          <a:xfrm flipV="1">
            <a:off x="3367037" y="4970295"/>
            <a:ext cx="1969" cy="1533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22"/>
          <p:cNvSpPr>
            <a:spLocks noChangeShapeType="1"/>
          </p:cNvSpPr>
          <p:nvPr/>
        </p:nvSpPr>
        <p:spPr bwMode="auto">
          <a:xfrm flipH="1">
            <a:off x="3292234" y="5046955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323"/>
          <p:cNvSpPr>
            <a:spLocks noChangeShapeType="1"/>
          </p:cNvSpPr>
          <p:nvPr/>
        </p:nvSpPr>
        <p:spPr bwMode="auto">
          <a:xfrm flipV="1">
            <a:off x="3624913" y="4433681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324"/>
          <p:cNvSpPr>
            <a:spLocks noChangeShapeType="1"/>
          </p:cNvSpPr>
          <p:nvPr/>
        </p:nvSpPr>
        <p:spPr bwMode="auto">
          <a:xfrm flipH="1">
            <a:off x="3548141" y="4512357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5"/>
          <p:cNvSpPr>
            <a:spLocks/>
          </p:cNvSpPr>
          <p:nvPr/>
        </p:nvSpPr>
        <p:spPr bwMode="auto">
          <a:xfrm>
            <a:off x="5762719" y="2400193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6"/>
          <p:cNvSpPr>
            <a:spLocks/>
          </p:cNvSpPr>
          <p:nvPr/>
        </p:nvSpPr>
        <p:spPr bwMode="auto">
          <a:xfrm>
            <a:off x="5774530" y="1895856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7"/>
          <p:cNvSpPr>
            <a:spLocks/>
          </p:cNvSpPr>
          <p:nvPr/>
        </p:nvSpPr>
        <p:spPr bwMode="auto">
          <a:xfrm>
            <a:off x="4983187" y="1974532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8"/>
          <p:cNvSpPr>
            <a:spLocks/>
          </p:cNvSpPr>
          <p:nvPr/>
        </p:nvSpPr>
        <p:spPr bwMode="auto">
          <a:xfrm>
            <a:off x="5111140" y="1573080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9"/>
          <p:cNvSpPr>
            <a:spLocks/>
          </p:cNvSpPr>
          <p:nvPr/>
        </p:nvSpPr>
        <p:spPr bwMode="auto">
          <a:xfrm>
            <a:off x="4678067" y="2640257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40"/>
          <p:cNvSpPr>
            <a:spLocks noChangeArrowheads="1"/>
          </p:cNvSpPr>
          <p:nvPr/>
        </p:nvSpPr>
        <p:spPr bwMode="auto">
          <a:xfrm>
            <a:off x="302704" y="1007337"/>
            <a:ext cx="486223" cy="11297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</a:rPr>
              <a:t>Stress: 0.18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8" name="Oval 337"/>
          <p:cNvSpPr/>
          <p:nvPr/>
        </p:nvSpPr>
        <p:spPr>
          <a:xfrm rot="19815036">
            <a:off x="4476100" y="1560146"/>
            <a:ext cx="1527267" cy="146799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 rot="1973158">
            <a:off x="2904097" y="4490320"/>
            <a:ext cx="1751988" cy="10673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1611162" y="2215952"/>
            <a:ext cx="1492631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angustifolia</a:t>
            </a:r>
            <a:endParaRPr lang="en-US" sz="1400" i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4728304" y="1190876"/>
            <a:ext cx="125315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fremontii</a:t>
            </a:r>
            <a:endParaRPr lang="en-US" sz="1400" i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3325192" y="5746354"/>
            <a:ext cx="146059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trichocarpa</a:t>
            </a:r>
            <a:endParaRPr lang="en-US" sz="1400" i="1" dirty="0"/>
          </a:p>
        </p:txBody>
      </p:sp>
      <p:sp>
        <p:nvSpPr>
          <p:cNvPr id="348" name="Freeform 335"/>
          <p:cNvSpPr>
            <a:spLocks/>
          </p:cNvSpPr>
          <p:nvPr/>
        </p:nvSpPr>
        <p:spPr bwMode="auto">
          <a:xfrm>
            <a:off x="5586346" y="2603964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35"/>
          <p:cNvSpPr>
            <a:spLocks/>
          </p:cNvSpPr>
          <p:nvPr/>
        </p:nvSpPr>
        <p:spPr bwMode="auto">
          <a:xfrm>
            <a:off x="5545249" y="2665609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36"/>
          <p:cNvSpPr>
            <a:spLocks/>
          </p:cNvSpPr>
          <p:nvPr/>
        </p:nvSpPr>
        <p:spPr bwMode="auto">
          <a:xfrm>
            <a:off x="5053627" y="2397577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36"/>
          <p:cNvSpPr>
            <a:spLocks/>
          </p:cNvSpPr>
          <p:nvPr/>
        </p:nvSpPr>
        <p:spPr bwMode="auto">
          <a:xfrm>
            <a:off x="4837869" y="2140724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36"/>
          <p:cNvSpPr>
            <a:spLocks/>
          </p:cNvSpPr>
          <p:nvPr/>
        </p:nvSpPr>
        <p:spPr bwMode="auto">
          <a:xfrm>
            <a:off x="5012530" y="2027708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307"/>
          <p:cNvSpPr>
            <a:spLocks noChangeArrowheads="1"/>
          </p:cNvSpPr>
          <p:nvPr/>
        </p:nvSpPr>
        <p:spPr bwMode="auto">
          <a:xfrm>
            <a:off x="1881781" y="4363874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307"/>
          <p:cNvSpPr>
            <a:spLocks noChangeArrowheads="1"/>
          </p:cNvSpPr>
          <p:nvPr/>
        </p:nvSpPr>
        <p:spPr bwMode="auto">
          <a:xfrm>
            <a:off x="1626479" y="4435847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Oval 342"/>
          <p:cNvSpPr/>
          <p:nvPr/>
        </p:nvSpPr>
        <p:spPr>
          <a:xfrm rot="1658770">
            <a:off x="1483518" y="2569393"/>
            <a:ext cx="1264368" cy="212274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8"/>
          <p:cNvSpPr>
            <a:spLocks noChangeArrowheads="1"/>
          </p:cNvSpPr>
          <p:nvPr/>
        </p:nvSpPr>
        <p:spPr bwMode="auto">
          <a:xfrm>
            <a:off x="2005851" y="314879"/>
            <a:ext cx="37887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40" dirty="0" smtClean="0">
                <a:latin typeface="Arial" pitchFamily="34" charset="0"/>
              </a:rPr>
              <a:t>Parents only</a:t>
            </a:r>
            <a:endParaRPr kumimoji="0" lang="en-US" sz="2040" b="0" u="none" strike="noStrike" cap="none" normalizeH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345" name="Straight Arrow Connector 344"/>
          <p:cNvCxnSpPr>
            <a:stCxn id="346" idx="0"/>
          </p:cNvCxnSpPr>
          <p:nvPr/>
        </p:nvCxnSpPr>
        <p:spPr>
          <a:xfrm rot="5400000" flipH="1" flipV="1">
            <a:off x="1359612" y="4782612"/>
            <a:ext cx="402406" cy="24487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277399" y="5106251"/>
            <a:ext cx="232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 sure about these.  </a:t>
            </a:r>
            <a:r>
              <a:rPr lang="en-US" sz="1200" dirty="0" err="1" smtClean="0"/>
              <a:t>Labelled</a:t>
            </a:r>
            <a:r>
              <a:rPr lang="en-US" sz="1200" dirty="0" smtClean="0"/>
              <a:t> RN (Rio </a:t>
            </a:r>
            <a:r>
              <a:rPr lang="en-US" sz="1200" dirty="0" smtClean="0"/>
              <a:t>Nambe, NM) </a:t>
            </a:r>
            <a:r>
              <a:rPr lang="en-US" sz="1200" dirty="0" err="1" smtClean="0"/>
              <a:t>narrowleafs</a:t>
            </a:r>
            <a:r>
              <a:rPr lang="en-US" sz="1200" dirty="0" smtClean="0"/>
              <a:t>.  Others are Weber River</a:t>
            </a:r>
            <a:r>
              <a:rPr lang="en-US" sz="1200" dirty="0" smtClean="0"/>
              <a:t>, UT; MT; and </a:t>
            </a:r>
            <a:r>
              <a:rPr lang="en-US" sz="1200" dirty="0" smtClean="0"/>
              <a:t>Great Sand </a:t>
            </a:r>
            <a:r>
              <a:rPr lang="en-US" sz="1200" dirty="0" smtClean="0"/>
              <a:t>Dune, CO.</a:t>
            </a:r>
            <a:endParaRPr lang="en-US" sz="1200" dirty="0"/>
          </a:p>
        </p:txBody>
      </p:sp>
      <p:cxnSp>
        <p:nvCxnSpPr>
          <p:cNvPr id="347" name="Straight Arrow Connector 346"/>
          <p:cNvCxnSpPr>
            <a:stCxn id="360" idx="1"/>
          </p:cNvCxnSpPr>
          <p:nvPr/>
        </p:nvCxnSpPr>
        <p:spPr>
          <a:xfrm rot="10800000" flipV="1">
            <a:off x="3726098" y="4153435"/>
            <a:ext cx="412670" cy="106907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4138768" y="3645604"/>
            <a:ext cx="232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of our black cottonwood samples are from known hybrid zones and cannot be discounted as  </a:t>
            </a:r>
            <a:r>
              <a:rPr lang="en-US" sz="1200" dirty="0" smtClean="0"/>
              <a:t>hybrids.  Samples range from S. Sierras, to Tetons, to MT.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595986" y="880143"/>
            <a:ext cx="232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Sampled from a wide variety of sites across </a:t>
            </a:r>
            <a:r>
              <a:rPr lang="en-US" sz="1200" dirty="0" err="1" smtClean="0"/>
              <a:t>P.f</a:t>
            </a:r>
            <a:r>
              <a:rPr lang="en-US" sz="1200" dirty="0" smtClean="0"/>
              <a:t>. range.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68" name="Object 0"/>
          <p:cNvGraphicFramePr>
            <a:graphicFrameLocks noChangeAspect="1"/>
          </p:cNvGraphicFramePr>
          <p:nvPr/>
        </p:nvGraphicFramePr>
        <p:xfrm>
          <a:off x="228600" y="171450"/>
          <a:ext cx="8610600" cy="6457950"/>
        </p:xfrm>
        <a:graphic>
          <a:graphicData uri="http://schemas.openxmlformats.org/presentationml/2006/ole">
            <p:oleObj spid="_x0000_s2050" name="Slide" r:id="rId4" imgW="4303716" imgH="3227841" progId="PowerPoint.Slid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46975" y="-157733"/>
            <a:ext cx="12001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</a:rPr>
              <a:t>15CWMSAT_NVRel_209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8251650" y="2555520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8392937" y="2555520"/>
            <a:ext cx="15388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NKZ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8226516" y="3131929"/>
            <a:ext cx="122238" cy="122238"/>
          </a:xfrm>
          <a:prstGeom prst="rect">
            <a:avLst/>
          </a:prstGeom>
          <a:noFill/>
          <a:ln w="25400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8417188" y="3141088"/>
            <a:ext cx="15549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NLH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8226516" y="4417514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8406914" y="4447221"/>
            <a:ext cx="15068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NLX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8244949" y="2343460"/>
            <a:ext cx="122238" cy="120650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8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8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8386236" y="2345047"/>
            <a:ext cx="17152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Freeform 42"/>
          <p:cNvSpPr>
            <a:spLocks/>
          </p:cNvSpPr>
          <p:nvPr/>
        </p:nvSpPr>
        <p:spPr bwMode="auto">
          <a:xfrm>
            <a:off x="8226516" y="4828871"/>
            <a:ext cx="122238" cy="120650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8386366" y="4851006"/>
            <a:ext cx="112210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8226516" y="3748270"/>
            <a:ext cx="122238" cy="120650"/>
            <a:chOff x="8390901" y="2569145"/>
            <a:chExt cx="122238" cy="120650"/>
          </a:xfrm>
        </p:grpSpPr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8451226" y="2569145"/>
              <a:ext cx="1588" cy="1206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>
              <a:off x="8390901" y="2629470"/>
              <a:ext cx="122238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8406914" y="3772800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8226516" y="3952360"/>
            <a:ext cx="122238" cy="122238"/>
            <a:chOff x="8390901" y="2821612"/>
            <a:chExt cx="122238" cy="122238"/>
          </a:xfrm>
        </p:grpSpPr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V="1">
              <a:off x="8390901" y="2821612"/>
              <a:ext cx="122238" cy="122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 flipV="1">
              <a:off x="8390901" y="2821612"/>
              <a:ext cx="122238" cy="122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8396640" y="3973897"/>
            <a:ext cx="15869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Freeform 52"/>
          <p:cNvSpPr>
            <a:spLocks/>
          </p:cNvSpPr>
          <p:nvPr/>
        </p:nvSpPr>
        <p:spPr bwMode="auto">
          <a:xfrm>
            <a:off x="8226516" y="4158038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8396640" y="4172531"/>
            <a:ext cx="15869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8"/>
          <p:cNvSpPr>
            <a:spLocks/>
          </p:cNvSpPr>
          <p:nvPr/>
        </p:nvSpPr>
        <p:spPr bwMode="auto">
          <a:xfrm>
            <a:off x="8226516" y="4623192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8386366" y="4645148"/>
            <a:ext cx="17953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NWV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Freeform 62"/>
          <p:cNvSpPr>
            <a:spLocks/>
          </p:cNvSpPr>
          <p:nvPr/>
        </p:nvSpPr>
        <p:spPr bwMode="auto">
          <a:xfrm>
            <a:off x="8219848" y="1916567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8361135" y="1918155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Freeform 64"/>
          <p:cNvSpPr>
            <a:spLocks/>
          </p:cNvSpPr>
          <p:nvPr/>
        </p:nvSpPr>
        <p:spPr bwMode="auto">
          <a:xfrm>
            <a:off x="8226516" y="3542592"/>
            <a:ext cx="122238" cy="122238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5"/>
          <p:cNvSpPr>
            <a:spLocks noChangeArrowheads="1"/>
          </p:cNvSpPr>
          <p:nvPr/>
        </p:nvSpPr>
        <p:spPr bwMode="auto">
          <a:xfrm>
            <a:off x="8386366" y="3541473"/>
            <a:ext cx="16671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NOS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8230122" y="2142598"/>
            <a:ext cx="122238" cy="122238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8371409" y="2144186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9" name="Oval 308"/>
          <p:cNvSpPr>
            <a:spLocks noChangeArrowheads="1"/>
          </p:cNvSpPr>
          <p:nvPr/>
        </p:nvSpPr>
        <p:spPr bwMode="auto">
          <a:xfrm>
            <a:off x="2286324" y="3083385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307"/>
          <p:cNvSpPr>
            <a:spLocks noChangeArrowheads="1"/>
          </p:cNvSpPr>
          <p:nvPr/>
        </p:nvSpPr>
        <p:spPr bwMode="auto">
          <a:xfrm>
            <a:off x="2387355" y="3084367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307"/>
          <p:cNvSpPr>
            <a:spLocks noChangeArrowheads="1"/>
          </p:cNvSpPr>
          <p:nvPr/>
        </p:nvSpPr>
        <p:spPr bwMode="auto">
          <a:xfrm>
            <a:off x="2596905" y="2927205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6550" y="801374"/>
            <a:ext cx="7526002" cy="5836076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Freeform 115"/>
          <p:cNvSpPr>
            <a:spLocks/>
          </p:cNvSpPr>
          <p:nvPr/>
        </p:nvSpPr>
        <p:spPr bwMode="auto">
          <a:xfrm>
            <a:off x="2201678" y="2766227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16"/>
          <p:cNvSpPr>
            <a:spLocks/>
          </p:cNvSpPr>
          <p:nvPr/>
        </p:nvSpPr>
        <p:spPr bwMode="auto">
          <a:xfrm>
            <a:off x="1849314" y="2651238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7"/>
          <p:cNvSpPr>
            <a:spLocks/>
          </p:cNvSpPr>
          <p:nvPr/>
        </p:nvSpPr>
        <p:spPr bwMode="auto">
          <a:xfrm>
            <a:off x="2071756" y="2639134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8"/>
          <p:cNvSpPr>
            <a:spLocks/>
          </p:cNvSpPr>
          <p:nvPr/>
        </p:nvSpPr>
        <p:spPr bwMode="auto">
          <a:xfrm>
            <a:off x="3095383" y="3375466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9"/>
          <p:cNvSpPr>
            <a:spLocks/>
          </p:cNvSpPr>
          <p:nvPr/>
        </p:nvSpPr>
        <p:spPr bwMode="auto">
          <a:xfrm>
            <a:off x="2195773" y="2879199"/>
            <a:ext cx="151576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0"/>
              </a:cxn>
              <a:cxn ang="0">
                <a:pos x="0" y="0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0"/>
                </a:lnTo>
                <a:lnTo>
                  <a:pt x="0" y="0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20"/>
          <p:cNvSpPr>
            <a:spLocks/>
          </p:cNvSpPr>
          <p:nvPr/>
        </p:nvSpPr>
        <p:spPr bwMode="auto">
          <a:xfrm>
            <a:off x="2987115" y="3567114"/>
            <a:ext cx="153544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8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8" h="77">
                <a:moveTo>
                  <a:pt x="38" y="77"/>
                </a:moveTo>
                <a:lnTo>
                  <a:pt x="78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21"/>
          <p:cNvSpPr>
            <a:spLocks/>
          </p:cNvSpPr>
          <p:nvPr/>
        </p:nvSpPr>
        <p:spPr bwMode="auto">
          <a:xfrm>
            <a:off x="2120969" y="2374861"/>
            <a:ext cx="151576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0"/>
              </a:cxn>
              <a:cxn ang="0">
                <a:pos x="0" y="0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0"/>
                </a:lnTo>
                <a:lnTo>
                  <a:pt x="0" y="0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22"/>
          <p:cNvSpPr>
            <a:spLocks/>
          </p:cNvSpPr>
          <p:nvPr/>
        </p:nvSpPr>
        <p:spPr bwMode="auto">
          <a:xfrm>
            <a:off x="2166244" y="2620978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23"/>
          <p:cNvSpPr>
            <a:spLocks/>
          </p:cNvSpPr>
          <p:nvPr/>
        </p:nvSpPr>
        <p:spPr bwMode="auto">
          <a:xfrm>
            <a:off x="2156403" y="2705707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4"/>
          <p:cNvSpPr>
            <a:spLocks noChangeArrowheads="1"/>
          </p:cNvSpPr>
          <p:nvPr/>
        </p:nvSpPr>
        <p:spPr bwMode="auto">
          <a:xfrm>
            <a:off x="1376871" y="3770867"/>
            <a:ext cx="151576" cy="153318"/>
          </a:xfrm>
          <a:prstGeom prst="rect">
            <a:avLst/>
          </a:prstGeom>
          <a:noFill/>
          <a:ln w="25400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5"/>
          <p:cNvSpPr>
            <a:spLocks/>
          </p:cNvSpPr>
          <p:nvPr/>
        </p:nvSpPr>
        <p:spPr bwMode="auto">
          <a:xfrm>
            <a:off x="1996952" y="3726485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26"/>
          <p:cNvSpPr>
            <a:spLocks/>
          </p:cNvSpPr>
          <p:nvPr/>
        </p:nvSpPr>
        <p:spPr bwMode="auto">
          <a:xfrm>
            <a:off x="1933960" y="3433969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7"/>
          <p:cNvSpPr>
            <a:spLocks/>
          </p:cNvSpPr>
          <p:nvPr/>
        </p:nvSpPr>
        <p:spPr bwMode="auto">
          <a:xfrm>
            <a:off x="1996952" y="3536854"/>
            <a:ext cx="149607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6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6"/>
              </a:cxn>
            </a:cxnLst>
            <a:rect l="0" t="0" r="r" b="b"/>
            <a:pathLst>
              <a:path w="76" h="76">
                <a:moveTo>
                  <a:pt x="38" y="76"/>
                </a:moveTo>
                <a:lnTo>
                  <a:pt x="76" y="38"/>
                </a:lnTo>
                <a:lnTo>
                  <a:pt x="38" y="0"/>
                </a:lnTo>
                <a:lnTo>
                  <a:pt x="0" y="38"/>
                </a:lnTo>
                <a:lnTo>
                  <a:pt x="38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8"/>
          <p:cNvSpPr>
            <a:spLocks/>
          </p:cNvSpPr>
          <p:nvPr/>
        </p:nvSpPr>
        <p:spPr bwMode="auto">
          <a:xfrm>
            <a:off x="2134748" y="3722450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9"/>
          <p:cNvSpPr>
            <a:spLocks/>
          </p:cNvSpPr>
          <p:nvPr/>
        </p:nvSpPr>
        <p:spPr bwMode="auto">
          <a:xfrm>
            <a:off x="2278450" y="3425900"/>
            <a:ext cx="149607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6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6" h="78">
                <a:moveTo>
                  <a:pt x="38" y="78"/>
                </a:moveTo>
                <a:lnTo>
                  <a:pt x="76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30"/>
          <p:cNvSpPr>
            <a:spLocks/>
          </p:cNvSpPr>
          <p:nvPr/>
        </p:nvSpPr>
        <p:spPr bwMode="auto">
          <a:xfrm>
            <a:off x="1910338" y="3318981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31"/>
          <p:cNvSpPr>
            <a:spLocks/>
          </p:cNvSpPr>
          <p:nvPr/>
        </p:nvSpPr>
        <p:spPr bwMode="auto">
          <a:xfrm>
            <a:off x="1996952" y="3726485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32"/>
          <p:cNvSpPr>
            <a:spLocks/>
          </p:cNvSpPr>
          <p:nvPr/>
        </p:nvSpPr>
        <p:spPr bwMode="auto">
          <a:xfrm>
            <a:off x="2065851" y="3500542"/>
            <a:ext cx="151576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33"/>
          <p:cNvSpPr>
            <a:spLocks/>
          </p:cNvSpPr>
          <p:nvPr/>
        </p:nvSpPr>
        <p:spPr bwMode="auto">
          <a:xfrm>
            <a:off x="1833566" y="3468264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34"/>
          <p:cNvSpPr>
            <a:spLocks/>
          </p:cNvSpPr>
          <p:nvPr/>
        </p:nvSpPr>
        <p:spPr bwMode="auto">
          <a:xfrm>
            <a:off x="2032386" y="3536854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35"/>
          <p:cNvSpPr>
            <a:spLocks/>
          </p:cNvSpPr>
          <p:nvPr/>
        </p:nvSpPr>
        <p:spPr bwMode="auto">
          <a:xfrm>
            <a:off x="2032386" y="3538871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36"/>
          <p:cNvSpPr>
            <a:spLocks/>
          </p:cNvSpPr>
          <p:nvPr/>
        </p:nvSpPr>
        <p:spPr bwMode="auto">
          <a:xfrm>
            <a:off x="2012700" y="3068829"/>
            <a:ext cx="151576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7" h="78">
                <a:moveTo>
                  <a:pt x="38" y="78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7"/>
          <p:cNvSpPr>
            <a:spLocks/>
          </p:cNvSpPr>
          <p:nvPr/>
        </p:nvSpPr>
        <p:spPr bwMode="auto">
          <a:xfrm>
            <a:off x="2254828" y="3369414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8"/>
          <p:cNvSpPr>
            <a:spLocks/>
          </p:cNvSpPr>
          <p:nvPr/>
        </p:nvSpPr>
        <p:spPr bwMode="auto">
          <a:xfrm>
            <a:off x="2105221" y="342186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9"/>
          <p:cNvSpPr>
            <a:spLocks/>
          </p:cNvSpPr>
          <p:nvPr/>
        </p:nvSpPr>
        <p:spPr bwMode="auto">
          <a:xfrm>
            <a:off x="2187899" y="3135401"/>
            <a:ext cx="149607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6" y="40"/>
              </a:cxn>
              <a:cxn ang="0">
                <a:pos x="38" y="0"/>
              </a:cxn>
              <a:cxn ang="0">
                <a:pos x="0" y="40"/>
              </a:cxn>
              <a:cxn ang="0">
                <a:pos x="38" y="78"/>
              </a:cxn>
            </a:cxnLst>
            <a:rect l="0" t="0" r="r" b="b"/>
            <a:pathLst>
              <a:path w="76" h="78">
                <a:moveTo>
                  <a:pt x="38" y="78"/>
                </a:moveTo>
                <a:lnTo>
                  <a:pt x="76" y="40"/>
                </a:lnTo>
                <a:lnTo>
                  <a:pt x="38" y="0"/>
                </a:lnTo>
                <a:lnTo>
                  <a:pt x="0" y="40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40"/>
          <p:cNvSpPr>
            <a:spLocks/>
          </p:cNvSpPr>
          <p:nvPr/>
        </p:nvSpPr>
        <p:spPr bwMode="auto">
          <a:xfrm>
            <a:off x="1888685" y="3256442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42"/>
          <p:cNvSpPr>
            <a:spLocks/>
          </p:cNvSpPr>
          <p:nvPr/>
        </p:nvSpPr>
        <p:spPr bwMode="auto">
          <a:xfrm>
            <a:off x="1811912" y="3649826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43"/>
          <p:cNvSpPr>
            <a:spLocks/>
          </p:cNvSpPr>
          <p:nvPr/>
        </p:nvSpPr>
        <p:spPr bwMode="auto">
          <a:xfrm>
            <a:off x="4016647" y="4196527"/>
            <a:ext cx="153544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8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8" h="76">
                <a:moveTo>
                  <a:pt x="0" y="76"/>
                </a:moveTo>
                <a:lnTo>
                  <a:pt x="78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4"/>
          <p:cNvSpPr>
            <a:spLocks/>
          </p:cNvSpPr>
          <p:nvPr/>
        </p:nvSpPr>
        <p:spPr bwMode="auto">
          <a:xfrm>
            <a:off x="2481207" y="3236269"/>
            <a:ext cx="153544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8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8" h="76">
                <a:moveTo>
                  <a:pt x="0" y="76"/>
                </a:moveTo>
                <a:lnTo>
                  <a:pt x="78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45"/>
          <p:cNvSpPr>
            <a:spLocks/>
          </p:cNvSpPr>
          <p:nvPr/>
        </p:nvSpPr>
        <p:spPr bwMode="auto">
          <a:xfrm>
            <a:off x="2172151" y="3492473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46"/>
          <p:cNvSpPr>
            <a:spLocks/>
          </p:cNvSpPr>
          <p:nvPr/>
        </p:nvSpPr>
        <p:spPr bwMode="auto">
          <a:xfrm>
            <a:off x="3168218" y="3748675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7"/>
          <p:cNvSpPr>
            <a:spLocks/>
          </p:cNvSpPr>
          <p:nvPr/>
        </p:nvSpPr>
        <p:spPr bwMode="auto">
          <a:xfrm>
            <a:off x="3160344" y="4051278"/>
            <a:ext cx="149607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6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6" h="78">
                <a:moveTo>
                  <a:pt x="0" y="78"/>
                </a:moveTo>
                <a:lnTo>
                  <a:pt x="76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8"/>
          <p:cNvSpPr>
            <a:spLocks/>
          </p:cNvSpPr>
          <p:nvPr/>
        </p:nvSpPr>
        <p:spPr bwMode="auto">
          <a:xfrm>
            <a:off x="2044197" y="3020413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9"/>
          <p:cNvSpPr>
            <a:spLocks/>
          </p:cNvSpPr>
          <p:nvPr/>
        </p:nvSpPr>
        <p:spPr bwMode="auto">
          <a:xfrm>
            <a:off x="2695775" y="4246961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4"/>
          <p:cNvSpPr>
            <a:spLocks/>
          </p:cNvSpPr>
          <p:nvPr/>
        </p:nvSpPr>
        <p:spPr bwMode="auto">
          <a:xfrm>
            <a:off x="3014674" y="4761384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176"/>
          <p:cNvSpPr>
            <a:spLocks noChangeShapeType="1"/>
          </p:cNvSpPr>
          <p:nvPr/>
        </p:nvSpPr>
        <p:spPr bwMode="auto">
          <a:xfrm flipV="1">
            <a:off x="2697743" y="4634292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177"/>
          <p:cNvSpPr>
            <a:spLocks noChangeShapeType="1"/>
          </p:cNvSpPr>
          <p:nvPr/>
        </p:nvSpPr>
        <p:spPr bwMode="auto">
          <a:xfrm flipH="1">
            <a:off x="2620972" y="4714986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78"/>
          <p:cNvSpPr>
            <a:spLocks noChangeShapeType="1"/>
          </p:cNvSpPr>
          <p:nvPr/>
        </p:nvSpPr>
        <p:spPr bwMode="auto">
          <a:xfrm flipV="1">
            <a:off x="1676085" y="3910063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79"/>
          <p:cNvSpPr>
            <a:spLocks noChangeShapeType="1"/>
          </p:cNvSpPr>
          <p:nvPr/>
        </p:nvSpPr>
        <p:spPr bwMode="auto">
          <a:xfrm flipH="1">
            <a:off x="1601282" y="3988740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80"/>
          <p:cNvSpPr>
            <a:spLocks noChangeShapeType="1"/>
          </p:cNvSpPr>
          <p:nvPr/>
        </p:nvSpPr>
        <p:spPr bwMode="auto">
          <a:xfrm flipV="1">
            <a:off x="1676085" y="3910063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181"/>
          <p:cNvSpPr>
            <a:spLocks noChangeShapeType="1"/>
          </p:cNvSpPr>
          <p:nvPr/>
        </p:nvSpPr>
        <p:spPr bwMode="auto">
          <a:xfrm flipH="1">
            <a:off x="1601282" y="3988740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182"/>
          <p:cNvSpPr>
            <a:spLocks noChangeShapeType="1"/>
          </p:cNvSpPr>
          <p:nvPr/>
        </p:nvSpPr>
        <p:spPr bwMode="auto">
          <a:xfrm flipV="1">
            <a:off x="1510730" y="3966549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83"/>
          <p:cNvSpPr>
            <a:spLocks noChangeShapeType="1"/>
          </p:cNvSpPr>
          <p:nvPr/>
        </p:nvSpPr>
        <p:spPr bwMode="auto">
          <a:xfrm flipH="1">
            <a:off x="1435927" y="4045226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Line 184"/>
          <p:cNvSpPr>
            <a:spLocks noChangeShapeType="1"/>
          </p:cNvSpPr>
          <p:nvPr/>
        </p:nvSpPr>
        <p:spPr bwMode="auto">
          <a:xfrm flipV="1">
            <a:off x="1756794" y="3918133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Line 185"/>
          <p:cNvSpPr>
            <a:spLocks noChangeShapeType="1"/>
          </p:cNvSpPr>
          <p:nvPr/>
        </p:nvSpPr>
        <p:spPr bwMode="auto">
          <a:xfrm flipH="1">
            <a:off x="1680022" y="3994792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186"/>
          <p:cNvSpPr>
            <a:spLocks noChangeShapeType="1"/>
          </p:cNvSpPr>
          <p:nvPr/>
        </p:nvSpPr>
        <p:spPr bwMode="auto">
          <a:xfrm flipV="1">
            <a:off x="2014670" y="3702277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187"/>
          <p:cNvSpPr>
            <a:spLocks noChangeShapeType="1"/>
          </p:cNvSpPr>
          <p:nvPr/>
        </p:nvSpPr>
        <p:spPr bwMode="auto">
          <a:xfrm flipH="1">
            <a:off x="1939866" y="3780953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188"/>
          <p:cNvSpPr>
            <a:spLocks noChangeShapeType="1"/>
          </p:cNvSpPr>
          <p:nvPr/>
        </p:nvSpPr>
        <p:spPr bwMode="auto">
          <a:xfrm flipV="1">
            <a:off x="1843408" y="3395640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9"/>
          <p:cNvSpPr>
            <a:spLocks noChangeShapeType="1"/>
          </p:cNvSpPr>
          <p:nvPr/>
        </p:nvSpPr>
        <p:spPr bwMode="auto">
          <a:xfrm flipH="1">
            <a:off x="1766637" y="3472299"/>
            <a:ext cx="153544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90"/>
          <p:cNvSpPr>
            <a:spLocks noChangeShapeType="1"/>
          </p:cNvSpPr>
          <p:nvPr/>
        </p:nvSpPr>
        <p:spPr bwMode="auto">
          <a:xfrm flipV="1">
            <a:off x="1593408" y="3581236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191"/>
          <p:cNvSpPr>
            <a:spLocks noChangeShapeType="1"/>
          </p:cNvSpPr>
          <p:nvPr/>
        </p:nvSpPr>
        <p:spPr bwMode="auto">
          <a:xfrm flipH="1">
            <a:off x="1516635" y="3657895"/>
            <a:ext cx="153544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92"/>
          <p:cNvSpPr>
            <a:spLocks noChangeShapeType="1"/>
          </p:cNvSpPr>
          <p:nvPr/>
        </p:nvSpPr>
        <p:spPr bwMode="auto">
          <a:xfrm flipV="1">
            <a:off x="1741046" y="3649826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193"/>
          <p:cNvSpPr>
            <a:spLocks noChangeShapeType="1"/>
          </p:cNvSpPr>
          <p:nvPr/>
        </p:nvSpPr>
        <p:spPr bwMode="auto">
          <a:xfrm flipH="1">
            <a:off x="1666242" y="3726485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94"/>
          <p:cNvSpPr>
            <a:spLocks noChangeShapeType="1"/>
          </p:cNvSpPr>
          <p:nvPr/>
        </p:nvSpPr>
        <p:spPr bwMode="auto">
          <a:xfrm flipV="1">
            <a:off x="2244985" y="3704294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Line 195"/>
          <p:cNvSpPr>
            <a:spLocks noChangeShapeType="1"/>
          </p:cNvSpPr>
          <p:nvPr/>
        </p:nvSpPr>
        <p:spPr bwMode="auto">
          <a:xfrm flipH="1">
            <a:off x="2170181" y="378297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96"/>
          <p:cNvSpPr>
            <a:spLocks noChangeShapeType="1"/>
          </p:cNvSpPr>
          <p:nvPr/>
        </p:nvSpPr>
        <p:spPr bwMode="auto">
          <a:xfrm flipV="1">
            <a:off x="2075693" y="3407744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97"/>
          <p:cNvSpPr>
            <a:spLocks noChangeShapeType="1"/>
          </p:cNvSpPr>
          <p:nvPr/>
        </p:nvSpPr>
        <p:spPr bwMode="auto">
          <a:xfrm flipH="1">
            <a:off x="1998921" y="3484403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98"/>
          <p:cNvSpPr>
            <a:spLocks noChangeShapeType="1"/>
          </p:cNvSpPr>
          <p:nvPr/>
        </p:nvSpPr>
        <p:spPr bwMode="auto">
          <a:xfrm flipV="1">
            <a:off x="2000889" y="3559045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9"/>
          <p:cNvSpPr>
            <a:spLocks noChangeShapeType="1"/>
          </p:cNvSpPr>
          <p:nvPr/>
        </p:nvSpPr>
        <p:spPr bwMode="auto">
          <a:xfrm flipH="1">
            <a:off x="1924118" y="3635704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200"/>
          <p:cNvSpPr>
            <a:spLocks noChangeShapeType="1"/>
          </p:cNvSpPr>
          <p:nvPr/>
        </p:nvSpPr>
        <p:spPr bwMode="auto">
          <a:xfrm flipV="1">
            <a:off x="2231206" y="3839457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201"/>
          <p:cNvSpPr>
            <a:spLocks noChangeShapeType="1"/>
          </p:cNvSpPr>
          <p:nvPr/>
        </p:nvSpPr>
        <p:spPr bwMode="auto">
          <a:xfrm flipH="1">
            <a:off x="2154433" y="392015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202"/>
          <p:cNvSpPr>
            <a:spLocks noChangeShapeType="1"/>
          </p:cNvSpPr>
          <p:nvPr/>
        </p:nvSpPr>
        <p:spPr bwMode="auto">
          <a:xfrm flipV="1">
            <a:off x="1943803" y="3849543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Line 203"/>
          <p:cNvSpPr>
            <a:spLocks noChangeShapeType="1"/>
          </p:cNvSpPr>
          <p:nvPr/>
        </p:nvSpPr>
        <p:spPr bwMode="auto">
          <a:xfrm flipH="1">
            <a:off x="1869000" y="3926202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Line 204"/>
          <p:cNvSpPr>
            <a:spLocks noChangeShapeType="1"/>
          </p:cNvSpPr>
          <p:nvPr/>
        </p:nvSpPr>
        <p:spPr bwMode="auto">
          <a:xfrm flipV="1">
            <a:off x="2061914" y="3623600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205"/>
          <p:cNvSpPr>
            <a:spLocks noChangeShapeType="1"/>
          </p:cNvSpPr>
          <p:nvPr/>
        </p:nvSpPr>
        <p:spPr bwMode="auto">
          <a:xfrm flipH="1">
            <a:off x="1985141" y="3700259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207"/>
          <p:cNvSpPr>
            <a:spLocks noChangeShapeType="1"/>
          </p:cNvSpPr>
          <p:nvPr/>
        </p:nvSpPr>
        <p:spPr bwMode="auto">
          <a:xfrm flipV="1">
            <a:off x="2054040" y="3639738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208"/>
          <p:cNvSpPr>
            <a:spLocks noChangeShapeType="1"/>
          </p:cNvSpPr>
          <p:nvPr/>
        </p:nvSpPr>
        <p:spPr bwMode="auto">
          <a:xfrm flipH="1">
            <a:off x="1977267" y="3716398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209"/>
          <p:cNvSpPr>
            <a:spLocks noChangeShapeType="1"/>
          </p:cNvSpPr>
          <p:nvPr/>
        </p:nvSpPr>
        <p:spPr bwMode="auto">
          <a:xfrm flipV="1">
            <a:off x="1750889" y="3429934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210"/>
          <p:cNvSpPr>
            <a:spLocks noChangeShapeType="1"/>
          </p:cNvSpPr>
          <p:nvPr/>
        </p:nvSpPr>
        <p:spPr bwMode="auto">
          <a:xfrm flipH="1">
            <a:off x="1674116" y="3506593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211"/>
          <p:cNvSpPr>
            <a:spLocks noChangeShapeType="1"/>
          </p:cNvSpPr>
          <p:nvPr/>
        </p:nvSpPr>
        <p:spPr bwMode="auto">
          <a:xfrm flipV="1">
            <a:off x="2008763" y="3169697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212"/>
          <p:cNvSpPr>
            <a:spLocks noChangeShapeType="1"/>
          </p:cNvSpPr>
          <p:nvPr/>
        </p:nvSpPr>
        <p:spPr bwMode="auto">
          <a:xfrm flipH="1">
            <a:off x="1931992" y="325039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213"/>
          <p:cNvSpPr>
            <a:spLocks noChangeShapeType="1"/>
          </p:cNvSpPr>
          <p:nvPr/>
        </p:nvSpPr>
        <p:spPr bwMode="auto">
          <a:xfrm flipV="1">
            <a:off x="1378839" y="3016378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214"/>
          <p:cNvSpPr>
            <a:spLocks noChangeShapeType="1"/>
          </p:cNvSpPr>
          <p:nvPr/>
        </p:nvSpPr>
        <p:spPr bwMode="auto">
          <a:xfrm flipH="1">
            <a:off x="1304036" y="3093038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215"/>
          <p:cNvSpPr>
            <a:spLocks noChangeShapeType="1"/>
          </p:cNvSpPr>
          <p:nvPr/>
        </p:nvSpPr>
        <p:spPr bwMode="auto">
          <a:xfrm flipV="1">
            <a:off x="1996952" y="3343189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216"/>
          <p:cNvSpPr>
            <a:spLocks noChangeShapeType="1"/>
          </p:cNvSpPr>
          <p:nvPr/>
        </p:nvSpPr>
        <p:spPr bwMode="auto">
          <a:xfrm flipH="1">
            <a:off x="1920181" y="3423883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217"/>
          <p:cNvSpPr>
            <a:spLocks noChangeShapeType="1"/>
          </p:cNvSpPr>
          <p:nvPr/>
        </p:nvSpPr>
        <p:spPr bwMode="auto">
          <a:xfrm flipV="1">
            <a:off x="1788290" y="3488438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Line 218"/>
          <p:cNvSpPr>
            <a:spLocks noChangeShapeType="1"/>
          </p:cNvSpPr>
          <p:nvPr/>
        </p:nvSpPr>
        <p:spPr bwMode="auto">
          <a:xfrm flipH="1">
            <a:off x="1713486" y="3565097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Line 219"/>
          <p:cNvSpPr>
            <a:spLocks noChangeShapeType="1"/>
          </p:cNvSpPr>
          <p:nvPr/>
        </p:nvSpPr>
        <p:spPr bwMode="auto">
          <a:xfrm flipV="1">
            <a:off x="1788290" y="3488438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Line 220"/>
          <p:cNvSpPr>
            <a:spLocks noChangeShapeType="1"/>
          </p:cNvSpPr>
          <p:nvPr/>
        </p:nvSpPr>
        <p:spPr bwMode="auto">
          <a:xfrm flipH="1">
            <a:off x="1713486" y="3565097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Line 221"/>
          <p:cNvSpPr>
            <a:spLocks noChangeShapeType="1"/>
          </p:cNvSpPr>
          <p:nvPr/>
        </p:nvSpPr>
        <p:spPr bwMode="auto">
          <a:xfrm flipV="1">
            <a:off x="2142622" y="3304859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Line 222"/>
          <p:cNvSpPr>
            <a:spLocks noChangeShapeType="1"/>
          </p:cNvSpPr>
          <p:nvPr/>
        </p:nvSpPr>
        <p:spPr bwMode="auto">
          <a:xfrm flipH="1">
            <a:off x="2065851" y="3381518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Line 223"/>
          <p:cNvSpPr>
            <a:spLocks noChangeShapeType="1"/>
          </p:cNvSpPr>
          <p:nvPr/>
        </p:nvSpPr>
        <p:spPr bwMode="auto">
          <a:xfrm flipV="1">
            <a:off x="1896559" y="3621583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224"/>
          <p:cNvSpPr>
            <a:spLocks noChangeShapeType="1"/>
          </p:cNvSpPr>
          <p:nvPr/>
        </p:nvSpPr>
        <p:spPr bwMode="auto">
          <a:xfrm flipH="1">
            <a:off x="1819786" y="3700259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225"/>
          <p:cNvSpPr>
            <a:spLocks noChangeShapeType="1"/>
          </p:cNvSpPr>
          <p:nvPr/>
        </p:nvSpPr>
        <p:spPr bwMode="auto">
          <a:xfrm flipV="1">
            <a:off x="2806012" y="3815248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226"/>
          <p:cNvSpPr>
            <a:spLocks noChangeShapeType="1"/>
          </p:cNvSpPr>
          <p:nvPr/>
        </p:nvSpPr>
        <p:spPr bwMode="auto">
          <a:xfrm flipH="1">
            <a:off x="2731208" y="3893924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227"/>
          <p:cNvSpPr>
            <a:spLocks noChangeShapeType="1"/>
          </p:cNvSpPr>
          <p:nvPr/>
        </p:nvSpPr>
        <p:spPr bwMode="auto">
          <a:xfrm flipV="1">
            <a:off x="2156403" y="3657895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228"/>
          <p:cNvSpPr>
            <a:spLocks noChangeShapeType="1"/>
          </p:cNvSpPr>
          <p:nvPr/>
        </p:nvSpPr>
        <p:spPr bwMode="auto">
          <a:xfrm flipH="1">
            <a:off x="2081599" y="3734555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229"/>
          <p:cNvSpPr>
            <a:spLocks noChangeShapeType="1"/>
          </p:cNvSpPr>
          <p:nvPr/>
        </p:nvSpPr>
        <p:spPr bwMode="auto">
          <a:xfrm flipV="1">
            <a:off x="2000889" y="3559045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Line 230"/>
          <p:cNvSpPr>
            <a:spLocks noChangeShapeType="1"/>
          </p:cNvSpPr>
          <p:nvPr/>
        </p:nvSpPr>
        <p:spPr bwMode="auto">
          <a:xfrm flipH="1">
            <a:off x="1924118" y="3635704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Line 231"/>
          <p:cNvSpPr>
            <a:spLocks noChangeShapeType="1"/>
          </p:cNvSpPr>
          <p:nvPr/>
        </p:nvSpPr>
        <p:spPr bwMode="auto">
          <a:xfrm flipV="1">
            <a:off x="2085536" y="3339154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Line 232"/>
          <p:cNvSpPr>
            <a:spLocks noChangeShapeType="1"/>
          </p:cNvSpPr>
          <p:nvPr/>
        </p:nvSpPr>
        <p:spPr bwMode="auto">
          <a:xfrm flipH="1">
            <a:off x="2008763" y="3415813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Line 233"/>
          <p:cNvSpPr>
            <a:spLocks noChangeShapeType="1"/>
          </p:cNvSpPr>
          <p:nvPr/>
        </p:nvSpPr>
        <p:spPr bwMode="auto">
          <a:xfrm flipV="1">
            <a:off x="1855219" y="2362757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Line 234"/>
          <p:cNvSpPr>
            <a:spLocks noChangeShapeType="1"/>
          </p:cNvSpPr>
          <p:nvPr/>
        </p:nvSpPr>
        <p:spPr bwMode="auto">
          <a:xfrm flipH="1" flipV="1">
            <a:off x="1855219" y="2362757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Line 235"/>
          <p:cNvSpPr>
            <a:spLocks noChangeShapeType="1"/>
          </p:cNvSpPr>
          <p:nvPr/>
        </p:nvSpPr>
        <p:spPr bwMode="auto">
          <a:xfrm flipV="1">
            <a:off x="1748920" y="2294168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Line 236"/>
          <p:cNvSpPr>
            <a:spLocks noChangeShapeType="1"/>
          </p:cNvSpPr>
          <p:nvPr/>
        </p:nvSpPr>
        <p:spPr bwMode="auto">
          <a:xfrm flipH="1" flipV="1">
            <a:off x="1748920" y="2294168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Line 237"/>
          <p:cNvSpPr>
            <a:spLocks noChangeShapeType="1"/>
          </p:cNvSpPr>
          <p:nvPr/>
        </p:nvSpPr>
        <p:spPr bwMode="auto">
          <a:xfrm flipV="1">
            <a:off x="1843408" y="2382931"/>
            <a:ext cx="153544" cy="155336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Line 238"/>
          <p:cNvSpPr>
            <a:spLocks noChangeShapeType="1"/>
          </p:cNvSpPr>
          <p:nvPr/>
        </p:nvSpPr>
        <p:spPr bwMode="auto">
          <a:xfrm flipH="1" flipV="1">
            <a:off x="1843408" y="2382931"/>
            <a:ext cx="153544" cy="155336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9"/>
          <p:cNvSpPr>
            <a:spLocks/>
          </p:cNvSpPr>
          <p:nvPr/>
        </p:nvSpPr>
        <p:spPr bwMode="auto">
          <a:xfrm>
            <a:off x="2683964" y="4073469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40"/>
          <p:cNvSpPr>
            <a:spLocks/>
          </p:cNvSpPr>
          <p:nvPr/>
        </p:nvSpPr>
        <p:spPr bwMode="auto">
          <a:xfrm>
            <a:off x="2390655" y="3331085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8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8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41"/>
          <p:cNvSpPr>
            <a:spLocks/>
          </p:cNvSpPr>
          <p:nvPr/>
        </p:nvSpPr>
        <p:spPr bwMode="auto">
          <a:xfrm>
            <a:off x="2794201" y="4154163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42"/>
          <p:cNvSpPr>
            <a:spLocks/>
          </p:cNvSpPr>
          <p:nvPr/>
        </p:nvSpPr>
        <p:spPr bwMode="auto">
          <a:xfrm>
            <a:off x="1861126" y="4220735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43"/>
          <p:cNvSpPr>
            <a:spLocks/>
          </p:cNvSpPr>
          <p:nvPr/>
        </p:nvSpPr>
        <p:spPr bwMode="auto">
          <a:xfrm>
            <a:off x="2199710" y="3583253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44"/>
          <p:cNvSpPr>
            <a:spLocks/>
          </p:cNvSpPr>
          <p:nvPr/>
        </p:nvSpPr>
        <p:spPr bwMode="auto">
          <a:xfrm>
            <a:off x="1717423" y="4220735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5"/>
          <p:cNvSpPr>
            <a:spLocks/>
          </p:cNvSpPr>
          <p:nvPr/>
        </p:nvSpPr>
        <p:spPr bwMode="auto">
          <a:xfrm>
            <a:off x="1687896" y="2863060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6"/>
          <p:cNvSpPr>
            <a:spLocks/>
          </p:cNvSpPr>
          <p:nvPr/>
        </p:nvSpPr>
        <p:spPr bwMode="auto">
          <a:xfrm>
            <a:off x="2231206" y="3678069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7"/>
          <p:cNvSpPr>
            <a:spLocks/>
          </p:cNvSpPr>
          <p:nvPr/>
        </p:nvSpPr>
        <p:spPr bwMode="auto">
          <a:xfrm>
            <a:off x="1869000" y="3343189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8"/>
          <p:cNvSpPr>
            <a:spLocks/>
          </p:cNvSpPr>
          <p:nvPr/>
        </p:nvSpPr>
        <p:spPr bwMode="auto">
          <a:xfrm>
            <a:off x="2071756" y="3403709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9"/>
          <p:cNvSpPr>
            <a:spLocks/>
          </p:cNvSpPr>
          <p:nvPr/>
        </p:nvSpPr>
        <p:spPr bwMode="auto">
          <a:xfrm>
            <a:off x="2002858" y="2986118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50"/>
          <p:cNvSpPr>
            <a:spLocks/>
          </p:cNvSpPr>
          <p:nvPr/>
        </p:nvSpPr>
        <p:spPr bwMode="auto">
          <a:xfrm>
            <a:off x="1571753" y="2631064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51"/>
          <p:cNvSpPr>
            <a:spLocks/>
          </p:cNvSpPr>
          <p:nvPr/>
        </p:nvSpPr>
        <p:spPr bwMode="auto">
          <a:xfrm>
            <a:off x="1571753" y="2631064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52"/>
          <p:cNvSpPr>
            <a:spLocks/>
          </p:cNvSpPr>
          <p:nvPr/>
        </p:nvSpPr>
        <p:spPr bwMode="auto">
          <a:xfrm>
            <a:off x="2266639" y="3526767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40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40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53"/>
          <p:cNvSpPr>
            <a:spLocks/>
          </p:cNvSpPr>
          <p:nvPr/>
        </p:nvSpPr>
        <p:spPr bwMode="auto">
          <a:xfrm>
            <a:off x="2241048" y="3528785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54"/>
          <p:cNvSpPr>
            <a:spLocks/>
          </p:cNvSpPr>
          <p:nvPr/>
        </p:nvSpPr>
        <p:spPr bwMode="auto">
          <a:xfrm>
            <a:off x="1776479" y="3700259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5"/>
          <p:cNvSpPr>
            <a:spLocks/>
          </p:cNvSpPr>
          <p:nvPr/>
        </p:nvSpPr>
        <p:spPr bwMode="auto">
          <a:xfrm>
            <a:off x="1918212" y="4061365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6"/>
          <p:cNvSpPr>
            <a:spLocks/>
          </p:cNvSpPr>
          <p:nvPr/>
        </p:nvSpPr>
        <p:spPr bwMode="auto">
          <a:xfrm>
            <a:off x="2243017" y="3780953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7"/>
          <p:cNvSpPr>
            <a:spLocks/>
          </p:cNvSpPr>
          <p:nvPr/>
        </p:nvSpPr>
        <p:spPr bwMode="auto">
          <a:xfrm>
            <a:off x="2020574" y="3575183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9"/>
          <p:cNvSpPr>
            <a:spLocks/>
          </p:cNvSpPr>
          <p:nvPr/>
        </p:nvSpPr>
        <p:spPr bwMode="auto">
          <a:xfrm>
            <a:off x="1827660" y="3308893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60"/>
          <p:cNvSpPr>
            <a:spLocks/>
          </p:cNvSpPr>
          <p:nvPr/>
        </p:nvSpPr>
        <p:spPr bwMode="auto">
          <a:xfrm>
            <a:off x="2325695" y="3607461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5"/>
          <p:cNvSpPr>
            <a:spLocks/>
          </p:cNvSpPr>
          <p:nvPr/>
        </p:nvSpPr>
        <p:spPr bwMode="auto">
          <a:xfrm>
            <a:off x="2158370" y="3345206"/>
            <a:ext cx="153544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8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8" h="78">
                <a:moveTo>
                  <a:pt x="38" y="78"/>
                </a:moveTo>
                <a:lnTo>
                  <a:pt x="78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6"/>
          <p:cNvSpPr>
            <a:spLocks/>
          </p:cNvSpPr>
          <p:nvPr/>
        </p:nvSpPr>
        <p:spPr bwMode="auto">
          <a:xfrm>
            <a:off x="1857189" y="3702277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7"/>
          <p:cNvSpPr>
            <a:spLocks/>
          </p:cNvSpPr>
          <p:nvPr/>
        </p:nvSpPr>
        <p:spPr bwMode="auto">
          <a:xfrm>
            <a:off x="1721360" y="3795075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8"/>
          <p:cNvSpPr>
            <a:spLocks/>
          </p:cNvSpPr>
          <p:nvPr/>
        </p:nvSpPr>
        <p:spPr bwMode="auto">
          <a:xfrm>
            <a:off x="2122937" y="3018395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9"/>
          <p:cNvSpPr>
            <a:spLocks/>
          </p:cNvSpPr>
          <p:nvPr/>
        </p:nvSpPr>
        <p:spPr bwMode="auto">
          <a:xfrm>
            <a:off x="1788290" y="3238287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80"/>
          <p:cNvSpPr>
            <a:spLocks/>
          </p:cNvSpPr>
          <p:nvPr/>
        </p:nvSpPr>
        <p:spPr bwMode="auto">
          <a:xfrm>
            <a:off x="1063877" y="3607461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81"/>
          <p:cNvSpPr>
            <a:spLocks/>
          </p:cNvSpPr>
          <p:nvPr/>
        </p:nvSpPr>
        <p:spPr bwMode="auto">
          <a:xfrm>
            <a:off x="1731204" y="3230217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82"/>
          <p:cNvSpPr>
            <a:spLocks/>
          </p:cNvSpPr>
          <p:nvPr/>
        </p:nvSpPr>
        <p:spPr bwMode="auto">
          <a:xfrm>
            <a:off x="2128843" y="3242321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83"/>
          <p:cNvSpPr>
            <a:spLocks/>
          </p:cNvSpPr>
          <p:nvPr/>
        </p:nvSpPr>
        <p:spPr bwMode="auto">
          <a:xfrm>
            <a:off x="1874905" y="3066811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84"/>
          <p:cNvSpPr>
            <a:spLocks/>
          </p:cNvSpPr>
          <p:nvPr/>
        </p:nvSpPr>
        <p:spPr bwMode="auto">
          <a:xfrm>
            <a:off x="2144591" y="326249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6"/>
          <p:cNvSpPr>
            <a:spLocks/>
          </p:cNvSpPr>
          <p:nvPr/>
        </p:nvSpPr>
        <p:spPr bwMode="auto">
          <a:xfrm>
            <a:off x="2079630" y="3284685"/>
            <a:ext cx="153544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8" y="76"/>
              </a:cxn>
              <a:cxn ang="0">
                <a:pos x="38" y="0"/>
              </a:cxn>
              <a:cxn ang="0">
                <a:pos x="0" y="76"/>
              </a:cxn>
            </a:cxnLst>
            <a:rect l="0" t="0" r="r" b="b"/>
            <a:pathLst>
              <a:path w="78" h="76">
                <a:moveTo>
                  <a:pt x="0" y="76"/>
                </a:moveTo>
                <a:lnTo>
                  <a:pt x="78" y="76"/>
                </a:lnTo>
                <a:lnTo>
                  <a:pt x="38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7"/>
          <p:cNvSpPr>
            <a:spLocks/>
          </p:cNvSpPr>
          <p:nvPr/>
        </p:nvSpPr>
        <p:spPr bwMode="auto">
          <a:xfrm>
            <a:off x="1977267" y="3232234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8"/>
          <p:cNvSpPr>
            <a:spLocks/>
          </p:cNvSpPr>
          <p:nvPr/>
        </p:nvSpPr>
        <p:spPr bwMode="auto">
          <a:xfrm>
            <a:off x="1611124" y="3359328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9"/>
          <p:cNvSpPr>
            <a:spLocks/>
          </p:cNvSpPr>
          <p:nvPr/>
        </p:nvSpPr>
        <p:spPr bwMode="auto">
          <a:xfrm>
            <a:off x="1658368" y="3185836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90"/>
          <p:cNvSpPr>
            <a:spLocks/>
          </p:cNvSpPr>
          <p:nvPr/>
        </p:nvSpPr>
        <p:spPr bwMode="auto">
          <a:xfrm>
            <a:off x="2122937" y="2645186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91"/>
          <p:cNvSpPr>
            <a:spLocks/>
          </p:cNvSpPr>
          <p:nvPr/>
        </p:nvSpPr>
        <p:spPr bwMode="auto">
          <a:xfrm>
            <a:off x="2250891" y="2719827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92"/>
          <p:cNvSpPr>
            <a:spLocks/>
          </p:cNvSpPr>
          <p:nvPr/>
        </p:nvSpPr>
        <p:spPr bwMode="auto">
          <a:xfrm>
            <a:off x="2477270" y="3327050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93"/>
          <p:cNvSpPr>
            <a:spLocks/>
          </p:cNvSpPr>
          <p:nvPr/>
        </p:nvSpPr>
        <p:spPr bwMode="auto">
          <a:xfrm>
            <a:off x="2258765" y="2814644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94"/>
          <p:cNvSpPr>
            <a:spLocks/>
          </p:cNvSpPr>
          <p:nvPr/>
        </p:nvSpPr>
        <p:spPr bwMode="auto">
          <a:xfrm>
            <a:off x="2065851" y="3881820"/>
            <a:ext cx="153544" cy="155336"/>
          </a:xfrm>
          <a:custGeom>
            <a:avLst/>
            <a:gdLst/>
            <a:ahLst/>
            <a:cxnLst>
              <a:cxn ang="0">
                <a:pos x="40" y="77"/>
              </a:cxn>
              <a:cxn ang="0">
                <a:pos x="78" y="0"/>
              </a:cxn>
              <a:cxn ang="0">
                <a:pos x="0" y="0"/>
              </a:cxn>
              <a:cxn ang="0">
                <a:pos x="40" y="77"/>
              </a:cxn>
            </a:cxnLst>
            <a:rect l="0" t="0" r="r" b="b"/>
            <a:pathLst>
              <a:path w="78" h="77">
                <a:moveTo>
                  <a:pt x="40" y="77"/>
                </a:moveTo>
                <a:lnTo>
                  <a:pt x="78" y="0"/>
                </a:lnTo>
                <a:lnTo>
                  <a:pt x="0" y="0"/>
                </a:lnTo>
                <a:lnTo>
                  <a:pt x="40" y="77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5"/>
          <p:cNvSpPr>
            <a:spLocks/>
          </p:cNvSpPr>
          <p:nvPr/>
        </p:nvSpPr>
        <p:spPr bwMode="auto">
          <a:xfrm>
            <a:off x="2837508" y="5229409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6"/>
          <p:cNvSpPr>
            <a:spLocks/>
          </p:cNvSpPr>
          <p:nvPr/>
        </p:nvSpPr>
        <p:spPr bwMode="auto">
          <a:xfrm>
            <a:off x="3309951" y="5156785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7"/>
          <p:cNvSpPr>
            <a:spLocks/>
          </p:cNvSpPr>
          <p:nvPr/>
        </p:nvSpPr>
        <p:spPr bwMode="auto">
          <a:xfrm>
            <a:off x="2930028" y="5005484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298"/>
          <p:cNvSpPr>
            <a:spLocks noChangeArrowheads="1"/>
          </p:cNvSpPr>
          <p:nvPr/>
        </p:nvSpPr>
        <p:spPr bwMode="auto">
          <a:xfrm>
            <a:off x="1518604" y="3383536"/>
            <a:ext cx="153544" cy="155336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Rectangle 299"/>
          <p:cNvSpPr>
            <a:spLocks noChangeArrowheads="1"/>
          </p:cNvSpPr>
          <p:nvPr/>
        </p:nvSpPr>
        <p:spPr bwMode="auto">
          <a:xfrm>
            <a:off x="1979236" y="3099089"/>
            <a:ext cx="151576" cy="153318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Rectangle 300"/>
          <p:cNvSpPr>
            <a:spLocks noChangeArrowheads="1"/>
          </p:cNvSpPr>
          <p:nvPr/>
        </p:nvSpPr>
        <p:spPr bwMode="auto">
          <a:xfrm>
            <a:off x="2164277" y="3470281"/>
            <a:ext cx="149607" cy="155336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306"/>
          <p:cNvSpPr>
            <a:spLocks noChangeArrowheads="1"/>
          </p:cNvSpPr>
          <p:nvPr/>
        </p:nvSpPr>
        <p:spPr bwMode="auto">
          <a:xfrm>
            <a:off x="2008763" y="2717811"/>
            <a:ext cx="145670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307"/>
          <p:cNvSpPr>
            <a:spLocks noChangeArrowheads="1"/>
          </p:cNvSpPr>
          <p:nvPr/>
        </p:nvSpPr>
        <p:spPr bwMode="auto">
          <a:xfrm>
            <a:off x="2701680" y="3193905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308"/>
          <p:cNvSpPr>
            <a:spLocks noChangeArrowheads="1"/>
          </p:cNvSpPr>
          <p:nvPr/>
        </p:nvSpPr>
        <p:spPr bwMode="auto">
          <a:xfrm>
            <a:off x="2286324" y="2988135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309"/>
          <p:cNvSpPr>
            <a:spLocks noChangeShapeType="1"/>
          </p:cNvSpPr>
          <p:nvPr/>
        </p:nvSpPr>
        <p:spPr bwMode="auto">
          <a:xfrm flipV="1">
            <a:off x="3101289" y="4557633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Line 310"/>
          <p:cNvSpPr>
            <a:spLocks noChangeShapeType="1"/>
          </p:cNvSpPr>
          <p:nvPr/>
        </p:nvSpPr>
        <p:spPr bwMode="auto">
          <a:xfrm flipH="1">
            <a:off x="3024516" y="4634292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Line 311"/>
          <p:cNvSpPr>
            <a:spLocks noChangeShapeType="1"/>
          </p:cNvSpPr>
          <p:nvPr/>
        </p:nvSpPr>
        <p:spPr bwMode="auto">
          <a:xfrm flipV="1">
            <a:off x="3619007" y="4817870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Line 312"/>
          <p:cNvSpPr>
            <a:spLocks noChangeShapeType="1"/>
          </p:cNvSpPr>
          <p:nvPr/>
        </p:nvSpPr>
        <p:spPr bwMode="auto">
          <a:xfrm flipH="1">
            <a:off x="3544204" y="4896547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Line 313"/>
          <p:cNvSpPr>
            <a:spLocks noChangeShapeType="1"/>
          </p:cNvSpPr>
          <p:nvPr/>
        </p:nvSpPr>
        <p:spPr bwMode="auto">
          <a:xfrm flipV="1">
            <a:off x="3874914" y="4844096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Line 314"/>
          <p:cNvSpPr>
            <a:spLocks noChangeShapeType="1"/>
          </p:cNvSpPr>
          <p:nvPr/>
        </p:nvSpPr>
        <p:spPr bwMode="auto">
          <a:xfrm flipH="1">
            <a:off x="3800110" y="4922772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Line 315"/>
          <p:cNvSpPr>
            <a:spLocks noChangeShapeType="1"/>
          </p:cNvSpPr>
          <p:nvPr/>
        </p:nvSpPr>
        <p:spPr bwMode="auto">
          <a:xfrm flipV="1">
            <a:off x="4461531" y="5235462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316"/>
          <p:cNvSpPr>
            <a:spLocks noChangeShapeType="1"/>
          </p:cNvSpPr>
          <p:nvPr/>
        </p:nvSpPr>
        <p:spPr bwMode="auto">
          <a:xfrm flipH="1">
            <a:off x="4384759" y="5312121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Line 317"/>
          <p:cNvSpPr>
            <a:spLocks noChangeShapeType="1"/>
          </p:cNvSpPr>
          <p:nvPr/>
        </p:nvSpPr>
        <p:spPr bwMode="auto">
          <a:xfrm flipV="1">
            <a:off x="4270586" y="5370624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Line 318"/>
          <p:cNvSpPr>
            <a:spLocks noChangeShapeType="1"/>
          </p:cNvSpPr>
          <p:nvPr/>
        </p:nvSpPr>
        <p:spPr bwMode="auto">
          <a:xfrm flipH="1">
            <a:off x="4193813" y="5449301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319"/>
          <p:cNvSpPr>
            <a:spLocks noChangeShapeType="1"/>
          </p:cNvSpPr>
          <p:nvPr/>
        </p:nvSpPr>
        <p:spPr bwMode="auto">
          <a:xfrm flipV="1">
            <a:off x="3500896" y="4975223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20"/>
          <p:cNvSpPr>
            <a:spLocks noChangeShapeType="1"/>
          </p:cNvSpPr>
          <p:nvPr/>
        </p:nvSpPr>
        <p:spPr bwMode="auto">
          <a:xfrm flipH="1">
            <a:off x="3424125" y="5051883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21"/>
          <p:cNvSpPr>
            <a:spLocks noChangeShapeType="1"/>
          </p:cNvSpPr>
          <p:nvPr/>
        </p:nvSpPr>
        <p:spPr bwMode="auto">
          <a:xfrm flipV="1">
            <a:off x="3367037" y="4908651"/>
            <a:ext cx="1969" cy="1533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22"/>
          <p:cNvSpPr>
            <a:spLocks noChangeShapeType="1"/>
          </p:cNvSpPr>
          <p:nvPr/>
        </p:nvSpPr>
        <p:spPr bwMode="auto">
          <a:xfrm flipH="1">
            <a:off x="3292234" y="4985311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323"/>
          <p:cNvSpPr>
            <a:spLocks noChangeShapeType="1"/>
          </p:cNvSpPr>
          <p:nvPr/>
        </p:nvSpPr>
        <p:spPr bwMode="auto">
          <a:xfrm flipV="1">
            <a:off x="3624913" y="4372037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324"/>
          <p:cNvSpPr>
            <a:spLocks noChangeShapeType="1"/>
          </p:cNvSpPr>
          <p:nvPr/>
        </p:nvSpPr>
        <p:spPr bwMode="auto">
          <a:xfrm flipH="1">
            <a:off x="3548141" y="4450713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5"/>
          <p:cNvSpPr>
            <a:spLocks/>
          </p:cNvSpPr>
          <p:nvPr/>
        </p:nvSpPr>
        <p:spPr bwMode="auto">
          <a:xfrm>
            <a:off x="5762719" y="2338549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6"/>
          <p:cNvSpPr>
            <a:spLocks/>
          </p:cNvSpPr>
          <p:nvPr/>
        </p:nvSpPr>
        <p:spPr bwMode="auto">
          <a:xfrm>
            <a:off x="5774530" y="1834212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7"/>
          <p:cNvSpPr>
            <a:spLocks/>
          </p:cNvSpPr>
          <p:nvPr/>
        </p:nvSpPr>
        <p:spPr bwMode="auto">
          <a:xfrm>
            <a:off x="4983187" y="1912888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8"/>
          <p:cNvSpPr>
            <a:spLocks/>
          </p:cNvSpPr>
          <p:nvPr/>
        </p:nvSpPr>
        <p:spPr bwMode="auto">
          <a:xfrm>
            <a:off x="5111140" y="1511436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9"/>
          <p:cNvSpPr>
            <a:spLocks/>
          </p:cNvSpPr>
          <p:nvPr/>
        </p:nvSpPr>
        <p:spPr bwMode="auto">
          <a:xfrm>
            <a:off x="4678067" y="2578613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40"/>
          <p:cNvSpPr>
            <a:spLocks noChangeArrowheads="1"/>
          </p:cNvSpPr>
          <p:nvPr/>
        </p:nvSpPr>
        <p:spPr bwMode="auto">
          <a:xfrm>
            <a:off x="302704" y="945693"/>
            <a:ext cx="486223" cy="11297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</a:rPr>
              <a:t>Stress: 0.18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337165" y="2185123"/>
            <a:ext cx="1492631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angustifolia</a:t>
            </a:r>
            <a:endParaRPr lang="en-US" sz="1400" i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5899561" y="1499098"/>
            <a:ext cx="125315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fremontii</a:t>
            </a:r>
            <a:endParaRPr lang="en-US" sz="1400" i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4681382" y="5407311"/>
            <a:ext cx="146059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trichocarpa</a:t>
            </a:r>
            <a:endParaRPr lang="en-US" sz="1400" i="1" dirty="0"/>
          </a:p>
        </p:txBody>
      </p:sp>
      <p:sp>
        <p:nvSpPr>
          <p:cNvPr id="348" name="Freeform 335"/>
          <p:cNvSpPr>
            <a:spLocks/>
          </p:cNvSpPr>
          <p:nvPr/>
        </p:nvSpPr>
        <p:spPr bwMode="auto">
          <a:xfrm>
            <a:off x="5586346" y="2542320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35"/>
          <p:cNvSpPr>
            <a:spLocks/>
          </p:cNvSpPr>
          <p:nvPr/>
        </p:nvSpPr>
        <p:spPr bwMode="auto">
          <a:xfrm>
            <a:off x="5545249" y="2603965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36"/>
          <p:cNvSpPr>
            <a:spLocks/>
          </p:cNvSpPr>
          <p:nvPr/>
        </p:nvSpPr>
        <p:spPr bwMode="auto">
          <a:xfrm>
            <a:off x="5053627" y="2335933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36"/>
          <p:cNvSpPr>
            <a:spLocks/>
          </p:cNvSpPr>
          <p:nvPr/>
        </p:nvSpPr>
        <p:spPr bwMode="auto">
          <a:xfrm>
            <a:off x="4837869" y="2079080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36"/>
          <p:cNvSpPr>
            <a:spLocks/>
          </p:cNvSpPr>
          <p:nvPr/>
        </p:nvSpPr>
        <p:spPr bwMode="auto">
          <a:xfrm>
            <a:off x="5012530" y="1966064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307"/>
          <p:cNvSpPr>
            <a:spLocks noChangeArrowheads="1"/>
          </p:cNvSpPr>
          <p:nvPr/>
        </p:nvSpPr>
        <p:spPr bwMode="auto">
          <a:xfrm>
            <a:off x="1881781" y="4302230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307"/>
          <p:cNvSpPr>
            <a:spLocks noChangeArrowheads="1"/>
          </p:cNvSpPr>
          <p:nvPr/>
        </p:nvSpPr>
        <p:spPr bwMode="auto">
          <a:xfrm>
            <a:off x="1626479" y="4374203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8"/>
          <p:cNvSpPr>
            <a:spLocks/>
          </p:cNvSpPr>
          <p:nvPr/>
        </p:nvSpPr>
        <p:spPr bwMode="auto">
          <a:xfrm>
            <a:off x="1865063" y="4259065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344"/>
          <p:cNvSpPr/>
          <p:nvPr/>
        </p:nvSpPr>
        <p:spPr>
          <a:xfrm rot="19815036">
            <a:off x="4465826" y="1498502"/>
            <a:ext cx="1527267" cy="146799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 rot="1973158">
            <a:off x="2904097" y="4418402"/>
            <a:ext cx="1751988" cy="10673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 rot="1658770">
            <a:off x="1483518" y="2507749"/>
            <a:ext cx="1264368" cy="212274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8"/>
          <p:cNvSpPr>
            <a:spLocks noChangeArrowheads="1"/>
          </p:cNvSpPr>
          <p:nvPr/>
        </p:nvSpPr>
        <p:spPr bwMode="auto">
          <a:xfrm>
            <a:off x="2352782" y="304604"/>
            <a:ext cx="178770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40" dirty="0" smtClean="0">
                <a:latin typeface="Arial" pitchFamily="34" charset="0"/>
              </a:rPr>
              <a:t>Eastern ranges</a:t>
            </a:r>
            <a:endParaRPr kumimoji="0" lang="en-US" sz="1600" b="0" u="none" strike="noStrike" cap="none" normalizeH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54" name="Rectangle 14"/>
          <p:cNvSpPr>
            <a:spLocks noChangeArrowheads="1"/>
          </p:cNvSpPr>
          <p:nvPr/>
        </p:nvSpPr>
        <p:spPr bwMode="auto">
          <a:xfrm>
            <a:off x="8226516" y="3336914"/>
            <a:ext cx="122238" cy="122238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Rectangle 15"/>
          <p:cNvSpPr>
            <a:spLocks noChangeArrowheads="1"/>
          </p:cNvSpPr>
          <p:nvPr/>
        </p:nvSpPr>
        <p:spPr bwMode="auto">
          <a:xfrm>
            <a:off x="8386366" y="3359049"/>
            <a:ext cx="15869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NBK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1" name="Rectangle 83"/>
          <p:cNvSpPr>
            <a:spLocks noChangeArrowheads="1"/>
          </p:cNvSpPr>
          <p:nvPr/>
        </p:nvSpPr>
        <p:spPr bwMode="auto">
          <a:xfrm>
            <a:off x="2460228" y="4311516"/>
            <a:ext cx="151576" cy="155336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Rectangle 84"/>
          <p:cNvSpPr>
            <a:spLocks noChangeArrowheads="1"/>
          </p:cNvSpPr>
          <p:nvPr/>
        </p:nvSpPr>
        <p:spPr bwMode="auto">
          <a:xfrm>
            <a:off x="2629520" y="4476939"/>
            <a:ext cx="153544" cy="155336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Rectangle 85"/>
          <p:cNvSpPr>
            <a:spLocks noChangeArrowheads="1"/>
          </p:cNvSpPr>
          <p:nvPr/>
        </p:nvSpPr>
        <p:spPr bwMode="auto">
          <a:xfrm>
            <a:off x="2952356" y="3988740"/>
            <a:ext cx="151576" cy="157353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Rectangle 86"/>
          <p:cNvSpPr>
            <a:spLocks noChangeArrowheads="1"/>
          </p:cNvSpPr>
          <p:nvPr/>
        </p:nvSpPr>
        <p:spPr bwMode="auto">
          <a:xfrm>
            <a:off x="3255507" y="4551580"/>
            <a:ext cx="153544" cy="155336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Rectangle 8"/>
          <p:cNvSpPr>
            <a:spLocks noChangeArrowheads="1"/>
          </p:cNvSpPr>
          <p:nvPr/>
        </p:nvSpPr>
        <p:spPr bwMode="auto">
          <a:xfrm>
            <a:off x="7720139" y="1637422"/>
            <a:ext cx="148461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Arial" pitchFamily="34" charset="0"/>
              </a:rPr>
              <a:t>Schell Creek Range</a:t>
            </a:r>
          </a:p>
        </p:txBody>
      </p:sp>
      <p:sp>
        <p:nvSpPr>
          <p:cNvPr id="368" name="Rectangle 8"/>
          <p:cNvSpPr>
            <a:spLocks noChangeArrowheads="1"/>
          </p:cNvSpPr>
          <p:nvPr/>
        </p:nvSpPr>
        <p:spPr bwMode="auto">
          <a:xfrm>
            <a:off x="7885412" y="2848062"/>
            <a:ext cx="148461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Arial" pitchFamily="34" charset="0"/>
              </a:rPr>
              <a:t>Snake Range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Oval 345"/>
          <p:cNvSpPr/>
          <p:nvPr/>
        </p:nvSpPr>
        <p:spPr>
          <a:xfrm rot="1973158">
            <a:off x="2904097" y="4223196"/>
            <a:ext cx="1751988" cy="10673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73"/>
          <p:cNvSpPr>
            <a:spLocks noChangeArrowheads="1"/>
          </p:cNvSpPr>
          <p:nvPr/>
        </p:nvSpPr>
        <p:spPr bwMode="auto">
          <a:xfrm>
            <a:off x="6191854" y="3054997"/>
            <a:ext cx="151576" cy="153318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2"/>
          <p:cNvSpPr>
            <a:spLocks/>
          </p:cNvSpPr>
          <p:nvPr/>
        </p:nvSpPr>
        <p:spPr bwMode="auto">
          <a:xfrm>
            <a:off x="2869320" y="3461606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B0FB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52"/>
          <p:cNvSpPr>
            <a:spLocks/>
          </p:cNvSpPr>
          <p:nvPr/>
        </p:nvSpPr>
        <p:spPr bwMode="auto">
          <a:xfrm>
            <a:off x="2886720" y="3508901"/>
            <a:ext cx="153544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8" y="0"/>
              </a:cxn>
              <a:cxn ang="0">
                <a:pos x="0" y="0"/>
              </a:cxn>
              <a:cxn ang="0">
                <a:pos x="38" y="78"/>
              </a:cxn>
            </a:cxnLst>
            <a:rect l="0" t="0" r="r" b="b"/>
            <a:pathLst>
              <a:path w="78" h="78">
                <a:moveTo>
                  <a:pt x="38" y="78"/>
                </a:moveTo>
                <a:lnTo>
                  <a:pt x="78" y="0"/>
                </a:lnTo>
                <a:lnTo>
                  <a:pt x="0" y="0"/>
                </a:lnTo>
                <a:lnTo>
                  <a:pt x="38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Oval 308"/>
          <p:cNvSpPr>
            <a:spLocks noChangeArrowheads="1"/>
          </p:cNvSpPr>
          <p:nvPr/>
        </p:nvSpPr>
        <p:spPr bwMode="auto">
          <a:xfrm>
            <a:off x="2286324" y="2877905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307"/>
          <p:cNvSpPr>
            <a:spLocks noChangeArrowheads="1"/>
          </p:cNvSpPr>
          <p:nvPr/>
        </p:nvSpPr>
        <p:spPr bwMode="auto">
          <a:xfrm>
            <a:off x="2387355" y="2878887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307"/>
          <p:cNvSpPr>
            <a:spLocks noChangeArrowheads="1"/>
          </p:cNvSpPr>
          <p:nvPr/>
        </p:nvSpPr>
        <p:spPr bwMode="auto">
          <a:xfrm>
            <a:off x="2596905" y="2721725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46975" y="-157733"/>
            <a:ext cx="12001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</a:rPr>
              <a:t>15CWMSAT_NVRel_209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7834526" y="6173780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971547" y="6175367"/>
            <a:ext cx="177934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KC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855074" y="5350191"/>
            <a:ext cx="122238" cy="122238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B0FB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066513" y="5351778"/>
            <a:ext cx="496931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M. ranch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7855074" y="2976271"/>
            <a:ext cx="122238" cy="122238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066513" y="2977858"/>
            <a:ext cx="270908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NBR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7857456" y="4871790"/>
            <a:ext cx="117475" cy="115888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066513" y="4873377"/>
            <a:ext cx="278923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NCC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7855074" y="2529670"/>
            <a:ext cx="122238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066513" y="2469345"/>
            <a:ext cx="293350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NCM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8076787" y="5625026"/>
            <a:ext cx="299762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NGM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7855074" y="3251346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8066513" y="3251346"/>
            <a:ext cx="270908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NKC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7857456" y="3944440"/>
            <a:ext cx="117475" cy="117475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8066513" y="3944440"/>
            <a:ext cx="320601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 MV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>
            <a:off x="7855074" y="2223257"/>
            <a:ext cx="122238" cy="120650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0"/>
              </a:cxn>
              <a:cxn ang="0">
                <a:pos x="0" y="0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0"/>
                </a:lnTo>
                <a:lnTo>
                  <a:pt x="0" y="0"/>
                </a:lnTo>
                <a:lnTo>
                  <a:pt x="39" y="76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8066513" y="2183748"/>
            <a:ext cx="306174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NPC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7882660" y="4136602"/>
            <a:ext cx="122238" cy="1206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8051807" y="4138898"/>
            <a:ext cx="434646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NPV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Freeform 42"/>
          <p:cNvSpPr>
            <a:spLocks/>
          </p:cNvSpPr>
          <p:nvPr/>
        </p:nvSpPr>
        <p:spPr bwMode="auto">
          <a:xfrm>
            <a:off x="7855074" y="1639161"/>
            <a:ext cx="122238" cy="120650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8066513" y="1640748"/>
            <a:ext cx="185948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7857456" y="3719387"/>
            <a:ext cx="117475" cy="115888"/>
          </a:xfrm>
          <a:prstGeom prst="ellipse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8066513" y="3720974"/>
            <a:ext cx="242054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NSJ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Freeform 54"/>
          <p:cNvSpPr>
            <a:spLocks/>
          </p:cNvSpPr>
          <p:nvPr/>
        </p:nvSpPr>
        <p:spPr bwMode="auto">
          <a:xfrm>
            <a:off x="7888092" y="4367456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8029379" y="4369043"/>
            <a:ext cx="307777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NWC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7855074" y="1110193"/>
            <a:ext cx="122238" cy="122238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8066513" y="1111780"/>
            <a:ext cx="307777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NWR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Oval 60"/>
          <p:cNvSpPr>
            <a:spLocks noChangeArrowheads="1"/>
          </p:cNvSpPr>
          <p:nvPr/>
        </p:nvSpPr>
        <p:spPr bwMode="auto">
          <a:xfrm>
            <a:off x="7857456" y="3476570"/>
            <a:ext cx="117475" cy="117475"/>
          </a:xfrm>
          <a:prstGeom prst="ellipse">
            <a:avLst/>
          </a:prstGeom>
          <a:noFill/>
          <a:ln w="2540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8066513" y="3478157"/>
            <a:ext cx="270908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NBC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6550" y="595894"/>
            <a:ext cx="7526002" cy="5836076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80"/>
          <p:cNvSpPr>
            <a:spLocks/>
          </p:cNvSpPr>
          <p:nvPr/>
        </p:nvSpPr>
        <p:spPr bwMode="auto">
          <a:xfrm>
            <a:off x="3012705" y="3256732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1"/>
          <p:cNvSpPr>
            <a:spLocks/>
          </p:cNvSpPr>
          <p:nvPr/>
        </p:nvSpPr>
        <p:spPr bwMode="auto">
          <a:xfrm>
            <a:off x="3012705" y="3256732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7"/>
          <p:cNvSpPr>
            <a:spLocks/>
          </p:cNvSpPr>
          <p:nvPr/>
        </p:nvSpPr>
        <p:spPr bwMode="auto">
          <a:xfrm>
            <a:off x="3874914" y="3123587"/>
            <a:ext cx="151576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7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6"/>
              </a:cxn>
            </a:cxnLst>
            <a:rect l="0" t="0" r="r" b="b"/>
            <a:pathLst>
              <a:path w="77" h="76">
                <a:moveTo>
                  <a:pt x="38" y="76"/>
                </a:moveTo>
                <a:lnTo>
                  <a:pt x="77" y="38"/>
                </a:lnTo>
                <a:lnTo>
                  <a:pt x="38" y="0"/>
                </a:lnTo>
                <a:lnTo>
                  <a:pt x="0" y="38"/>
                </a:lnTo>
                <a:lnTo>
                  <a:pt x="38" y="76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8"/>
          <p:cNvSpPr>
            <a:spLocks/>
          </p:cNvSpPr>
          <p:nvPr/>
        </p:nvSpPr>
        <p:spPr bwMode="auto">
          <a:xfrm>
            <a:off x="3461526" y="3401981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9"/>
          <p:cNvSpPr>
            <a:spLocks/>
          </p:cNvSpPr>
          <p:nvPr/>
        </p:nvSpPr>
        <p:spPr bwMode="auto">
          <a:xfrm>
            <a:off x="4042238" y="3091309"/>
            <a:ext cx="151576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7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6"/>
              </a:cxn>
            </a:cxnLst>
            <a:rect l="0" t="0" r="r" b="b"/>
            <a:pathLst>
              <a:path w="77" h="76">
                <a:moveTo>
                  <a:pt x="38" y="76"/>
                </a:moveTo>
                <a:lnTo>
                  <a:pt x="77" y="38"/>
                </a:lnTo>
                <a:lnTo>
                  <a:pt x="38" y="0"/>
                </a:lnTo>
                <a:lnTo>
                  <a:pt x="0" y="38"/>
                </a:lnTo>
                <a:lnTo>
                  <a:pt x="38" y="76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91"/>
          <p:cNvSpPr>
            <a:spLocks noChangeArrowheads="1"/>
          </p:cNvSpPr>
          <p:nvPr/>
        </p:nvSpPr>
        <p:spPr bwMode="auto">
          <a:xfrm>
            <a:off x="3542236" y="3771156"/>
            <a:ext cx="145670" cy="147267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4164286" y="4561957"/>
            <a:ext cx="1969" cy="155336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3"/>
          <p:cNvSpPr>
            <a:spLocks noChangeShapeType="1"/>
          </p:cNvSpPr>
          <p:nvPr/>
        </p:nvSpPr>
        <p:spPr bwMode="auto">
          <a:xfrm flipH="1">
            <a:off x="4087513" y="4638616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94"/>
          <p:cNvSpPr>
            <a:spLocks noChangeShapeType="1"/>
          </p:cNvSpPr>
          <p:nvPr/>
        </p:nvSpPr>
        <p:spPr bwMode="auto">
          <a:xfrm flipV="1">
            <a:off x="4150506" y="3545213"/>
            <a:ext cx="1969" cy="155336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95"/>
          <p:cNvSpPr>
            <a:spLocks noChangeShapeType="1"/>
          </p:cNvSpPr>
          <p:nvPr/>
        </p:nvSpPr>
        <p:spPr bwMode="auto">
          <a:xfrm flipH="1">
            <a:off x="4075702" y="3621873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6"/>
          <p:cNvSpPr>
            <a:spLocks noChangeShapeType="1"/>
          </p:cNvSpPr>
          <p:nvPr/>
        </p:nvSpPr>
        <p:spPr bwMode="auto">
          <a:xfrm flipV="1">
            <a:off x="4239089" y="4695102"/>
            <a:ext cx="1969" cy="155336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7"/>
          <p:cNvSpPr>
            <a:spLocks noChangeShapeType="1"/>
          </p:cNvSpPr>
          <p:nvPr/>
        </p:nvSpPr>
        <p:spPr bwMode="auto">
          <a:xfrm flipH="1">
            <a:off x="4164286" y="4773778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8"/>
          <p:cNvSpPr>
            <a:spLocks noChangeShapeType="1"/>
          </p:cNvSpPr>
          <p:nvPr/>
        </p:nvSpPr>
        <p:spPr bwMode="auto">
          <a:xfrm flipV="1">
            <a:off x="4016647" y="4565992"/>
            <a:ext cx="1969" cy="1533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9"/>
          <p:cNvSpPr>
            <a:spLocks noChangeShapeType="1"/>
          </p:cNvSpPr>
          <p:nvPr/>
        </p:nvSpPr>
        <p:spPr bwMode="auto">
          <a:xfrm flipH="1">
            <a:off x="3941843" y="4642651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0"/>
          <p:cNvSpPr>
            <a:spLocks noChangeShapeType="1"/>
          </p:cNvSpPr>
          <p:nvPr/>
        </p:nvSpPr>
        <p:spPr bwMode="auto">
          <a:xfrm flipV="1">
            <a:off x="6319807" y="2964217"/>
            <a:ext cx="1969" cy="157353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1"/>
          <p:cNvSpPr>
            <a:spLocks noChangeShapeType="1"/>
          </p:cNvSpPr>
          <p:nvPr/>
        </p:nvSpPr>
        <p:spPr bwMode="auto">
          <a:xfrm flipH="1">
            <a:off x="6243036" y="3044911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4"/>
          <p:cNvSpPr>
            <a:spLocks/>
          </p:cNvSpPr>
          <p:nvPr/>
        </p:nvSpPr>
        <p:spPr bwMode="auto">
          <a:xfrm>
            <a:off x="3382786" y="3633977"/>
            <a:ext cx="149607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6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6" h="78">
                <a:moveTo>
                  <a:pt x="0" y="78"/>
                </a:moveTo>
                <a:lnTo>
                  <a:pt x="76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5"/>
          <p:cNvSpPr>
            <a:spLocks/>
          </p:cNvSpPr>
          <p:nvPr/>
        </p:nvSpPr>
        <p:spPr bwMode="auto">
          <a:xfrm>
            <a:off x="3807984" y="4360222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6"/>
          <p:cNvSpPr>
            <a:spLocks/>
          </p:cNvSpPr>
          <p:nvPr/>
        </p:nvSpPr>
        <p:spPr bwMode="auto">
          <a:xfrm>
            <a:off x="3998931" y="4477228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7"/>
          <p:cNvSpPr>
            <a:spLocks/>
          </p:cNvSpPr>
          <p:nvPr/>
        </p:nvSpPr>
        <p:spPr bwMode="auto">
          <a:xfrm>
            <a:off x="3823733" y="4255320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9"/>
          <p:cNvSpPr>
            <a:spLocks/>
          </p:cNvSpPr>
          <p:nvPr/>
        </p:nvSpPr>
        <p:spPr bwMode="auto">
          <a:xfrm>
            <a:off x="4428067" y="3367687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0"/>
          <p:cNvSpPr>
            <a:spLocks/>
          </p:cNvSpPr>
          <p:nvPr/>
        </p:nvSpPr>
        <p:spPr bwMode="auto">
          <a:xfrm>
            <a:off x="4158380" y="3642046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2"/>
          <p:cNvSpPr>
            <a:spLocks/>
          </p:cNvSpPr>
          <p:nvPr/>
        </p:nvSpPr>
        <p:spPr bwMode="auto">
          <a:xfrm>
            <a:off x="3914284" y="4360222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3"/>
          <p:cNvSpPr>
            <a:spLocks/>
          </p:cNvSpPr>
          <p:nvPr/>
        </p:nvSpPr>
        <p:spPr bwMode="auto">
          <a:xfrm>
            <a:off x="4410349" y="5387052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4"/>
          <p:cNvSpPr>
            <a:spLocks/>
          </p:cNvSpPr>
          <p:nvPr/>
        </p:nvSpPr>
        <p:spPr bwMode="auto">
          <a:xfrm>
            <a:off x="4026490" y="3835712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41"/>
          <p:cNvSpPr>
            <a:spLocks noChangeArrowheads="1"/>
          </p:cNvSpPr>
          <p:nvPr/>
        </p:nvSpPr>
        <p:spPr bwMode="auto">
          <a:xfrm>
            <a:off x="3323730" y="4253302"/>
            <a:ext cx="143702" cy="149284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9"/>
          <p:cNvSpPr>
            <a:spLocks/>
          </p:cNvSpPr>
          <p:nvPr/>
        </p:nvSpPr>
        <p:spPr bwMode="auto">
          <a:xfrm>
            <a:off x="2695775" y="4041481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50"/>
          <p:cNvSpPr>
            <a:spLocks/>
          </p:cNvSpPr>
          <p:nvPr/>
        </p:nvSpPr>
        <p:spPr bwMode="auto">
          <a:xfrm>
            <a:off x="2916249" y="3922457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51"/>
          <p:cNvSpPr>
            <a:spLocks/>
          </p:cNvSpPr>
          <p:nvPr/>
        </p:nvSpPr>
        <p:spPr bwMode="auto">
          <a:xfrm>
            <a:off x="2933965" y="3599681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53"/>
          <p:cNvSpPr>
            <a:spLocks/>
          </p:cNvSpPr>
          <p:nvPr/>
        </p:nvSpPr>
        <p:spPr bwMode="auto">
          <a:xfrm>
            <a:off x="3000894" y="3807469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4"/>
          <p:cNvSpPr>
            <a:spLocks/>
          </p:cNvSpPr>
          <p:nvPr/>
        </p:nvSpPr>
        <p:spPr bwMode="auto">
          <a:xfrm>
            <a:off x="3014674" y="4555904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5"/>
          <p:cNvSpPr>
            <a:spLocks/>
          </p:cNvSpPr>
          <p:nvPr/>
        </p:nvSpPr>
        <p:spPr bwMode="auto">
          <a:xfrm>
            <a:off x="2973335" y="3902283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156"/>
          <p:cNvSpPr>
            <a:spLocks noChangeArrowheads="1"/>
          </p:cNvSpPr>
          <p:nvPr/>
        </p:nvSpPr>
        <p:spPr bwMode="auto">
          <a:xfrm>
            <a:off x="3619007" y="2078600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7"/>
          <p:cNvSpPr>
            <a:spLocks noChangeArrowheads="1"/>
          </p:cNvSpPr>
          <p:nvPr/>
        </p:nvSpPr>
        <p:spPr bwMode="auto">
          <a:xfrm>
            <a:off x="3459558" y="1810293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58"/>
          <p:cNvSpPr>
            <a:spLocks noChangeArrowheads="1"/>
          </p:cNvSpPr>
          <p:nvPr/>
        </p:nvSpPr>
        <p:spPr bwMode="auto">
          <a:xfrm>
            <a:off x="3306014" y="2369098"/>
            <a:ext cx="151576" cy="157353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159"/>
          <p:cNvSpPr>
            <a:spLocks noChangeArrowheads="1"/>
          </p:cNvSpPr>
          <p:nvPr/>
        </p:nvSpPr>
        <p:spPr bwMode="auto">
          <a:xfrm>
            <a:off x="3349321" y="2363047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160"/>
          <p:cNvSpPr>
            <a:spLocks noChangeArrowheads="1"/>
          </p:cNvSpPr>
          <p:nvPr/>
        </p:nvSpPr>
        <p:spPr bwMode="auto">
          <a:xfrm>
            <a:off x="3593417" y="2423567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61"/>
          <p:cNvSpPr>
            <a:spLocks noChangeArrowheads="1"/>
          </p:cNvSpPr>
          <p:nvPr/>
        </p:nvSpPr>
        <p:spPr bwMode="auto">
          <a:xfrm>
            <a:off x="3174123" y="2722135"/>
            <a:ext cx="149607" cy="157353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62"/>
          <p:cNvSpPr>
            <a:spLocks noChangeArrowheads="1"/>
          </p:cNvSpPr>
          <p:nvPr/>
        </p:nvSpPr>
        <p:spPr bwMode="auto">
          <a:xfrm>
            <a:off x="3248927" y="2593025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63"/>
          <p:cNvSpPr>
            <a:spLocks noChangeArrowheads="1"/>
          </p:cNvSpPr>
          <p:nvPr/>
        </p:nvSpPr>
        <p:spPr bwMode="auto">
          <a:xfrm>
            <a:off x="3477274" y="2363047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64"/>
          <p:cNvSpPr>
            <a:spLocks noChangeArrowheads="1"/>
          </p:cNvSpPr>
          <p:nvPr/>
        </p:nvSpPr>
        <p:spPr bwMode="auto">
          <a:xfrm>
            <a:off x="3380818" y="2827037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165"/>
          <p:cNvSpPr>
            <a:spLocks noChangeArrowheads="1"/>
          </p:cNvSpPr>
          <p:nvPr/>
        </p:nvSpPr>
        <p:spPr bwMode="auto">
          <a:xfrm>
            <a:off x="3319793" y="2722135"/>
            <a:ext cx="153544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166"/>
          <p:cNvSpPr>
            <a:spLocks noChangeArrowheads="1"/>
          </p:cNvSpPr>
          <p:nvPr/>
        </p:nvSpPr>
        <p:spPr bwMode="auto">
          <a:xfrm>
            <a:off x="3321762" y="2808880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167"/>
          <p:cNvSpPr>
            <a:spLocks noChangeArrowheads="1"/>
          </p:cNvSpPr>
          <p:nvPr/>
        </p:nvSpPr>
        <p:spPr bwMode="auto">
          <a:xfrm>
            <a:off x="3343415" y="2223849"/>
            <a:ext cx="153544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8"/>
          <p:cNvSpPr>
            <a:spLocks/>
          </p:cNvSpPr>
          <p:nvPr/>
        </p:nvSpPr>
        <p:spPr bwMode="auto">
          <a:xfrm>
            <a:off x="3280423" y="3521005"/>
            <a:ext cx="151576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7" h="78">
                <a:moveTo>
                  <a:pt x="38" y="78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9"/>
          <p:cNvSpPr>
            <a:spLocks/>
          </p:cNvSpPr>
          <p:nvPr/>
        </p:nvSpPr>
        <p:spPr bwMode="auto">
          <a:xfrm>
            <a:off x="3302077" y="3464519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8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0"/>
          <p:cNvSpPr>
            <a:spLocks/>
          </p:cNvSpPr>
          <p:nvPr/>
        </p:nvSpPr>
        <p:spPr bwMode="auto">
          <a:xfrm>
            <a:off x="3304045" y="3512936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38"/>
                </a:lnTo>
                <a:lnTo>
                  <a:pt x="38" y="0"/>
                </a:lnTo>
                <a:lnTo>
                  <a:pt x="0" y="38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71"/>
          <p:cNvSpPr>
            <a:spLocks/>
          </p:cNvSpPr>
          <p:nvPr/>
        </p:nvSpPr>
        <p:spPr bwMode="auto">
          <a:xfrm>
            <a:off x="3557984" y="3450397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72"/>
          <p:cNvSpPr>
            <a:spLocks/>
          </p:cNvSpPr>
          <p:nvPr/>
        </p:nvSpPr>
        <p:spPr bwMode="auto">
          <a:xfrm>
            <a:off x="3280423" y="3587577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73"/>
          <p:cNvSpPr>
            <a:spLocks/>
          </p:cNvSpPr>
          <p:nvPr/>
        </p:nvSpPr>
        <p:spPr bwMode="auto">
          <a:xfrm>
            <a:off x="3744992" y="3744930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174"/>
          <p:cNvSpPr>
            <a:spLocks noChangeArrowheads="1"/>
          </p:cNvSpPr>
          <p:nvPr/>
        </p:nvSpPr>
        <p:spPr bwMode="auto">
          <a:xfrm>
            <a:off x="3741055" y="3321287"/>
            <a:ext cx="145670" cy="151302"/>
          </a:xfrm>
          <a:prstGeom prst="ellipse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175"/>
          <p:cNvSpPr>
            <a:spLocks noChangeArrowheads="1"/>
          </p:cNvSpPr>
          <p:nvPr/>
        </p:nvSpPr>
        <p:spPr bwMode="auto">
          <a:xfrm>
            <a:off x="3099320" y="3688444"/>
            <a:ext cx="143702" cy="147267"/>
          </a:xfrm>
          <a:prstGeom prst="ellipse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61"/>
          <p:cNvSpPr>
            <a:spLocks/>
          </p:cNvSpPr>
          <p:nvPr/>
        </p:nvSpPr>
        <p:spPr bwMode="auto">
          <a:xfrm>
            <a:off x="2878846" y="3621873"/>
            <a:ext cx="151576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7" y="0"/>
              </a:cxn>
              <a:cxn ang="0">
                <a:pos x="0" y="0"/>
              </a:cxn>
              <a:cxn ang="0">
                <a:pos x="38" y="78"/>
              </a:cxn>
            </a:cxnLst>
            <a:rect l="0" t="0" r="r" b="b"/>
            <a:pathLst>
              <a:path w="77" h="78">
                <a:moveTo>
                  <a:pt x="38" y="78"/>
                </a:moveTo>
                <a:lnTo>
                  <a:pt x="77" y="0"/>
                </a:lnTo>
                <a:lnTo>
                  <a:pt x="0" y="0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62"/>
          <p:cNvSpPr>
            <a:spLocks/>
          </p:cNvSpPr>
          <p:nvPr/>
        </p:nvSpPr>
        <p:spPr bwMode="auto">
          <a:xfrm>
            <a:off x="2524514" y="2258145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63"/>
          <p:cNvSpPr>
            <a:spLocks/>
          </p:cNvSpPr>
          <p:nvPr/>
        </p:nvSpPr>
        <p:spPr bwMode="auto">
          <a:xfrm>
            <a:off x="2703649" y="2308578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64"/>
          <p:cNvSpPr>
            <a:spLocks/>
          </p:cNvSpPr>
          <p:nvPr/>
        </p:nvSpPr>
        <p:spPr bwMode="auto">
          <a:xfrm>
            <a:off x="2630814" y="3799399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5"/>
          <p:cNvSpPr>
            <a:spLocks/>
          </p:cNvSpPr>
          <p:nvPr/>
        </p:nvSpPr>
        <p:spPr bwMode="auto">
          <a:xfrm>
            <a:off x="3099320" y="3688444"/>
            <a:ext cx="151576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7" y="0"/>
              </a:cxn>
              <a:cxn ang="0">
                <a:pos x="0" y="0"/>
              </a:cxn>
              <a:cxn ang="0">
                <a:pos x="38" y="76"/>
              </a:cxn>
            </a:cxnLst>
            <a:rect l="0" t="0" r="r" b="b"/>
            <a:pathLst>
              <a:path w="77" h="76">
                <a:moveTo>
                  <a:pt x="38" y="76"/>
                </a:moveTo>
                <a:lnTo>
                  <a:pt x="77" y="0"/>
                </a:lnTo>
                <a:lnTo>
                  <a:pt x="0" y="0"/>
                </a:lnTo>
                <a:lnTo>
                  <a:pt x="38" y="76"/>
                </a:lnTo>
                <a:close/>
              </a:path>
            </a:pathLst>
          </a:custGeom>
          <a:noFill/>
          <a:ln w="25400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6"/>
          <p:cNvSpPr>
            <a:spLocks/>
          </p:cNvSpPr>
          <p:nvPr/>
        </p:nvSpPr>
        <p:spPr bwMode="auto">
          <a:xfrm>
            <a:off x="3091446" y="3670289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7"/>
          <p:cNvSpPr>
            <a:spLocks/>
          </p:cNvSpPr>
          <p:nvPr/>
        </p:nvSpPr>
        <p:spPr bwMode="auto">
          <a:xfrm>
            <a:off x="2705617" y="5364862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8"/>
          <p:cNvSpPr>
            <a:spLocks/>
          </p:cNvSpPr>
          <p:nvPr/>
        </p:nvSpPr>
        <p:spPr bwMode="auto">
          <a:xfrm>
            <a:off x="4185939" y="494323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69"/>
          <p:cNvSpPr>
            <a:spLocks noChangeArrowheads="1"/>
          </p:cNvSpPr>
          <p:nvPr/>
        </p:nvSpPr>
        <p:spPr bwMode="auto">
          <a:xfrm>
            <a:off x="3231211" y="3633977"/>
            <a:ext cx="149607" cy="157353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70"/>
          <p:cNvSpPr>
            <a:spLocks noChangeArrowheads="1"/>
          </p:cNvSpPr>
          <p:nvPr/>
        </p:nvSpPr>
        <p:spPr bwMode="auto">
          <a:xfrm>
            <a:off x="5571772" y="3216385"/>
            <a:ext cx="149607" cy="155336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71"/>
          <p:cNvSpPr>
            <a:spLocks noChangeArrowheads="1"/>
          </p:cNvSpPr>
          <p:nvPr/>
        </p:nvSpPr>
        <p:spPr bwMode="auto">
          <a:xfrm>
            <a:off x="5331614" y="2806864"/>
            <a:ext cx="151576" cy="157353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Rectangle 272"/>
          <p:cNvSpPr>
            <a:spLocks noChangeArrowheads="1"/>
          </p:cNvSpPr>
          <p:nvPr/>
        </p:nvSpPr>
        <p:spPr bwMode="auto">
          <a:xfrm>
            <a:off x="3565858" y="3555299"/>
            <a:ext cx="153544" cy="157353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74"/>
          <p:cNvSpPr>
            <a:spLocks noChangeArrowheads="1"/>
          </p:cNvSpPr>
          <p:nvPr/>
        </p:nvSpPr>
        <p:spPr bwMode="auto">
          <a:xfrm>
            <a:off x="5884766" y="3020703"/>
            <a:ext cx="151576" cy="155336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306"/>
          <p:cNvSpPr>
            <a:spLocks noChangeArrowheads="1"/>
          </p:cNvSpPr>
          <p:nvPr/>
        </p:nvSpPr>
        <p:spPr bwMode="auto">
          <a:xfrm>
            <a:off x="2008763" y="2512331"/>
            <a:ext cx="145670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307"/>
          <p:cNvSpPr>
            <a:spLocks noChangeArrowheads="1"/>
          </p:cNvSpPr>
          <p:nvPr/>
        </p:nvSpPr>
        <p:spPr bwMode="auto">
          <a:xfrm>
            <a:off x="2701680" y="2988425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308"/>
          <p:cNvSpPr>
            <a:spLocks noChangeArrowheads="1"/>
          </p:cNvSpPr>
          <p:nvPr/>
        </p:nvSpPr>
        <p:spPr bwMode="auto">
          <a:xfrm>
            <a:off x="2286324" y="2782655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309"/>
          <p:cNvSpPr>
            <a:spLocks noChangeShapeType="1"/>
          </p:cNvSpPr>
          <p:nvPr/>
        </p:nvSpPr>
        <p:spPr bwMode="auto">
          <a:xfrm flipV="1">
            <a:off x="3101289" y="4352153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Line 310"/>
          <p:cNvSpPr>
            <a:spLocks noChangeShapeType="1"/>
          </p:cNvSpPr>
          <p:nvPr/>
        </p:nvSpPr>
        <p:spPr bwMode="auto">
          <a:xfrm flipH="1">
            <a:off x="3024516" y="4428812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Line 311"/>
          <p:cNvSpPr>
            <a:spLocks noChangeShapeType="1"/>
          </p:cNvSpPr>
          <p:nvPr/>
        </p:nvSpPr>
        <p:spPr bwMode="auto">
          <a:xfrm flipV="1">
            <a:off x="3619007" y="4612390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Line 312"/>
          <p:cNvSpPr>
            <a:spLocks noChangeShapeType="1"/>
          </p:cNvSpPr>
          <p:nvPr/>
        </p:nvSpPr>
        <p:spPr bwMode="auto">
          <a:xfrm flipH="1">
            <a:off x="3544204" y="4691067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Line 313"/>
          <p:cNvSpPr>
            <a:spLocks noChangeShapeType="1"/>
          </p:cNvSpPr>
          <p:nvPr/>
        </p:nvSpPr>
        <p:spPr bwMode="auto">
          <a:xfrm flipV="1">
            <a:off x="3874914" y="4638616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Line 314"/>
          <p:cNvSpPr>
            <a:spLocks noChangeShapeType="1"/>
          </p:cNvSpPr>
          <p:nvPr/>
        </p:nvSpPr>
        <p:spPr bwMode="auto">
          <a:xfrm flipH="1">
            <a:off x="3800110" y="4717292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Line 315"/>
          <p:cNvSpPr>
            <a:spLocks noChangeShapeType="1"/>
          </p:cNvSpPr>
          <p:nvPr/>
        </p:nvSpPr>
        <p:spPr bwMode="auto">
          <a:xfrm flipV="1">
            <a:off x="4461531" y="5029982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316"/>
          <p:cNvSpPr>
            <a:spLocks noChangeShapeType="1"/>
          </p:cNvSpPr>
          <p:nvPr/>
        </p:nvSpPr>
        <p:spPr bwMode="auto">
          <a:xfrm flipH="1">
            <a:off x="4384759" y="5106641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Line 317"/>
          <p:cNvSpPr>
            <a:spLocks noChangeShapeType="1"/>
          </p:cNvSpPr>
          <p:nvPr/>
        </p:nvSpPr>
        <p:spPr bwMode="auto">
          <a:xfrm flipV="1">
            <a:off x="4270586" y="5165144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Line 318"/>
          <p:cNvSpPr>
            <a:spLocks noChangeShapeType="1"/>
          </p:cNvSpPr>
          <p:nvPr/>
        </p:nvSpPr>
        <p:spPr bwMode="auto">
          <a:xfrm flipH="1">
            <a:off x="4193813" y="5243821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319"/>
          <p:cNvSpPr>
            <a:spLocks noChangeShapeType="1"/>
          </p:cNvSpPr>
          <p:nvPr/>
        </p:nvSpPr>
        <p:spPr bwMode="auto">
          <a:xfrm flipV="1">
            <a:off x="3500896" y="4769743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20"/>
          <p:cNvSpPr>
            <a:spLocks noChangeShapeType="1"/>
          </p:cNvSpPr>
          <p:nvPr/>
        </p:nvSpPr>
        <p:spPr bwMode="auto">
          <a:xfrm flipH="1">
            <a:off x="3424125" y="4846403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21"/>
          <p:cNvSpPr>
            <a:spLocks noChangeShapeType="1"/>
          </p:cNvSpPr>
          <p:nvPr/>
        </p:nvSpPr>
        <p:spPr bwMode="auto">
          <a:xfrm flipV="1">
            <a:off x="3367037" y="4703171"/>
            <a:ext cx="1969" cy="1533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22"/>
          <p:cNvSpPr>
            <a:spLocks noChangeShapeType="1"/>
          </p:cNvSpPr>
          <p:nvPr/>
        </p:nvSpPr>
        <p:spPr bwMode="auto">
          <a:xfrm flipH="1">
            <a:off x="3292234" y="4779831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323"/>
          <p:cNvSpPr>
            <a:spLocks noChangeShapeType="1"/>
          </p:cNvSpPr>
          <p:nvPr/>
        </p:nvSpPr>
        <p:spPr bwMode="auto">
          <a:xfrm flipV="1">
            <a:off x="3624913" y="4166557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324"/>
          <p:cNvSpPr>
            <a:spLocks noChangeShapeType="1"/>
          </p:cNvSpPr>
          <p:nvPr/>
        </p:nvSpPr>
        <p:spPr bwMode="auto">
          <a:xfrm flipH="1">
            <a:off x="3548141" y="4245233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5"/>
          <p:cNvSpPr>
            <a:spLocks/>
          </p:cNvSpPr>
          <p:nvPr/>
        </p:nvSpPr>
        <p:spPr bwMode="auto">
          <a:xfrm>
            <a:off x="5762719" y="2133069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6"/>
          <p:cNvSpPr>
            <a:spLocks/>
          </p:cNvSpPr>
          <p:nvPr/>
        </p:nvSpPr>
        <p:spPr bwMode="auto">
          <a:xfrm>
            <a:off x="5774530" y="1628732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7"/>
          <p:cNvSpPr>
            <a:spLocks/>
          </p:cNvSpPr>
          <p:nvPr/>
        </p:nvSpPr>
        <p:spPr bwMode="auto">
          <a:xfrm>
            <a:off x="4983187" y="1707408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8"/>
          <p:cNvSpPr>
            <a:spLocks/>
          </p:cNvSpPr>
          <p:nvPr/>
        </p:nvSpPr>
        <p:spPr bwMode="auto">
          <a:xfrm>
            <a:off x="5111140" y="1305956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9"/>
          <p:cNvSpPr>
            <a:spLocks/>
          </p:cNvSpPr>
          <p:nvPr/>
        </p:nvSpPr>
        <p:spPr bwMode="auto">
          <a:xfrm>
            <a:off x="4678067" y="2373133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40"/>
          <p:cNvSpPr>
            <a:spLocks noChangeArrowheads="1"/>
          </p:cNvSpPr>
          <p:nvPr/>
        </p:nvSpPr>
        <p:spPr bwMode="auto">
          <a:xfrm>
            <a:off x="302704" y="740213"/>
            <a:ext cx="486223" cy="11297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</a:rPr>
              <a:t>Stress: 0.18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337164" y="2904323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angustifolia</a:t>
            </a:r>
            <a:endParaRPr lang="en-US" sz="1400" i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5704355" y="1160056"/>
            <a:ext cx="125315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fremontii</a:t>
            </a:r>
            <a:endParaRPr lang="en-US" sz="1400" i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4630010" y="5057989"/>
            <a:ext cx="146059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trichocarpa</a:t>
            </a:r>
            <a:endParaRPr lang="en-US" sz="1400" i="1" dirty="0"/>
          </a:p>
        </p:txBody>
      </p:sp>
      <p:sp>
        <p:nvSpPr>
          <p:cNvPr id="348" name="Freeform 335"/>
          <p:cNvSpPr>
            <a:spLocks/>
          </p:cNvSpPr>
          <p:nvPr/>
        </p:nvSpPr>
        <p:spPr bwMode="auto">
          <a:xfrm>
            <a:off x="5586346" y="2336840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35"/>
          <p:cNvSpPr>
            <a:spLocks/>
          </p:cNvSpPr>
          <p:nvPr/>
        </p:nvSpPr>
        <p:spPr bwMode="auto">
          <a:xfrm>
            <a:off x="5545249" y="2398485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36"/>
          <p:cNvSpPr>
            <a:spLocks/>
          </p:cNvSpPr>
          <p:nvPr/>
        </p:nvSpPr>
        <p:spPr bwMode="auto">
          <a:xfrm>
            <a:off x="5053627" y="2130453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36"/>
          <p:cNvSpPr>
            <a:spLocks/>
          </p:cNvSpPr>
          <p:nvPr/>
        </p:nvSpPr>
        <p:spPr bwMode="auto">
          <a:xfrm>
            <a:off x="4837869" y="1873600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36"/>
          <p:cNvSpPr>
            <a:spLocks/>
          </p:cNvSpPr>
          <p:nvPr/>
        </p:nvSpPr>
        <p:spPr bwMode="auto">
          <a:xfrm>
            <a:off x="5012530" y="1760584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307"/>
          <p:cNvSpPr>
            <a:spLocks noChangeArrowheads="1"/>
          </p:cNvSpPr>
          <p:nvPr/>
        </p:nvSpPr>
        <p:spPr bwMode="auto">
          <a:xfrm>
            <a:off x="1881781" y="4096750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307"/>
          <p:cNvSpPr>
            <a:spLocks noChangeArrowheads="1"/>
          </p:cNvSpPr>
          <p:nvPr/>
        </p:nvSpPr>
        <p:spPr bwMode="auto">
          <a:xfrm>
            <a:off x="1626479" y="4168723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8"/>
          <p:cNvSpPr>
            <a:spLocks/>
          </p:cNvSpPr>
          <p:nvPr/>
        </p:nvSpPr>
        <p:spPr bwMode="auto">
          <a:xfrm>
            <a:off x="2882783" y="3989030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1"/>
          <p:cNvSpPr>
            <a:spLocks/>
          </p:cNvSpPr>
          <p:nvPr/>
        </p:nvSpPr>
        <p:spPr bwMode="auto">
          <a:xfrm>
            <a:off x="3382786" y="3633977"/>
            <a:ext cx="149607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6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6" h="78">
                <a:moveTo>
                  <a:pt x="0" y="78"/>
                </a:moveTo>
                <a:lnTo>
                  <a:pt x="76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344"/>
          <p:cNvSpPr/>
          <p:nvPr/>
        </p:nvSpPr>
        <p:spPr>
          <a:xfrm rot="19815036">
            <a:off x="4476100" y="1293022"/>
            <a:ext cx="1527267" cy="146799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 rot="1658770">
            <a:off x="1483518" y="2302269"/>
            <a:ext cx="1264368" cy="212274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8"/>
          <p:cNvSpPr>
            <a:spLocks noChangeArrowheads="1"/>
          </p:cNvSpPr>
          <p:nvPr/>
        </p:nvSpPr>
        <p:spPr bwMode="auto">
          <a:xfrm>
            <a:off x="2270591" y="215186"/>
            <a:ext cx="41918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Central Ranges and Spring Mountains</a:t>
            </a:r>
            <a:endParaRPr kumimoji="0" lang="en-US" sz="1400" u="none" strike="noStrike" cap="none" normalizeH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360" name="Straight Arrow Connector 359"/>
          <p:cNvCxnSpPr/>
          <p:nvPr/>
        </p:nvCxnSpPr>
        <p:spPr>
          <a:xfrm rot="10800000" flipV="1">
            <a:off x="3174717" y="3154165"/>
            <a:ext cx="267127" cy="1746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 rot="10800000">
            <a:off x="3493023" y="3970875"/>
            <a:ext cx="513898" cy="16961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 rot="19427368">
            <a:off x="3287427" y="2732878"/>
            <a:ext cx="104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Kyle canyon</a:t>
            </a:r>
            <a:endParaRPr lang="en-US" sz="1400" dirty="0"/>
          </a:p>
        </p:txBody>
      </p:sp>
      <p:sp>
        <p:nvSpPr>
          <p:cNvPr id="367" name="TextBox 366"/>
          <p:cNvSpPr txBox="1"/>
          <p:nvPr/>
        </p:nvSpPr>
        <p:spPr>
          <a:xfrm rot="1016588">
            <a:off x="3990748" y="4138727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Big Creek</a:t>
            </a:r>
            <a:endParaRPr lang="en-US" sz="1400" dirty="0"/>
          </a:p>
        </p:txBody>
      </p:sp>
      <p:cxnSp>
        <p:nvCxnSpPr>
          <p:cNvPr id="379" name="Straight Arrow Connector 378"/>
          <p:cNvCxnSpPr/>
          <p:nvPr/>
        </p:nvCxnSpPr>
        <p:spPr>
          <a:xfrm rot="16200000" flipH="1">
            <a:off x="2845941" y="1684962"/>
            <a:ext cx="523982" cy="380143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840765" y="748304"/>
            <a:ext cx="232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Peavine</a:t>
            </a:r>
            <a:r>
              <a:rPr lang="en-US" sz="1200" dirty="0" smtClean="0"/>
              <a:t> Canyon near Tonopah.  Southern end of </a:t>
            </a:r>
            <a:r>
              <a:rPr lang="en-US" sz="1200" dirty="0" err="1" smtClean="0"/>
              <a:t>Toyaibe’s</a:t>
            </a:r>
            <a:r>
              <a:rPr lang="en-US" sz="1200" dirty="0" smtClean="0"/>
              <a:t>.  Only place we’ve seen evidence of Fremont x </a:t>
            </a:r>
            <a:r>
              <a:rPr lang="en-US" sz="1200" dirty="0" err="1" smtClean="0"/>
              <a:t>narrowleaf</a:t>
            </a:r>
            <a:r>
              <a:rPr lang="en-US" sz="1200" dirty="0" smtClean="0"/>
              <a:t> (but haven’t found any pure Fremont yet) </a:t>
            </a:r>
            <a:endParaRPr lang="en-US" sz="1200" dirty="0"/>
          </a:p>
        </p:txBody>
      </p:sp>
      <p:cxnSp>
        <p:nvCxnSpPr>
          <p:cNvPr id="384" name="Straight Arrow Connector 383"/>
          <p:cNvCxnSpPr/>
          <p:nvPr/>
        </p:nvCxnSpPr>
        <p:spPr>
          <a:xfrm rot="5676326">
            <a:off x="6143947" y="2630185"/>
            <a:ext cx="226030" cy="21575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 rot="19085536">
            <a:off x="6197214" y="1766721"/>
            <a:ext cx="157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P. </a:t>
            </a:r>
            <a:r>
              <a:rPr lang="en-US" sz="1200" i="1" dirty="0" err="1" smtClean="0"/>
              <a:t>fremontii</a:t>
            </a:r>
            <a:r>
              <a:rPr lang="en-US" sz="1200" i="1" dirty="0" smtClean="0"/>
              <a:t> ? </a:t>
            </a:r>
            <a:r>
              <a:rPr lang="en-US" sz="1200" dirty="0" smtClean="0"/>
              <a:t>May be “escapees” from nearby ranches</a:t>
            </a:r>
            <a:endParaRPr lang="en-US" sz="1200" dirty="0"/>
          </a:p>
        </p:txBody>
      </p:sp>
      <p:cxnSp>
        <p:nvCxnSpPr>
          <p:cNvPr id="391" name="Straight Arrow Connector 390"/>
          <p:cNvCxnSpPr/>
          <p:nvPr/>
        </p:nvCxnSpPr>
        <p:spPr>
          <a:xfrm rot="10800000">
            <a:off x="4705564" y="3441843"/>
            <a:ext cx="472612" cy="3185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5155910" y="3655890"/>
            <a:ext cx="2321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Potential 3-way hybrids?</a:t>
            </a:r>
            <a:endParaRPr lang="en-US" sz="1200" dirty="0"/>
          </a:p>
        </p:txBody>
      </p:sp>
      <p:sp>
        <p:nvSpPr>
          <p:cNvPr id="177" name="Rectangle 8"/>
          <p:cNvSpPr>
            <a:spLocks noChangeArrowheads="1"/>
          </p:cNvSpPr>
          <p:nvPr/>
        </p:nvSpPr>
        <p:spPr bwMode="auto">
          <a:xfrm>
            <a:off x="7792058" y="5089966"/>
            <a:ext cx="120638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Monitor Range</a:t>
            </a:r>
          </a:p>
        </p:txBody>
      </p:sp>
      <p:sp>
        <p:nvSpPr>
          <p:cNvPr id="178" name="Rectangle 8"/>
          <p:cNvSpPr>
            <a:spLocks noChangeArrowheads="1"/>
          </p:cNvSpPr>
          <p:nvPr/>
        </p:nvSpPr>
        <p:spPr bwMode="auto">
          <a:xfrm>
            <a:off x="7792058" y="2725435"/>
            <a:ext cx="120638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Toiyabe</a:t>
            </a:r>
            <a:r>
              <a:rPr kumimoji="0" lang="en-US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Range</a:t>
            </a:r>
          </a:p>
        </p:txBody>
      </p:sp>
      <p:sp>
        <p:nvSpPr>
          <p:cNvPr id="179" name="Rectangle 8"/>
          <p:cNvSpPr>
            <a:spLocks noChangeArrowheads="1"/>
          </p:cNvSpPr>
          <p:nvPr/>
        </p:nvSpPr>
        <p:spPr bwMode="auto">
          <a:xfrm>
            <a:off x="7792058" y="5895377"/>
            <a:ext cx="148461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Spring Mountains</a:t>
            </a:r>
          </a:p>
        </p:txBody>
      </p:sp>
      <p:sp>
        <p:nvSpPr>
          <p:cNvPr id="180" name="Rectangle 8"/>
          <p:cNvSpPr>
            <a:spLocks noChangeArrowheads="1"/>
          </p:cNvSpPr>
          <p:nvPr/>
        </p:nvSpPr>
        <p:spPr bwMode="auto">
          <a:xfrm>
            <a:off x="7792058" y="877136"/>
            <a:ext cx="148461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Arial" pitchFamily="34" charset="0"/>
              </a:rPr>
              <a:t>Clan Alpine Range</a:t>
            </a:r>
          </a:p>
        </p:txBody>
      </p:sp>
      <p:sp>
        <p:nvSpPr>
          <p:cNvPr id="181" name="Rectangle 8"/>
          <p:cNvSpPr>
            <a:spLocks noChangeArrowheads="1"/>
          </p:cNvSpPr>
          <p:nvPr/>
        </p:nvSpPr>
        <p:spPr bwMode="auto">
          <a:xfrm>
            <a:off x="7792058" y="1914185"/>
            <a:ext cx="148461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err="1" smtClean="0">
                <a:latin typeface="Arial" pitchFamily="34" charset="0"/>
              </a:rPr>
              <a:t>Desatoya</a:t>
            </a:r>
            <a:r>
              <a:rPr lang="en-US" sz="1100" b="1" dirty="0" smtClean="0">
                <a:latin typeface="Arial" pitchFamily="34" charset="0"/>
              </a:rPr>
              <a:t> Range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792058" y="1381877"/>
            <a:ext cx="148461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latin typeface="Arial" pitchFamily="34" charset="0"/>
              </a:rPr>
              <a:t>Shoshone Range</a:t>
            </a:r>
          </a:p>
        </p:txBody>
      </p:sp>
      <p:sp>
        <p:nvSpPr>
          <p:cNvPr id="183" name="Rectangle 8"/>
          <p:cNvSpPr>
            <a:spLocks noChangeArrowheads="1"/>
          </p:cNvSpPr>
          <p:nvPr/>
        </p:nvSpPr>
        <p:spPr bwMode="auto">
          <a:xfrm>
            <a:off x="7792058" y="4581570"/>
            <a:ext cx="144865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Toqui</a:t>
            </a:r>
            <a:r>
              <a:rPr lang="en-US" sz="1100" b="1" dirty="0" err="1" smtClean="0">
                <a:latin typeface="Arial" pitchFamily="34" charset="0"/>
              </a:rPr>
              <a:t>ma</a:t>
            </a:r>
            <a:r>
              <a:rPr lang="en-US" sz="1100" b="1" dirty="0" smtClean="0">
                <a:latin typeface="Arial" pitchFamily="34" charset="0"/>
              </a:rPr>
              <a:t> Range</a:t>
            </a:r>
            <a:endParaRPr kumimoji="0" lang="en-US" sz="11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Oval 90"/>
          <p:cNvSpPr>
            <a:spLocks noChangeArrowheads="1"/>
          </p:cNvSpPr>
          <p:nvPr/>
        </p:nvSpPr>
        <p:spPr bwMode="auto">
          <a:xfrm>
            <a:off x="3097352" y="3730809"/>
            <a:ext cx="145670" cy="149284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00"/>
          <p:cNvSpPr>
            <a:spLocks noChangeShapeType="1"/>
          </p:cNvSpPr>
          <p:nvPr/>
        </p:nvSpPr>
        <p:spPr bwMode="auto">
          <a:xfrm flipV="1">
            <a:off x="7920841" y="2448807"/>
            <a:ext cx="1969" cy="157353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102"/>
          <p:cNvSpPr>
            <a:spLocks noChangeShapeType="1"/>
          </p:cNvSpPr>
          <p:nvPr/>
        </p:nvSpPr>
        <p:spPr bwMode="auto">
          <a:xfrm flipV="1">
            <a:off x="3022811" y="3650230"/>
            <a:ext cx="149607" cy="155336"/>
          </a:xfrm>
          <a:prstGeom prst="line">
            <a:avLst/>
          </a:prstGeom>
          <a:noFill/>
          <a:ln w="3810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86" name="Line 103"/>
          <p:cNvSpPr>
            <a:spLocks noChangeShapeType="1"/>
          </p:cNvSpPr>
          <p:nvPr/>
        </p:nvSpPr>
        <p:spPr bwMode="auto">
          <a:xfrm flipH="1" flipV="1">
            <a:off x="3022811" y="3650230"/>
            <a:ext cx="149607" cy="155336"/>
          </a:xfrm>
          <a:prstGeom prst="line">
            <a:avLst/>
          </a:prstGeom>
          <a:noFill/>
          <a:ln w="3810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88" name="Line 102"/>
          <p:cNvSpPr>
            <a:spLocks noChangeShapeType="1"/>
          </p:cNvSpPr>
          <p:nvPr/>
        </p:nvSpPr>
        <p:spPr bwMode="auto">
          <a:xfrm flipV="1">
            <a:off x="7860227" y="5621151"/>
            <a:ext cx="149607" cy="155336"/>
          </a:xfrm>
          <a:prstGeom prst="line">
            <a:avLst/>
          </a:prstGeom>
          <a:noFill/>
          <a:ln w="3810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89" name="Line 103"/>
          <p:cNvSpPr>
            <a:spLocks noChangeShapeType="1"/>
          </p:cNvSpPr>
          <p:nvPr/>
        </p:nvSpPr>
        <p:spPr bwMode="auto">
          <a:xfrm flipH="1" flipV="1">
            <a:off x="7860227" y="5621151"/>
            <a:ext cx="149607" cy="155336"/>
          </a:xfrm>
          <a:prstGeom prst="line">
            <a:avLst/>
          </a:prstGeom>
          <a:noFill/>
          <a:ln w="3810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190" name="Oval 60"/>
          <p:cNvSpPr>
            <a:spLocks noChangeArrowheads="1"/>
          </p:cNvSpPr>
          <p:nvPr/>
        </p:nvSpPr>
        <p:spPr bwMode="auto">
          <a:xfrm>
            <a:off x="3365937" y="3896099"/>
            <a:ext cx="117475" cy="117475"/>
          </a:xfrm>
          <a:prstGeom prst="ellipse">
            <a:avLst/>
          </a:prstGeom>
          <a:noFill/>
          <a:ln w="2540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cxnSp>
        <p:nvCxnSpPr>
          <p:cNvPr id="176" name="Straight Arrow Connector 175"/>
          <p:cNvCxnSpPr/>
          <p:nvPr/>
        </p:nvCxnSpPr>
        <p:spPr>
          <a:xfrm rot="10800000">
            <a:off x="4623372" y="3750067"/>
            <a:ext cx="532545" cy="2911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 flipH="1" flipV="1">
            <a:off x="1417837" y="4438439"/>
            <a:ext cx="246576" cy="20548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9308" y="4691869"/>
            <a:ext cx="2571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 sure what to make of these (Rio Nambe, NM). Could be scoring </a:t>
            </a:r>
            <a:r>
              <a:rPr lang="en-US" sz="1200" dirty="0" smtClean="0"/>
              <a:t>issues, but Eastern NV sky island populations fill in the gaps.  Might not yet have enough P.a. reference genotypes. </a:t>
            </a:r>
            <a:endParaRPr lang="en-US" sz="1200" dirty="0"/>
          </a:p>
        </p:txBody>
      </p:sp>
      <p:cxnSp>
        <p:nvCxnSpPr>
          <p:cNvPr id="175" name="Straight Arrow Connector 174"/>
          <p:cNvCxnSpPr/>
          <p:nvPr/>
        </p:nvCxnSpPr>
        <p:spPr>
          <a:xfrm rot="10800000">
            <a:off x="2926232" y="5520563"/>
            <a:ext cx="238208" cy="161047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630367" y="5802752"/>
            <a:ext cx="1756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Probable scoring errors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73"/>
          <p:cNvSpPr>
            <a:spLocks noChangeArrowheads="1"/>
          </p:cNvSpPr>
          <p:nvPr/>
        </p:nvSpPr>
        <p:spPr bwMode="auto">
          <a:xfrm>
            <a:off x="6191854" y="3260485"/>
            <a:ext cx="151576" cy="153318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2"/>
          <p:cNvSpPr>
            <a:spLocks/>
          </p:cNvSpPr>
          <p:nvPr/>
        </p:nvSpPr>
        <p:spPr bwMode="auto">
          <a:xfrm>
            <a:off x="2869320" y="3667094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B0FB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52"/>
          <p:cNvSpPr>
            <a:spLocks/>
          </p:cNvSpPr>
          <p:nvPr/>
        </p:nvSpPr>
        <p:spPr bwMode="auto">
          <a:xfrm>
            <a:off x="2886720" y="3714389"/>
            <a:ext cx="153544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8" y="0"/>
              </a:cxn>
              <a:cxn ang="0">
                <a:pos x="0" y="0"/>
              </a:cxn>
              <a:cxn ang="0">
                <a:pos x="38" y="78"/>
              </a:cxn>
            </a:cxnLst>
            <a:rect l="0" t="0" r="r" b="b"/>
            <a:pathLst>
              <a:path w="78" h="78">
                <a:moveTo>
                  <a:pt x="38" y="78"/>
                </a:moveTo>
                <a:lnTo>
                  <a:pt x="78" y="0"/>
                </a:lnTo>
                <a:lnTo>
                  <a:pt x="0" y="0"/>
                </a:lnTo>
                <a:lnTo>
                  <a:pt x="38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Oval 308"/>
          <p:cNvSpPr>
            <a:spLocks noChangeArrowheads="1"/>
          </p:cNvSpPr>
          <p:nvPr/>
        </p:nvSpPr>
        <p:spPr bwMode="auto">
          <a:xfrm>
            <a:off x="2286324" y="3083393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307"/>
          <p:cNvSpPr>
            <a:spLocks noChangeArrowheads="1"/>
          </p:cNvSpPr>
          <p:nvPr/>
        </p:nvSpPr>
        <p:spPr bwMode="auto">
          <a:xfrm>
            <a:off x="2387355" y="3084375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307"/>
          <p:cNvSpPr>
            <a:spLocks noChangeArrowheads="1"/>
          </p:cNvSpPr>
          <p:nvPr/>
        </p:nvSpPr>
        <p:spPr bwMode="auto">
          <a:xfrm>
            <a:off x="2596905" y="2927213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05851" y="314879"/>
            <a:ext cx="37887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40" dirty="0" smtClean="0">
                <a:latin typeface="Arial" pitchFamily="34" charset="0"/>
              </a:rPr>
              <a:t>All Populations &amp; Parents</a:t>
            </a:r>
            <a:endParaRPr kumimoji="0" lang="en-US" sz="2040" b="0" u="none" strike="noStrike" cap="none" normalizeH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7884404" y="938907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025691" y="940494"/>
            <a:ext cx="10740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KC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867324" y="1264728"/>
            <a:ext cx="122238" cy="122238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B0FB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008611" y="1266315"/>
            <a:ext cx="29976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M. ranch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860756" y="1580038"/>
            <a:ext cx="122238" cy="122238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002043" y="1581625"/>
            <a:ext cx="15869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NBK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7864697" y="1884838"/>
            <a:ext cx="122238" cy="122238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005984" y="1886425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NBR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7847618" y="2179128"/>
            <a:ext cx="117475" cy="115888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7988905" y="2180715"/>
            <a:ext cx="16831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NCC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7923981" y="2431376"/>
            <a:ext cx="1588" cy="12223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7862069" y="2493288"/>
            <a:ext cx="122238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003356" y="2432963"/>
            <a:ext cx="176330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NCM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7863384" y="2685430"/>
            <a:ext cx="122238" cy="122238"/>
          </a:xfrm>
          <a:prstGeom prst="line">
            <a:avLst/>
          </a:pr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 flipV="1">
            <a:off x="7863384" y="2685430"/>
            <a:ext cx="122238" cy="122238"/>
          </a:xfrm>
          <a:prstGeom prst="line">
            <a:avLst/>
          </a:pr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8004671" y="2685430"/>
            <a:ext cx="17953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NGM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7888346" y="2969209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8029633" y="2969209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NKC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7881777" y="3305541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8023064" y="3305541"/>
            <a:ext cx="15388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NKZ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7875208" y="3547278"/>
            <a:ext cx="122238" cy="122238"/>
          </a:xfrm>
          <a:prstGeom prst="rect">
            <a:avLst/>
          </a:prstGeom>
          <a:noFill/>
          <a:ln w="25400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8016495" y="3547278"/>
            <a:ext cx="15549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NLH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7879149" y="3831058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8020436" y="3831058"/>
            <a:ext cx="15068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NLX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7893601" y="4114837"/>
            <a:ext cx="117475" cy="117475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8034888" y="4114837"/>
            <a:ext cx="192360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 MV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7926446" y="4305831"/>
            <a:ext cx="122238" cy="120650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8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8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8067733" y="4307418"/>
            <a:ext cx="17152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>
            <a:off x="7930387" y="4663183"/>
            <a:ext cx="122238" cy="120650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0"/>
              </a:cxn>
              <a:cxn ang="0">
                <a:pos x="0" y="0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0"/>
                </a:lnTo>
                <a:lnTo>
                  <a:pt x="0" y="0"/>
                </a:lnTo>
                <a:lnTo>
                  <a:pt x="39" y="76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8071674" y="4664770"/>
            <a:ext cx="18434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NPC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7944839" y="4904920"/>
            <a:ext cx="122238" cy="1206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8113986" y="4938038"/>
            <a:ext cx="172764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NPV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Freeform 42"/>
          <p:cNvSpPr>
            <a:spLocks/>
          </p:cNvSpPr>
          <p:nvPr/>
        </p:nvSpPr>
        <p:spPr bwMode="auto">
          <a:xfrm>
            <a:off x="8544682" y="4161048"/>
            <a:ext cx="122238" cy="120650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8685969" y="4162635"/>
            <a:ext cx="112210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8548859" y="2328114"/>
            <a:ext cx="117475" cy="115888"/>
          </a:xfrm>
          <a:prstGeom prst="ellipse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8690146" y="2329701"/>
            <a:ext cx="145874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8542290" y="2538320"/>
            <a:ext cx="304793" cy="120650"/>
            <a:chOff x="9259946" y="3627739"/>
            <a:chExt cx="304793" cy="120650"/>
          </a:xfrm>
        </p:grpSpPr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9321858" y="3627739"/>
              <a:ext cx="1588" cy="1206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>
              <a:off x="9259946" y="3688064"/>
              <a:ext cx="122238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9401233" y="3629326"/>
              <a:ext cx="163506" cy="923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NSN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8533093" y="2790787"/>
            <a:ext cx="122238" cy="1222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H="1" flipV="1">
            <a:off x="8533093" y="2790787"/>
            <a:ext cx="122238" cy="1222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8674380" y="2792374"/>
            <a:ext cx="15869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Freeform 52"/>
          <p:cNvSpPr>
            <a:spLocks/>
          </p:cNvSpPr>
          <p:nvPr/>
        </p:nvSpPr>
        <p:spPr bwMode="auto">
          <a:xfrm>
            <a:off x="8525107" y="3009969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8666394" y="3011556"/>
            <a:ext cx="158698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Freeform 54"/>
          <p:cNvSpPr>
            <a:spLocks/>
          </p:cNvSpPr>
          <p:nvPr/>
        </p:nvSpPr>
        <p:spPr bwMode="auto">
          <a:xfrm>
            <a:off x="8514404" y="3277098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8655691" y="3278685"/>
            <a:ext cx="18434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NWC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8534525" y="3564773"/>
            <a:ext cx="122238" cy="122238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8675812" y="3566360"/>
            <a:ext cx="18434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NWR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8"/>
          <p:cNvSpPr>
            <a:spLocks/>
          </p:cNvSpPr>
          <p:nvPr/>
        </p:nvSpPr>
        <p:spPr bwMode="auto">
          <a:xfrm>
            <a:off x="8585467" y="3831902"/>
            <a:ext cx="122238" cy="122238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8726754" y="3833489"/>
            <a:ext cx="17953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NWV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Oval 60"/>
          <p:cNvSpPr>
            <a:spLocks noChangeArrowheads="1"/>
          </p:cNvSpPr>
          <p:nvPr/>
        </p:nvSpPr>
        <p:spPr bwMode="auto">
          <a:xfrm>
            <a:off x="8548617" y="965413"/>
            <a:ext cx="117475" cy="117475"/>
          </a:xfrm>
          <a:prstGeom prst="ellipse">
            <a:avLst/>
          </a:prstGeom>
          <a:noFill/>
          <a:ln w="2540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8689904" y="967000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NBC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Freeform 62"/>
          <p:cNvSpPr>
            <a:spLocks/>
          </p:cNvSpPr>
          <p:nvPr/>
        </p:nvSpPr>
        <p:spPr bwMode="auto">
          <a:xfrm>
            <a:off x="8548617" y="1269303"/>
            <a:ext cx="122238" cy="1222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8689904" y="1270891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Freeform 64"/>
          <p:cNvSpPr>
            <a:spLocks/>
          </p:cNvSpPr>
          <p:nvPr/>
        </p:nvSpPr>
        <p:spPr bwMode="auto">
          <a:xfrm>
            <a:off x="8548617" y="1690543"/>
            <a:ext cx="122238" cy="122238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5"/>
          <p:cNvSpPr>
            <a:spLocks noChangeArrowheads="1"/>
          </p:cNvSpPr>
          <p:nvPr/>
        </p:nvSpPr>
        <p:spPr bwMode="auto">
          <a:xfrm>
            <a:off x="8689904" y="1692131"/>
            <a:ext cx="16671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NOS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8548617" y="2019316"/>
            <a:ext cx="122238" cy="122238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8689904" y="2020904"/>
            <a:ext cx="163506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NSC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Oval 70"/>
          <p:cNvSpPr>
            <a:spLocks noChangeArrowheads="1"/>
          </p:cNvSpPr>
          <p:nvPr/>
        </p:nvSpPr>
        <p:spPr bwMode="auto">
          <a:xfrm>
            <a:off x="8511260" y="4433748"/>
            <a:ext cx="117475" cy="115888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8658290" y="4476433"/>
            <a:ext cx="485710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P.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angustifolia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Line 72"/>
          <p:cNvSpPr>
            <a:spLocks noChangeShapeType="1"/>
          </p:cNvSpPr>
          <p:nvPr/>
        </p:nvSpPr>
        <p:spPr bwMode="auto">
          <a:xfrm flipV="1">
            <a:off x="8578491" y="4649503"/>
            <a:ext cx="1588" cy="12223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 flipH="1">
            <a:off x="8516579" y="4709828"/>
            <a:ext cx="122238" cy="158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8657497" y="4671641"/>
            <a:ext cx="476092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0000"/>
                </a:solidFill>
                <a:latin typeface="Arial" pitchFamily="34" charset="0"/>
              </a:rPr>
              <a:t>P. </a:t>
            </a:r>
            <a:r>
              <a:rPr lang="en-US" sz="600" dirty="0" err="1" smtClean="0">
                <a:solidFill>
                  <a:srgbClr val="000000"/>
                </a:solidFill>
                <a:latin typeface="Arial" pitchFamily="34" charset="0"/>
              </a:rPr>
              <a:t>trichocarpa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Freeform 78"/>
          <p:cNvSpPr>
            <a:spLocks/>
          </p:cNvSpPr>
          <p:nvPr/>
        </p:nvSpPr>
        <p:spPr bwMode="auto">
          <a:xfrm>
            <a:off x="8512632" y="4931260"/>
            <a:ext cx="122238" cy="123825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8653919" y="4932848"/>
            <a:ext cx="436017" cy="923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P.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Fremontii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6550" y="801382"/>
            <a:ext cx="7526002" cy="5836076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80"/>
          <p:cNvSpPr>
            <a:spLocks/>
          </p:cNvSpPr>
          <p:nvPr/>
        </p:nvSpPr>
        <p:spPr bwMode="auto">
          <a:xfrm>
            <a:off x="3012705" y="3462220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1"/>
          <p:cNvSpPr>
            <a:spLocks/>
          </p:cNvSpPr>
          <p:nvPr/>
        </p:nvSpPr>
        <p:spPr bwMode="auto">
          <a:xfrm>
            <a:off x="3012705" y="3462220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83"/>
          <p:cNvSpPr>
            <a:spLocks noChangeArrowheads="1"/>
          </p:cNvSpPr>
          <p:nvPr/>
        </p:nvSpPr>
        <p:spPr bwMode="auto">
          <a:xfrm>
            <a:off x="2491050" y="4311524"/>
            <a:ext cx="151576" cy="155336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4"/>
          <p:cNvSpPr>
            <a:spLocks noChangeArrowheads="1"/>
          </p:cNvSpPr>
          <p:nvPr/>
        </p:nvSpPr>
        <p:spPr bwMode="auto">
          <a:xfrm>
            <a:off x="2660342" y="4476947"/>
            <a:ext cx="153544" cy="155336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5"/>
          <p:cNvSpPr>
            <a:spLocks noChangeArrowheads="1"/>
          </p:cNvSpPr>
          <p:nvPr/>
        </p:nvSpPr>
        <p:spPr bwMode="auto">
          <a:xfrm>
            <a:off x="2983178" y="3988748"/>
            <a:ext cx="151576" cy="157353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6"/>
          <p:cNvSpPr>
            <a:spLocks noChangeArrowheads="1"/>
          </p:cNvSpPr>
          <p:nvPr/>
        </p:nvSpPr>
        <p:spPr bwMode="auto">
          <a:xfrm>
            <a:off x="3286329" y="4551588"/>
            <a:ext cx="153544" cy="155336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7"/>
          <p:cNvSpPr>
            <a:spLocks/>
          </p:cNvSpPr>
          <p:nvPr/>
        </p:nvSpPr>
        <p:spPr bwMode="auto">
          <a:xfrm>
            <a:off x="3874914" y="3329075"/>
            <a:ext cx="151576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7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6"/>
              </a:cxn>
            </a:cxnLst>
            <a:rect l="0" t="0" r="r" b="b"/>
            <a:pathLst>
              <a:path w="77" h="76">
                <a:moveTo>
                  <a:pt x="38" y="76"/>
                </a:moveTo>
                <a:lnTo>
                  <a:pt x="77" y="38"/>
                </a:lnTo>
                <a:lnTo>
                  <a:pt x="38" y="0"/>
                </a:lnTo>
                <a:lnTo>
                  <a:pt x="0" y="38"/>
                </a:lnTo>
                <a:lnTo>
                  <a:pt x="38" y="76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8"/>
          <p:cNvSpPr>
            <a:spLocks/>
          </p:cNvSpPr>
          <p:nvPr/>
        </p:nvSpPr>
        <p:spPr bwMode="auto">
          <a:xfrm>
            <a:off x="3461526" y="3607469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9"/>
          <p:cNvSpPr>
            <a:spLocks/>
          </p:cNvSpPr>
          <p:nvPr/>
        </p:nvSpPr>
        <p:spPr bwMode="auto">
          <a:xfrm>
            <a:off x="4042238" y="3296797"/>
            <a:ext cx="151576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7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6"/>
              </a:cxn>
            </a:cxnLst>
            <a:rect l="0" t="0" r="r" b="b"/>
            <a:pathLst>
              <a:path w="77" h="76">
                <a:moveTo>
                  <a:pt x="38" y="76"/>
                </a:moveTo>
                <a:lnTo>
                  <a:pt x="77" y="38"/>
                </a:lnTo>
                <a:lnTo>
                  <a:pt x="38" y="0"/>
                </a:lnTo>
                <a:lnTo>
                  <a:pt x="0" y="38"/>
                </a:lnTo>
                <a:lnTo>
                  <a:pt x="38" y="76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90"/>
          <p:cNvSpPr>
            <a:spLocks noChangeArrowheads="1"/>
          </p:cNvSpPr>
          <p:nvPr/>
        </p:nvSpPr>
        <p:spPr bwMode="auto">
          <a:xfrm>
            <a:off x="3097352" y="3936297"/>
            <a:ext cx="145670" cy="149284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91"/>
          <p:cNvSpPr>
            <a:spLocks noChangeArrowheads="1"/>
          </p:cNvSpPr>
          <p:nvPr/>
        </p:nvSpPr>
        <p:spPr bwMode="auto">
          <a:xfrm>
            <a:off x="3542236" y="3976644"/>
            <a:ext cx="145670" cy="147267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4164286" y="4767445"/>
            <a:ext cx="1969" cy="155336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3"/>
          <p:cNvSpPr>
            <a:spLocks noChangeShapeType="1"/>
          </p:cNvSpPr>
          <p:nvPr/>
        </p:nvSpPr>
        <p:spPr bwMode="auto">
          <a:xfrm flipH="1">
            <a:off x="4087513" y="4844104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94"/>
          <p:cNvSpPr>
            <a:spLocks noChangeShapeType="1"/>
          </p:cNvSpPr>
          <p:nvPr/>
        </p:nvSpPr>
        <p:spPr bwMode="auto">
          <a:xfrm flipV="1">
            <a:off x="4150506" y="3750701"/>
            <a:ext cx="1969" cy="155336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95"/>
          <p:cNvSpPr>
            <a:spLocks noChangeShapeType="1"/>
          </p:cNvSpPr>
          <p:nvPr/>
        </p:nvSpPr>
        <p:spPr bwMode="auto">
          <a:xfrm flipH="1">
            <a:off x="4075702" y="3827361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6"/>
          <p:cNvSpPr>
            <a:spLocks noChangeShapeType="1"/>
          </p:cNvSpPr>
          <p:nvPr/>
        </p:nvSpPr>
        <p:spPr bwMode="auto">
          <a:xfrm flipV="1">
            <a:off x="4239089" y="4900590"/>
            <a:ext cx="1969" cy="155336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7"/>
          <p:cNvSpPr>
            <a:spLocks noChangeShapeType="1"/>
          </p:cNvSpPr>
          <p:nvPr/>
        </p:nvSpPr>
        <p:spPr bwMode="auto">
          <a:xfrm flipH="1">
            <a:off x="4164286" y="4979266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8"/>
          <p:cNvSpPr>
            <a:spLocks noChangeShapeType="1"/>
          </p:cNvSpPr>
          <p:nvPr/>
        </p:nvSpPr>
        <p:spPr bwMode="auto">
          <a:xfrm flipV="1">
            <a:off x="4016647" y="4771480"/>
            <a:ext cx="1969" cy="1533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9"/>
          <p:cNvSpPr>
            <a:spLocks noChangeShapeType="1"/>
          </p:cNvSpPr>
          <p:nvPr/>
        </p:nvSpPr>
        <p:spPr bwMode="auto">
          <a:xfrm flipH="1">
            <a:off x="3941843" y="4848139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0"/>
          <p:cNvSpPr>
            <a:spLocks noChangeShapeType="1"/>
          </p:cNvSpPr>
          <p:nvPr/>
        </p:nvSpPr>
        <p:spPr bwMode="auto">
          <a:xfrm flipV="1">
            <a:off x="6319807" y="3169705"/>
            <a:ext cx="1969" cy="157353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1"/>
          <p:cNvSpPr>
            <a:spLocks noChangeShapeType="1"/>
          </p:cNvSpPr>
          <p:nvPr/>
        </p:nvSpPr>
        <p:spPr bwMode="auto">
          <a:xfrm flipH="1">
            <a:off x="6243036" y="3250399"/>
            <a:ext cx="151576" cy="2018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4"/>
          <p:cNvSpPr>
            <a:spLocks/>
          </p:cNvSpPr>
          <p:nvPr/>
        </p:nvSpPr>
        <p:spPr bwMode="auto">
          <a:xfrm>
            <a:off x="3382786" y="3839465"/>
            <a:ext cx="149607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6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6" h="78">
                <a:moveTo>
                  <a:pt x="0" y="78"/>
                </a:moveTo>
                <a:lnTo>
                  <a:pt x="76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5"/>
          <p:cNvSpPr>
            <a:spLocks/>
          </p:cNvSpPr>
          <p:nvPr/>
        </p:nvSpPr>
        <p:spPr bwMode="auto">
          <a:xfrm>
            <a:off x="3807984" y="4565710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6"/>
          <p:cNvSpPr>
            <a:spLocks/>
          </p:cNvSpPr>
          <p:nvPr/>
        </p:nvSpPr>
        <p:spPr bwMode="auto">
          <a:xfrm>
            <a:off x="3998931" y="4682716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7"/>
          <p:cNvSpPr>
            <a:spLocks/>
          </p:cNvSpPr>
          <p:nvPr/>
        </p:nvSpPr>
        <p:spPr bwMode="auto">
          <a:xfrm>
            <a:off x="3823733" y="4460808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9"/>
          <p:cNvSpPr>
            <a:spLocks/>
          </p:cNvSpPr>
          <p:nvPr/>
        </p:nvSpPr>
        <p:spPr bwMode="auto">
          <a:xfrm>
            <a:off x="4428067" y="3573175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0"/>
          <p:cNvSpPr>
            <a:spLocks/>
          </p:cNvSpPr>
          <p:nvPr/>
        </p:nvSpPr>
        <p:spPr bwMode="auto">
          <a:xfrm>
            <a:off x="4158380" y="3847534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2"/>
          <p:cNvSpPr>
            <a:spLocks/>
          </p:cNvSpPr>
          <p:nvPr/>
        </p:nvSpPr>
        <p:spPr bwMode="auto">
          <a:xfrm>
            <a:off x="3914284" y="4565710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3"/>
          <p:cNvSpPr>
            <a:spLocks/>
          </p:cNvSpPr>
          <p:nvPr/>
        </p:nvSpPr>
        <p:spPr bwMode="auto">
          <a:xfrm>
            <a:off x="4410349" y="5592540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4"/>
          <p:cNvSpPr>
            <a:spLocks/>
          </p:cNvSpPr>
          <p:nvPr/>
        </p:nvSpPr>
        <p:spPr bwMode="auto">
          <a:xfrm>
            <a:off x="4026490" y="4041200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5"/>
          <p:cNvSpPr>
            <a:spLocks/>
          </p:cNvSpPr>
          <p:nvPr/>
        </p:nvSpPr>
        <p:spPr bwMode="auto">
          <a:xfrm>
            <a:off x="2201678" y="2766235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16"/>
          <p:cNvSpPr>
            <a:spLocks/>
          </p:cNvSpPr>
          <p:nvPr/>
        </p:nvSpPr>
        <p:spPr bwMode="auto">
          <a:xfrm>
            <a:off x="1849314" y="2651246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7"/>
          <p:cNvSpPr>
            <a:spLocks/>
          </p:cNvSpPr>
          <p:nvPr/>
        </p:nvSpPr>
        <p:spPr bwMode="auto">
          <a:xfrm>
            <a:off x="2071756" y="2639142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8"/>
          <p:cNvSpPr>
            <a:spLocks/>
          </p:cNvSpPr>
          <p:nvPr/>
        </p:nvSpPr>
        <p:spPr bwMode="auto">
          <a:xfrm>
            <a:off x="3095383" y="3375474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9"/>
          <p:cNvSpPr>
            <a:spLocks/>
          </p:cNvSpPr>
          <p:nvPr/>
        </p:nvSpPr>
        <p:spPr bwMode="auto">
          <a:xfrm>
            <a:off x="2195773" y="2879207"/>
            <a:ext cx="151576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0"/>
              </a:cxn>
              <a:cxn ang="0">
                <a:pos x="0" y="0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0"/>
                </a:lnTo>
                <a:lnTo>
                  <a:pt x="0" y="0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20"/>
          <p:cNvSpPr>
            <a:spLocks/>
          </p:cNvSpPr>
          <p:nvPr/>
        </p:nvSpPr>
        <p:spPr bwMode="auto">
          <a:xfrm>
            <a:off x="2987115" y="3567122"/>
            <a:ext cx="153544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8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8" h="77">
                <a:moveTo>
                  <a:pt x="38" y="77"/>
                </a:moveTo>
                <a:lnTo>
                  <a:pt x="78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21"/>
          <p:cNvSpPr>
            <a:spLocks/>
          </p:cNvSpPr>
          <p:nvPr/>
        </p:nvSpPr>
        <p:spPr bwMode="auto">
          <a:xfrm>
            <a:off x="2120969" y="2374869"/>
            <a:ext cx="151576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0"/>
              </a:cxn>
              <a:cxn ang="0">
                <a:pos x="0" y="0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0"/>
                </a:lnTo>
                <a:lnTo>
                  <a:pt x="0" y="0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22"/>
          <p:cNvSpPr>
            <a:spLocks/>
          </p:cNvSpPr>
          <p:nvPr/>
        </p:nvSpPr>
        <p:spPr bwMode="auto">
          <a:xfrm>
            <a:off x="2166244" y="2620986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23"/>
          <p:cNvSpPr>
            <a:spLocks/>
          </p:cNvSpPr>
          <p:nvPr/>
        </p:nvSpPr>
        <p:spPr bwMode="auto">
          <a:xfrm>
            <a:off x="2156403" y="2705715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4"/>
          <p:cNvSpPr>
            <a:spLocks noChangeArrowheads="1"/>
          </p:cNvSpPr>
          <p:nvPr/>
        </p:nvSpPr>
        <p:spPr bwMode="auto">
          <a:xfrm>
            <a:off x="1376871" y="3770875"/>
            <a:ext cx="151576" cy="153318"/>
          </a:xfrm>
          <a:prstGeom prst="rect">
            <a:avLst/>
          </a:prstGeom>
          <a:noFill/>
          <a:ln w="25400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5"/>
          <p:cNvSpPr>
            <a:spLocks/>
          </p:cNvSpPr>
          <p:nvPr/>
        </p:nvSpPr>
        <p:spPr bwMode="auto">
          <a:xfrm>
            <a:off x="1996952" y="3726493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26"/>
          <p:cNvSpPr>
            <a:spLocks/>
          </p:cNvSpPr>
          <p:nvPr/>
        </p:nvSpPr>
        <p:spPr bwMode="auto">
          <a:xfrm>
            <a:off x="1933960" y="3433977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7"/>
          <p:cNvSpPr>
            <a:spLocks/>
          </p:cNvSpPr>
          <p:nvPr/>
        </p:nvSpPr>
        <p:spPr bwMode="auto">
          <a:xfrm>
            <a:off x="1996952" y="3536862"/>
            <a:ext cx="149607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6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6"/>
              </a:cxn>
            </a:cxnLst>
            <a:rect l="0" t="0" r="r" b="b"/>
            <a:pathLst>
              <a:path w="76" h="76">
                <a:moveTo>
                  <a:pt x="38" y="76"/>
                </a:moveTo>
                <a:lnTo>
                  <a:pt x="76" y="38"/>
                </a:lnTo>
                <a:lnTo>
                  <a:pt x="38" y="0"/>
                </a:lnTo>
                <a:lnTo>
                  <a:pt x="0" y="38"/>
                </a:lnTo>
                <a:lnTo>
                  <a:pt x="38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8"/>
          <p:cNvSpPr>
            <a:spLocks/>
          </p:cNvSpPr>
          <p:nvPr/>
        </p:nvSpPr>
        <p:spPr bwMode="auto">
          <a:xfrm>
            <a:off x="2134748" y="3722458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9"/>
          <p:cNvSpPr>
            <a:spLocks/>
          </p:cNvSpPr>
          <p:nvPr/>
        </p:nvSpPr>
        <p:spPr bwMode="auto">
          <a:xfrm>
            <a:off x="2278450" y="3425908"/>
            <a:ext cx="149607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6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6" h="78">
                <a:moveTo>
                  <a:pt x="38" y="78"/>
                </a:moveTo>
                <a:lnTo>
                  <a:pt x="76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30"/>
          <p:cNvSpPr>
            <a:spLocks/>
          </p:cNvSpPr>
          <p:nvPr/>
        </p:nvSpPr>
        <p:spPr bwMode="auto">
          <a:xfrm>
            <a:off x="1910338" y="3318989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31"/>
          <p:cNvSpPr>
            <a:spLocks/>
          </p:cNvSpPr>
          <p:nvPr/>
        </p:nvSpPr>
        <p:spPr bwMode="auto">
          <a:xfrm>
            <a:off x="1996952" y="3726493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32"/>
          <p:cNvSpPr>
            <a:spLocks/>
          </p:cNvSpPr>
          <p:nvPr/>
        </p:nvSpPr>
        <p:spPr bwMode="auto">
          <a:xfrm>
            <a:off x="2065851" y="3500550"/>
            <a:ext cx="151576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7" h="76">
                <a:moveTo>
                  <a:pt x="39" y="76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33"/>
          <p:cNvSpPr>
            <a:spLocks/>
          </p:cNvSpPr>
          <p:nvPr/>
        </p:nvSpPr>
        <p:spPr bwMode="auto">
          <a:xfrm>
            <a:off x="1833566" y="3468272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34"/>
          <p:cNvSpPr>
            <a:spLocks/>
          </p:cNvSpPr>
          <p:nvPr/>
        </p:nvSpPr>
        <p:spPr bwMode="auto">
          <a:xfrm>
            <a:off x="2032386" y="3536862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35"/>
          <p:cNvSpPr>
            <a:spLocks/>
          </p:cNvSpPr>
          <p:nvPr/>
        </p:nvSpPr>
        <p:spPr bwMode="auto">
          <a:xfrm>
            <a:off x="2032386" y="3538879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36"/>
          <p:cNvSpPr>
            <a:spLocks/>
          </p:cNvSpPr>
          <p:nvPr/>
        </p:nvSpPr>
        <p:spPr bwMode="auto">
          <a:xfrm>
            <a:off x="2012700" y="3068837"/>
            <a:ext cx="151576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7" h="78">
                <a:moveTo>
                  <a:pt x="38" y="78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7"/>
          <p:cNvSpPr>
            <a:spLocks/>
          </p:cNvSpPr>
          <p:nvPr/>
        </p:nvSpPr>
        <p:spPr bwMode="auto">
          <a:xfrm>
            <a:off x="2254828" y="3369422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8"/>
          <p:cNvSpPr>
            <a:spLocks/>
          </p:cNvSpPr>
          <p:nvPr/>
        </p:nvSpPr>
        <p:spPr bwMode="auto">
          <a:xfrm>
            <a:off x="2105221" y="3421873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9"/>
          <p:cNvSpPr>
            <a:spLocks/>
          </p:cNvSpPr>
          <p:nvPr/>
        </p:nvSpPr>
        <p:spPr bwMode="auto">
          <a:xfrm>
            <a:off x="2187899" y="3135409"/>
            <a:ext cx="149607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6" y="40"/>
              </a:cxn>
              <a:cxn ang="0">
                <a:pos x="38" y="0"/>
              </a:cxn>
              <a:cxn ang="0">
                <a:pos x="0" y="40"/>
              </a:cxn>
              <a:cxn ang="0">
                <a:pos x="38" y="78"/>
              </a:cxn>
            </a:cxnLst>
            <a:rect l="0" t="0" r="r" b="b"/>
            <a:pathLst>
              <a:path w="76" h="78">
                <a:moveTo>
                  <a:pt x="38" y="78"/>
                </a:moveTo>
                <a:lnTo>
                  <a:pt x="76" y="40"/>
                </a:lnTo>
                <a:lnTo>
                  <a:pt x="38" y="0"/>
                </a:lnTo>
                <a:lnTo>
                  <a:pt x="0" y="40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40"/>
          <p:cNvSpPr>
            <a:spLocks/>
          </p:cNvSpPr>
          <p:nvPr/>
        </p:nvSpPr>
        <p:spPr bwMode="auto">
          <a:xfrm>
            <a:off x="1888685" y="3256450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41"/>
          <p:cNvSpPr>
            <a:spLocks noChangeArrowheads="1"/>
          </p:cNvSpPr>
          <p:nvPr/>
        </p:nvSpPr>
        <p:spPr bwMode="auto">
          <a:xfrm>
            <a:off x="3323730" y="4458790"/>
            <a:ext cx="143702" cy="149284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42"/>
          <p:cNvSpPr>
            <a:spLocks/>
          </p:cNvSpPr>
          <p:nvPr/>
        </p:nvSpPr>
        <p:spPr bwMode="auto">
          <a:xfrm>
            <a:off x="1811912" y="3649834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43"/>
          <p:cNvSpPr>
            <a:spLocks/>
          </p:cNvSpPr>
          <p:nvPr/>
        </p:nvSpPr>
        <p:spPr bwMode="auto">
          <a:xfrm>
            <a:off x="4016647" y="4196535"/>
            <a:ext cx="153544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8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8" h="76">
                <a:moveTo>
                  <a:pt x="0" y="76"/>
                </a:moveTo>
                <a:lnTo>
                  <a:pt x="78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4"/>
          <p:cNvSpPr>
            <a:spLocks/>
          </p:cNvSpPr>
          <p:nvPr/>
        </p:nvSpPr>
        <p:spPr bwMode="auto">
          <a:xfrm>
            <a:off x="2481207" y="3236277"/>
            <a:ext cx="153544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8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8" h="76">
                <a:moveTo>
                  <a:pt x="0" y="76"/>
                </a:moveTo>
                <a:lnTo>
                  <a:pt x="78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45"/>
          <p:cNvSpPr>
            <a:spLocks/>
          </p:cNvSpPr>
          <p:nvPr/>
        </p:nvSpPr>
        <p:spPr bwMode="auto">
          <a:xfrm>
            <a:off x="2172151" y="3492481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46"/>
          <p:cNvSpPr>
            <a:spLocks/>
          </p:cNvSpPr>
          <p:nvPr/>
        </p:nvSpPr>
        <p:spPr bwMode="auto">
          <a:xfrm>
            <a:off x="3168218" y="3748683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7"/>
          <p:cNvSpPr>
            <a:spLocks/>
          </p:cNvSpPr>
          <p:nvPr/>
        </p:nvSpPr>
        <p:spPr bwMode="auto">
          <a:xfrm>
            <a:off x="3160344" y="4051286"/>
            <a:ext cx="149607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6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6" h="78">
                <a:moveTo>
                  <a:pt x="0" y="78"/>
                </a:moveTo>
                <a:lnTo>
                  <a:pt x="76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8"/>
          <p:cNvSpPr>
            <a:spLocks/>
          </p:cNvSpPr>
          <p:nvPr/>
        </p:nvSpPr>
        <p:spPr bwMode="auto">
          <a:xfrm>
            <a:off x="2044197" y="3020421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9"/>
          <p:cNvSpPr>
            <a:spLocks/>
          </p:cNvSpPr>
          <p:nvPr/>
        </p:nvSpPr>
        <p:spPr bwMode="auto">
          <a:xfrm>
            <a:off x="2695775" y="4246969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50"/>
          <p:cNvSpPr>
            <a:spLocks/>
          </p:cNvSpPr>
          <p:nvPr/>
        </p:nvSpPr>
        <p:spPr bwMode="auto">
          <a:xfrm>
            <a:off x="2916249" y="4127945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51"/>
          <p:cNvSpPr>
            <a:spLocks/>
          </p:cNvSpPr>
          <p:nvPr/>
        </p:nvSpPr>
        <p:spPr bwMode="auto">
          <a:xfrm>
            <a:off x="2933965" y="3805169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53"/>
          <p:cNvSpPr>
            <a:spLocks/>
          </p:cNvSpPr>
          <p:nvPr/>
        </p:nvSpPr>
        <p:spPr bwMode="auto">
          <a:xfrm>
            <a:off x="3000894" y="4012957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4"/>
          <p:cNvSpPr>
            <a:spLocks/>
          </p:cNvSpPr>
          <p:nvPr/>
        </p:nvSpPr>
        <p:spPr bwMode="auto">
          <a:xfrm>
            <a:off x="3014674" y="4761392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5"/>
          <p:cNvSpPr>
            <a:spLocks/>
          </p:cNvSpPr>
          <p:nvPr/>
        </p:nvSpPr>
        <p:spPr bwMode="auto">
          <a:xfrm>
            <a:off x="2973335" y="4107771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156"/>
          <p:cNvSpPr>
            <a:spLocks noChangeArrowheads="1"/>
          </p:cNvSpPr>
          <p:nvPr/>
        </p:nvSpPr>
        <p:spPr bwMode="auto">
          <a:xfrm>
            <a:off x="3619007" y="2284088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7"/>
          <p:cNvSpPr>
            <a:spLocks noChangeArrowheads="1"/>
          </p:cNvSpPr>
          <p:nvPr/>
        </p:nvSpPr>
        <p:spPr bwMode="auto">
          <a:xfrm>
            <a:off x="3459558" y="2015781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58"/>
          <p:cNvSpPr>
            <a:spLocks noChangeArrowheads="1"/>
          </p:cNvSpPr>
          <p:nvPr/>
        </p:nvSpPr>
        <p:spPr bwMode="auto">
          <a:xfrm>
            <a:off x="3306014" y="2574586"/>
            <a:ext cx="151576" cy="157353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159"/>
          <p:cNvSpPr>
            <a:spLocks noChangeArrowheads="1"/>
          </p:cNvSpPr>
          <p:nvPr/>
        </p:nvSpPr>
        <p:spPr bwMode="auto">
          <a:xfrm>
            <a:off x="3349321" y="2568535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160"/>
          <p:cNvSpPr>
            <a:spLocks noChangeArrowheads="1"/>
          </p:cNvSpPr>
          <p:nvPr/>
        </p:nvSpPr>
        <p:spPr bwMode="auto">
          <a:xfrm>
            <a:off x="3593417" y="2629055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61"/>
          <p:cNvSpPr>
            <a:spLocks noChangeArrowheads="1"/>
          </p:cNvSpPr>
          <p:nvPr/>
        </p:nvSpPr>
        <p:spPr bwMode="auto">
          <a:xfrm>
            <a:off x="3174123" y="2927623"/>
            <a:ext cx="149607" cy="157353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62"/>
          <p:cNvSpPr>
            <a:spLocks noChangeArrowheads="1"/>
          </p:cNvSpPr>
          <p:nvPr/>
        </p:nvSpPr>
        <p:spPr bwMode="auto">
          <a:xfrm>
            <a:off x="3248927" y="2798513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63"/>
          <p:cNvSpPr>
            <a:spLocks noChangeArrowheads="1"/>
          </p:cNvSpPr>
          <p:nvPr/>
        </p:nvSpPr>
        <p:spPr bwMode="auto">
          <a:xfrm>
            <a:off x="3477274" y="2568535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64"/>
          <p:cNvSpPr>
            <a:spLocks noChangeArrowheads="1"/>
          </p:cNvSpPr>
          <p:nvPr/>
        </p:nvSpPr>
        <p:spPr bwMode="auto">
          <a:xfrm>
            <a:off x="3380818" y="3032525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165"/>
          <p:cNvSpPr>
            <a:spLocks noChangeArrowheads="1"/>
          </p:cNvSpPr>
          <p:nvPr/>
        </p:nvSpPr>
        <p:spPr bwMode="auto">
          <a:xfrm>
            <a:off x="3319793" y="2927623"/>
            <a:ext cx="153544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166"/>
          <p:cNvSpPr>
            <a:spLocks noChangeArrowheads="1"/>
          </p:cNvSpPr>
          <p:nvPr/>
        </p:nvSpPr>
        <p:spPr bwMode="auto">
          <a:xfrm>
            <a:off x="3321762" y="3014368"/>
            <a:ext cx="151576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167"/>
          <p:cNvSpPr>
            <a:spLocks noChangeArrowheads="1"/>
          </p:cNvSpPr>
          <p:nvPr/>
        </p:nvSpPr>
        <p:spPr bwMode="auto">
          <a:xfrm>
            <a:off x="3343415" y="2429337"/>
            <a:ext cx="153544" cy="155336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8"/>
          <p:cNvSpPr>
            <a:spLocks/>
          </p:cNvSpPr>
          <p:nvPr/>
        </p:nvSpPr>
        <p:spPr bwMode="auto">
          <a:xfrm>
            <a:off x="3280423" y="3726493"/>
            <a:ext cx="151576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7" h="78">
                <a:moveTo>
                  <a:pt x="38" y="78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9"/>
          <p:cNvSpPr>
            <a:spLocks/>
          </p:cNvSpPr>
          <p:nvPr/>
        </p:nvSpPr>
        <p:spPr bwMode="auto">
          <a:xfrm>
            <a:off x="3302077" y="3670007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8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0"/>
          <p:cNvSpPr>
            <a:spLocks/>
          </p:cNvSpPr>
          <p:nvPr/>
        </p:nvSpPr>
        <p:spPr bwMode="auto">
          <a:xfrm>
            <a:off x="3304045" y="3718424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38"/>
              </a:cxn>
              <a:cxn ang="0">
                <a:pos x="38" y="0"/>
              </a:cxn>
              <a:cxn ang="0">
                <a:pos x="0" y="38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38"/>
                </a:lnTo>
                <a:lnTo>
                  <a:pt x="38" y="0"/>
                </a:lnTo>
                <a:lnTo>
                  <a:pt x="0" y="38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71"/>
          <p:cNvSpPr>
            <a:spLocks/>
          </p:cNvSpPr>
          <p:nvPr/>
        </p:nvSpPr>
        <p:spPr bwMode="auto">
          <a:xfrm>
            <a:off x="3557984" y="365588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72"/>
          <p:cNvSpPr>
            <a:spLocks/>
          </p:cNvSpPr>
          <p:nvPr/>
        </p:nvSpPr>
        <p:spPr bwMode="auto">
          <a:xfrm>
            <a:off x="3280423" y="379306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73"/>
          <p:cNvSpPr>
            <a:spLocks/>
          </p:cNvSpPr>
          <p:nvPr/>
        </p:nvSpPr>
        <p:spPr bwMode="auto">
          <a:xfrm>
            <a:off x="3744992" y="3950418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solidFill>
            <a:srgbClr val="00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174"/>
          <p:cNvSpPr>
            <a:spLocks noChangeArrowheads="1"/>
          </p:cNvSpPr>
          <p:nvPr/>
        </p:nvSpPr>
        <p:spPr bwMode="auto">
          <a:xfrm>
            <a:off x="3741055" y="3526775"/>
            <a:ext cx="145670" cy="151302"/>
          </a:xfrm>
          <a:prstGeom prst="ellipse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175"/>
          <p:cNvSpPr>
            <a:spLocks noChangeArrowheads="1"/>
          </p:cNvSpPr>
          <p:nvPr/>
        </p:nvSpPr>
        <p:spPr bwMode="auto">
          <a:xfrm>
            <a:off x="3099320" y="3893932"/>
            <a:ext cx="143702" cy="147267"/>
          </a:xfrm>
          <a:prstGeom prst="ellipse">
            <a:avLst/>
          </a:prstGeom>
          <a:solidFill>
            <a:srgbClr val="00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176"/>
          <p:cNvSpPr>
            <a:spLocks noChangeShapeType="1"/>
          </p:cNvSpPr>
          <p:nvPr/>
        </p:nvSpPr>
        <p:spPr bwMode="auto">
          <a:xfrm flipV="1">
            <a:off x="2697743" y="4634300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177"/>
          <p:cNvSpPr>
            <a:spLocks noChangeShapeType="1"/>
          </p:cNvSpPr>
          <p:nvPr/>
        </p:nvSpPr>
        <p:spPr bwMode="auto">
          <a:xfrm flipH="1">
            <a:off x="2620972" y="4714994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78"/>
          <p:cNvSpPr>
            <a:spLocks noChangeShapeType="1"/>
          </p:cNvSpPr>
          <p:nvPr/>
        </p:nvSpPr>
        <p:spPr bwMode="auto">
          <a:xfrm flipV="1">
            <a:off x="1676085" y="3910071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79"/>
          <p:cNvSpPr>
            <a:spLocks noChangeShapeType="1"/>
          </p:cNvSpPr>
          <p:nvPr/>
        </p:nvSpPr>
        <p:spPr bwMode="auto">
          <a:xfrm flipH="1">
            <a:off x="1601282" y="3988748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80"/>
          <p:cNvSpPr>
            <a:spLocks noChangeShapeType="1"/>
          </p:cNvSpPr>
          <p:nvPr/>
        </p:nvSpPr>
        <p:spPr bwMode="auto">
          <a:xfrm flipV="1">
            <a:off x="1676085" y="3910071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181"/>
          <p:cNvSpPr>
            <a:spLocks noChangeShapeType="1"/>
          </p:cNvSpPr>
          <p:nvPr/>
        </p:nvSpPr>
        <p:spPr bwMode="auto">
          <a:xfrm flipH="1">
            <a:off x="1601282" y="3988748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182"/>
          <p:cNvSpPr>
            <a:spLocks noChangeShapeType="1"/>
          </p:cNvSpPr>
          <p:nvPr/>
        </p:nvSpPr>
        <p:spPr bwMode="auto">
          <a:xfrm flipV="1">
            <a:off x="1510730" y="3966557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83"/>
          <p:cNvSpPr>
            <a:spLocks noChangeShapeType="1"/>
          </p:cNvSpPr>
          <p:nvPr/>
        </p:nvSpPr>
        <p:spPr bwMode="auto">
          <a:xfrm flipH="1">
            <a:off x="1435927" y="4045234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Line 184"/>
          <p:cNvSpPr>
            <a:spLocks noChangeShapeType="1"/>
          </p:cNvSpPr>
          <p:nvPr/>
        </p:nvSpPr>
        <p:spPr bwMode="auto">
          <a:xfrm flipV="1">
            <a:off x="1756794" y="3918141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Line 185"/>
          <p:cNvSpPr>
            <a:spLocks noChangeShapeType="1"/>
          </p:cNvSpPr>
          <p:nvPr/>
        </p:nvSpPr>
        <p:spPr bwMode="auto">
          <a:xfrm flipH="1">
            <a:off x="1680022" y="3994800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186"/>
          <p:cNvSpPr>
            <a:spLocks noChangeShapeType="1"/>
          </p:cNvSpPr>
          <p:nvPr/>
        </p:nvSpPr>
        <p:spPr bwMode="auto">
          <a:xfrm flipV="1">
            <a:off x="2014670" y="3702285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187"/>
          <p:cNvSpPr>
            <a:spLocks noChangeShapeType="1"/>
          </p:cNvSpPr>
          <p:nvPr/>
        </p:nvSpPr>
        <p:spPr bwMode="auto">
          <a:xfrm flipH="1">
            <a:off x="1939866" y="3780961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188"/>
          <p:cNvSpPr>
            <a:spLocks noChangeShapeType="1"/>
          </p:cNvSpPr>
          <p:nvPr/>
        </p:nvSpPr>
        <p:spPr bwMode="auto">
          <a:xfrm flipV="1">
            <a:off x="1843408" y="3395648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9"/>
          <p:cNvSpPr>
            <a:spLocks noChangeShapeType="1"/>
          </p:cNvSpPr>
          <p:nvPr/>
        </p:nvSpPr>
        <p:spPr bwMode="auto">
          <a:xfrm flipH="1">
            <a:off x="1766637" y="3472307"/>
            <a:ext cx="153544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90"/>
          <p:cNvSpPr>
            <a:spLocks noChangeShapeType="1"/>
          </p:cNvSpPr>
          <p:nvPr/>
        </p:nvSpPr>
        <p:spPr bwMode="auto">
          <a:xfrm flipV="1">
            <a:off x="1593408" y="3581244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191"/>
          <p:cNvSpPr>
            <a:spLocks noChangeShapeType="1"/>
          </p:cNvSpPr>
          <p:nvPr/>
        </p:nvSpPr>
        <p:spPr bwMode="auto">
          <a:xfrm flipH="1">
            <a:off x="1516635" y="3657903"/>
            <a:ext cx="153544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92"/>
          <p:cNvSpPr>
            <a:spLocks noChangeShapeType="1"/>
          </p:cNvSpPr>
          <p:nvPr/>
        </p:nvSpPr>
        <p:spPr bwMode="auto">
          <a:xfrm flipV="1">
            <a:off x="1741046" y="3649834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193"/>
          <p:cNvSpPr>
            <a:spLocks noChangeShapeType="1"/>
          </p:cNvSpPr>
          <p:nvPr/>
        </p:nvSpPr>
        <p:spPr bwMode="auto">
          <a:xfrm flipH="1">
            <a:off x="1666242" y="3726493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94"/>
          <p:cNvSpPr>
            <a:spLocks noChangeShapeType="1"/>
          </p:cNvSpPr>
          <p:nvPr/>
        </p:nvSpPr>
        <p:spPr bwMode="auto">
          <a:xfrm flipV="1">
            <a:off x="2244985" y="3704302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Line 195"/>
          <p:cNvSpPr>
            <a:spLocks noChangeShapeType="1"/>
          </p:cNvSpPr>
          <p:nvPr/>
        </p:nvSpPr>
        <p:spPr bwMode="auto">
          <a:xfrm flipH="1">
            <a:off x="2170181" y="3782979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96"/>
          <p:cNvSpPr>
            <a:spLocks noChangeShapeType="1"/>
          </p:cNvSpPr>
          <p:nvPr/>
        </p:nvSpPr>
        <p:spPr bwMode="auto">
          <a:xfrm flipV="1">
            <a:off x="2075693" y="3407752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97"/>
          <p:cNvSpPr>
            <a:spLocks noChangeShapeType="1"/>
          </p:cNvSpPr>
          <p:nvPr/>
        </p:nvSpPr>
        <p:spPr bwMode="auto">
          <a:xfrm flipH="1">
            <a:off x="1998921" y="348441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98"/>
          <p:cNvSpPr>
            <a:spLocks noChangeShapeType="1"/>
          </p:cNvSpPr>
          <p:nvPr/>
        </p:nvSpPr>
        <p:spPr bwMode="auto">
          <a:xfrm flipV="1">
            <a:off x="2000889" y="3559053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9"/>
          <p:cNvSpPr>
            <a:spLocks noChangeShapeType="1"/>
          </p:cNvSpPr>
          <p:nvPr/>
        </p:nvSpPr>
        <p:spPr bwMode="auto">
          <a:xfrm flipH="1">
            <a:off x="1924118" y="3635712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200"/>
          <p:cNvSpPr>
            <a:spLocks noChangeShapeType="1"/>
          </p:cNvSpPr>
          <p:nvPr/>
        </p:nvSpPr>
        <p:spPr bwMode="auto">
          <a:xfrm flipV="1">
            <a:off x="2231206" y="3839465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201"/>
          <p:cNvSpPr>
            <a:spLocks noChangeShapeType="1"/>
          </p:cNvSpPr>
          <p:nvPr/>
        </p:nvSpPr>
        <p:spPr bwMode="auto">
          <a:xfrm flipH="1">
            <a:off x="2154433" y="3920159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202"/>
          <p:cNvSpPr>
            <a:spLocks noChangeShapeType="1"/>
          </p:cNvSpPr>
          <p:nvPr/>
        </p:nvSpPr>
        <p:spPr bwMode="auto">
          <a:xfrm flipV="1">
            <a:off x="1943803" y="3849551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Line 203"/>
          <p:cNvSpPr>
            <a:spLocks noChangeShapeType="1"/>
          </p:cNvSpPr>
          <p:nvPr/>
        </p:nvSpPr>
        <p:spPr bwMode="auto">
          <a:xfrm flipH="1">
            <a:off x="1869000" y="3926210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Line 204"/>
          <p:cNvSpPr>
            <a:spLocks noChangeShapeType="1"/>
          </p:cNvSpPr>
          <p:nvPr/>
        </p:nvSpPr>
        <p:spPr bwMode="auto">
          <a:xfrm flipV="1">
            <a:off x="2061914" y="3623608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205"/>
          <p:cNvSpPr>
            <a:spLocks noChangeShapeType="1"/>
          </p:cNvSpPr>
          <p:nvPr/>
        </p:nvSpPr>
        <p:spPr bwMode="auto">
          <a:xfrm flipH="1">
            <a:off x="1985141" y="3700267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207"/>
          <p:cNvSpPr>
            <a:spLocks noChangeShapeType="1"/>
          </p:cNvSpPr>
          <p:nvPr/>
        </p:nvSpPr>
        <p:spPr bwMode="auto">
          <a:xfrm flipV="1">
            <a:off x="2054040" y="3639746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208"/>
          <p:cNvSpPr>
            <a:spLocks noChangeShapeType="1"/>
          </p:cNvSpPr>
          <p:nvPr/>
        </p:nvSpPr>
        <p:spPr bwMode="auto">
          <a:xfrm flipH="1">
            <a:off x="1977267" y="3716406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209"/>
          <p:cNvSpPr>
            <a:spLocks noChangeShapeType="1"/>
          </p:cNvSpPr>
          <p:nvPr/>
        </p:nvSpPr>
        <p:spPr bwMode="auto">
          <a:xfrm flipV="1">
            <a:off x="1750889" y="3429942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210"/>
          <p:cNvSpPr>
            <a:spLocks noChangeShapeType="1"/>
          </p:cNvSpPr>
          <p:nvPr/>
        </p:nvSpPr>
        <p:spPr bwMode="auto">
          <a:xfrm flipH="1">
            <a:off x="1674116" y="350660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211"/>
          <p:cNvSpPr>
            <a:spLocks noChangeShapeType="1"/>
          </p:cNvSpPr>
          <p:nvPr/>
        </p:nvSpPr>
        <p:spPr bwMode="auto">
          <a:xfrm flipV="1">
            <a:off x="2008763" y="3169705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212"/>
          <p:cNvSpPr>
            <a:spLocks noChangeShapeType="1"/>
          </p:cNvSpPr>
          <p:nvPr/>
        </p:nvSpPr>
        <p:spPr bwMode="auto">
          <a:xfrm flipH="1">
            <a:off x="1931992" y="3250399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213"/>
          <p:cNvSpPr>
            <a:spLocks noChangeShapeType="1"/>
          </p:cNvSpPr>
          <p:nvPr/>
        </p:nvSpPr>
        <p:spPr bwMode="auto">
          <a:xfrm flipV="1">
            <a:off x="1378839" y="3016386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214"/>
          <p:cNvSpPr>
            <a:spLocks noChangeShapeType="1"/>
          </p:cNvSpPr>
          <p:nvPr/>
        </p:nvSpPr>
        <p:spPr bwMode="auto">
          <a:xfrm flipH="1">
            <a:off x="1304036" y="3093046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215"/>
          <p:cNvSpPr>
            <a:spLocks noChangeShapeType="1"/>
          </p:cNvSpPr>
          <p:nvPr/>
        </p:nvSpPr>
        <p:spPr bwMode="auto">
          <a:xfrm flipV="1">
            <a:off x="1996952" y="3343197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216"/>
          <p:cNvSpPr>
            <a:spLocks noChangeShapeType="1"/>
          </p:cNvSpPr>
          <p:nvPr/>
        </p:nvSpPr>
        <p:spPr bwMode="auto">
          <a:xfrm flipH="1">
            <a:off x="1920181" y="342389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217"/>
          <p:cNvSpPr>
            <a:spLocks noChangeShapeType="1"/>
          </p:cNvSpPr>
          <p:nvPr/>
        </p:nvSpPr>
        <p:spPr bwMode="auto">
          <a:xfrm flipV="1">
            <a:off x="1788290" y="3488446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Line 218"/>
          <p:cNvSpPr>
            <a:spLocks noChangeShapeType="1"/>
          </p:cNvSpPr>
          <p:nvPr/>
        </p:nvSpPr>
        <p:spPr bwMode="auto">
          <a:xfrm flipH="1">
            <a:off x="1713486" y="3565105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Line 219"/>
          <p:cNvSpPr>
            <a:spLocks noChangeShapeType="1"/>
          </p:cNvSpPr>
          <p:nvPr/>
        </p:nvSpPr>
        <p:spPr bwMode="auto">
          <a:xfrm flipV="1">
            <a:off x="1788290" y="3488446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Line 220"/>
          <p:cNvSpPr>
            <a:spLocks noChangeShapeType="1"/>
          </p:cNvSpPr>
          <p:nvPr/>
        </p:nvSpPr>
        <p:spPr bwMode="auto">
          <a:xfrm flipH="1">
            <a:off x="1713486" y="3565105"/>
            <a:ext cx="149607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Line 221"/>
          <p:cNvSpPr>
            <a:spLocks noChangeShapeType="1"/>
          </p:cNvSpPr>
          <p:nvPr/>
        </p:nvSpPr>
        <p:spPr bwMode="auto">
          <a:xfrm flipV="1">
            <a:off x="2142622" y="3304867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Line 222"/>
          <p:cNvSpPr>
            <a:spLocks noChangeShapeType="1"/>
          </p:cNvSpPr>
          <p:nvPr/>
        </p:nvSpPr>
        <p:spPr bwMode="auto">
          <a:xfrm flipH="1">
            <a:off x="2065851" y="3381526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Line 223"/>
          <p:cNvSpPr>
            <a:spLocks noChangeShapeType="1"/>
          </p:cNvSpPr>
          <p:nvPr/>
        </p:nvSpPr>
        <p:spPr bwMode="auto">
          <a:xfrm flipV="1">
            <a:off x="1896559" y="3621591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224"/>
          <p:cNvSpPr>
            <a:spLocks noChangeShapeType="1"/>
          </p:cNvSpPr>
          <p:nvPr/>
        </p:nvSpPr>
        <p:spPr bwMode="auto">
          <a:xfrm flipH="1">
            <a:off x="1819786" y="3700267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225"/>
          <p:cNvSpPr>
            <a:spLocks noChangeShapeType="1"/>
          </p:cNvSpPr>
          <p:nvPr/>
        </p:nvSpPr>
        <p:spPr bwMode="auto">
          <a:xfrm flipV="1">
            <a:off x="2806012" y="3815256"/>
            <a:ext cx="1969" cy="1573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226"/>
          <p:cNvSpPr>
            <a:spLocks noChangeShapeType="1"/>
          </p:cNvSpPr>
          <p:nvPr/>
        </p:nvSpPr>
        <p:spPr bwMode="auto">
          <a:xfrm flipH="1">
            <a:off x="2731208" y="3893932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227"/>
          <p:cNvSpPr>
            <a:spLocks noChangeShapeType="1"/>
          </p:cNvSpPr>
          <p:nvPr/>
        </p:nvSpPr>
        <p:spPr bwMode="auto">
          <a:xfrm flipV="1">
            <a:off x="2156403" y="3657903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228"/>
          <p:cNvSpPr>
            <a:spLocks noChangeShapeType="1"/>
          </p:cNvSpPr>
          <p:nvPr/>
        </p:nvSpPr>
        <p:spPr bwMode="auto">
          <a:xfrm flipH="1">
            <a:off x="2081599" y="3734563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229"/>
          <p:cNvSpPr>
            <a:spLocks noChangeShapeType="1"/>
          </p:cNvSpPr>
          <p:nvPr/>
        </p:nvSpPr>
        <p:spPr bwMode="auto">
          <a:xfrm flipV="1">
            <a:off x="2000889" y="3559053"/>
            <a:ext cx="1969" cy="1533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Line 230"/>
          <p:cNvSpPr>
            <a:spLocks noChangeShapeType="1"/>
          </p:cNvSpPr>
          <p:nvPr/>
        </p:nvSpPr>
        <p:spPr bwMode="auto">
          <a:xfrm flipH="1">
            <a:off x="1924118" y="3635712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Line 231"/>
          <p:cNvSpPr>
            <a:spLocks noChangeShapeType="1"/>
          </p:cNvSpPr>
          <p:nvPr/>
        </p:nvSpPr>
        <p:spPr bwMode="auto">
          <a:xfrm flipV="1">
            <a:off x="2085536" y="3339162"/>
            <a:ext cx="1969" cy="155336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Line 232"/>
          <p:cNvSpPr>
            <a:spLocks noChangeShapeType="1"/>
          </p:cNvSpPr>
          <p:nvPr/>
        </p:nvSpPr>
        <p:spPr bwMode="auto">
          <a:xfrm flipH="1">
            <a:off x="2008763" y="3415821"/>
            <a:ext cx="151576" cy="2018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Line 233"/>
          <p:cNvSpPr>
            <a:spLocks noChangeShapeType="1"/>
          </p:cNvSpPr>
          <p:nvPr/>
        </p:nvSpPr>
        <p:spPr bwMode="auto">
          <a:xfrm flipV="1">
            <a:off x="1855219" y="2362765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Line 234"/>
          <p:cNvSpPr>
            <a:spLocks noChangeShapeType="1"/>
          </p:cNvSpPr>
          <p:nvPr/>
        </p:nvSpPr>
        <p:spPr bwMode="auto">
          <a:xfrm flipH="1" flipV="1">
            <a:off x="1855219" y="2362765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Line 235"/>
          <p:cNvSpPr>
            <a:spLocks noChangeShapeType="1"/>
          </p:cNvSpPr>
          <p:nvPr/>
        </p:nvSpPr>
        <p:spPr bwMode="auto">
          <a:xfrm flipV="1">
            <a:off x="1748920" y="2294176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Line 236"/>
          <p:cNvSpPr>
            <a:spLocks noChangeShapeType="1"/>
          </p:cNvSpPr>
          <p:nvPr/>
        </p:nvSpPr>
        <p:spPr bwMode="auto">
          <a:xfrm flipH="1" flipV="1">
            <a:off x="1748920" y="2294176"/>
            <a:ext cx="151576" cy="15735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Line 237"/>
          <p:cNvSpPr>
            <a:spLocks noChangeShapeType="1"/>
          </p:cNvSpPr>
          <p:nvPr/>
        </p:nvSpPr>
        <p:spPr bwMode="auto">
          <a:xfrm flipV="1">
            <a:off x="1843408" y="2382939"/>
            <a:ext cx="153544" cy="155336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Line 238"/>
          <p:cNvSpPr>
            <a:spLocks noChangeShapeType="1"/>
          </p:cNvSpPr>
          <p:nvPr/>
        </p:nvSpPr>
        <p:spPr bwMode="auto">
          <a:xfrm flipH="1" flipV="1">
            <a:off x="1843408" y="2382939"/>
            <a:ext cx="153544" cy="155336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9"/>
          <p:cNvSpPr>
            <a:spLocks/>
          </p:cNvSpPr>
          <p:nvPr/>
        </p:nvSpPr>
        <p:spPr bwMode="auto">
          <a:xfrm>
            <a:off x="2683964" y="4073477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40"/>
          <p:cNvSpPr>
            <a:spLocks/>
          </p:cNvSpPr>
          <p:nvPr/>
        </p:nvSpPr>
        <p:spPr bwMode="auto">
          <a:xfrm>
            <a:off x="2390655" y="3331093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8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8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41"/>
          <p:cNvSpPr>
            <a:spLocks/>
          </p:cNvSpPr>
          <p:nvPr/>
        </p:nvSpPr>
        <p:spPr bwMode="auto">
          <a:xfrm>
            <a:off x="2794201" y="4154171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42"/>
          <p:cNvSpPr>
            <a:spLocks/>
          </p:cNvSpPr>
          <p:nvPr/>
        </p:nvSpPr>
        <p:spPr bwMode="auto">
          <a:xfrm>
            <a:off x="1861126" y="4220743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43"/>
          <p:cNvSpPr>
            <a:spLocks/>
          </p:cNvSpPr>
          <p:nvPr/>
        </p:nvSpPr>
        <p:spPr bwMode="auto">
          <a:xfrm>
            <a:off x="2199710" y="3583261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44"/>
          <p:cNvSpPr>
            <a:spLocks/>
          </p:cNvSpPr>
          <p:nvPr/>
        </p:nvSpPr>
        <p:spPr bwMode="auto">
          <a:xfrm>
            <a:off x="1717423" y="4220743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5"/>
          <p:cNvSpPr>
            <a:spLocks/>
          </p:cNvSpPr>
          <p:nvPr/>
        </p:nvSpPr>
        <p:spPr bwMode="auto">
          <a:xfrm>
            <a:off x="1687896" y="2863068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6"/>
          <p:cNvSpPr>
            <a:spLocks/>
          </p:cNvSpPr>
          <p:nvPr/>
        </p:nvSpPr>
        <p:spPr bwMode="auto">
          <a:xfrm>
            <a:off x="2231206" y="3678077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7"/>
          <p:cNvSpPr>
            <a:spLocks/>
          </p:cNvSpPr>
          <p:nvPr/>
        </p:nvSpPr>
        <p:spPr bwMode="auto">
          <a:xfrm>
            <a:off x="1869000" y="3343197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8"/>
          <p:cNvSpPr>
            <a:spLocks/>
          </p:cNvSpPr>
          <p:nvPr/>
        </p:nvSpPr>
        <p:spPr bwMode="auto">
          <a:xfrm>
            <a:off x="2071756" y="3403717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9"/>
          <p:cNvSpPr>
            <a:spLocks/>
          </p:cNvSpPr>
          <p:nvPr/>
        </p:nvSpPr>
        <p:spPr bwMode="auto">
          <a:xfrm>
            <a:off x="2002858" y="2986126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50"/>
          <p:cNvSpPr>
            <a:spLocks/>
          </p:cNvSpPr>
          <p:nvPr/>
        </p:nvSpPr>
        <p:spPr bwMode="auto">
          <a:xfrm>
            <a:off x="1571753" y="2631072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51"/>
          <p:cNvSpPr>
            <a:spLocks/>
          </p:cNvSpPr>
          <p:nvPr/>
        </p:nvSpPr>
        <p:spPr bwMode="auto">
          <a:xfrm>
            <a:off x="1571753" y="2631072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52"/>
          <p:cNvSpPr>
            <a:spLocks/>
          </p:cNvSpPr>
          <p:nvPr/>
        </p:nvSpPr>
        <p:spPr bwMode="auto">
          <a:xfrm>
            <a:off x="2266639" y="3526775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40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40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53"/>
          <p:cNvSpPr>
            <a:spLocks/>
          </p:cNvSpPr>
          <p:nvPr/>
        </p:nvSpPr>
        <p:spPr bwMode="auto">
          <a:xfrm>
            <a:off x="2241048" y="3528793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54"/>
          <p:cNvSpPr>
            <a:spLocks/>
          </p:cNvSpPr>
          <p:nvPr/>
        </p:nvSpPr>
        <p:spPr bwMode="auto">
          <a:xfrm>
            <a:off x="1776479" y="3700267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5"/>
          <p:cNvSpPr>
            <a:spLocks/>
          </p:cNvSpPr>
          <p:nvPr/>
        </p:nvSpPr>
        <p:spPr bwMode="auto">
          <a:xfrm>
            <a:off x="1918212" y="4061373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6"/>
          <p:cNvSpPr>
            <a:spLocks/>
          </p:cNvSpPr>
          <p:nvPr/>
        </p:nvSpPr>
        <p:spPr bwMode="auto">
          <a:xfrm>
            <a:off x="2243017" y="3780961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7"/>
          <p:cNvSpPr>
            <a:spLocks/>
          </p:cNvSpPr>
          <p:nvPr/>
        </p:nvSpPr>
        <p:spPr bwMode="auto">
          <a:xfrm>
            <a:off x="2020574" y="3575191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9"/>
          <p:cNvSpPr>
            <a:spLocks/>
          </p:cNvSpPr>
          <p:nvPr/>
        </p:nvSpPr>
        <p:spPr bwMode="auto">
          <a:xfrm>
            <a:off x="1827660" y="3308901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60"/>
          <p:cNvSpPr>
            <a:spLocks/>
          </p:cNvSpPr>
          <p:nvPr/>
        </p:nvSpPr>
        <p:spPr bwMode="auto">
          <a:xfrm>
            <a:off x="2325695" y="3607469"/>
            <a:ext cx="153544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8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78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61"/>
          <p:cNvSpPr>
            <a:spLocks/>
          </p:cNvSpPr>
          <p:nvPr/>
        </p:nvSpPr>
        <p:spPr bwMode="auto">
          <a:xfrm>
            <a:off x="2878846" y="3827361"/>
            <a:ext cx="151576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7" y="0"/>
              </a:cxn>
              <a:cxn ang="0">
                <a:pos x="0" y="0"/>
              </a:cxn>
              <a:cxn ang="0">
                <a:pos x="38" y="78"/>
              </a:cxn>
            </a:cxnLst>
            <a:rect l="0" t="0" r="r" b="b"/>
            <a:pathLst>
              <a:path w="77" h="78">
                <a:moveTo>
                  <a:pt x="38" y="78"/>
                </a:moveTo>
                <a:lnTo>
                  <a:pt x="77" y="0"/>
                </a:lnTo>
                <a:lnTo>
                  <a:pt x="0" y="0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62"/>
          <p:cNvSpPr>
            <a:spLocks/>
          </p:cNvSpPr>
          <p:nvPr/>
        </p:nvSpPr>
        <p:spPr bwMode="auto">
          <a:xfrm>
            <a:off x="2524514" y="2463633"/>
            <a:ext cx="149607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6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6" h="77">
                <a:moveTo>
                  <a:pt x="38" y="77"/>
                </a:moveTo>
                <a:lnTo>
                  <a:pt x="76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63"/>
          <p:cNvSpPr>
            <a:spLocks/>
          </p:cNvSpPr>
          <p:nvPr/>
        </p:nvSpPr>
        <p:spPr bwMode="auto">
          <a:xfrm>
            <a:off x="2703649" y="2514066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64"/>
          <p:cNvSpPr>
            <a:spLocks/>
          </p:cNvSpPr>
          <p:nvPr/>
        </p:nvSpPr>
        <p:spPr bwMode="auto">
          <a:xfrm>
            <a:off x="2630814" y="4004887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5"/>
          <p:cNvSpPr>
            <a:spLocks/>
          </p:cNvSpPr>
          <p:nvPr/>
        </p:nvSpPr>
        <p:spPr bwMode="auto">
          <a:xfrm>
            <a:off x="3099320" y="3893932"/>
            <a:ext cx="151576" cy="153318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77" y="0"/>
              </a:cxn>
              <a:cxn ang="0">
                <a:pos x="0" y="0"/>
              </a:cxn>
              <a:cxn ang="0">
                <a:pos x="38" y="76"/>
              </a:cxn>
            </a:cxnLst>
            <a:rect l="0" t="0" r="r" b="b"/>
            <a:pathLst>
              <a:path w="77" h="76">
                <a:moveTo>
                  <a:pt x="38" y="76"/>
                </a:moveTo>
                <a:lnTo>
                  <a:pt x="77" y="0"/>
                </a:lnTo>
                <a:lnTo>
                  <a:pt x="0" y="0"/>
                </a:lnTo>
                <a:lnTo>
                  <a:pt x="38" y="76"/>
                </a:lnTo>
                <a:close/>
              </a:path>
            </a:pathLst>
          </a:custGeom>
          <a:noFill/>
          <a:ln w="25400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6"/>
          <p:cNvSpPr>
            <a:spLocks/>
          </p:cNvSpPr>
          <p:nvPr/>
        </p:nvSpPr>
        <p:spPr bwMode="auto">
          <a:xfrm>
            <a:off x="3091446" y="3875777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7"/>
          <p:cNvSpPr>
            <a:spLocks/>
          </p:cNvSpPr>
          <p:nvPr/>
        </p:nvSpPr>
        <p:spPr bwMode="auto">
          <a:xfrm>
            <a:off x="2705617" y="5570350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8"/>
          <p:cNvSpPr>
            <a:spLocks/>
          </p:cNvSpPr>
          <p:nvPr/>
        </p:nvSpPr>
        <p:spPr bwMode="auto">
          <a:xfrm>
            <a:off x="4185939" y="5148723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0"/>
              </a:cxn>
              <a:cxn ang="0">
                <a:pos x="0" y="0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0"/>
                </a:lnTo>
                <a:lnTo>
                  <a:pt x="0" y="0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69"/>
          <p:cNvSpPr>
            <a:spLocks noChangeArrowheads="1"/>
          </p:cNvSpPr>
          <p:nvPr/>
        </p:nvSpPr>
        <p:spPr bwMode="auto">
          <a:xfrm>
            <a:off x="3231211" y="3839465"/>
            <a:ext cx="149607" cy="157353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70"/>
          <p:cNvSpPr>
            <a:spLocks noChangeArrowheads="1"/>
          </p:cNvSpPr>
          <p:nvPr/>
        </p:nvSpPr>
        <p:spPr bwMode="auto">
          <a:xfrm>
            <a:off x="5571772" y="3421873"/>
            <a:ext cx="149607" cy="155336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71"/>
          <p:cNvSpPr>
            <a:spLocks noChangeArrowheads="1"/>
          </p:cNvSpPr>
          <p:nvPr/>
        </p:nvSpPr>
        <p:spPr bwMode="auto">
          <a:xfrm>
            <a:off x="5331614" y="3012352"/>
            <a:ext cx="151576" cy="157353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Rectangle 272"/>
          <p:cNvSpPr>
            <a:spLocks noChangeArrowheads="1"/>
          </p:cNvSpPr>
          <p:nvPr/>
        </p:nvSpPr>
        <p:spPr bwMode="auto">
          <a:xfrm>
            <a:off x="3565858" y="3760787"/>
            <a:ext cx="153544" cy="157353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74"/>
          <p:cNvSpPr>
            <a:spLocks noChangeArrowheads="1"/>
          </p:cNvSpPr>
          <p:nvPr/>
        </p:nvSpPr>
        <p:spPr bwMode="auto">
          <a:xfrm>
            <a:off x="5884766" y="3226191"/>
            <a:ext cx="151576" cy="155336"/>
          </a:xfrm>
          <a:prstGeom prst="rect">
            <a:avLst/>
          </a:prstGeom>
          <a:noFill/>
          <a:ln w="25400">
            <a:solidFill>
              <a:srgbClr val="CC009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5"/>
          <p:cNvSpPr>
            <a:spLocks/>
          </p:cNvSpPr>
          <p:nvPr/>
        </p:nvSpPr>
        <p:spPr bwMode="auto">
          <a:xfrm>
            <a:off x="2158370" y="3345214"/>
            <a:ext cx="153544" cy="157353"/>
          </a:xfrm>
          <a:custGeom>
            <a:avLst/>
            <a:gdLst/>
            <a:ahLst/>
            <a:cxnLst>
              <a:cxn ang="0">
                <a:pos x="38" y="78"/>
              </a:cxn>
              <a:cxn ang="0">
                <a:pos x="78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8"/>
              </a:cxn>
            </a:cxnLst>
            <a:rect l="0" t="0" r="r" b="b"/>
            <a:pathLst>
              <a:path w="78" h="78">
                <a:moveTo>
                  <a:pt x="38" y="78"/>
                </a:moveTo>
                <a:lnTo>
                  <a:pt x="78" y="39"/>
                </a:lnTo>
                <a:lnTo>
                  <a:pt x="38" y="0"/>
                </a:lnTo>
                <a:lnTo>
                  <a:pt x="0" y="39"/>
                </a:lnTo>
                <a:lnTo>
                  <a:pt x="38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6"/>
          <p:cNvSpPr>
            <a:spLocks/>
          </p:cNvSpPr>
          <p:nvPr/>
        </p:nvSpPr>
        <p:spPr bwMode="auto">
          <a:xfrm>
            <a:off x="1857189" y="370228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7"/>
          <p:cNvSpPr>
            <a:spLocks/>
          </p:cNvSpPr>
          <p:nvPr/>
        </p:nvSpPr>
        <p:spPr bwMode="auto">
          <a:xfrm>
            <a:off x="1721360" y="3795083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39" y="78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8"/>
          <p:cNvSpPr>
            <a:spLocks/>
          </p:cNvSpPr>
          <p:nvPr/>
        </p:nvSpPr>
        <p:spPr bwMode="auto">
          <a:xfrm>
            <a:off x="2122937" y="3018403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8"/>
                </a:lnTo>
                <a:lnTo>
                  <a:pt x="39" y="0"/>
                </a:lnTo>
                <a:lnTo>
                  <a:pt x="0" y="38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9"/>
          <p:cNvSpPr>
            <a:spLocks/>
          </p:cNvSpPr>
          <p:nvPr/>
        </p:nvSpPr>
        <p:spPr bwMode="auto">
          <a:xfrm>
            <a:off x="1788290" y="3238295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80"/>
          <p:cNvSpPr>
            <a:spLocks/>
          </p:cNvSpPr>
          <p:nvPr/>
        </p:nvSpPr>
        <p:spPr bwMode="auto">
          <a:xfrm>
            <a:off x="1063877" y="3607469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81"/>
          <p:cNvSpPr>
            <a:spLocks/>
          </p:cNvSpPr>
          <p:nvPr/>
        </p:nvSpPr>
        <p:spPr bwMode="auto">
          <a:xfrm>
            <a:off x="1731204" y="3230225"/>
            <a:ext cx="153544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8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8" h="77">
                <a:moveTo>
                  <a:pt x="39" y="77"/>
                </a:move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82"/>
          <p:cNvSpPr>
            <a:spLocks/>
          </p:cNvSpPr>
          <p:nvPr/>
        </p:nvSpPr>
        <p:spPr bwMode="auto">
          <a:xfrm>
            <a:off x="2128843" y="3242329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39"/>
              </a:cxn>
              <a:cxn ang="0">
                <a:pos x="39" y="0"/>
              </a:cxn>
              <a:cxn ang="0">
                <a:pos x="0" y="39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39"/>
                </a:lnTo>
                <a:lnTo>
                  <a:pt x="39" y="0"/>
                </a:lnTo>
                <a:lnTo>
                  <a:pt x="0" y="39"/>
                </a:lnTo>
                <a:lnTo>
                  <a:pt x="39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83"/>
          <p:cNvSpPr>
            <a:spLocks/>
          </p:cNvSpPr>
          <p:nvPr/>
        </p:nvSpPr>
        <p:spPr bwMode="auto">
          <a:xfrm>
            <a:off x="1874905" y="3066819"/>
            <a:ext cx="153544" cy="153318"/>
          </a:xfrm>
          <a:custGeom>
            <a:avLst/>
            <a:gdLst/>
            <a:ahLst/>
            <a:cxnLst>
              <a:cxn ang="0">
                <a:pos x="39" y="76"/>
              </a:cxn>
              <a:cxn ang="0">
                <a:pos x="78" y="38"/>
              </a:cxn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</a:cxnLst>
            <a:rect l="0" t="0" r="r" b="b"/>
            <a:pathLst>
              <a:path w="78" h="76">
                <a:moveTo>
                  <a:pt x="39" y="76"/>
                </a:moveTo>
                <a:lnTo>
                  <a:pt x="78" y="38"/>
                </a:lnTo>
                <a:lnTo>
                  <a:pt x="39" y="0"/>
                </a:lnTo>
                <a:lnTo>
                  <a:pt x="0" y="38"/>
                </a:lnTo>
                <a:lnTo>
                  <a:pt x="39" y="7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84"/>
          <p:cNvSpPr>
            <a:spLocks/>
          </p:cNvSpPr>
          <p:nvPr/>
        </p:nvSpPr>
        <p:spPr bwMode="auto">
          <a:xfrm>
            <a:off x="2144591" y="3262503"/>
            <a:ext cx="151576" cy="155336"/>
          </a:xfrm>
          <a:custGeom>
            <a:avLst/>
            <a:gdLst/>
            <a:ahLst/>
            <a:cxnLst>
              <a:cxn ang="0">
                <a:pos x="38" y="77"/>
              </a:cxn>
              <a:cxn ang="0">
                <a:pos x="77" y="39"/>
              </a:cxn>
              <a:cxn ang="0">
                <a:pos x="38" y="0"/>
              </a:cxn>
              <a:cxn ang="0">
                <a:pos x="0" y="39"/>
              </a:cxn>
              <a:cxn ang="0">
                <a:pos x="38" y="77"/>
              </a:cxn>
            </a:cxnLst>
            <a:rect l="0" t="0" r="r" b="b"/>
            <a:pathLst>
              <a:path w="77" h="77">
                <a:moveTo>
                  <a:pt x="38" y="77"/>
                </a:moveTo>
                <a:lnTo>
                  <a:pt x="77" y="39"/>
                </a:lnTo>
                <a:lnTo>
                  <a:pt x="38" y="0"/>
                </a:lnTo>
                <a:lnTo>
                  <a:pt x="0" y="39"/>
                </a:lnTo>
                <a:lnTo>
                  <a:pt x="38" y="77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Oval 285"/>
          <p:cNvSpPr>
            <a:spLocks noChangeArrowheads="1"/>
          </p:cNvSpPr>
          <p:nvPr/>
        </p:nvSpPr>
        <p:spPr bwMode="auto">
          <a:xfrm>
            <a:off x="3349321" y="4101720"/>
            <a:ext cx="143702" cy="149284"/>
          </a:xfrm>
          <a:prstGeom prst="ellipse">
            <a:avLst/>
          </a:prstGeom>
          <a:noFill/>
          <a:ln w="2540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6"/>
          <p:cNvSpPr>
            <a:spLocks/>
          </p:cNvSpPr>
          <p:nvPr/>
        </p:nvSpPr>
        <p:spPr bwMode="auto">
          <a:xfrm>
            <a:off x="2079630" y="3284693"/>
            <a:ext cx="153544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8" y="76"/>
              </a:cxn>
              <a:cxn ang="0">
                <a:pos x="38" y="0"/>
              </a:cxn>
              <a:cxn ang="0">
                <a:pos x="0" y="76"/>
              </a:cxn>
            </a:cxnLst>
            <a:rect l="0" t="0" r="r" b="b"/>
            <a:pathLst>
              <a:path w="78" h="76">
                <a:moveTo>
                  <a:pt x="0" y="76"/>
                </a:moveTo>
                <a:lnTo>
                  <a:pt x="78" y="76"/>
                </a:lnTo>
                <a:lnTo>
                  <a:pt x="38" y="0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7"/>
          <p:cNvSpPr>
            <a:spLocks/>
          </p:cNvSpPr>
          <p:nvPr/>
        </p:nvSpPr>
        <p:spPr bwMode="auto">
          <a:xfrm>
            <a:off x="1977267" y="3232242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8"/>
          <p:cNvSpPr>
            <a:spLocks/>
          </p:cNvSpPr>
          <p:nvPr/>
        </p:nvSpPr>
        <p:spPr bwMode="auto">
          <a:xfrm>
            <a:off x="1611124" y="3359336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9"/>
          <p:cNvSpPr>
            <a:spLocks/>
          </p:cNvSpPr>
          <p:nvPr/>
        </p:nvSpPr>
        <p:spPr bwMode="auto">
          <a:xfrm>
            <a:off x="1658368" y="3185844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90"/>
          <p:cNvSpPr>
            <a:spLocks/>
          </p:cNvSpPr>
          <p:nvPr/>
        </p:nvSpPr>
        <p:spPr bwMode="auto">
          <a:xfrm>
            <a:off x="2122937" y="2645194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91"/>
          <p:cNvSpPr>
            <a:spLocks/>
          </p:cNvSpPr>
          <p:nvPr/>
        </p:nvSpPr>
        <p:spPr bwMode="auto">
          <a:xfrm>
            <a:off x="2250891" y="2719835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92"/>
          <p:cNvSpPr>
            <a:spLocks/>
          </p:cNvSpPr>
          <p:nvPr/>
        </p:nvSpPr>
        <p:spPr bwMode="auto">
          <a:xfrm>
            <a:off x="2477270" y="3327058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93"/>
          <p:cNvSpPr>
            <a:spLocks/>
          </p:cNvSpPr>
          <p:nvPr/>
        </p:nvSpPr>
        <p:spPr bwMode="auto">
          <a:xfrm>
            <a:off x="2258765" y="2814652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94"/>
          <p:cNvSpPr>
            <a:spLocks/>
          </p:cNvSpPr>
          <p:nvPr/>
        </p:nvSpPr>
        <p:spPr bwMode="auto">
          <a:xfrm>
            <a:off x="2065851" y="3881828"/>
            <a:ext cx="153544" cy="155336"/>
          </a:xfrm>
          <a:custGeom>
            <a:avLst/>
            <a:gdLst/>
            <a:ahLst/>
            <a:cxnLst>
              <a:cxn ang="0">
                <a:pos x="40" y="77"/>
              </a:cxn>
              <a:cxn ang="0">
                <a:pos x="78" y="0"/>
              </a:cxn>
              <a:cxn ang="0">
                <a:pos x="0" y="0"/>
              </a:cxn>
              <a:cxn ang="0">
                <a:pos x="40" y="77"/>
              </a:cxn>
            </a:cxnLst>
            <a:rect l="0" t="0" r="r" b="b"/>
            <a:pathLst>
              <a:path w="78" h="77">
                <a:moveTo>
                  <a:pt x="40" y="77"/>
                </a:moveTo>
                <a:lnTo>
                  <a:pt x="78" y="0"/>
                </a:lnTo>
                <a:lnTo>
                  <a:pt x="0" y="0"/>
                </a:lnTo>
                <a:lnTo>
                  <a:pt x="40" y="77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5"/>
          <p:cNvSpPr>
            <a:spLocks/>
          </p:cNvSpPr>
          <p:nvPr/>
        </p:nvSpPr>
        <p:spPr bwMode="auto">
          <a:xfrm>
            <a:off x="2837508" y="5229417"/>
            <a:ext cx="151576" cy="155336"/>
          </a:xfrm>
          <a:custGeom>
            <a:avLst/>
            <a:gdLst/>
            <a:ahLst/>
            <a:cxnLst>
              <a:cxn ang="0">
                <a:pos x="39" y="77"/>
              </a:cxn>
              <a:cxn ang="0">
                <a:pos x="77" y="0"/>
              </a:cxn>
              <a:cxn ang="0">
                <a:pos x="0" y="0"/>
              </a:cxn>
              <a:cxn ang="0">
                <a:pos x="39" y="77"/>
              </a:cxn>
            </a:cxnLst>
            <a:rect l="0" t="0" r="r" b="b"/>
            <a:pathLst>
              <a:path w="77" h="77">
                <a:moveTo>
                  <a:pt x="39" y="77"/>
                </a:moveTo>
                <a:lnTo>
                  <a:pt x="77" y="0"/>
                </a:lnTo>
                <a:lnTo>
                  <a:pt x="0" y="0"/>
                </a:lnTo>
                <a:lnTo>
                  <a:pt x="39" y="77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6"/>
          <p:cNvSpPr>
            <a:spLocks/>
          </p:cNvSpPr>
          <p:nvPr/>
        </p:nvSpPr>
        <p:spPr bwMode="auto">
          <a:xfrm>
            <a:off x="3309951" y="5156793"/>
            <a:ext cx="151576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7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7" h="78">
                <a:moveTo>
                  <a:pt x="39" y="78"/>
                </a:moveTo>
                <a:lnTo>
                  <a:pt x="77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7"/>
          <p:cNvSpPr>
            <a:spLocks/>
          </p:cNvSpPr>
          <p:nvPr/>
        </p:nvSpPr>
        <p:spPr bwMode="auto">
          <a:xfrm>
            <a:off x="2930028" y="5005492"/>
            <a:ext cx="153544" cy="157353"/>
          </a:xfrm>
          <a:custGeom>
            <a:avLst/>
            <a:gdLst/>
            <a:ahLst/>
            <a:cxnLst>
              <a:cxn ang="0">
                <a:pos x="39" y="78"/>
              </a:cxn>
              <a:cxn ang="0">
                <a:pos x="78" y="0"/>
              </a:cxn>
              <a:cxn ang="0">
                <a:pos x="0" y="0"/>
              </a:cxn>
              <a:cxn ang="0">
                <a:pos x="39" y="78"/>
              </a:cxn>
            </a:cxnLst>
            <a:rect l="0" t="0" r="r" b="b"/>
            <a:pathLst>
              <a:path w="78" h="78">
                <a:moveTo>
                  <a:pt x="39" y="78"/>
                </a:moveTo>
                <a:lnTo>
                  <a:pt x="78" y="0"/>
                </a:lnTo>
                <a:lnTo>
                  <a:pt x="0" y="0"/>
                </a:lnTo>
                <a:lnTo>
                  <a:pt x="39" y="78"/>
                </a:lnTo>
                <a:close/>
              </a:path>
            </a:pathLst>
          </a:custGeom>
          <a:solidFill>
            <a:srgbClr val="FF00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298"/>
          <p:cNvSpPr>
            <a:spLocks noChangeArrowheads="1"/>
          </p:cNvSpPr>
          <p:nvPr/>
        </p:nvSpPr>
        <p:spPr bwMode="auto">
          <a:xfrm>
            <a:off x="1518604" y="3383544"/>
            <a:ext cx="153544" cy="155336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Rectangle 299"/>
          <p:cNvSpPr>
            <a:spLocks noChangeArrowheads="1"/>
          </p:cNvSpPr>
          <p:nvPr/>
        </p:nvSpPr>
        <p:spPr bwMode="auto">
          <a:xfrm>
            <a:off x="1979236" y="3099097"/>
            <a:ext cx="151576" cy="153318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Rectangle 300"/>
          <p:cNvSpPr>
            <a:spLocks noChangeArrowheads="1"/>
          </p:cNvSpPr>
          <p:nvPr/>
        </p:nvSpPr>
        <p:spPr bwMode="auto">
          <a:xfrm>
            <a:off x="2164277" y="3470289"/>
            <a:ext cx="149607" cy="155336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306"/>
          <p:cNvSpPr>
            <a:spLocks noChangeArrowheads="1"/>
          </p:cNvSpPr>
          <p:nvPr/>
        </p:nvSpPr>
        <p:spPr bwMode="auto">
          <a:xfrm>
            <a:off x="2008763" y="2717819"/>
            <a:ext cx="145670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307"/>
          <p:cNvSpPr>
            <a:spLocks noChangeArrowheads="1"/>
          </p:cNvSpPr>
          <p:nvPr/>
        </p:nvSpPr>
        <p:spPr bwMode="auto">
          <a:xfrm>
            <a:off x="2701680" y="3193913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308"/>
          <p:cNvSpPr>
            <a:spLocks noChangeArrowheads="1"/>
          </p:cNvSpPr>
          <p:nvPr/>
        </p:nvSpPr>
        <p:spPr bwMode="auto">
          <a:xfrm>
            <a:off x="2286324" y="2988143"/>
            <a:ext cx="143702" cy="147267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309"/>
          <p:cNvSpPr>
            <a:spLocks noChangeShapeType="1"/>
          </p:cNvSpPr>
          <p:nvPr/>
        </p:nvSpPr>
        <p:spPr bwMode="auto">
          <a:xfrm flipV="1">
            <a:off x="3101289" y="4557641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Line 310"/>
          <p:cNvSpPr>
            <a:spLocks noChangeShapeType="1"/>
          </p:cNvSpPr>
          <p:nvPr/>
        </p:nvSpPr>
        <p:spPr bwMode="auto">
          <a:xfrm flipH="1">
            <a:off x="3024516" y="4634300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Line 311"/>
          <p:cNvSpPr>
            <a:spLocks noChangeShapeType="1"/>
          </p:cNvSpPr>
          <p:nvPr/>
        </p:nvSpPr>
        <p:spPr bwMode="auto">
          <a:xfrm flipV="1">
            <a:off x="3619007" y="4817878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Line 312"/>
          <p:cNvSpPr>
            <a:spLocks noChangeShapeType="1"/>
          </p:cNvSpPr>
          <p:nvPr/>
        </p:nvSpPr>
        <p:spPr bwMode="auto">
          <a:xfrm flipH="1">
            <a:off x="3544204" y="4896555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Line 313"/>
          <p:cNvSpPr>
            <a:spLocks noChangeShapeType="1"/>
          </p:cNvSpPr>
          <p:nvPr/>
        </p:nvSpPr>
        <p:spPr bwMode="auto">
          <a:xfrm flipV="1">
            <a:off x="3874914" y="4844104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Line 314"/>
          <p:cNvSpPr>
            <a:spLocks noChangeShapeType="1"/>
          </p:cNvSpPr>
          <p:nvPr/>
        </p:nvSpPr>
        <p:spPr bwMode="auto">
          <a:xfrm flipH="1">
            <a:off x="3800110" y="4922780"/>
            <a:ext cx="149607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Line 315"/>
          <p:cNvSpPr>
            <a:spLocks noChangeShapeType="1"/>
          </p:cNvSpPr>
          <p:nvPr/>
        </p:nvSpPr>
        <p:spPr bwMode="auto">
          <a:xfrm flipV="1">
            <a:off x="4461531" y="5235470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316"/>
          <p:cNvSpPr>
            <a:spLocks noChangeShapeType="1"/>
          </p:cNvSpPr>
          <p:nvPr/>
        </p:nvSpPr>
        <p:spPr bwMode="auto">
          <a:xfrm flipH="1">
            <a:off x="4384759" y="5312129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Line 317"/>
          <p:cNvSpPr>
            <a:spLocks noChangeShapeType="1"/>
          </p:cNvSpPr>
          <p:nvPr/>
        </p:nvSpPr>
        <p:spPr bwMode="auto">
          <a:xfrm flipV="1">
            <a:off x="4270586" y="5370632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Line 318"/>
          <p:cNvSpPr>
            <a:spLocks noChangeShapeType="1"/>
          </p:cNvSpPr>
          <p:nvPr/>
        </p:nvSpPr>
        <p:spPr bwMode="auto">
          <a:xfrm flipH="1">
            <a:off x="4193813" y="5449309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319"/>
          <p:cNvSpPr>
            <a:spLocks noChangeShapeType="1"/>
          </p:cNvSpPr>
          <p:nvPr/>
        </p:nvSpPr>
        <p:spPr bwMode="auto">
          <a:xfrm flipV="1">
            <a:off x="3500896" y="4975231"/>
            <a:ext cx="1969" cy="155336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20"/>
          <p:cNvSpPr>
            <a:spLocks noChangeShapeType="1"/>
          </p:cNvSpPr>
          <p:nvPr/>
        </p:nvSpPr>
        <p:spPr bwMode="auto">
          <a:xfrm flipH="1">
            <a:off x="3424125" y="5051891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21"/>
          <p:cNvSpPr>
            <a:spLocks noChangeShapeType="1"/>
          </p:cNvSpPr>
          <p:nvPr/>
        </p:nvSpPr>
        <p:spPr bwMode="auto">
          <a:xfrm flipV="1">
            <a:off x="3367037" y="4908659"/>
            <a:ext cx="1969" cy="1533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22"/>
          <p:cNvSpPr>
            <a:spLocks noChangeShapeType="1"/>
          </p:cNvSpPr>
          <p:nvPr/>
        </p:nvSpPr>
        <p:spPr bwMode="auto">
          <a:xfrm flipH="1">
            <a:off x="3292234" y="4985319"/>
            <a:ext cx="151576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323"/>
          <p:cNvSpPr>
            <a:spLocks noChangeShapeType="1"/>
          </p:cNvSpPr>
          <p:nvPr/>
        </p:nvSpPr>
        <p:spPr bwMode="auto">
          <a:xfrm flipV="1">
            <a:off x="3624913" y="4372045"/>
            <a:ext cx="1969" cy="1573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324"/>
          <p:cNvSpPr>
            <a:spLocks noChangeShapeType="1"/>
          </p:cNvSpPr>
          <p:nvPr/>
        </p:nvSpPr>
        <p:spPr bwMode="auto">
          <a:xfrm flipH="1">
            <a:off x="3548141" y="4450721"/>
            <a:ext cx="153544" cy="2018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5"/>
          <p:cNvSpPr>
            <a:spLocks/>
          </p:cNvSpPr>
          <p:nvPr/>
        </p:nvSpPr>
        <p:spPr bwMode="auto">
          <a:xfrm>
            <a:off x="5762719" y="2338557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6"/>
          <p:cNvSpPr>
            <a:spLocks/>
          </p:cNvSpPr>
          <p:nvPr/>
        </p:nvSpPr>
        <p:spPr bwMode="auto">
          <a:xfrm>
            <a:off x="5774530" y="1834220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7"/>
          <p:cNvSpPr>
            <a:spLocks/>
          </p:cNvSpPr>
          <p:nvPr/>
        </p:nvSpPr>
        <p:spPr bwMode="auto">
          <a:xfrm>
            <a:off x="4983187" y="1912896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8"/>
          <p:cNvSpPr>
            <a:spLocks/>
          </p:cNvSpPr>
          <p:nvPr/>
        </p:nvSpPr>
        <p:spPr bwMode="auto">
          <a:xfrm>
            <a:off x="5111140" y="1511444"/>
            <a:ext cx="151576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7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7" h="77">
                <a:moveTo>
                  <a:pt x="0" y="77"/>
                </a:moveTo>
                <a:lnTo>
                  <a:pt x="77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9"/>
          <p:cNvSpPr>
            <a:spLocks/>
          </p:cNvSpPr>
          <p:nvPr/>
        </p:nvSpPr>
        <p:spPr bwMode="auto">
          <a:xfrm>
            <a:off x="4678067" y="2578621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40"/>
          <p:cNvSpPr>
            <a:spLocks noChangeArrowheads="1"/>
          </p:cNvSpPr>
          <p:nvPr/>
        </p:nvSpPr>
        <p:spPr bwMode="auto">
          <a:xfrm>
            <a:off x="302704" y="945701"/>
            <a:ext cx="486223" cy="11297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</a:rPr>
              <a:t>Stress: 0.18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 rot="1658770">
            <a:off x="1463390" y="2495058"/>
            <a:ext cx="1264368" cy="21652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296069" y="1702253"/>
            <a:ext cx="1492631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angustifolia</a:t>
            </a:r>
            <a:endParaRPr lang="en-US" sz="1400" i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5899561" y="1190886"/>
            <a:ext cx="125315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fremontii</a:t>
            </a:r>
            <a:endParaRPr lang="en-US" sz="1400" i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4763574" y="5653895"/>
            <a:ext cx="1460590" cy="391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P. </a:t>
            </a:r>
            <a:r>
              <a:rPr lang="en-US" sz="1400" i="1" dirty="0" err="1" smtClean="0"/>
              <a:t>trichocarpa</a:t>
            </a:r>
            <a:endParaRPr lang="en-US" sz="1400" i="1" dirty="0"/>
          </a:p>
        </p:txBody>
      </p:sp>
      <p:sp>
        <p:nvSpPr>
          <p:cNvPr id="99" name="Line 102"/>
          <p:cNvSpPr>
            <a:spLocks noChangeShapeType="1"/>
          </p:cNvSpPr>
          <p:nvPr/>
        </p:nvSpPr>
        <p:spPr bwMode="auto">
          <a:xfrm flipV="1">
            <a:off x="3026485" y="3887881"/>
            <a:ext cx="149607" cy="155336"/>
          </a:xfrm>
          <a:prstGeom prst="line">
            <a:avLst/>
          </a:pr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3"/>
          <p:cNvSpPr>
            <a:spLocks noChangeShapeType="1"/>
          </p:cNvSpPr>
          <p:nvPr/>
        </p:nvSpPr>
        <p:spPr bwMode="auto">
          <a:xfrm flipH="1" flipV="1">
            <a:off x="3026485" y="3887881"/>
            <a:ext cx="149607" cy="155336"/>
          </a:xfrm>
          <a:prstGeom prst="line">
            <a:avLst/>
          </a:pr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35"/>
          <p:cNvSpPr>
            <a:spLocks/>
          </p:cNvSpPr>
          <p:nvPr/>
        </p:nvSpPr>
        <p:spPr bwMode="auto">
          <a:xfrm>
            <a:off x="5586346" y="2542328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35"/>
          <p:cNvSpPr>
            <a:spLocks/>
          </p:cNvSpPr>
          <p:nvPr/>
        </p:nvSpPr>
        <p:spPr bwMode="auto">
          <a:xfrm>
            <a:off x="5545249" y="2603973"/>
            <a:ext cx="151576" cy="15331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77" y="76"/>
              </a:cxn>
              <a:cxn ang="0">
                <a:pos x="39" y="0"/>
              </a:cxn>
              <a:cxn ang="0">
                <a:pos x="0" y="76"/>
              </a:cxn>
            </a:cxnLst>
            <a:rect l="0" t="0" r="r" b="b"/>
            <a:pathLst>
              <a:path w="77" h="76">
                <a:moveTo>
                  <a:pt x="0" y="76"/>
                </a:moveTo>
                <a:lnTo>
                  <a:pt x="77" y="76"/>
                </a:lnTo>
                <a:lnTo>
                  <a:pt x="39" y="0"/>
                </a:lnTo>
                <a:lnTo>
                  <a:pt x="0" y="7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36"/>
          <p:cNvSpPr>
            <a:spLocks/>
          </p:cNvSpPr>
          <p:nvPr/>
        </p:nvSpPr>
        <p:spPr bwMode="auto">
          <a:xfrm>
            <a:off x="5053627" y="2335941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36"/>
          <p:cNvSpPr>
            <a:spLocks/>
          </p:cNvSpPr>
          <p:nvPr/>
        </p:nvSpPr>
        <p:spPr bwMode="auto">
          <a:xfrm>
            <a:off x="4837869" y="2079088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36"/>
          <p:cNvSpPr>
            <a:spLocks/>
          </p:cNvSpPr>
          <p:nvPr/>
        </p:nvSpPr>
        <p:spPr bwMode="auto">
          <a:xfrm>
            <a:off x="5012530" y="1966072"/>
            <a:ext cx="153544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8" y="77"/>
              </a:cxn>
              <a:cxn ang="0">
                <a:pos x="39" y="0"/>
              </a:cxn>
              <a:cxn ang="0">
                <a:pos x="0" y="77"/>
              </a:cxn>
            </a:cxnLst>
            <a:rect l="0" t="0" r="r" b="b"/>
            <a:pathLst>
              <a:path w="78" h="77">
                <a:moveTo>
                  <a:pt x="0" y="77"/>
                </a:moveTo>
                <a:lnTo>
                  <a:pt x="78" y="77"/>
                </a:lnTo>
                <a:lnTo>
                  <a:pt x="39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307"/>
          <p:cNvSpPr>
            <a:spLocks noChangeArrowheads="1"/>
          </p:cNvSpPr>
          <p:nvPr/>
        </p:nvSpPr>
        <p:spPr bwMode="auto">
          <a:xfrm>
            <a:off x="1881781" y="4302238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307"/>
          <p:cNvSpPr>
            <a:spLocks noChangeArrowheads="1"/>
          </p:cNvSpPr>
          <p:nvPr/>
        </p:nvSpPr>
        <p:spPr bwMode="auto">
          <a:xfrm>
            <a:off x="1626479" y="4374211"/>
            <a:ext cx="145670" cy="149284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8"/>
          <p:cNvSpPr>
            <a:spLocks/>
          </p:cNvSpPr>
          <p:nvPr/>
        </p:nvSpPr>
        <p:spPr bwMode="auto">
          <a:xfrm>
            <a:off x="1865063" y="4259073"/>
            <a:ext cx="151576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7" y="78"/>
              </a:cxn>
              <a:cxn ang="0">
                <a:pos x="39" y="0"/>
              </a:cxn>
              <a:cxn ang="0">
                <a:pos x="0" y="78"/>
              </a:cxn>
            </a:cxnLst>
            <a:rect l="0" t="0" r="r" b="b"/>
            <a:pathLst>
              <a:path w="77" h="78">
                <a:moveTo>
                  <a:pt x="0" y="78"/>
                </a:moveTo>
                <a:lnTo>
                  <a:pt x="77" y="78"/>
                </a:lnTo>
                <a:lnTo>
                  <a:pt x="39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8"/>
          <p:cNvSpPr>
            <a:spLocks/>
          </p:cNvSpPr>
          <p:nvPr/>
        </p:nvSpPr>
        <p:spPr bwMode="auto">
          <a:xfrm>
            <a:off x="2882783" y="4194518"/>
            <a:ext cx="149607" cy="155336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76" y="77"/>
              </a:cxn>
              <a:cxn ang="0">
                <a:pos x="38" y="0"/>
              </a:cxn>
              <a:cxn ang="0">
                <a:pos x="0" y="77"/>
              </a:cxn>
            </a:cxnLst>
            <a:rect l="0" t="0" r="r" b="b"/>
            <a:pathLst>
              <a:path w="76" h="77">
                <a:moveTo>
                  <a:pt x="0" y="77"/>
                </a:moveTo>
                <a:lnTo>
                  <a:pt x="76" y="77"/>
                </a:lnTo>
                <a:lnTo>
                  <a:pt x="38" y="0"/>
                </a:lnTo>
                <a:lnTo>
                  <a:pt x="0" y="77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1"/>
          <p:cNvSpPr>
            <a:spLocks/>
          </p:cNvSpPr>
          <p:nvPr/>
        </p:nvSpPr>
        <p:spPr bwMode="auto">
          <a:xfrm>
            <a:off x="3382786" y="3839465"/>
            <a:ext cx="149607" cy="15735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76" y="78"/>
              </a:cxn>
              <a:cxn ang="0">
                <a:pos x="38" y="0"/>
              </a:cxn>
              <a:cxn ang="0">
                <a:pos x="0" y="78"/>
              </a:cxn>
            </a:cxnLst>
            <a:rect l="0" t="0" r="r" b="b"/>
            <a:pathLst>
              <a:path w="76" h="78">
                <a:moveTo>
                  <a:pt x="0" y="78"/>
                </a:moveTo>
                <a:lnTo>
                  <a:pt x="76" y="78"/>
                </a:lnTo>
                <a:lnTo>
                  <a:pt x="38" y="0"/>
                </a:lnTo>
                <a:lnTo>
                  <a:pt x="0" y="78"/>
                </a:lnTo>
                <a:close/>
              </a:path>
            </a:pathLst>
          </a:custGeom>
          <a:noFill/>
          <a:ln w="25400">
            <a:solidFill>
              <a:srgbClr val="CC00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59"/>
          <p:cNvSpPr/>
          <p:nvPr/>
        </p:nvSpPr>
        <p:spPr>
          <a:xfrm rot="1941466">
            <a:off x="2924887" y="4431255"/>
            <a:ext cx="1701580" cy="11062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 rot="19815036">
            <a:off x="4476100" y="1498510"/>
            <a:ext cx="1527267" cy="146799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330</Words>
  <Application>Microsoft Office PowerPoint</Application>
  <PresentationFormat>On-screen Show (4:3)</PresentationFormat>
  <Paragraphs>104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Slide</vt:lpstr>
      <vt:lpstr>Slide 1</vt:lpstr>
      <vt:lpstr>Slide 2</vt:lpstr>
      <vt:lpstr>Slide 3</vt:lpstr>
      <vt:lpstr>Slide 4</vt:lpstr>
      <vt:lpstr>Slide 5</vt:lpstr>
    </vt:vector>
  </TitlesOfParts>
  <Company>Northern Arizona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Scott</cp:lastModifiedBy>
  <cp:revision>34</cp:revision>
  <dcterms:created xsi:type="dcterms:W3CDTF">2010-03-09T01:22:50Z</dcterms:created>
  <dcterms:modified xsi:type="dcterms:W3CDTF">2010-06-02T18:50:05Z</dcterms:modified>
</cp:coreProperties>
</file>