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7" r:id="rId2"/>
    <p:sldId id="318" r:id="rId3"/>
    <p:sldId id="319" r:id="rId4"/>
    <p:sldId id="320" r:id="rId5"/>
    <p:sldId id="321" r:id="rId6"/>
    <p:sldId id="322" r:id="rId7"/>
    <p:sldId id="326" r:id="rId8"/>
  </p:sldIdLst>
  <p:sldSz cx="9144000" cy="6858000" type="screen4x3"/>
  <p:notesSz cx="6858000" cy="8686800"/>
  <p:defaultTextStyle>
    <a:defPPr>
      <a:defRPr lang="pt-BR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15" autoAdjust="0"/>
    <p:restoredTop sz="90929"/>
  </p:normalViewPr>
  <p:slideViewPr>
    <p:cSldViewPr>
      <p:cViewPr varScale="1">
        <p:scale>
          <a:sx n="67" d="100"/>
          <a:sy n="67" d="100"/>
        </p:scale>
        <p:origin x="-15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7AF31-F073-4C6B-8065-236B997072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05475-4408-462C-96E4-7E39A11BC8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74820-1A4B-4477-83A9-327F7D7174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D66C-215B-4CB0-B014-D17E89D174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FC1C8-A559-4338-9989-045F6BA566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4B02E-2297-48D0-A86A-B1A26C3EE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3E80E-E805-40C7-9E41-85B16C59FA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51FC3-DAC5-4A2F-837D-BBA2B90501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1E608-DEF5-45D8-B556-CBC97399B6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93D62-F8A1-4293-8680-D58B79978C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B183D-51FA-4459-B207-B2F0138EF7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4FAAA-19C1-400B-B586-E995A820C7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D86382-5616-4794-8005-911931758D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04250" y="6400800"/>
            <a:ext cx="539750" cy="457200"/>
          </a:xfrm>
        </p:spPr>
        <p:txBody>
          <a:bodyPr/>
          <a:lstStyle/>
          <a:p>
            <a:fld id="{68F06BE9-340E-4B7F-A06F-C4FA559D2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UDP Sockets Programming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Datagram service (UDP): “unguaranteed” delivery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UDP sockets (blocking).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Server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Sending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Receiving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04250" y="6400800"/>
            <a:ext cx="539750" cy="457200"/>
          </a:xfrm>
        </p:spPr>
        <p:txBody>
          <a:bodyPr/>
          <a:lstStyle/>
          <a:p>
            <a:fld id="{821CE44F-E155-4C3B-B910-1E2810E655E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57224" y="0"/>
            <a:ext cx="75438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altLang="zh-CN" b="1" dirty="0">
                <a:latin typeface="Arial" charset="0"/>
                <a:ea typeface="宋体" pitchFamily="2" charset="-122"/>
              </a:rPr>
              <a:t>Socket Calls for Connectionless Protocol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8596" y="1714488"/>
            <a:ext cx="84359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The basic structure of a client/server UDP communication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2362200"/>
            <a:ext cx="75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1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Server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9388" y="2667000"/>
            <a:ext cx="14478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Socket()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9388" y="3352800"/>
            <a:ext cx="14478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Bind()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9388" y="4038600"/>
            <a:ext cx="14478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Recvfrom()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4400" y="4800600"/>
            <a:ext cx="2462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1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Blocks until data received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35088" y="5334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1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Process request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388" y="5791200"/>
            <a:ext cx="14478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Sendto()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84388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084388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0843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503988" y="2895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1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46788" y="3352800"/>
            <a:ext cx="14478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Socket()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122988" y="4038600"/>
            <a:ext cx="14478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Sendto()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614988" y="5410200"/>
            <a:ext cx="2462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1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Blocks until data received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008688" y="6019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1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Process reply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122988" y="4724400"/>
            <a:ext cx="14478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recvfrom()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757988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800" y="4495800"/>
            <a:ext cx="4548188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2047875" y="50847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084388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846388" y="5791200"/>
            <a:ext cx="3657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732588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7325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6732588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04250" y="6400800"/>
            <a:ext cx="539750" cy="457200"/>
          </a:xfrm>
        </p:spPr>
        <p:txBody>
          <a:bodyPr/>
          <a:lstStyle/>
          <a:p>
            <a:fld id="{23CBE8B7-F6BC-4BBE-947A-50337CD0D60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76200"/>
            <a:ext cx="7062788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sendto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2910" y="1142984"/>
            <a:ext cx="7772400" cy="55435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sendto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(SOCKET s,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     const char*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bytesToSend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nBytes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flags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struct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sockaddr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*to,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sizeOfSockaddr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to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 a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sockaddr_in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sockaddr_in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short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sin_family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// address family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u_short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sin_port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// port number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in_addr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sin_addr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//IP address (32-bits)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sizeOfSockaddr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sizeof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sockaddr_in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04250" y="6400800"/>
            <a:ext cx="539750" cy="457200"/>
          </a:xfrm>
        </p:spPr>
        <p:txBody>
          <a:bodyPr/>
          <a:lstStyle/>
          <a:p>
            <a:fld id="{B32E7DA1-725B-41BC-86CF-B9665B5D2AB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76200"/>
            <a:ext cx="77724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recvfrom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2910" y="1142984"/>
            <a:ext cx="7773988" cy="5943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recvfrom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(SOCKET 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        char*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receivedData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   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nBytes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flags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struct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sockaddr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*from,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    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sizeOfSockaddr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is a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sockaddr_in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sockaddr_in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short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sin_family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// address family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u_short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sin_port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// port number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in_addr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sin_addr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//IP address (32-bits)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sizeOfSockaddr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sizeof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struct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sockaddr_in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04250" y="6400800"/>
            <a:ext cx="539750" cy="457200"/>
          </a:xfrm>
        </p:spPr>
        <p:txBody>
          <a:bodyPr/>
          <a:lstStyle/>
          <a:p>
            <a:fld id="{9625FE78-41B7-4B60-A952-EB3A3F70861B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5720" y="642918"/>
          <a:ext cx="8548634" cy="4964116"/>
        </p:xfrm>
        <a:graphic>
          <a:graphicData uri="http://schemas.openxmlformats.org/presentationml/2006/ole">
            <p:oleObj spid="_x0000_s23554" name="Document" r:id="rId3" imgW="4002786" imgH="2323887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0"/>
            <a:ext cx="8129590" cy="1143000"/>
          </a:xfrm>
        </p:spPr>
        <p:txBody>
          <a:bodyPr/>
          <a:lstStyle/>
          <a:p>
            <a:r>
              <a:rPr lang="en-US" b="1" dirty="0" smtClean="0"/>
              <a:t>Multicast Addresses and Groups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282" y="928670"/>
            <a:ext cx="8643998" cy="5715040"/>
          </a:xfrm>
          <a:prstGeom prst="rect">
            <a:avLst/>
          </a:prstGeom>
        </p:spPr>
        <p:txBody>
          <a:bodyPr/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IP </a:t>
            </a:r>
            <a:r>
              <a:rPr lang="en-US" dirty="0" smtClean="0"/>
              <a:t>address range: </a:t>
            </a:r>
            <a:r>
              <a:rPr lang="en-US" b="1" i="1" dirty="0" smtClean="0"/>
              <a:t>224.0.0.0   </a:t>
            </a:r>
            <a:r>
              <a:rPr lang="en-US" b="1" i="1" dirty="0" smtClean="0"/>
              <a:t>to </a:t>
            </a:r>
            <a:r>
              <a:rPr lang="en-US" b="1" i="1" dirty="0" smtClean="0"/>
              <a:t> 239.255.255.255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algn="l"/>
            <a:r>
              <a:rPr lang="en-US" dirty="0" smtClean="0"/>
              <a:t>To create a multicast gro</a:t>
            </a:r>
            <a:r>
              <a:rPr lang="en-US" dirty="0" smtClean="0"/>
              <a:t>up, select a random address from </a:t>
            </a:r>
            <a:r>
              <a:rPr lang="en-US" b="1" dirty="0" smtClean="0"/>
              <a:t>225.0.0.0  to 238.255.255.255</a:t>
            </a:r>
            <a:r>
              <a:rPr lang="en-US" dirty="0" smtClean="0"/>
              <a:t>. After which, create an </a:t>
            </a:r>
            <a:r>
              <a:rPr lang="en-US" dirty="0" err="1" smtClean="0"/>
              <a:t>InetAddress</a:t>
            </a:r>
            <a:r>
              <a:rPr lang="en-US" dirty="0" smtClean="0"/>
              <a:t> object for that </a:t>
            </a:r>
            <a:r>
              <a:rPr lang="en-US" dirty="0" smtClean="0"/>
              <a:t>address and </a:t>
            </a:r>
            <a:r>
              <a:rPr lang="en-US" dirty="0" smtClean="0"/>
              <a:t>start sending it data</a:t>
            </a:r>
            <a:r>
              <a:rPr lang="en-US" dirty="0" smtClean="0"/>
              <a:t>.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b="1" dirty="0" smtClean="0"/>
              <a:t>Sending Multicast </a:t>
            </a:r>
            <a:r>
              <a:rPr lang="en-US" b="1" dirty="0" smtClean="0"/>
              <a:t>Data</a:t>
            </a:r>
          </a:p>
          <a:p>
            <a:pPr algn="l"/>
            <a:r>
              <a:rPr lang="en-US" dirty="0" smtClean="0"/>
              <a:t>Communication is connectionless. </a:t>
            </a:r>
            <a:r>
              <a:rPr lang="en-US" dirty="0" err="1" smtClean="0"/>
              <a:t>Datagrams</a:t>
            </a:r>
            <a:r>
              <a:rPr lang="en-US" dirty="0" smtClean="0"/>
              <a:t> are simply UDP </a:t>
            </a:r>
            <a:r>
              <a:rPr lang="en-US" dirty="0" err="1" smtClean="0"/>
              <a:t>datagrams</a:t>
            </a:r>
            <a:r>
              <a:rPr lang="en-US" dirty="0" smtClean="0"/>
              <a:t> addressed </a:t>
            </a:r>
            <a:r>
              <a:rPr lang="en-US" dirty="0" smtClean="0"/>
              <a:t>to a multicast group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Need to set the Time-to-Live (TTL) value properly for the datagram to </a:t>
            </a:r>
            <a:r>
              <a:rPr lang="en-US" dirty="0" smtClean="0"/>
              <a:t>be received </a:t>
            </a:r>
            <a:r>
              <a:rPr lang="en-US" dirty="0" smtClean="0"/>
              <a:t>properly. TTL ( 0 – 255 ) is approximately the number of routers </a:t>
            </a:r>
            <a:r>
              <a:rPr lang="en-US" dirty="0" smtClean="0"/>
              <a:t>a frame </a:t>
            </a:r>
            <a:r>
              <a:rPr lang="en-US" dirty="0" smtClean="0"/>
              <a:t>goes through before it is discarded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TTL values are</a:t>
            </a:r>
            <a:r>
              <a:rPr lang="en-US" dirty="0" smtClean="0"/>
              <a:t>: </a:t>
            </a:r>
          </a:p>
          <a:p>
            <a:pPr algn="l"/>
            <a:r>
              <a:rPr lang="en-US" dirty="0" smtClean="0"/>
              <a:t>0 </a:t>
            </a:r>
            <a:r>
              <a:rPr lang="en-US" dirty="0" smtClean="0"/>
              <a:t>for </a:t>
            </a:r>
            <a:r>
              <a:rPr lang="en-US" dirty="0" err="1" smtClean="0"/>
              <a:t>localhost</a:t>
            </a:r>
            <a:r>
              <a:rPr lang="en-US" dirty="0" smtClean="0"/>
              <a:t>; 1 for local </a:t>
            </a:r>
            <a:r>
              <a:rPr lang="en-US" dirty="0" smtClean="0"/>
              <a:t>subnet; … </a:t>
            </a:r>
            <a:r>
              <a:rPr lang="en-US" dirty="0" smtClean="0"/>
              <a:t>255 for worldwide.</a:t>
            </a:r>
            <a:endParaRPr lang="en-US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0"/>
            <a:ext cx="8129590" cy="1143000"/>
          </a:xfrm>
        </p:spPr>
        <p:txBody>
          <a:bodyPr/>
          <a:lstStyle/>
          <a:p>
            <a:r>
              <a:rPr lang="en-US" b="1" dirty="0" smtClean="0"/>
              <a:t>Broadcast (255.255.255.255)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282" y="928670"/>
            <a:ext cx="8643998" cy="592933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With the UDP protocol you can send a packet so that all workstations on the network </a:t>
            </a:r>
            <a:r>
              <a:rPr lang="en-US" dirty="0" smtClean="0"/>
              <a:t>will see </a:t>
            </a:r>
            <a:r>
              <a:rPr lang="en-US" dirty="0" smtClean="0"/>
              <a:t>it. (TCP doesn’t allow broadcasting</a:t>
            </a:r>
            <a:r>
              <a:rPr lang="en-US" dirty="0" smtClean="0"/>
              <a:t>.)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dirty="0" smtClean="0"/>
              <a:t>To send broadcast packets, you must first enable </a:t>
            </a:r>
            <a:r>
              <a:rPr lang="en-US" dirty="0" smtClean="0"/>
              <a:t>the </a:t>
            </a:r>
            <a:r>
              <a:rPr lang="en-US" b="1" dirty="0" smtClean="0"/>
              <a:t>SO_BROADCAST </a:t>
            </a:r>
            <a:r>
              <a:rPr lang="en-US" dirty="0" smtClean="0"/>
              <a:t>option with the </a:t>
            </a:r>
            <a:r>
              <a:rPr lang="en-US" dirty="0" err="1" smtClean="0"/>
              <a:t>setsockopt</a:t>
            </a:r>
            <a:r>
              <a:rPr lang="en-US" dirty="0" smtClean="0"/>
              <a:t>() function. Then you simply send packets out using a special broadcast address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universal broadcast address is </a:t>
            </a:r>
            <a:r>
              <a:rPr lang="en-US" b="1" dirty="0" smtClean="0"/>
              <a:t>255.255.255.255</a:t>
            </a:r>
            <a:r>
              <a:rPr lang="en-US" dirty="0" smtClean="0"/>
              <a:t>. Its advantage is that it’s generic. </a:t>
            </a:r>
            <a:r>
              <a:rPr lang="en-US" dirty="0" smtClean="0"/>
              <a:t>The disadvantage </a:t>
            </a:r>
            <a:r>
              <a:rPr lang="en-US" dirty="0" smtClean="0"/>
              <a:t>is that, because it can theoretically refer to every IP-connected machine </a:t>
            </a:r>
            <a:r>
              <a:rPr lang="en-US" dirty="0" smtClean="0"/>
              <a:t>on the </a:t>
            </a:r>
            <a:r>
              <a:rPr lang="en-US" dirty="0" smtClean="0"/>
              <a:t>planet, many network nodes will drop universal broadcast packets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 smtClean="0"/>
              <a:t>SubNet</a:t>
            </a:r>
            <a:r>
              <a:rPr lang="en-US" b="1" dirty="0" smtClean="0"/>
              <a:t> Broadcast Address:</a:t>
            </a:r>
          </a:p>
          <a:p>
            <a:pPr algn="l"/>
            <a:r>
              <a:rPr lang="en-US" dirty="0" err="1" smtClean="0"/>
              <a:t>u_long</a:t>
            </a:r>
            <a:r>
              <a:rPr lang="en-US" dirty="0" smtClean="0"/>
              <a:t> </a:t>
            </a:r>
            <a:r>
              <a:rPr lang="en-US" dirty="0" err="1" smtClean="0"/>
              <a:t>host_addr</a:t>
            </a:r>
            <a:r>
              <a:rPr lang="en-US" dirty="0" smtClean="0"/>
              <a:t> = </a:t>
            </a:r>
            <a:r>
              <a:rPr lang="en-US" dirty="0" err="1" smtClean="0"/>
              <a:t>inet_addr</a:t>
            </a:r>
            <a:r>
              <a:rPr lang="en-US" dirty="0" smtClean="0"/>
              <a:t>("172.16.77.88"); </a:t>
            </a:r>
            <a:r>
              <a:rPr lang="en-US" dirty="0" smtClean="0"/>
              <a:t>       // </a:t>
            </a:r>
            <a:r>
              <a:rPr lang="en-US" dirty="0" smtClean="0"/>
              <a:t>local IP </a:t>
            </a:r>
            <a:r>
              <a:rPr lang="en-US" dirty="0" err="1" smtClean="0"/>
              <a:t>addr</a:t>
            </a:r>
            <a:endParaRPr lang="en-US" dirty="0" smtClean="0"/>
          </a:p>
          <a:p>
            <a:pPr algn="l"/>
            <a:r>
              <a:rPr lang="en-US" dirty="0" err="1" smtClean="0"/>
              <a:t>u_long</a:t>
            </a:r>
            <a:r>
              <a:rPr lang="en-US" dirty="0" smtClean="0"/>
              <a:t> </a:t>
            </a:r>
            <a:r>
              <a:rPr lang="en-US" dirty="0" err="1" smtClean="0"/>
              <a:t>net_mask</a:t>
            </a:r>
            <a:r>
              <a:rPr lang="en-US" dirty="0" smtClean="0"/>
              <a:t> = </a:t>
            </a:r>
            <a:r>
              <a:rPr lang="en-US" dirty="0" err="1" smtClean="0"/>
              <a:t>inet_addr</a:t>
            </a:r>
            <a:r>
              <a:rPr lang="en-US" dirty="0" smtClean="0"/>
              <a:t>("255.255.224.0"); </a:t>
            </a:r>
            <a:r>
              <a:rPr lang="en-US" dirty="0" smtClean="0"/>
              <a:t>     // </a:t>
            </a:r>
            <a:r>
              <a:rPr lang="en-US" dirty="0" smtClean="0"/>
              <a:t>LAN </a:t>
            </a:r>
            <a:r>
              <a:rPr lang="en-US" dirty="0" err="1" smtClean="0"/>
              <a:t>netmask</a:t>
            </a:r>
            <a:endParaRPr lang="en-US" dirty="0" smtClean="0"/>
          </a:p>
          <a:p>
            <a:pPr algn="l"/>
            <a:r>
              <a:rPr lang="en-US" dirty="0" err="1" smtClean="0"/>
              <a:t>u_long</a:t>
            </a:r>
            <a:r>
              <a:rPr lang="en-US" dirty="0" smtClean="0"/>
              <a:t> </a:t>
            </a:r>
            <a:r>
              <a:rPr lang="en-US" dirty="0" err="1" smtClean="0"/>
              <a:t>net_addr</a:t>
            </a:r>
            <a:r>
              <a:rPr lang="en-US" dirty="0" smtClean="0"/>
              <a:t> = </a:t>
            </a:r>
            <a:r>
              <a:rPr lang="en-US" dirty="0" err="1" smtClean="0"/>
              <a:t>host_addr</a:t>
            </a:r>
            <a:r>
              <a:rPr lang="en-US" dirty="0" smtClean="0"/>
              <a:t> &amp; </a:t>
            </a:r>
            <a:r>
              <a:rPr lang="en-US" dirty="0" err="1" smtClean="0"/>
              <a:t>net_mask</a:t>
            </a:r>
            <a:r>
              <a:rPr lang="en-US" dirty="0" smtClean="0"/>
              <a:t>;               </a:t>
            </a:r>
            <a:r>
              <a:rPr lang="en-US" dirty="0" smtClean="0"/>
              <a:t>// 172.16.64.0</a:t>
            </a:r>
          </a:p>
          <a:p>
            <a:pPr algn="l"/>
            <a:r>
              <a:rPr lang="en-US" dirty="0" err="1" smtClean="0"/>
              <a:t>u_long</a:t>
            </a:r>
            <a:r>
              <a:rPr lang="en-US" dirty="0" smtClean="0"/>
              <a:t> </a:t>
            </a:r>
            <a:r>
              <a:rPr lang="en-US" dirty="0" err="1" smtClean="0"/>
              <a:t>dir_bcast_addr</a:t>
            </a:r>
            <a:r>
              <a:rPr lang="en-US" dirty="0" smtClean="0"/>
              <a:t> = </a:t>
            </a:r>
            <a:r>
              <a:rPr lang="en-US" dirty="0" err="1" smtClean="0"/>
              <a:t>net_addr</a:t>
            </a:r>
            <a:r>
              <a:rPr lang="en-US" dirty="0" smtClean="0"/>
              <a:t> | (~</a:t>
            </a:r>
            <a:r>
              <a:rPr lang="en-US" dirty="0" err="1" smtClean="0"/>
              <a:t>net_mask</a:t>
            </a:r>
            <a:r>
              <a:rPr lang="en-US" dirty="0" smtClean="0"/>
              <a:t>);     </a:t>
            </a:r>
            <a:r>
              <a:rPr lang="en-US" dirty="0" smtClean="0"/>
              <a:t>// 172.16.95.255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resentação em Branco">
  <a:themeElements>
    <a:clrScheme name="">
      <a:dk1>
        <a:srgbClr val="3333FF"/>
      </a:dk1>
      <a:lt1>
        <a:srgbClr val="FFFF99"/>
      </a:lt1>
      <a:dk2>
        <a:srgbClr val="3333FF"/>
      </a:dk2>
      <a:lt2>
        <a:srgbClr val="969696"/>
      </a:lt2>
      <a:accent1>
        <a:srgbClr val="FFFFFF"/>
      </a:accent1>
      <a:accent2>
        <a:srgbClr val="000000"/>
      </a:accent2>
      <a:accent3>
        <a:srgbClr val="FFFFCA"/>
      </a:accent3>
      <a:accent4>
        <a:srgbClr val="2A2ADA"/>
      </a:accent4>
      <a:accent5>
        <a:srgbClr val="FFFFFF"/>
      </a:accent5>
      <a:accent6>
        <a:srgbClr val="000000"/>
      </a:accent6>
      <a:hlink>
        <a:srgbClr val="3333FF"/>
      </a:hlink>
      <a:folHlink>
        <a:srgbClr val="B2B2B2"/>
      </a:folHlink>
    </a:clrScheme>
    <a:fontScheme name="Apresentação em Br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C:\MSOffice\Modelos\Apresentação em Branco.pot</Template>
  <TotalTime>800</TotalTime>
  <Words>348</Words>
  <Application>Microsoft PowerPoint</Application>
  <PresentationFormat>Apresentação na tela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Apresentação em Branco</vt:lpstr>
      <vt:lpstr>Document</vt:lpstr>
      <vt:lpstr>Slide 1</vt:lpstr>
      <vt:lpstr>Slide 2</vt:lpstr>
      <vt:lpstr>Slide 3</vt:lpstr>
      <vt:lpstr>Slide 4</vt:lpstr>
      <vt:lpstr>Slide 5</vt:lpstr>
      <vt:lpstr>Multicast Addresses and Groups</vt:lpstr>
      <vt:lpstr>Broadcast (255.255.255.255)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celio</dc:creator>
  <cp:lastModifiedBy>celio estevan moron</cp:lastModifiedBy>
  <cp:revision>59</cp:revision>
  <cp:lastPrinted>1997-03-14T03:16:30Z</cp:lastPrinted>
  <dcterms:created xsi:type="dcterms:W3CDTF">1995-06-17T23:31:02Z</dcterms:created>
  <dcterms:modified xsi:type="dcterms:W3CDTF">2014-05-06T01:09:36Z</dcterms:modified>
</cp:coreProperties>
</file>