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12599988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02"/>
    <p:restoredTop sz="94628"/>
  </p:normalViewPr>
  <p:slideViewPr>
    <p:cSldViewPr snapToGrid="0">
      <p:cViewPr varScale="1">
        <p:scale>
          <a:sx n="91" d="100"/>
          <a:sy n="91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7174-C0B8-6A41-A1C1-A2663ADF84BE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6F818-D1D6-5B46-A1AC-B9042388A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CE16F-0F7A-7546-8964-BB158F19A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7019-273B-368F-41E4-647F864DE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000" y="1472843"/>
            <a:ext cx="9449991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06A51-B359-CC65-8B9C-C2A679DA5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000" y="4726842"/>
            <a:ext cx="9449991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D12E-81B7-DB2B-78FE-ADBFD593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2FC0-9597-F454-8E36-0A70BBE3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1607-2D73-E234-5566-A0B081AE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09A7-5499-73A4-33CD-20C7001C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32EAF-BD2B-E922-93E3-31DA0304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1A54-BEB8-146C-95D3-C5BEE118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1FD7-3E02-D687-0932-4883C461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DCA7-5C93-B7F9-23BD-6D73BB31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B2286-C8CC-1674-A5F2-03210A6F2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6867" y="479146"/>
            <a:ext cx="2716873" cy="76266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B3B2C-82F9-4A8C-BB49-9B957F0E2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66250" y="479146"/>
            <a:ext cx="7993117" cy="76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C3B8-2961-A5C1-8CA9-6A8766FB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7AE9-6911-FB97-9F36-D34A28D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0846-460E-6A19-2745-248AE40F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3F8E-15F4-A201-C783-9E4498A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971F-94D6-81ED-356F-6669ED4F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DA9C-90D3-DA8A-7C58-2BAD6D74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D98C-EA6E-96D2-067F-C44EF1C7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725C-058B-63B1-9C19-B5ADDD6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3CD9-B10F-FBD6-8A9C-D882B19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89" y="2243640"/>
            <a:ext cx="10867489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0AAD-3F34-65D1-1DC0-AE5D0228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89" y="6022613"/>
            <a:ext cx="10867489" cy="19686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0D56-C9DA-1AAF-47B5-57B5DD2E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11E5-C330-595B-CE62-5CA40A0B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6E41-85B4-F3C2-5B49-66EE4BF3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ADB5-4FEC-C873-7CE6-47CA2CAC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80FF-A9A3-86E7-AAA4-550635C79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251" y="2395716"/>
            <a:ext cx="5354995" cy="571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BFB6F-1478-7390-C919-1AD0F817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744" y="2395716"/>
            <a:ext cx="5354995" cy="571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5886-8ABA-E203-AFF4-3E0D80BB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86CCD-7DB2-CAED-2B33-B4A5187A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CD581-0457-BBC5-A9F4-4D12B88F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8E2-E746-190B-5AC9-36DADEDE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92" y="479142"/>
            <a:ext cx="10867489" cy="1739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59E96-3F14-D211-969D-497631CC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895" y="2206138"/>
            <a:ext cx="5330384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3A5D1-C1AB-6B83-EC63-D6737A1C4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7895" y="3287331"/>
            <a:ext cx="5330384" cy="4835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41277-523B-5D5F-A10F-32864D5E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8744" y="2206138"/>
            <a:ext cx="5356636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5D80C-CC22-6D25-6002-E215BCAAA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8744" y="3287331"/>
            <a:ext cx="5356636" cy="4835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DC2C5-8264-E0C4-3D5C-A969897B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8DB7E-3863-36FF-5080-6F09C643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1DAF1-4D26-87F2-8DFD-CF67344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65C3-779E-0183-9C31-699C8FDC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31660-9144-2326-F512-AA9C5C9F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20D47-7F37-F304-B33C-89AB49AB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5510A-9A0B-CF46-C008-75BCA8C4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6D583-7E6E-B9DB-4938-74009026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1769D-5498-1E6D-A55F-C27B38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D688-2C0B-1F2B-BDB8-02D6B84E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8627-399B-B20C-6675-E29C0A36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96" y="599970"/>
            <a:ext cx="4063823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17C6-8090-B159-F786-41C4AD7F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636" y="1295772"/>
            <a:ext cx="6378744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47D58-5B33-3A0B-FFB4-BBD6A49C9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896" y="2699867"/>
            <a:ext cx="4063823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7985-AD51-2F82-6E3B-E8EE4885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0877-C565-4B23-F9AE-3DE3D0A5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BBBC6-EB1C-612F-E779-C1DFC5A9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0A17-49CB-7E80-92E7-E74428C2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96" y="599970"/>
            <a:ext cx="4063823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F58B1-3455-37F4-F035-84847C046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6636" y="1295772"/>
            <a:ext cx="6378744" cy="63955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3B4D4-738C-0F98-486C-492091533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896" y="2699867"/>
            <a:ext cx="4063823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C579-EA58-8DA4-7082-F839055B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6468-8F51-9F11-6709-F129679A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DE428-9FCF-94E0-09FF-FE118C44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FC836-CFAE-CD77-4615-3E661296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51" y="479142"/>
            <a:ext cx="10867489" cy="173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6FD2-4E00-47AF-E282-4B95E9D2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251" y="2395716"/>
            <a:ext cx="10867489" cy="57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E963-674C-F389-7D92-B3488F93D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6250" y="8341243"/>
            <a:ext cx="2834998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3D479-D6A3-9241-9E3C-31000C90DCB6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C26B-CDDD-D9BF-2EFF-CCF5C70D6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3747" y="8341243"/>
            <a:ext cx="4252497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64D9-E47E-6C34-2751-5A0DBC44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8744" y="8341243"/>
            <a:ext cx="2834998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77C8F-6863-F543-87DF-3E4C7731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C325286-7319-85D4-569F-A34E3CD7709E}"/>
              </a:ext>
            </a:extLst>
          </p:cNvPr>
          <p:cNvSpPr/>
          <p:nvPr/>
        </p:nvSpPr>
        <p:spPr>
          <a:xfrm>
            <a:off x="284793" y="559211"/>
            <a:ext cx="11932340" cy="304309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0ED3F-D7AE-EFE9-6349-7AD43C929027}"/>
              </a:ext>
            </a:extLst>
          </p:cNvPr>
          <p:cNvSpPr/>
          <p:nvPr/>
        </p:nvSpPr>
        <p:spPr>
          <a:xfrm>
            <a:off x="284791" y="3602309"/>
            <a:ext cx="11932342" cy="43818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C87979-2946-A084-105C-079214E119B5}"/>
              </a:ext>
            </a:extLst>
          </p:cNvPr>
          <p:cNvSpPr/>
          <p:nvPr/>
        </p:nvSpPr>
        <p:spPr>
          <a:xfrm>
            <a:off x="4408303" y="3217068"/>
            <a:ext cx="2133328" cy="3492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mRNA panel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7BD120-5A60-C222-B9F6-BD81D94641F7}"/>
              </a:ext>
            </a:extLst>
          </p:cNvPr>
          <p:cNvSpPr/>
          <p:nvPr/>
        </p:nvSpPr>
        <p:spPr>
          <a:xfrm>
            <a:off x="1686212" y="6444290"/>
            <a:ext cx="1283156" cy="241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PLSDA models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9FEEE2-6385-8723-A1A9-E5F7AB50F476}"/>
              </a:ext>
            </a:extLst>
          </p:cNvPr>
          <p:cNvSpPr>
            <a:spLocks/>
          </p:cNvSpPr>
          <p:nvPr/>
        </p:nvSpPr>
        <p:spPr>
          <a:xfrm>
            <a:off x="5007958" y="4079119"/>
            <a:ext cx="2246643" cy="7527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Airway</a:t>
            </a:r>
            <a:r>
              <a:rPr lang="en-US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7]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Endobronchial biopsies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GSE147878+GSE161245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753742-9954-1F5E-A648-2C9491104002}"/>
              </a:ext>
            </a:extLst>
          </p:cNvPr>
          <p:cNvSpPr/>
          <p:nvPr/>
        </p:nvSpPr>
        <p:spPr>
          <a:xfrm>
            <a:off x="382853" y="4071495"/>
            <a:ext cx="3333293" cy="5984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Peripheral blood mononuclear cells</a:t>
            </a:r>
            <a:r>
              <a:rPr lang="en-US" sz="1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GSE19301</a:t>
            </a:r>
            <a:endParaRPr 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34CD56-4CE8-320B-7AF0-372A35BB9160}"/>
              </a:ext>
            </a:extLst>
          </p:cNvPr>
          <p:cNvSpPr>
            <a:spLocks/>
          </p:cNvSpPr>
          <p:nvPr/>
        </p:nvSpPr>
        <p:spPr>
          <a:xfrm>
            <a:off x="8533704" y="4078440"/>
            <a:ext cx="1280160" cy="752765"/>
          </a:xfrm>
          <a:prstGeom prst="roundRect">
            <a:avLst/>
          </a:prstGeom>
          <a:solidFill>
            <a:srgbClr val="FBBFDE"/>
          </a:solidFill>
          <a:ln>
            <a:solidFill>
              <a:srgbClr val="6D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samples</a:t>
            </a:r>
            <a:r>
              <a:rPr lang="en-US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GSE69683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806A42-6DF6-B5FD-6E6A-A575C55791C8}"/>
              </a:ext>
            </a:extLst>
          </p:cNvPr>
          <p:cNvSpPr>
            <a:spLocks/>
          </p:cNvSpPr>
          <p:nvPr/>
        </p:nvSpPr>
        <p:spPr>
          <a:xfrm>
            <a:off x="7250894" y="4073979"/>
            <a:ext cx="1280160" cy="752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BALF samples</a:t>
            </a:r>
            <a:r>
              <a:rPr lang="en-US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GSE74986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B633EF-0437-ACD6-6C87-3E41BD2A8DD8}"/>
              </a:ext>
            </a:extLst>
          </p:cNvPr>
          <p:cNvSpPr>
            <a:spLocks/>
          </p:cNvSpPr>
          <p:nvPr/>
        </p:nvSpPr>
        <p:spPr>
          <a:xfrm>
            <a:off x="9822865" y="4077183"/>
            <a:ext cx="2157978" cy="7498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Induced-sputum samples</a:t>
            </a:r>
            <a:r>
              <a:rPr lang="en-US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6]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GSE76262+GSE147880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937E512D-724E-B927-DC85-837EAC68BDA6}"/>
              </a:ext>
            </a:extLst>
          </p:cNvPr>
          <p:cNvSpPr/>
          <p:nvPr/>
        </p:nvSpPr>
        <p:spPr>
          <a:xfrm rot="5400000">
            <a:off x="6109313" y="-1786948"/>
            <a:ext cx="118398" cy="11571315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F41E93F-33ED-62C6-1662-0184125EB5D6}"/>
              </a:ext>
            </a:extLst>
          </p:cNvPr>
          <p:cNvSpPr/>
          <p:nvPr/>
        </p:nvSpPr>
        <p:spPr>
          <a:xfrm>
            <a:off x="5326054" y="3670960"/>
            <a:ext cx="121820" cy="2400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00888-550C-9489-A7B3-06C440571333}"/>
              </a:ext>
            </a:extLst>
          </p:cNvPr>
          <p:cNvSpPr txBox="1"/>
          <p:nvPr/>
        </p:nvSpPr>
        <p:spPr>
          <a:xfrm>
            <a:off x="284790" y="8064233"/>
            <a:ext cx="1141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PMID: 29087730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PMID: 21779351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PMID: 35673765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PMID: 26628680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PMID: 27925796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PMID: 39073027 [7] GSE161245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EFD53EE-B297-319D-AD45-440352EAED0B}"/>
              </a:ext>
            </a:extLst>
          </p:cNvPr>
          <p:cNvSpPr/>
          <p:nvPr/>
        </p:nvSpPr>
        <p:spPr>
          <a:xfrm>
            <a:off x="2279521" y="7289616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88A8254-E888-73F8-F889-D9019059D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89986"/>
              </p:ext>
            </p:extLst>
          </p:nvPr>
        </p:nvGraphicFramePr>
        <p:xfrm>
          <a:off x="359288" y="4714465"/>
          <a:ext cx="33695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5">
                  <a:extLst>
                    <a:ext uri="{9D8B030D-6E8A-4147-A177-3AD203B41FA5}">
                      <a16:colId xmlns:a16="http://schemas.microsoft.com/office/drawing/2014/main" val="4016697823"/>
                    </a:ext>
                  </a:extLst>
                </a:gridCol>
                <a:gridCol w="1147312">
                  <a:extLst>
                    <a:ext uri="{9D8B030D-6E8A-4147-A177-3AD203B41FA5}">
                      <a16:colId xmlns:a16="http://schemas.microsoft.com/office/drawing/2014/main" val="3704371893"/>
                    </a:ext>
                  </a:extLst>
                </a:gridCol>
                <a:gridCol w="1258690">
                  <a:extLst>
                    <a:ext uri="{9D8B030D-6E8A-4147-A177-3AD203B41FA5}">
                      <a16:colId xmlns:a16="http://schemas.microsoft.com/office/drawing/2014/main" val="1342163873"/>
                    </a:ext>
                  </a:extLst>
                </a:gridCol>
              </a:tblGrid>
              <a:tr h="259841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 Asthma 52 (69%)</a:t>
                      </a:r>
                    </a:p>
                  </a:txBody>
                  <a:tcPr>
                    <a:solidFill>
                      <a:srgbClr val="FFE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Severe Asthma 59 (66%)</a:t>
                      </a:r>
                    </a:p>
                  </a:txBody>
                  <a:tcPr>
                    <a:solidFill>
                      <a:srgbClr val="FFE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167092"/>
                  </a:ext>
                </a:extLst>
              </a:tr>
              <a:tr h="25984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Quiet</a:t>
                      </a:r>
                    </a:p>
                  </a:txBody>
                  <a:tcPr>
                    <a:solidFill>
                      <a:srgbClr val="FFE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>
                    <a:solidFill>
                      <a:srgbClr val="FFE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</a:p>
                  </a:txBody>
                  <a:tcPr>
                    <a:solidFill>
                      <a:srgbClr val="FFE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01529"/>
                  </a:ext>
                </a:extLst>
              </a:tr>
              <a:tr h="2598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8112"/>
                  </a:ext>
                </a:extLst>
              </a:tr>
              <a:tr h="2598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Followup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27049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5999FC-99DF-B8AD-0EBA-33DF6FBFBB86}"/>
              </a:ext>
            </a:extLst>
          </p:cNvPr>
          <p:cNvSpPr/>
          <p:nvPr/>
        </p:nvSpPr>
        <p:spPr>
          <a:xfrm>
            <a:off x="10298545" y="6269710"/>
            <a:ext cx="1283156" cy="241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PLSDA models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F25D86-F0A0-D026-E758-77944753D727}"/>
              </a:ext>
            </a:extLst>
          </p:cNvPr>
          <p:cNvSpPr/>
          <p:nvPr/>
        </p:nvSpPr>
        <p:spPr>
          <a:xfrm>
            <a:off x="8531054" y="6265219"/>
            <a:ext cx="1283156" cy="241055"/>
          </a:xfrm>
          <a:prstGeom prst="roundRect">
            <a:avLst/>
          </a:prstGeom>
          <a:solidFill>
            <a:srgbClr val="FBBFDE"/>
          </a:solidFill>
          <a:ln>
            <a:solidFill>
              <a:srgbClr val="6D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PLSDA models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1E3A1A-CAE8-E010-65B8-66317F4DA7CB}"/>
              </a:ext>
            </a:extLst>
          </p:cNvPr>
          <p:cNvSpPr/>
          <p:nvPr/>
        </p:nvSpPr>
        <p:spPr>
          <a:xfrm>
            <a:off x="7250894" y="6270081"/>
            <a:ext cx="1283156" cy="24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PLSDA models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64277C-9664-3602-42DB-6ABA8BF98F64}"/>
              </a:ext>
            </a:extLst>
          </p:cNvPr>
          <p:cNvSpPr/>
          <p:nvPr/>
        </p:nvSpPr>
        <p:spPr>
          <a:xfrm>
            <a:off x="5388865" y="6260158"/>
            <a:ext cx="1283156" cy="241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PLSDA models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DC267FF6-A315-61AD-C539-8630E4C1A751}"/>
              </a:ext>
            </a:extLst>
          </p:cNvPr>
          <p:cNvSpPr/>
          <p:nvPr/>
        </p:nvSpPr>
        <p:spPr>
          <a:xfrm>
            <a:off x="2279521" y="6247167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591ABC38-B7D4-D689-5AC5-AA023D7BAB79}"/>
              </a:ext>
            </a:extLst>
          </p:cNvPr>
          <p:cNvSpPr/>
          <p:nvPr/>
        </p:nvSpPr>
        <p:spPr>
          <a:xfrm>
            <a:off x="6012095" y="5942504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7B5E874-25C8-DD5C-B07F-E0DFC6D2226C}"/>
              </a:ext>
            </a:extLst>
          </p:cNvPr>
          <p:cNvSpPr/>
          <p:nvPr/>
        </p:nvSpPr>
        <p:spPr>
          <a:xfrm>
            <a:off x="7840179" y="5948316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05977A81-C06B-7B0E-9759-3D3288749A3F}"/>
              </a:ext>
            </a:extLst>
          </p:cNvPr>
          <p:cNvSpPr/>
          <p:nvPr/>
        </p:nvSpPr>
        <p:spPr>
          <a:xfrm>
            <a:off x="9088446" y="5947943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E3E8F843-5EEC-B77F-9346-D2EF2AB80C80}"/>
              </a:ext>
            </a:extLst>
          </p:cNvPr>
          <p:cNvSpPr/>
          <p:nvPr/>
        </p:nvSpPr>
        <p:spPr>
          <a:xfrm>
            <a:off x="10826986" y="5947945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BCD5B2-3A07-8B37-A9CC-BE44D16F5B88}"/>
              </a:ext>
            </a:extLst>
          </p:cNvPr>
          <p:cNvSpPr/>
          <p:nvPr/>
        </p:nvSpPr>
        <p:spPr>
          <a:xfrm>
            <a:off x="1686212" y="6913036"/>
            <a:ext cx="1283156" cy="241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5-fold CV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03EED04-D4C4-4C54-4989-75A6CEABEF7C}"/>
              </a:ext>
            </a:extLst>
          </p:cNvPr>
          <p:cNvSpPr/>
          <p:nvPr/>
        </p:nvSpPr>
        <p:spPr>
          <a:xfrm>
            <a:off x="5388865" y="6728904"/>
            <a:ext cx="1283156" cy="241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5-fold CV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46546AA-DED4-3084-783F-7C2E56B14C62}"/>
              </a:ext>
            </a:extLst>
          </p:cNvPr>
          <p:cNvSpPr/>
          <p:nvPr/>
        </p:nvSpPr>
        <p:spPr>
          <a:xfrm>
            <a:off x="7250894" y="6736417"/>
            <a:ext cx="1283156" cy="24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5-fold CV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EB84EAF-05B9-0877-3E03-31A25E5F68B1}"/>
              </a:ext>
            </a:extLst>
          </p:cNvPr>
          <p:cNvSpPr/>
          <p:nvPr/>
        </p:nvSpPr>
        <p:spPr>
          <a:xfrm>
            <a:off x="8531054" y="6735304"/>
            <a:ext cx="1283156" cy="241055"/>
          </a:xfrm>
          <a:prstGeom prst="roundRect">
            <a:avLst/>
          </a:prstGeom>
          <a:solidFill>
            <a:srgbClr val="FBBFDE"/>
          </a:solidFill>
          <a:ln>
            <a:solidFill>
              <a:srgbClr val="6D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5-fold CV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1291A99-6DEB-6A98-D103-E212AE41D668}"/>
              </a:ext>
            </a:extLst>
          </p:cNvPr>
          <p:cNvSpPr/>
          <p:nvPr/>
        </p:nvSpPr>
        <p:spPr>
          <a:xfrm>
            <a:off x="10298545" y="6739794"/>
            <a:ext cx="1283156" cy="241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x 5-fold CV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F685BA5A-29C5-E981-646C-C14E7DE9573C}"/>
              </a:ext>
            </a:extLst>
          </p:cNvPr>
          <p:cNvSpPr/>
          <p:nvPr/>
        </p:nvSpPr>
        <p:spPr>
          <a:xfrm>
            <a:off x="6006561" y="7108267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4EE98D2-826C-9C13-7F8F-BFAC8062752F}"/>
              </a:ext>
            </a:extLst>
          </p:cNvPr>
          <p:cNvSpPr/>
          <p:nvPr/>
        </p:nvSpPr>
        <p:spPr>
          <a:xfrm>
            <a:off x="7832683" y="7118420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8FFBDF80-74B2-BDD1-01A9-01C95E257178}"/>
              </a:ext>
            </a:extLst>
          </p:cNvPr>
          <p:cNvSpPr/>
          <p:nvPr/>
        </p:nvSpPr>
        <p:spPr>
          <a:xfrm>
            <a:off x="9090627" y="7111909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6BB15D80-A725-E73B-6426-DF1FC51336A7}"/>
              </a:ext>
            </a:extLst>
          </p:cNvPr>
          <p:cNvSpPr/>
          <p:nvPr/>
        </p:nvSpPr>
        <p:spPr>
          <a:xfrm>
            <a:off x="10836602" y="7118049"/>
            <a:ext cx="102098" cy="156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9318A51-0B4E-F813-D65F-BB8A92480D3C}"/>
              </a:ext>
            </a:extLst>
          </p:cNvPr>
          <p:cNvSpPr/>
          <p:nvPr/>
        </p:nvSpPr>
        <p:spPr>
          <a:xfrm>
            <a:off x="1686212" y="7632740"/>
            <a:ext cx="1283156" cy="241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74D1B2-0721-DCC3-9802-005F44D7308A}"/>
              </a:ext>
            </a:extLst>
          </p:cNvPr>
          <p:cNvSpPr/>
          <p:nvPr/>
        </p:nvSpPr>
        <p:spPr>
          <a:xfrm>
            <a:off x="5386964" y="7448608"/>
            <a:ext cx="1283156" cy="241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8AA203B-0BBB-CA8A-9E86-A7C5178F1D0E}"/>
              </a:ext>
            </a:extLst>
          </p:cNvPr>
          <p:cNvSpPr/>
          <p:nvPr/>
        </p:nvSpPr>
        <p:spPr>
          <a:xfrm>
            <a:off x="7250894" y="7458531"/>
            <a:ext cx="1283156" cy="24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3E7830B-48BA-ACAA-8D98-D01DBFEABC20}"/>
              </a:ext>
            </a:extLst>
          </p:cNvPr>
          <p:cNvSpPr/>
          <p:nvPr/>
        </p:nvSpPr>
        <p:spPr>
          <a:xfrm>
            <a:off x="8531054" y="7457419"/>
            <a:ext cx="1283156" cy="241055"/>
          </a:xfrm>
          <a:prstGeom prst="roundRect">
            <a:avLst/>
          </a:prstGeom>
          <a:solidFill>
            <a:srgbClr val="FBBFDE"/>
          </a:solidFill>
          <a:ln>
            <a:solidFill>
              <a:srgbClr val="6D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7E076E7-A9DD-7609-96A6-A85A9817435D}"/>
              </a:ext>
            </a:extLst>
          </p:cNvPr>
          <p:cNvSpPr/>
          <p:nvPr/>
        </p:nvSpPr>
        <p:spPr>
          <a:xfrm>
            <a:off x="10298545" y="7461910"/>
            <a:ext cx="1283156" cy="241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AUCs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9D3CCD02-02D8-A892-ADFD-EF19FD69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2834"/>
              </p:ext>
            </p:extLst>
          </p:nvPr>
        </p:nvGraphicFramePr>
        <p:xfrm>
          <a:off x="3744183" y="4943875"/>
          <a:ext cx="82366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331557155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4069311689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10103186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348547874"/>
                    </a:ext>
                  </a:extLst>
                </a:gridCol>
                <a:gridCol w="2175661">
                  <a:extLst>
                    <a:ext uri="{9D8B030D-6E8A-4147-A177-3AD203B41FA5}">
                      <a16:colId xmlns:a16="http://schemas.microsoft.com/office/drawing/2014/main" val="100452145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(66%)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(42%)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 (39%)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(45%)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5626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 Asthma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(78%)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(57%)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 (48%)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 (58%)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7953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Asthma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(63%)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(54%)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 (61%)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 (59%)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1548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A381F17-833F-84AC-32ED-A447BE449C8B}"/>
              </a:ext>
            </a:extLst>
          </p:cNvPr>
          <p:cNvSpPr>
            <a:spLocks/>
          </p:cNvSpPr>
          <p:nvPr/>
        </p:nvSpPr>
        <p:spPr>
          <a:xfrm>
            <a:off x="671243" y="745758"/>
            <a:ext cx="1280160" cy="752765"/>
          </a:xfrm>
          <a:prstGeom prst="roundRect">
            <a:avLst/>
          </a:prstGeom>
          <a:solidFill>
            <a:srgbClr val="FBBFDE"/>
          </a:solidFill>
          <a:ln>
            <a:solidFill>
              <a:srgbClr val="6D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samples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93100FE-F7E7-B2B9-DEF7-D62747012279}"/>
              </a:ext>
            </a:extLst>
          </p:cNvPr>
          <p:cNvSpPr/>
          <p:nvPr/>
        </p:nvSpPr>
        <p:spPr>
          <a:xfrm>
            <a:off x="668247" y="1921006"/>
            <a:ext cx="1283156" cy="241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sPLSDA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239983-719E-1466-4F99-575EBCA2BE89}"/>
              </a:ext>
            </a:extLst>
          </p:cNvPr>
          <p:cNvSpPr/>
          <p:nvPr/>
        </p:nvSpPr>
        <p:spPr>
          <a:xfrm>
            <a:off x="668247" y="2389752"/>
            <a:ext cx="1283156" cy="241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12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5-fold 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965A3A-104E-8342-22D0-EF613243D5E5}"/>
              </a:ext>
            </a:extLst>
          </p:cNvPr>
          <p:cNvSpPr/>
          <p:nvPr/>
        </p:nvSpPr>
        <p:spPr>
          <a:xfrm>
            <a:off x="668247" y="3109456"/>
            <a:ext cx="1283156" cy="241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13F960-FFF0-466D-9F0F-EDE420B0A932}"/>
              </a:ext>
            </a:extLst>
          </p:cNvPr>
          <p:cNvSpPr txBox="1"/>
          <p:nvPr/>
        </p:nvSpPr>
        <p:spPr>
          <a:xfrm>
            <a:off x="1824541" y="813328"/>
            <a:ext cx="2808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PanCancer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Immune profiling panel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45E45B-781E-A124-1333-B75D4CFD0DCB}"/>
              </a:ext>
            </a:extLst>
          </p:cNvPr>
          <p:cNvSpPr txBox="1"/>
          <p:nvPr/>
        </p:nvSpPr>
        <p:spPr>
          <a:xfrm>
            <a:off x="10826986" y="635633"/>
            <a:ext cx="141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9948BA-A011-6EAD-A5DE-ED70612CA65D}"/>
              </a:ext>
            </a:extLst>
          </p:cNvPr>
          <p:cNvSpPr txBox="1"/>
          <p:nvPr/>
        </p:nvSpPr>
        <p:spPr>
          <a:xfrm>
            <a:off x="10795626" y="3609579"/>
            <a:ext cx="132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602B95-A814-9D9B-B3C1-C4CA5C8E98FE}"/>
              </a:ext>
            </a:extLst>
          </p:cNvPr>
          <p:cNvSpPr/>
          <p:nvPr/>
        </p:nvSpPr>
        <p:spPr>
          <a:xfrm>
            <a:off x="2327790" y="1900785"/>
            <a:ext cx="2133328" cy="3492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PanCancer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mRNA panel 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443E191-ABAA-7891-D6B4-DC142E9E7E19}"/>
              </a:ext>
            </a:extLst>
          </p:cNvPr>
          <p:cNvSpPr/>
          <p:nvPr/>
        </p:nvSpPr>
        <p:spPr>
          <a:xfrm>
            <a:off x="6545455" y="817169"/>
            <a:ext cx="2133328" cy="3492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Trinity mRNA panel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A9D3F26-F564-4265-2D68-80BC3D042693}"/>
              </a:ext>
            </a:extLst>
          </p:cNvPr>
          <p:cNvSpPr/>
          <p:nvPr/>
        </p:nvSpPr>
        <p:spPr>
          <a:xfrm>
            <a:off x="6545455" y="1504126"/>
            <a:ext cx="2133328" cy="3492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UCSC mRNA panel 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D1799CD-D487-059F-6C3A-9B3E82883760}"/>
              </a:ext>
            </a:extLst>
          </p:cNvPr>
          <p:cNvSpPr/>
          <p:nvPr/>
        </p:nvSpPr>
        <p:spPr>
          <a:xfrm>
            <a:off x="6537807" y="2838988"/>
            <a:ext cx="2133328" cy="3492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panel 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88C3885-D607-4B5B-2691-5BD0B09C97A7}"/>
              </a:ext>
            </a:extLst>
          </p:cNvPr>
          <p:cNvSpPr/>
          <p:nvPr/>
        </p:nvSpPr>
        <p:spPr>
          <a:xfrm>
            <a:off x="6537807" y="2187540"/>
            <a:ext cx="2133328" cy="3492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UCSC_isoforms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panel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7955E13-3387-5361-CB97-1854E7CCD5D9}"/>
              </a:ext>
            </a:extLst>
          </p:cNvPr>
          <p:cNvSpPr/>
          <p:nvPr/>
        </p:nvSpPr>
        <p:spPr>
          <a:xfrm>
            <a:off x="9258889" y="1593460"/>
            <a:ext cx="2423567" cy="943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mRNA panels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072FF5D9-ADBC-99A1-E395-4ECDCCD200F6}"/>
              </a:ext>
            </a:extLst>
          </p:cNvPr>
          <p:cNvSpPr/>
          <p:nvPr/>
        </p:nvSpPr>
        <p:spPr>
          <a:xfrm rot="16200000">
            <a:off x="2079741" y="1970708"/>
            <a:ext cx="156863" cy="1635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6467475B-33AF-84CC-CD08-7D9037A3213A}"/>
              </a:ext>
            </a:extLst>
          </p:cNvPr>
          <p:cNvSpPr/>
          <p:nvPr/>
        </p:nvSpPr>
        <p:spPr>
          <a:xfrm>
            <a:off x="1204798" y="1593460"/>
            <a:ext cx="176679" cy="249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96131B3C-BA8A-ED31-8283-22F8F3DC38B1}"/>
              </a:ext>
            </a:extLst>
          </p:cNvPr>
          <p:cNvSpPr/>
          <p:nvPr/>
        </p:nvSpPr>
        <p:spPr>
          <a:xfrm>
            <a:off x="1226532" y="2729890"/>
            <a:ext cx="145258" cy="249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FE9AE1B-9287-1D34-EECB-64D6AE695466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5826873" y="991795"/>
            <a:ext cx="718582" cy="22252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9AD8C9C-1335-FC40-FCB2-0661DC0534B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461118" y="2075415"/>
            <a:ext cx="713673" cy="1133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89430A0F-872D-BDA9-D847-4E9276D5D0C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5826873" y="1678755"/>
            <a:ext cx="718582" cy="15383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735C333-0B13-6B08-B2B3-52ED069B9988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5826873" y="2362169"/>
            <a:ext cx="710934" cy="8548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A257AFBD-A753-68C3-3B5E-9A6892797C03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 flipV="1">
            <a:off x="5826873" y="3013617"/>
            <a:ext cx="710934" cy="2034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Down Arrow 89">
            <a:extLst>
              <a:ext uri="{FF2B5EF4-FFF2-40B4-BE49-F238E27FC236}">
                <a16:creationId xmlns:a16="http://schemas.microsoft.com/office/drawing/2014/main" id="{CD42981B-6F03-21F0-57EF-5E8503DC8FE7}"/>
              </a:ext>
            </a:extLst>
          </p:cNvPr>
          <p:cNvSpPr/>
          <p:nvPr/>
        </p:nvSpPr>
        <p:spPr>
          <a:xfrm rot="5400000">
            <a:off x="8891105" y="1932243"/>
            <a:ext cx="176679" cy="249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230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zhmm@student.ubc.ca</dc:creator>
  <cp:lastModifiedBy>Singh, Amritpal</cp:lastModifiedBy>
  <cp:revision>13</cp:revision>
  <dcterms:created xsi:type="dcterms:W3CDTF">2025-02-04T17:29:35Z</dcterms:created>
  <dcterms:modified xsi:type="dcterms:W3CDTF">2025-02-22T09:00:11Z</dcterms:modified>
</cp:coreProperties>
</file>