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notesSlides/notesSlide11.xml" ContentType="application/vnd.openxmlformats-officedocument.presentationml.notesSlide+xml"/>
  <Override PartName="/ppt/charts/chart2.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2"/>
  </p:notesMasterIdLst>
  <p:sldIdLst>
    <p:sldId id="256" r:id="rId2"/>
    <p:sldId id="264" r:id="rId3"/>
    <p:sldId id="266" r:id="rId4"/>
    <p:sldId id="286" r:id="rId5"/>
    <p:sldId id="287" r:id="rId6"/>
    <p:sldId id="265" r:id="rId7"/>
    <p:sldId id="267" r:id="rId8"/>
    <p:sldId id="268" r:id="rId9"/>
    <p:sldId id="269" r:id="rId10"/>
    <p:sldId id="270" r:id="rId11"/>
    <p:sldId id="271" r:id="rId12"/>
    <p:sldId id="272" r:id="rId13"/>
    <p:sldId id="273" r:id="rId14"/>
    <p:sldId id="274" r:id="rId15"/>
    <p:sldId id="285" r:id="rId16"/>
    <p:sldId id="275" r:id="rId17"/>
    <p:sldId id="276" r:id="rId18"/>
    <p:sldId id="277" r:id="rId19"/>
    <p:sldId id="278" r:id="rId20"/>
    <p:sldId id="279" r:id="rId21"/>
    <p:sldId id="280" r:id="rId22"/>
    <p:sldId id="281" r:id="rId23"/>
    <p:sldId id="282" r:id="rId24"/>
    <p:sldId id="283" r:id="rId25"/>
    <p:sldId id="288" r:id="rId26"/>
    <p:sldId id="284" r:id="rId27"/>
    <p:sldId id="292" r:id="rId28"/>
    <p:sldId id="289" r:id="rId29"/>
    <p:sldId id="290" r:id="rId30"/>
    <p:sldId id="291"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87559" autoAdjust="0"/>
  </p:normalViewPr>
  <p:slideViewPr>
    <p:cSldViewPr snapToGrid="0" snapToObjects="1">
      <p:cViewPr>
        <p:scale>
          <a:sx n="99" d="100"/>
          <a:sy n="99" d="100"/>
        </p:scale>
        <p:origin x="-1920" y="-4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notesMaster" Target="notesMasters/notesMaster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printerSettings" Target="printerSettings/printerSettings1.bin"/><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Macintosh%20HD:Users:Ole:Documents:Postdoc:IT:JADE:Benchmark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Macintosh%20HD:Users:Ole:Documents:Postdoc:IT:JADE:Benchmark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GPU_BOOST_biggin!$G$2</c:f>
              <c:strCache>
                <c:ptCount val="1"/>
                <c:pt idx="0">
                  <c:v>AMBER (base)</c:v>
                </c:pt>
              </c:strCache>
            </c:strRef>
          </c:tx>
          <c:spPr>
            <a:solidFill>
              <a:schemeClr val="accent5">
                <a:lumMod val="40000"/>
                <a:lumOff val="60000"/>
              </a:schemeClr>
            </a:solidFill>
          </c:spPr>
          <c:invertIfNegative val="0"/>
          <c:cat>
            <c:strRef>
              <c:f>GPU_BOOST_biggin!$B$3:$B$6</c:f>
              <c:strCache>
                <c:ptCount val="4"/>
                <c:pt idx="0">
                  <c:v>19K</c:v>
                </c:pt>
                <c:pt idx="1">
                  <c:v>66K</c:v>
                </c:pt>
                <c:pt idx="2">
                  <c:v>99K</c:v>
                </c:pt>
                <c:pt idx="3">
                  <c:v>240K</c:v>
                </c:pt>
              </c:strCache>
            </c:strRef>
          </c:cat>
          <c:val>
            <c:numRef>
              <c:f>GPU_BOOST_biggin!$G$3:$G$6</c:f>
              <c:numCache>
                <c:formatCode>General</c:formatCode>
                <c:ptCount val="4"/>
                <c:pt idx="0">
                  <c:v>138.0</c:v>
                </c:pt>
                <c:pt idx="1">
                  <c:v>155.0</c:v>
                </c:pt>
                <c:pt idx="2">
                  <c:v>156.0</c:v>
                </c:pt>
                <c:pt idx="3">
                  <c:v>160.0</c:v>
                </c:pt>
              </c:numCache>
            </c:numRef>
          </c:val>
        </c:ser>
        <c:ser>
          <c:idx val="1"/>
          <c:order val="1"/>
          <c:tx>
            <c:strRef>
              <c:f>GPU_BOOST_biggin!$H$2</c:f>
              <c:strCache>
                <c:ptCount val="1"/>
                <c:pt idx="0">
                  <c:v>AMBER (boost)</c:v>
                </c:pt>
              </c:strCache>
            </c:strRef>
          </c:tx>
          <c:spPr>
            <a:solidFill>
              <a:schemeClr val="accent5"/>
            </a:solidFill>
          </c:spPr>
          <c:invertIfNegative val="0"/>
          <c:cat>
            <c:strRef>
              <c:f>GPU_BOOST_biggin!$B$3:$B$6</c:f>
              <c:strCache>
                <c:ptCount val="4"/>
                <c:pt idx="0">
                  <c:v>19K</c:v>
                </c:pt>
                <c:pt idx="1">
                  <c:v>66K</c:v>
                </c:pt>
                <c:pt idx="2">
                  <c:v>99K</c:v>
                </c:pt>
                <c:pt idx="3">
                  <c:v>240K</c:v>
                </c:pt>
              </c:strCache>
            </c:strRef>
          </c:cat>
          <c:val>
            <c:numRef>
              <c:f>GPU_BOOST_biggin!$H$3:$H$6</c:f>
              <c:numCache>
                <c:formatCode>General</c:formatCode>
                <c:ptCount val="4"/>
                <c:pt idx="0">
                  <c:v>168.0</c:v>
                </c:pt>
                <c:pt idx="1">
                  <c:v>190.0</c:v>
                </c:pt>
                <c:pt idx="2">
                  <c:v>190.0</c:v>
                </c:pt>
                <c:pt idx="3">
                  <c:v>200.0</c:v>
                </c:pt>
              </c:numCache>
            </c:numRef>
          </c:val>
        </c:ser>
        <c:ser>
          <c:idx val="2"/>
          <c:order val="2"/>
          <c:tx>
            <c:strRef>
              <c:f>GPU_BOOST_biggin!$I$2</c:f>
              <c:strCache>
                <c:ptCount val="1"/>
                <c:pt idx="0">
                  <c:v>GROMACS (base)</c:v>
                </c:pt>
              </c:strCache>
            </c:strRef>
          </c:tx>
          <c:spPr>
            <a:solidFill>
              <a:schemeClr val="accent6">
                <a:lumMod val="60000"/>
                <a:lumOff val="40000"/>
              </a:schemeClr>
            </a:solidFill>
          </c:spPr>
          <c:invertIfNegative val="0"/>
          <c:cat>
            <c:strRef>
              <c:f>GPU_BOOST_biggin!$B$3:$B$6</c:f>
              <c:strCache>
                <c:ptCount val="4"/>
                <c:pt idx="0">
                  <c:v>19K</c:v>
                </c:pt>
                <c:pt idx="1">
                  <c:v>66K</c:v>
                </c:pt>
                <c:pt idx="2">
                  <c:v>99K</c:v>
                </c:pt>
                <c:pt idx="3">
                  <c:v>240K</c:v>
                </c:pt>
              </c:strCache>
            </c:strRef>
          </c:cat>
          <c:val>
            <c:numRef>
              <c:f>GPU_BOOST_biggin!$I$3:$I$6</c:f>
              <c:numCache>
                <c:formatCode>General</c:formatCode>
                <c:ptCount val="4"/>
                <c:pt idx="0">
                  <c:v>124.0</c:v>
                </c:pt>
                <c:pt idx="1">
                  <c:v>133.0</c:v>
                </c:pt>
                <c:pt idx="2">
                  <c:v>133.0</c:v>
                </c:pt>
                <c:pt idx="3">
                  <c:v>138.0</c:v>
                </c:pt>
              </c:numCache>
            </c:numRef>
          </c:val>
        </c:ser>
        <c:ser>
          <c:idx val="3"/>
          <c:order val="3"/>
          <c:tx>
            <c:strRef>
              <c:f>GPU_BOOST_biggin!$J$2</c:f>
              <c:strCache>
                <c:ptCount val="1"/>
                <c:pt idx="0">
                  <c:v>GROMACS (boost)</c:v>
                </c:pt>
              </c:strCache>
            </c:strRef>
          </c:tx>
          <c:spPr>
            <a:solidFill>
              <a:schemeClr val="accent6"/>
            </a:solidFill>
          </c:spPr>
          <c:invertIfNegative val="0"/>
          <c:cat>
            <c:strRef>
              <c:f>GPU_BOOST_biggin!$B$3:$B$6</c:f>
              <c:strCache>
                <c:ptCount val="4"/>
                <c:pt idx="0">
                  <c:v>19K</c:v>
                </c:pt>
                <c:pt idx="1">
                  <c:v>66K</c:v>
                </c:pt>
                <c:pt idx="2">
                  <c:v>99K</c:v>
                </c:pt>
                <c:pt idx="3">
                  <c:v>240K</c:v>
                </c:pt>
              </c:strCache>
            </c:strRef>
          </c:cat>
          <c:val>
            <c:numRef>
              <c:f>GPU_BOOST_biggin!$J$3:$J$6</c:f>
              <c:numCache>
                <c:formatCode>General</c:formatCode>
                <c:ptCount val="4"/>
                <c:pt idx="0">
                  <c:v>155.0</c:v>
                </c:pt>
                <c:pt idx="1">
                  <c:v>167.0</c:v>
                </c:pt>
                <c:pt idx="2">
                  <c:v>168.0</c:v>
                </c:pt>
                <c:pt idx="3">
                  <c:v>173.0</c:v>
                </c:pt>
              </c:numCache>
            </c:numRef>
          </c:val>
        </c:ser>
        <c:dLbls>
          <c:showLegendKey val="0"/>
          <c:showVal val="0"/>
          <c:showCatName val="0"/>
          <c:showSerName val="0"/>
          <c:showPercent val="0"/>
          <c:showBubbleSize val="0"/>
        </c:dLbls>
        <c:gapWidth val="150"/>
        <c:axId val="2111416008"/>
        <c:axId val="2111419128"/>
      </c:barChart>
      <c:catAx>
        <c:axId val="2111416008"/>
        <c:scaling>
          <c:orientation val="minMax"/>
        </c:scaling>
        <c:delete val="0"/>
        <c:axPos val="b"/>
        <c:majorTickMark val="out"/>
        <c:minorTickMark val="none"/>
        <c:tickLblPos val="nextTo"/>
        <c:txPr>
          <a:bodyPr/>
          <a:lstStyle/>
          <a:p>
            <a:pPr>
              <a:defRPr sz="1400"/>
            </a:pPr>
            <a:endParaRPr lang="en-US"/>
          </a:p>
        </c:txPr>
        <c:crossAx val="2111419128"/>
        <c:crosses val="autoZero"/>
        <c:auto val="1"/>
        <c:lblAlgn val="ctr"/>
        <c:lblOffset val="100"/>
        <c:noMultiLvlLbl val="0"/>
      </c:catAx>
      <c:valAx>
        <c:axId val="2111419128"/>
        <c:scaling>
          <c:orientation val="minMax"/>
          <c:max val="240.0"/>
          <c:min val="0.0"/>
        </c:scaling>
        <c:delete val="0"/>
        <c:axPos val="l"/>
        <c:majorGridlines/>
        <c:title>
          <c:tx>
            <c:rich>
              <a:bodyPr rot="-5400000" vert="horz"/>
              <a:lstStyle/>
              <a:p>
                <a:pPr>
                  <a:defRPr/>
                </a:pPr>
                <a:r>
                  <a:rPr lang="en-US" sz="1400"/>
                  <a:t>Power Draw (W)</a:t>
                </a:r>
              </a:p>
            </c:rich>
          </c:tx>
          <c:layout>
            <c:manualLayout>
              <c:xMode val="edge"/>
              <c:yMode val="edge"/>
              <c:x val="0.0112044817927171"/>
              <c:y val="0.308470157242429"/>
            </c:manualLayout>
          </c:layout>
          <c:overlay val="0"/>
        </c:title>
        <c:numFmt formatCode="General" sourceLinked="1"/>
        <c:majorTickMark val="out"/>
        <c:minorTickMark val="none"/>
        <c:tickLblPos val="nextTo"/>
        <c:txPr>
          <a:bodyPr/>
          <a:lstStyle/>
          <a:p>
            <a:pPr>
              <a:defRPr sz="1400"/>
            </a:pPr>
            <a:endParaRPr lang="en-US"/>
          </a:p>
        </c:txPr>
        <c:crossAx val="2111416008"/>
        <c:crosses val="autoZero"/>
        <c:crossBetween val="between"/>
        <c:majorUnit val="30.0"/>
      </c:valAx>
    </c:plotArea>
    <c:legend>
      <c:legendPos val="r"/>
      <c:layout/>
      <c:overlay val="0"/>
      <c:txPr>
        <a:bodyPr/>
        <a:lstStyle/>
        <a:p>
          <a:pPr>
            <a:defRPr sz="1100"/>
          </a:pPr>
          <a:endParaRPr lang="en-US"/>
        </a:p>
      </c:txPr>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GPU_BOOST_biggin!$C$2</c:f>
              <c:strCache>
                <c:ptCount val="1"/>
                <c:pt idx="0">
                  <c:v>AMBER (base)</c:v>
                </c:pt>
              </c:strCache>
            </c:strRef>
          </c:tx>
          <c:spPr>
            <a:solidFill>
              <a:schemeClr val="accent5">
                <a:lumMod val="40000"/>
                <a:lumOff val="60000"/>
              </a:schemeClr>
            </a:solidFill>
          </c:spPr>
          <c:invertIfNegative val="0"/>
          <c:cat>
            <c:strRef>
              <c:f>GPU_BOOST_biggin!$B$3:$B$6</c:f>
              <c:strCache>
                <c:ptCount val="4"/>
                <c:pt idx="0">
                  <c:v>19K</c:v>
                </c:pt>
                <c:pt idx="1">
                  <c:v>66K</c:v>
                </c:pt>
                <c:pt idx="2">
                  <c:v>99K</c:v>
                </c:pt>
                <c:pt idx="3">
                  <c:v>240K</c:v>
                </c:pt>
              </c:strCache>
            </c:strRef>
          </c:cat>
          <c:val>
            <c:numRef>
              <c:f>GPU_BOOST_biggin!$C$3:$C$6</c:f>
              <c:numCache>
                <c:formatCode>General</c:formatCode>
                <c:ptCount val="4"/>
                <c:pt idx="0">
                  <c:v>136.31</c:v>
                </c:pt>
                <c:pt idx="1">
                  <c:v>44.84</c:v>
                </c:pt>
                <c:pt idx="2">
                  <c:v>29.74</c:v>
                </c:pt>
                <c:pt idx="3">
                  <c:v>8.78</c:v>
                </c:pt>
              </c:numCache>
            </c:numRef>
          </c:val>
        </c:ser>
        <c:ser>
          <c:idx val="1"/>
          <c:order val="1"/>
          <c:tx>
            <c:strRef>
              <c:f>GPU_BOOST_biggin!$D$2</c:f>
              <c:strCache>
                <c:ptCount val="1"/>
                <c:pt idx="0">
                  <c:v>AMBER (boost)</c:v>
                </c:pt>
              </c:strCache>
            </c:strRef>
          </c:tx>
          <c:spPr>
            <a:solidFill>
              <a:schemeClr val="accent5"/>
            </a:solidFill>
          </c:spPr>
          <c:invertIfNegative val="0"/>
          <c:cat>
            <c:strRef>
              <c:f>GPU_BOOST_biggin!$B$3:$B$6</c:f>
              <c:strCache>
                <c:ptCount val="4"/>
                <c:pt idx="0">
                  <c:v>19K</c:v>
                </c:pt>
                <c:pt idx="1">
                  <c:v>66K</c:v>
                </c:pt>
                <c:pt idx="2">
                  <c:v>99K</c:v>
                </c:pt>
                <c:pt idx="3">
                  <c:v>240K</c:v>
                </c:pt>
              </c:strCache>
            </c:strRef>
          </c:cat>
          <c:val>
            <c:numRef>
              <c:f>GPU_BOOST_biggin!$D$3:$D$6</c:f>
              <c:numCache>
                <c:formatCode>General</c:formatCode>
                <c:ptCount val="4"/>
                <c:pt idx="0">
                  <c:v>157.78</c:v>
                </c:pt>
                <c:pt idx="1">
                  <c:v>51.87</c:v>
                </c:pt>
                <c:pt idx="2">
                  <c:v>34.46</c:v>
                </c:pt>
                <c:pt idx="3">
                  <c:v>10.17</c:v>
                </c:pt>
              </c:numCache>
            </c:numRef>
          </c:val>
        </c:ser>
        <c:ser>
          <c:idx val="2"/>
          <c:order val="2"/>
          <c:tx>
            <c:strRef>
              <c:f>GPU_BOOST_biggin!$E$2</c:f>
              <c:strCache>
                <c:ptCount val="1"/>
                <c:pt idx="0">
                  <c:v>GROMACS (base)</c:v>
                </c:pt>
              </c:strCache>
            </c:strRef>
          </c:tx>
          <c:spPr>
            <a:solidFill>
              <a:schemeClr val="accent6">
                <a:lumMod val="60000"/>
                <a:lumOff val="40000"/>
              </a:schemeClr>
            </a:solidFill>
          </c:spPr>
          <c:invertIfNegative val="0"/>
          <c:cat>
            <c:strRef>
              <c:f>GPU_BOOST_biggin!$B$3:$B$6</c:f>
              <c:strCache>
                <c:ptCount val="4"/>
                <c:pt idx="0">
                  <c:v>19K</c:v>
                </c:pt>
                <c:pt idx="1">
                  <c:v>66K</c:v>
                </c:pt>
                <c:pt idx="2">
                  <c:v>99K</c:v>
                </c:pt>
                <c:pt idx="3">
                  <c:v>240K</c:v>
                </c:pt>
              </c:strCache>
            </c:strRef>
          </c:cat>
          <c:val>
            <c:numRef>
              <c:f>GPU_BOOST_biggin!$E$3:$E$6</c:f>
              <c:numCache>
                <c:formatCode>General</c:formatCode>
                <c:ptCount val="4"/>
                <c:pt idx="0">
                  <c:v>88.541</c:v>
                </c:pt>
                <c:pt idx="1">
                  <c:v>32.665</c:v>
                </c:pt>
                <c:pt idx="2">
                  <c:v>22.204</c:v>
                </c:pt>
                <c:pt idx="3">
                  <c:v>9.886</c:v>
                </c:pt>
              </c:numCache>
            </c:numRef>
          </c:val>
        </c:ser>
        <c:ser>
          <c:idx val="3"/>
          <c:order val="3"/>
          <c:tx>
            <c:strRef>
              <c:f>GPU_BOOST_biggin!$F$2</c:f>
              <c:strCache>
                <c:ptCount val="1"/>
                <c:pt idx="0">
                  <c:v>GROMACS (boost)</c:v>
                </c:pt>
              </c:strCache>
            </c:strRef>
          </c:tx>
          <c:spPr>
            <a:solidFill>
              <a:schemeClr val="accent6"/>
            </a:solidFill>
          </c:spPr>
          <c:invertIfNegative val="0"/>
          <c:cat>
            <c:strRef>
              <c:f>GPU_BOOST_biggin!$B$3:$B$6</c:f>
              <c:strCache>
                <c:ptCount val="4"/>
                <c:pt idx="0">
                  <c:v>19K</c:v>
                </c:pt>
                <c:pt idx="1">
                  <c:v>66K</c:v>
                </c:pt>
                <c:pt idx="2">
                  <c:v>99K</c:v>
                </c:pt>
                <c:pt idx="3">
                  <c:v>240K</c:v>
                </c:pt>
              </c:strCache>
            </c:strRef>
          </c:cat>
          <c:val>
            <c:numRef>
              <c:f>GPU_BOOST_biggin!$F$3:$F$6</c:f>
              <c:numCache>
                <c:formatCode>General</c:formatCode>
                <c:ptCount val="4"/>
                <c:pt idx="0">
                  <c:v>101.156</c:v>
                </c:pt>
                <c:pt idx="1">
                  <c:v>37.717</c:v>
                </c:pt>
                <c:pt idx="2">
                  <c:v>26.919</c:v>
                </c:pt>
                <c:pt idx="3">
                  <c:v>11.333</c:v>
                </c:pt>
              </c:numCache>
            </c:numRef>
          </c:val>
        </c:ser>
        <c:dLbls>
          <c:showLegendKey val="0"/>
          <c:showVal val="0"/>
          <c:showCatName val="0"/>
          <c:showSerName val="0"/>
          <c:showPercent val="0"/>
          <c:showBubbleSize val="0"/>
        </c:dLbls>
        <c:gapWidth val="150"/>
        <c:axId val="2111578088"/>
        <c:axId val="2111580888"/>
      </c:barChart>
      <c:catAx>
        <c:axId val="2111578088"/>
        <c:scaling>
          <c:orientation val="minMax"/>
        </c:scaling>
        <c:delete val="0"/>
        <c:axPos val="b"/>
        <c:majorTickMark val="out"/>
        <c:minorTickMark val="none"/>
        <c:tickLblPos val="nextTo"/>
        <c:txPr>
          <a:bodyPr/>
          <a:lstStyle/>
          <a:p>
            <a:pPr>
              <a:defRPr sz="1400"/>
            </a:pPr>
            <a:endParaRPr lang="en-US"/>
          </a:p>
        </c:txPr>
        <c:crossAx val="2111580888"/>
        <c:crosses val="autoZero"/>
        <c:auto val="1"/>
        <c:lblAlgn val="ctr"/>
        <c:lblOffset val="100"/>
        <c:noMultiLvlLbl val="0"/>
      </c:catAx>
      <c:valAx>
        <c:axId val="2111580888"/>
        <c:scaling>
          <c:orientation val="minMax"/>
          <c:max val="200.0"/>
        </c:scaling>
        <c:delete val="0"/>
        <c:axPos val="l"/>
        <c:majorGridlines/>
        <c:title>
          <c:tx>
            <c:rich>
              <a:bodyPr rot="-5400000" vert="horz"/>
              <a:lstStyle/>
              <a:p>
                <a:pPr>
                  <a:defRPr/>
                </a:pPr>
                <a:r>
                  <a:rPr lang="en-US" sz="1400"/>
                  <a:t>Performance (ns/day)</a:t>
                </a:r>
              </a:p>
            </c:rich>
          </c:tx>
          <c:layout>
            <c:manualLayout>
              <c:xMode val="edge"/>
              <c:yMode val="edge"/>
              <c:x val="0.0112044817927171"/>
              <c:y val="0.26919523277113"/>
            </c:manualLayout>
          </c:layout>
          <c:overlay val="0"/>
        </c:title>
        <c:numFmt formatCode="General" sourceLinked="1"/>
        <c:majorTickMark val="out"/>
        <c:minorTickMark val="none"/>
        <c:tickLblPos val="nextTo"/>
        <c:txPr>
          <a:bodyPr/>
          <a:lstStyle/>
          <a:p>
            <a:pPr>
              <a:defRPr sz="1400"/>
            </a:pPr>
            <a:endParaRPr lang="en-US"/>
          </a:p>
        </c:txPr>
        <c:crossAx val="2111578088"/>
        <c:crosses val="autoZero"/>
        <c:crossBetween val="between"/>
        <c:majorUnit val="25.0"/>
      </c:valAx>
    </c:plotArea>
    <c:legend>
      <c:legendPos val="r"/>
      <c:layout/>
      <c:overlay val="0"/>
      <c:txPr>
        <a:bodyPr/>
        <a:lstStyle/>
        <a:p>
          <a:pPr>
            <a:defRPr sz="1100"/>
          </a:pPr>
          <a:endParaRPr lang="en-US"/>
        </a:p>
      </c:txPr>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3D538-EA58-AC4E-AB56-53306A34C42E}" type="datetimeFigureOut">
              <a:rPr lang="en-US" smtClean="0"/>
              <a:t>02/02/18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E2DFC2-FFD9-E149-9323-4A842D5AD6EC}" type="slidenum">
              <a:rPr lang="en-US" smtClean="0"/>
              <a:t>‹#›</a:t>
            </a:fld>
            <a:endParaRPr lang="en-US"/>
          </a:p>
        </p:txBody>
      </p:sp>
    </p:spTree>
    <p:extLst>
      <p:ext uri="{BB962C8B-B14F-4D97-AF65-F5344CB8AC3E}">
        <p14:creationId xmlns:p14="http://schemas.microsoft.com/office/powerpoint/2010/main" val="40224457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30E2DFC2-FFD9-E149-9323-4A842D5AD6EC}" type="slidenum">
              <a:rPr lang="en-US" smtClean="0"/>
              <a:t>1</a:t>
            </a:fld>
            <a:endParaRPr lang="en-US"/>
          </a:p>
        </p:txBody>
      </p:sp>
    </p:spTree>
    <p:extLst>
      <p:ext uri="{BB962C8B-B14F-4D97-AF65-F5344CB8AC3E}">
        <p14:creationId xmlns:p14="http://schemas.microsoft.com/office/powerpoint/2010/main" val="3322526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take a look</a:t>
            </a:r>
            <a:r>
              <a:rPr lang="en-US" baseline="0" dirty="0" smtClean="0"/>
              <a:t> at one of the local clusters in the department which is equipped with K40s that also have a 235W threshold, we see that AMBER and GROMACS simulations of four different system of increasing size are all within the limit when running with the base clock. When we turn on the highest available boost clock, we get a ~20% increase in power consumption, but we still remain within the limit.</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10</a:t>
            </a:fld>
            <a:endParaRPr lang="en-US"/>
          </a:p>
        </p:txBody>
      </p:sp>
    </p:spTree>
    <p:extLst>
      <p:ext uri="{BB962C8B-B14F-4D97-AF65-F5344CB8AC3E}">
        <p14:creationId xmlns:p14="http://schemas.microsoft.com/office/powerpoint/2010/main" val="1960915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a:t>
            </a:r>
            <a:r>
              <a:rPr lang="en-US" baseline="0" dirty="0" smtClean="0"/>
              <a:t> take a look at the simulation throughput, we get a 14% increase in performance for both AMBER and GROMACS simulations.</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11</a:t>
            </a:fld>
            <a:endParaRPr lang="en-US"/>
          </a:p>
        </p:txBody>
      </p:sp>
    </p:spTree>
    <p:extLst>
      <p:ext uri="{BB962C8B-B14F-4D97-AF65-F5344CB8AC3E}">
        <p14:creationId xmlns:p14="http://schemas.microsoft.com/office/powerpoint/2010/main" val="33619252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what happens if we surpass the power threshold? Well, then the GPU will automatically decrease the clock speed until get back below the limit.</a:t>
            </a:r>
          </a:p>
          <a:p>
            <a:endParaRPr lang="en-US" baseline="0" dirty="0" smtClean="0"/>
          </a:p>
          <a:p>
            <a:r>
              <a:rPr lang="en-US" baseline="0" dirty="0" smtClean="0"/>
              <a:t>Now, if this is the case, you might be asking yourselves why we even bother setting a base clock if there is no danger of exceeding the power consumption threshold.</a:t>
            </a:r>
          </a:p>
          <a:p>
            <a:endParaRPr lang="en-US" baseline="0" dirty="0" smtClean="0"/>
          </a:p>
          <a:p>
            <a:r>
              <a:rPr lang="en-US" baseline="0" dirty="0" smtClean="0"/>
              <a:t>There are a few cases where base clocks are necessary, of which I’ve listed two. Some nodes in a cluster might have less access to cooling than others, and might run the risk of overheating if they run at the power limit 24/7. Hopefully the cluster cooling will have been designed to accommodate the power specs of the GPUs, but if you know you have a cooling problem, then turning on the boost clocks might not be a good idea.</a:t>
            </a:r>
          </a:p>
          <a:p>
            <a:endParaRPr lang="en-US" baseline="0" dirty="0" smtClean="0"/>
          </a:p>
          <a:p>
            <a:r>
              <a:rPr lang="en-US" baseline="0" dirty="0" smtClean="0"/>
              <a:t>Second, some types of calculations spread across multiple GPUs require the calculations to be performed in lock-step, and hence need assurance that all GPUs run at the same clock speed. However, this is not the case for Molecular Dynamics simulations, so the only issue here might be cooling.</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12</a:t>
            </a:fld>
            <a:endParaRPr lang="en-US"/>
          </a:p>
        </p:txBody>
      </p:sp>
    </p:spTree>
    <p:extLst>
      <p:ext uri="{BB962C8B-B14F-4D97-AF65-F5344CB8AC3E}">
        <p14:creationId xmlns:p14="http://schemas.microsoft.com/office/powerpoint/2010/main" val="2860761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a:t>
            </a:r>
            <a:r>
              <a:rPr lang="en-US" baseline="0" dirty="0" smtClean="0"/>
              <a:t> I’m going to discuss the concept of CPU binding.</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13</a:t>
            </a:fld>
            <a:endParaRPr lang="en-US"/>
          </a:p>
        </p:txBody>
      </p:sp>
    </p:spTree>
    <p:extLst>
      <p:ext uri="{BB962C8B-B14F-4D97-AF65-F5344CB8AC3E}">
        <p14:creationId xmlns:p14="http://schemas.microsoft.com/office/powerpoint/2010/main" val="33206195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CPU</a:t>
            </a:r>
            <a:r>
              <a:rPr lang="en-US" baseline="0" dirty="0" smtClean="0"/>
              <a:t> binding is used to prevent a process from being moved from one core to another. Say for example we have a CPU with 8 cores, and we start a GROMACS simulation that uses all eight cores.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While the simulation is running, the operating system still needs to run, so the OS might schedule some tasks on one of the cores.</a:t>
            </a:r>
          </a:p>
        </p:txBody>
      </p:sp>
      <p:sp>
        <p:nvSpPr>
          <p:cNvPr id="4" name="Slide Number Placeholder 3"/>
          <p:cNvSpPr>
            <a:spLocks noGrp="1"/>
          </p:cNvSpPr>
          <p:nvPr>
            <p:ph type="sldNum" sz="quarter" idx="10"/>
          </p:nvPr>
        </p:nvSpPr>
        <p:spPr/>
        <p:txBody>
          <a:bodyPr/>
          <a:lstStyle/>
          <a:p>
            <a:fld id="{30E2DFC2-FFD9-E149-9323-4A842D5AD6EC}" type="slidenum">
              <a:rPr lang="en-US" smtClean="0"/>
              <a:t>14</a:t>
            </a:fld>
            <a:endParaRPr lang="en-US"/>
          </a:p>
        </p:txBody>
      </p:sp>
    </p:spTree>
    <p:extLst>
      <p:ext uri="{BB962C8B-B14F-4D97-AF65-F5344CB8AC3E}">
        <p14:creationId xmlns:p14="http://schemas.microsoft.com/office/powerpoint/2010/main" val="1461996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these</a:t>
            </a:r>
            <a:r>
              <a:rPr lang="en-US" baseline="0" dirty="0" smtClean="0"/>
              <a:t> </a:t>
            </a:r>
            <a:r>
              <a:rPr lang="en-US" dirty="0" smtClean="0"/>
              <a:t>tasks</a:t>
            </a:r>
            <a:r>
              <a:rPr lang="en-US" baseline="0" dirty="0" smtClean="0"/>
              <a:t> are important enough, these will be giving priority over the GROMACS tasks. Now, without CPU binding, the GROMACS task running on this core might be transferred to another core in an attempt to distribute the workload.</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15</a:t>
            </a:fld>
            <a:endParaRPr lang="en-US"/>
          </a:p>
        </p:txBody>
      </p:sp>
    </p:spTree>
    <p:extLst>
      <p:ext uri="{BB962C8B-B14F-4D97-AF65-F5344CB8AC3E}">
        <p14:creationId xmlns:p14="http://schemas.microsoft.com/office/powerpoint/2010/main" val="2530579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a:t>
            </a:r>
            <a:r>
              <a:rPr lang="en-US" baseline="0" dirty="0" smtClean="0"/>
              <a:t>moving a process from one core to another is time consuming, and more often than not, our simulation will run faster if we simply keep the process on the original core and wait for the operating system tasks to finish.</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16</a:t>
            </a:fld>
            <a:endParaRPr lang="en-US"/>
          </a:p>
        </p:txBody>
      </p:sp>
    </p:spTree>
    <p:extLst>
      <p:ext uri="{BB962C8B-B14F-4D97-AF65-F5344CB8AC3E}">
        <p14:creationId xmlns:p14="http://schemas.microsoft.com/office/powerpoint/2010/main" val="16791811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This is why we would like to bind each process to a specific core on the CPU.</a:t>
            </a:r>
          </a:p>
        </p:txBody>
      </p:sp>
      <p:sp>
        <p:nvSpPr>
          <p:cNvPr id="4" name="Slide Number Placeholder 3"/>
          <p:cNvSpPr>
            <a:spLocks noGrp="1"/>
          </p:cNvSpPr>
          <p:nvPr>
            <p:ph type="sldNum" sz="quarter" idx="10"/>
          </p:nvPr>
        </p:nvSpPr>
        <p:spPr/>
        <p:txBody>
          <a:bodyPr/>
          <a:lstStyle/>
          <a:p>
            <a:fld id="{30E2DFC2-FFD9-E149-9323-4A842D5AD6EC}" type="slidenum">
              <a:rPr lang="en-US" smtClean="0"/>
              <a:t>18</a:t>
            </a:fld>
            <a:endParaRPr lang="en-US"/>
          </a:p>
        </p:txBody>
      </p:sp>
    </p:spTree>
    <p:extLst>
      <p:ext uri="{BB962C8B-B14F-4D97-AF65-F5344CB8AC3E}">
        <p14:creationId xmlns:p14="http://schemas.microsoft.com/office/powerpoint/2010/main" val="28098256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 our local</a:t>
            </a:r>
            <a:r>
              <a:rPr lang="en-US" baseline="0" dirty="0" smtClean="0"/>
              <a:t> cluster, the nodes have 16 CPU cores and one GPU. CPU binding on these machines is fairly straightforward. We simply distribute all processes equally among the cores and bind them. This is usually done automatically, and is not really something we need to think about.</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19</a:t>
            </a:fld>
            <a:endParaRPr lang="en-US"/>
          </a:p>
        </p:txBody>
      </p:sp>
    </p:spTree>
    <p:extLst>
      <p:ext uri="{BB962C8B-B14F-4D97-AF65-F5344CB8AC3E}">
        <p14:creationId xmlns:p14="http://schemas.microsoft.com/office/powerpoint/2010/main" val="3139611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 on some</a:t>
            </a:r>
            <a:r>
              <a:rPr lang="en-US" baseline="0" dirty="0" smtClean="0"/>
              <a:t> clusters, the hardware topology is a lot more complex, which forces us to make informed decisions on how to bind our job to the CPU.</a:t>
            </a:r>
          </a:p>
          <a:p>
            <a:endParaRPr lang="en-US" baseline="0" dirty="0" smtClean="0"/>
          </a:p>
          <a:p>
            <a:r>
              <a:rPr lang="en-US" baseline="0" dirty="0" smtClean="0"/>
              <a:t>For example, we can take a look at one of the nodes on the JADE supercomputer. Each node is a dual-socket machine that has two 20-core CPUs and 8 P100 GPUs. Thus, we have 5 cores available per GPU. The two CPUs are each connected to two PCI buses, and each PCI bus is connected to two GPUs. All GPUs connected to the same CPU are directly connected to each other via </a:t>
            </a:r>
            <a:r>
              <a:rPr lang="en-US" baseline="0" dirty="0" err="1" smtClean="0"/>
              <a:t>NVLink</a:t>
            </a:r>
            <a:r>
              <a:rPr lang="en-US" baseline="0" dirty="0" smtClean="0"/>
              <a:t>. Furthermore, each GPU is connected to one other GPU on the other socket via </a:t>
            </a:r>
            <a:r>
              <a:rPr lang="en-US" baseline="0" dirty="0" err="1" smtClean="0"/>
              <a:t>NVLink</a:t>
            </a:r>
            <a:r>
              <a:rPr lang="en-US" baseline="0" dirty="0" smtClean="0"/>
              <a:t>.</a:t>
            </a:r>
          </a:p>
          <a:p>
            <a:endParaRPr lang="en-US" baseline="0" dirty="0" smtClean="0"/>
          </a:p>
          <a:p>
            <a:r>
              <a:rPr lang="en-US" baseline="0" dirty="0" smtClean="0"/>
              <a:t>If we wish to run a simulation using a single GPU, we would need to bind the job to five cores on the CPU directly connected to the GPU. If we bound the job to the other CPU, we would increase the communication distance between the CPU and the GPU, and take a significant hit in performance.</a:t>
            </a:r>
          </a:p>
        </p:txBody>
      </p:sp>
      <p:sp>
        <p:nvSpPr>
          <p:cNvPr id="4" name="Slide Number Placeholder 3"/>
          <p:cNvSpPr>
            <a:spLocks noGrp="1"/>
          </p:cNvSpPr>
          <p:nvPr>
            <p:ph type="sldNum" sz="quarter" idx="10"/>
          </p:nvPr>
        </p:nvSpPr>
        <p:spPr/>
        <p:txBody>
          <a:bodyPr/>
          <a:lstStyle/>
          <a:p>
            <a:fld id="{30E2DFC2-FFD9-E149-9323-4A842D5AD6EC}" type="slidenum">
              <a:rPr lang="en-US" smtClean="0"/>
              <a:t>20</a:t>
            </a:fld>
            <a:endParaRPr lang="en-US"/>
          </a:p>
        </p:txBody>
      </p:sp>
    </p:spTree>
    <p:extLst>
      <p:ext uri="{BB962C8B-B14F-4D97-AF65-F5344CB8AC3E}">
        <p14:creationId xmlns:p14="http://schemas.microsoft.com/office/powerpoint/2010/main" val="1417233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First of all,</a:t>
            </a:r>
            <a:r>
              <a:rPr lang="en-US" baseline="0" dirty="0" smtClean="0"/>
              <a:t> let’s take a look at why we should even consider using GPU’s for our calculations. Up until 2007, scientific computations would run solely on the CPU. CPUs excel at doing complex manipulations to a small set of data. This means that they are good for running operating systems, since these need to look at 100s of different types of data and make various decisions which all depend on each other.</a:t>
            </a:r>
          </a:p>
          <a:p>
            <a:endParaRPr lang="en-US" baseline="0" dirty="0" smtClean="0"/>
          </a:p>
          <a:p>
            <a:r>
              <a:rPr lang="en-US" baseline="0" dirty="0" smtClean="0"/>
              <a:t>However, for applications that require the opposite, namely simple manipulations to a large set of data, CPUs are less than ideal. Enter the GPUs, which excel at doing exactly that. This is excellent for molecular dynamics calculations, where we don’t need to do a lot of decision making, but instead need to perform the same operations on 100,000s of atoms. For each atom, we need to calculate the bond terms, the angle terms, the dihedral terms, and so on. Thus, we need to do the same simple operations over and over again, which should spark our interest for using GPUs for our simulations.</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2</a:t>
            </a:fld>
            <a:endParaRPr lang="en-US"/>
          </a:p>
        </p:txBody>
      </p:sp>
    </p:spTree>
    <p:extLst>
      <p:ext uri="{BB962C8B-B14F-4D97-AF65-F5344CB8AC3E}">
        <p14:creationId xmlns:p14="http://schemas.microsoft.com/office/powerpoint/2010/main" val="1725985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Likewise, if we</a:t>
            </a:r>
            <a:r>
              <a:rPr lang="en-US" baseline="0" dirty="0" smtClean="0"/>
              <a:t> wish to run a simulation using four GPUs, we would need to bind the job to 20 cores on the CPU directly connected to the GPUs.</a:t>
            </a:r>
          </a:p>
          <a:p>
            <a:endParaRPr lang="en-US" baseline="0" dirty="0" smtClean="0"/>
          </a:p>
          <a:p>
            <a:r>
              <a:rPr lang="en-US" baseline="0" dirty="0" smtClean="0"/>
              <a:t>In this example, we have selected to run the job on four GPUs that are all on the same socket. In theory, we would also be able to choose for example two GPUs on each socket instead.</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21</a:t>
            </a:fld>
            <a:endParaRPr lang="en-US"/>
          </a:p>
        </p:txBody>
      </p:sp>
    </p:spTree>
    <p:extLst>
      <p:ext uri="{BB962C8B-B14F-4D97-AF65-F5344CB8AC3E}">
        <p14:creationId xmlns:p14="http://schemas.microsoft.com/office/powerpoint/2010/main" val="3006146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a:t>
            </a:r>
            <a:r>
              <a:rPr lang="en-US" baseline="0" dirty="0" smtClean="0"/>
              <a:t> we would bind the job to 10 cores on each CPU. However, while this is possible, it is not a very desirable solution. First of all, we would loose some time doing communication between the two CPUs. But furthermore, we would also increase the communication time between the GPUs. In the previous setup, all the four GPUs were directly connected to each other via </a:t>
            </a:r>
            <a:r>
              <a:rPr lang="en-US" baseline="0" dirty="0" err="1" smtClean="0"/>
              <a:t>NVLink</a:t>
            </a:r>
            <a:r>
              <a:rPr lang="en-US" baseline="0" dirty="0" smtClean="0"/>
              <a:t>. In this setup, each GPU is only directly connected to two other GPUs. Thus, whenever we need to due communication with the third GPU, we need to go twice the distance to reach it. </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22</a:t>
            </a:fld>
            <a:endParaRPr lang="en-US"/>
          </a:p>
        </p:txBody>
      </p:sp>
    </p:spTree>
    <p:extLst>
      <p:ext uri="{BB962C8B-B14F-4D97-AF65-F5344CB8AC3E}">
        <p14:creationId xmlns:p14="http://schemas.microsoft.com/office/powerpoint/2010/main" val="975672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considerations have been taken into account</a:t>
            </a:r>
            <a:r>
              <a:rPr lang="en-US" baseline="0" dirty="0" smtClean="0"/>
              <a:t> in the design of the queuing system on JADE.</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23</a:t>
            </a:fld>
            <a:endParaRPr lang="en-US"/>
          </a:p>
        </p:txBody>
      </p:sp>
    </p:spTree>
    <p:extLst>
      <p:ext uri="{BB962C8B-B14F-4D97-AF65-F5344CB8AC3E}">
        <p14:creationId xmlns:p14="http://schemas.microsoft.com/office/powerpoint/2010/main" val="15103599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two available</a:t>
            </a:r>
            <a:r>
              <a:rPr lang="en-US" baseline="0" dirty="0" smtClean="0"/>
              <a:t> queues. The big queue only allows 4- and 8-GPU jobs to be submitted. This ensures that all 4-GPU jobs will run on GPUs that are all fully interconnected.</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24</a:t>
            </a:fld>
            <a:endParaRPr lang="en-US"/>
          </a:p>
        </p:txBody>
      </p:sp>
    </p:spTree>
    <p:extLst>
      <p:ext uri="{BB962C8B-B14F-4D97-AF65-F5344CB8AC3E}">
        <p14:creationId xmlns:p14="http://schemas.microsoft.com/office/powerpoint/2010/main" val="18968899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If we allowed single GPU jobs to be run on the same nodes, we might end up in a situation were a 4-GPU job would be split across the two sockets.</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25</a:t>
            </a:fld>
            <a:endParaRPr lang="en-US"/>
          </a:p>
        </p:txBody>
      </p:sp>
    </p:spTree>
    <p:extLst>
      <p:ext uri="{BB962C8B-B14F-4D97-AF65-F5344CB8AC3E}">
        <p14:creationId xmlns:p14="http://schemas.microsoft.com/office/powerpoint/2010/main" val="1896889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other queue is called</a:t>
            </a:r>
            <a:r>
              <a:rPr lang="en-US" baseline="0" dirty="0" smtClean="0"/>
              <a:t> the small queue, which only allows single-GPU runs to be submitted. The queuing system automatically sets the CUDA_VISIBLE_DEVICES variable to the next available GPU, so this is not something you need set in your job submission script.</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26</a:t>
            </a:fld>
            <a:endParaRPr lang="en-US"/>
          </a:p>
        </p:txBody>
      </p:sp>
    </p:spTree>
    <p:extLst>
      <p:ext uri="{BB962C8B-B14F-4D97-AF65-F5344CB8AC3E}">
        <p14:creationId xmlns:p14="http://schemas.microsoft.com/office/powerpoint/2010/main" val="5520063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27</a:t>
            </a:fld>
            <a:endParaRPr lang="en-US"/>
          </a:p>
        </p:txBody>
      </p:sp>
    </p:spTree>
    <p:extLst>
      <p:ext uri="{BB962C8B-B14F-4D97-AF65-F5344CB8AC3E}">
        <p14:creationId xmlns:p14="http://schemas.microsoft.com/office/powerpoint/2010/main" val="15103599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Regarding</a:t>
            </a:r>
            <a:r>
              <a:rPr lang="en-US" baseline="0" dirty="0" smtClean="0"/>
              <a:t> simulations, JADE only allows single-GPU AMBER simulations at the moment, and this is not likely to change. Performance-wise, AMBER runs about 20-40% faster the single-GPU GROMACS simulations. The reason for this is as we discussed earlier that GROMACS also needs proper amount of CPU resources to run effectively, but on JADE there is only 5 cores available per GPU, which favors AMBER over GROMACS.</a:t>
            </a:r>
          </a:p>
          <a:p>
            <a:endParaRPr lang="en-US" baseline="0" dirty="0" smtClean="0"/>
          </a:p>
          <a:p>
            <a:r>
              <a:rPr lang="en-US" dirty="0" smtClean="0"/>
              <a:t>GROMACS</a:t>
            </a:r>
            <a:r>
              <a:rPr lang="en-US" baseline="0" dirty="0" smtClean="0"/>
              <a:t> can run using both 1, 4 and 8 GPUs. Various options have been tried to optimize the CPU binding issue, and the option that was shown to give the best performance is to add the flag </a:t>
            </a:r>
            <a:r>
              <a:rPr lang="mr-IN" baseline="0" dirty="0" smtClean="0"/>
              <a:t>–</a:t>
            </a:r>
            <a:r>
              <a:rPr lang="en-US" baseline="0" dirty="0" smtClean="0"/>
              <a:t>bind-to-socket to </a:t>
            </a:r>
            <a:r>
              <a:rPr lang="en-US" baseline="0" dirty="0" err="1" smtClean="0"/>
              <a:t>mprirun</a:t>
            </a:r>
            <a:r>
              <a:rPr lang="en-US" baseline="0" dirty="0" smtClean="0"/>
              <a:t>.</a:t>
            </a:r>
          </a:p>
          <a:p>
            <a:endParaRPr lang="en-US" baseline="0" dirty="0" smtClean="0"/>
          </a:p>
          <a:p>
            <a:r>
              <a:rPr lang="en-US" baseline="0" dirty="0" smtClean="0"/>
              <a:t>It is important to note that while GROMACS does offer 4- and 8-GPU simulations, the aggregate performance is considerably better when you run 8x1-GPU simulations that if you run 2x4-GPU simulations or 1x8-GPU simulation. For example, if you get 50 ns/day with a 4-GPU simulation, you might get 100 ns/day of aggregate performance if you run 4 single-GPU simulations. More importantly, the single-GPU performance has been vastly in improved in the 2018 version of GROMACS, and it is approximately twice that of </a:t>
            </a:r>
            <a:r>
              <a:rPr lang="en-US" baseline="0" dirty="0" err="1" smtClean="0"/>
              <a:t>Gromacs</a:t>
            </a:r>
            <a:r>
              <a:rPr lang="en-US" baseline="0" dirty="0" smtClean="0"/>
              <a:t> 2016. So with </a:t>
            </a:r>
            <a:r>
              <a:rPr lang="en-US" baseline="0" dirty="0" err="1" smtClean="0"/>
              <a:t>Gromacs</a:t>
            </a:r>
            <a:r>
              <a:rPr lang="en-US" baseline="0" dirty="0" smtClean="0"/>
              <a:t> 2018, you might get 200 ns/day in aggregate performance. </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28</a:t>
            </a:fld>
            <a:endParaRPr lang="en-US"/>
          </a:p>
        </p:txBody>
      </p:sp>
    </p:spTree>
    <p:extLst>
      <p:ext uri="{BB962C8B-B14F-4D97-AF65-F5344CB8AC3E}">
        <p14:creationId xmlns:p14="http://schemas.microsoft.com/office/powerpoint/2010/main" val="5520063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a:t>
            </a:r>
            <a:r>
              <a:rPr lang="en-US" baseline="0" dirty="0" smtClean="0"/>
              <a:t> can read more details about how to set up </a:t>
            </a:r>
            <a:r>
              <a:rPr lang="en-US" baseline="0" dirty="0" err="1" smtClean="0"/>
              <a:t>Gromacs</a:t>
            </a:r>
            <a:r>
              <a:rPr lang="en-US" baseline="0" dirty="0" smtClean="0"/>
              <a:t> jobs on the JADE website. We have just updated the documentation earlier today, to even if your read it before, it would be worth reading it again.</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29</a:t>
            </a:fld>
            <a:endParaRPr lang="en-US"/>
          </a:p>
        </p:txBody>
      </p:sp>
    </p:spTree>
    <p:extLst>
      <p:ext uri="{BB962C8B-B14F-4D97-AF65-F5344CB8AC3E}">
        <p14:creationId xmlns:p14="http://schemas.microsoft.com/office/powerpoint/2010/main" val="5520063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30</a:t>
            </a:fld>
            <a:endParaRPr lang="en-US"/>
          </a:p>
        </p:txBody>
      </p:sp>
    </p:spTree>
    <p:extLst>
      <p:ext uri="{BB962C8B-B14F-4D97-AF65-F5344CB8AC3E}">
        <p14:creationId xmlns:p14="http://schemas.microsoft.com/office/powerpoint/2010/main" val="1510359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that we’ve decided to use GPUs for our simulations, let’s take a look at a typical hardware topology of a simple compute node. Usually, the GPU will be connected to the CPU via a so-called PCI bus (or peripheral component interconnect bus). All communication between the two will pass through this bus. It is important to realize that every time we need to send data between the two, it hurts performance, since we need to wait for the data transfer to finish before we can continue with the next step in the calculation.</a:t>
            </a:r>
          </a:p>
          <a:p>
            <a:endParaRPr lang="en-US" baseline="0" dirty="0" smtClean="0"/>
          </a:p>
          <a:p>
            <a:r>
              <a:rPr lang="en-US" baseline="0" dirty="0" smtClean="0"/>
              <a:t>It is also possible to connect a second GPU to the same PCI bus. This doubles the GPU computing power available in the node; however, this might not result on a doubling of the performance, because we add a second layer of communication, namely communication between the two GPUs through the PCI bus.</a:t>
            </a:r>
          </a:p>
          <a:p>
            <a:endParaRPr lang="en-US" baseline="0" dirty="0" smtClean="0"/>
          </a:p>
          <a:p>
            <a:r>
              <a:rPr lang="en-US" baseline="0" dirty="0" smtClean="0"/>
              <a:t>To alleviate the performance hit we get from communicating between the GPUs over the PCI bus, NVIDIA has developed a high speed interconnect called </a:t>
            </a:r>
            <a:r>
              <a:rPr lang="en-US" baseline="0" dirty="0" err="1" smtClean="0"/>
              <a:t>NVLink</a:t>
            </a:r>
            <a:r>
              <a:rPr lang="en-US" baseline="0" dirty="0" smtClean="0"/>
              <a:t>, that connects the two GPUs directly and significantly increases the rate of data transfer. </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3</a:t>
            </a:fld>
            <a:endParaRPr lang="en-US"/>
          </a:p>
        </p:txBody>
      </p:sp>
    </p:spTree>
    <p:extLst>
      <p:ext uri="{BB962C8B-B14F-4D97-AF65-F5344CB8AC3E}">
        <p14:creationId xmlns:p14="http://schemas.microsoft.com/office/powerpoint/2010/main" val="1725985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It</a:t>
            </a:r>
            <a:r>
              <a:rPr lang="en-US" baseline="0" dirty="0" smtClean="0"/>
              <a:t> is also possible to have two more GPUs connected to the CPU via a second PCI bus. While it might be technically feasible to run a simulation using all four GPUs, this could be a very bad idea if the software requires communication between all four GPUs, because communication between the two groups of GPUs would require data transfer over both PCI buses and the CPU, which would significantly hurt the performance.</a:t>
            </a:r>
          </a:p>
          <a:p>
            <a:endParaRPr lang="en-US" baseline="0" dirty="0" smtClean="0"/>
          </a:p>
          <a:p>
            <a:r>
              <a:rPr lang="en-US" baseline="0" dirty="0" smtClean="0"/>
              <a:t>Likewise, if one would like to run a simulation using two GPUs, it would be very wise to use two GPUs connected to the same PCI bus.</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4</a:t>
            </a:fld>
            <a:endParaRPr lang="en-US"/>
          </a:p>
        </p:txBody>
      </p:sp>
    </p:spTree>
    <p:extLst>
      <p:ext uri="{BB962C8B-B14F-4D97-AF65-F5344CB8AC3E}">
        <p14:creationId xmlns:p14="http://schemas.microsoft.com/office/powerpoint/2010/main" val="1725985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manually</a:t>
            </a:r>
            <a:r>
              <a:rPr lang="en-US" baseline="0" dirty="0" smtClean="0"/>
              <a:t> control the choice of GPUs for a simulation, we can set the CUDA_VISIBLE_DEVICES variable. Each GPU will have a unique ID, starting from 0. If we wish to run a simulation on GPUs 2 and 3, we would set CUDA_VISIBLE_DEVICES like this before running the simulation.</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5</a:t>
            </a:fld>
            <a:endParaRPr lang="en-US"/>
          </a:p>
        </p:txBody>
      </p:sp>
    </p:spTree>
    <p:extLst>
      <p:ext uri="{BB962C8B-B14F-4D97-AF65-F5344CB8AC3E}">
        <p14:creationId xmlns:p14="http://schemas.microsoft.com/office/powerpoint/2010/main" val="17259852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Different</a:t>
            </a:r>
            <a:r>
              <a:rPr lang="en-US" baseline="0" dirty="0" smtClean="0"/>
              <a:t> MD programs take different approaches to the use of GPUs for simulations. In the later versions of AMBER, they have decided to run all the calculations on the GPUs. This has some benefits and drawbacks. One benefit is that we get no drop in performance due to communication with the CPU. It is also cost efficient, since we don’t need to buy expensive GPU resources, and it has less power consumption. A drawback is that we need to run GPU-inefficient parts of the simulation on the GPU. This can also lead to less functionality, as some functions might be so ill-suited for the GPUs that there is no reason to implement them.</a:t>
            </a:r>
          </a:p>
          <a:p>
            <a:endParaRPr lang="en-US" baseline="0" dirty="0" smtClean="0"/>
          </a:p>
          <a:p>
            <a:r>
              <a:rPr lang="en-US" baseline="0" dirty="0" smtClean="0"/>
              <a:t>GROMACS on the other hand has decided to run the GPU-inefficient calculations on the CPU. This means that calculations better suited for the CPU does not need to run on the GPUs, and we get more functionality. However, we get a drop in performance due to communication between the GPUs and the CPU, and we need to invest in expensive CPU resources.</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6</a:t>
            </a:fld>
            <a:endParaRPr lang="en-US"/>
          </a:p>
        </p:txBody>
      </p:sp>
    </p:spTree>
    <p:extLst>
      <p:ext uri="{BB962C8B-B14F-4D97-AF65-F5344CB8AC3E}">
        <p14:creationId xmlns:p14="http://schemas.microsoft.com/office/powerpoint/2010/main" val="757749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a:t>
            </a:r>
            <a:r>
              <a:rPr lang="en-US" baseline="0" dirty="0" smtClean="0"/>
              <a:t> of the areas where we might be able to squeeze out some extra performance is the clock speed of the GPU and the possibility of using something called GPU Boost.</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7</a:t>
            </a:fld>
            <a:endParaRPr lang="en-US"/>
          </a:p>
        </p:txBody>
      </p:sp>
    </p:spTree>
    <p:extLst>
      <p:ext uri="{BB962C8B-B14F-4D97-AF65-F5344CB8AC3E}">
        <p14:creationId xmlns:p14="http://schemas.microsoft.com/office/powerpoint/2010/main" val="1948245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NVIDIA GPUs typically</a:t>
            </a:r>
            <a:r>
              <a:rPr lang="en-US" baseline="0" dirty="0" smtClean="0"/>
              <a:t> use a base clock set by the factory. This clock is lower and hence slower than the available boost clocks, however, it is low enough to keep the power consumption below a certain threshold.</a:t>
            </a:r>
          </a:p>
          <a:p>
            <a:endParaRPr lang="en-US" baseline="0" dirty="0" smtClean="0"/>
          </a:p>
          <a:p>
            <a:r>
              <a:rPr lang="en-US" baseline="0" dirty="0" smtClean="0"/>
              <a:t>Boost clocks on the other hand are higher and faster clock speeds manually selected by the user. The drawback of these are that the might push the power consumption above the threshold.</a:t>
            </a:r>
          </a:p>
          <a:p>
            <a:endParaRPr lang="en-US" baseline="0" dirty="0" smtClean="0"/>
          </a:p>
          <a:p>
            <a:r>
              <a:rPr lang="en-US" baseline="0" dirty="0" smtClean="0"/>
              <a:t>In order to activate a boost clock, we need to execute the following two commands. The first one enables what is known as persistence mode, which ensures that the GPU driver will remember your selected clock speed until the next time the machine is rebooted. In the next command, you set the desired clock speeds, the values of which will depend on the model of the GPU.</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8</a:t>
            </a:fld>
            <a:endParaRPr lang="en-US"/>
          </a:p>
        </p:txBody>
      </p:sp>
    </p:spTree>
    <p:extLst>
      <p:ext uri="{BB962C8B-B14F-4D97-AF65-F5344CB8AC3E}">
        <p14:creationId xmlns:p14="http://schemas.microsoft.com/office/powerpoint/2010/main" val="4019807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decide</a:t>
            </a:r>
            <a:r>
              <a:rPr lang="en-US" baseline="0" dirty="0" smtClean="0"/>
              <a:t> whether or not boost clocks can be used to increase the performance of our simulations, we need to take a look at the power draw on the GPU when running calculations at the base clock. This figure from NVIDIA shows the power draw on a K20X when running a range of different applications. This GPU has a threshold of 235W, and we can see that all of these applications are well within the limit. Of particular interest, we observe the presence of both AMBER, GROMACS, and NAMD in the figure.</a:t>
            </a:r>
            <a:endParaRPr lang="en-US" dirty="0"/>
          </a:p>
        </p:txBody>
      </p:sp>
      <p:sp>
        <p:nvSpPr>
          <p:cNvPr id="4" name="Slide Number Placeholder 3"/>
          <p:cNvSpPr>
            <a:spLocks noGrp="1"/>
          </p:cNvSpPr>
          <p:nvPr>
            <p:ph type="sldNum" sz="quarter" idx="10"/>
          </p:nvPr>
        </p:nvSpPr>
        <p:spPr/>
        <p:txBody>
          <a:bodyPr/>
          <a:lstStyle/>
          <a:p>
            <a:fld id="{30E2DFC2-FFD9-E149-9323-4A842D5AD6EC}" type="slidenum">
              <a:rPr lang="en-US" smtClean="0"/>
              <a:t>9</a:t>
            </a:fld>
            <a:endParaRPr lang="en-US"/>
          </a:p>
        </p:txBody>
      </p:sp>
    </p:spTree>
    <p:extLst>
      <p:ext uri="{BB962C8B-B14F-4D97-AF65-F5344CB8AC3E}">
        <p14:creationId xmlns:p14="http://schemas.microsoft.com/office/powerpoint/2010/main" val="354134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a-DK" smtClean="0"/>
              <a:t>Click to edit Master subtitle style</a:t>
            </a:r>
            <a:endParaRPr lang="en-US"/>
          </a:p>
        </p:txBody>
      </p:sp>
      <p:sp>
        <p:nvSpPr>
          <p:cNvPr id="4" name="Date Placeholder 3"/>
          <p:cNvSpPr>
            <a:spLocks noGrp="1"/>
          </p:cNvSpPr>
          <p:nvPr>
            <p:ph type="dt" sz="half" idx="10"/>
          </p:nvPr>
        </p:nvSpPr>
        <p:spPr/>
        <p:txBody>
          <a:bodyPr/>
          <a:lstStyle/>
          <a:p>
            <a:fld id="{4548CC11-C5E6-D445-B25C-512172D636CD}" type="datetimeFigureOut">
              <a:rPr lang="en-US" smtClean="0"/>
              <a:t>02/02/18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87ED8-FA7F-D345-98C5-49E0AF88214B}" type="slidenum">
              <a:rPr lang="en-US" smtClean="0"/>
              <a:t>‹#›</a:t>
            </a:fld>
            <a:endParaRPr lang="en-US"/>
          </a:p>
        </p:txBody>
      </p:sp>
    </p:spTree>
    <p:extLst>
      <p:ext uri="{BB962C8B-B14F-4D97-AF65-F5344CB8AC3E}">
        <p14:creationId xmlns:p14="http://schemas.microsoft.com/office/powerpoint/2010/main" val="45040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4548CC11-C5E6-D445-B25C-512172D636CD}" type="datetimeFigureOut">
              <a:rPr lang="en-US" smtClean="0"/>
              <a:t>02/02/18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87ED8-FA7F-D345-98C5-49E0AF88214B}" type="slidenum">
              <a:rPr lang="en-US" smtClean="0"/>
              <a:t>‹#›</a:t>
            </a:fld>
            <a:endParaRPr lang="en-US"/>
          </a:p>
        </p:txBody>
      </p:sp>
    </p:spTree>
    <p:extLst>
      <p:ext uri="{BB962C8B-B14F-4D97-AF65-F5344CB8AC3E}">
        <p14:creationId xmlns:p14="http://schemas.microsoft.com/office/powerpoint/2010/main" val="2781469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da-DK"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4548CC11-C5E6-D445-B25C-512172D636CD}" type="datetimeFigureOut">
              <a:rPr lang="en-US" smtClean="0"/>
              <a:t>02/02/18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87ED8-FA7F-D345-98C5-49E0AF88214B}" type="slidenum">
              <a:rPr lang="en-US" smtClean="0"/>
              <a:t>‹#›</a:t>
            </a:fld>
            <a:endParaRPr lang="en-US"/>
          </a:p>
        </p:txBody>
      </p:sp>
    </p:spTree>
    <p:extLst>
      <p:ext uri="{BB962C8B-B14F-4D97-AF65-F5344CB8AC3E}">
        <p14:creationId xmlns:p14="http://schemas.microsoft.com/office/powerpoint/2010/main" val="365781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10"/>
          </p:nvPr>
        </p:nvSpPr>
        <p:spPr/>
        <p:txBody>
          <a:bodyPr/>
          <a:lstStyle/>
          <a:p>
            <a:fld id="{4548CC11-C5E6-D445-B25C-512172D636CD}" type="datetimeFigureOut">
              <a:rPr lang="en-US" smtClean="0"/>
              <a:t>02/02/18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87ED8-FA7F-D345-98C5-49E0AF88214B}" type="slidenum">
              <a:rPr lang="en-US" smtClean="0"/>
              <a:t>‹#›</a:t>
            </a:fld>
            <a:endParaRPr lang="en-US"/>
          </a:p>
        </p:txBody>
      </p:sp>
    </p:spTree>
    <p:extLst>
      <p:ext uri="{BB962C8B-B14F-4D97-AF65-F5344CB8AC3E}">
        <p14:creationId xmlns:p14="http://schemas.microsoft.com/office/powerpoint/2010/main" val="4097819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da-DK"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a-DK" smtClean="0"/>
              <a:t>Click to edit Master text styles</a:t>
            </a:r>
          </a:p>
        </p:txBody>
      </p:sp>
      <p:sp>
        <p:nvSpPr>
          <p:cNvPr id="4" name="Date Placeholder 3"/>
          <p:cNvSpPr>
            <a:spLocks noGrp="1"/>
          </p:cNvSpPr>
          <p:nvPr>
            <p:ph type="dt" sz="half" idx="10"/>
          </p:nvPr>
        </p:nvSpPr>
        <p:spPr/>
        <p:txBody>
          <a:bodyPr/>
          <a:lstStyle/>
          <a:p>
            <a:fld id="{4548CC11-C5E6-D445-B25C-512172D636CD}" type="datetimeFigureOut">
              <a:rPr lang="en-US" smtClean="0"/>
              <a:t>02/02/18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0487ED8-FA7F-D345-98C5-49E0AF88214B}" type="slidenum">
              <a:rPr lang="en-US" smtClean="0"/>
              <a:t>‹#›</a:t>
            </a:fld>
            <a:endParaRPr lang="en-US"/>
          </a:p>
        </p:txBody>
      </p:sp>
    </p:spTree>
    <p:extLst>
      <p:ext uri="{BB962C8B-B14F-4D97-AF65-F5344CB8AC3E}">
        <p14:creationId xmlns:p14="http://schemas.microsoft.com/office/powerpoint/2010/main" val="3307643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5" name="Date Placeholder 4"/>
          <p:cNvSpPr>
            <a:spLocks noGrp="1"/>
          </p:cNvSpPr>
          <p:nvPr>
            <p:ph type="dt" sz="half" idx="10"/>
          </p:nvPr>
        </p:nvSpPr>
        <p:spPr/>
        <p:txBody>
          <a:bodyPr/>
          <a:lstStyle/>
          <a:p>
            <a:fld id="{4548CC11-C5E6-D445-B25C-512172D636CD}" type="datetimeFigureOut">
              <a:rPr lang="en-US" smtClean="0"/>
              <a:t>02/02/18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87ED8-FA7F-D345-98C5-49E0AF88214B}" type="slidenum">
              <a:rPr lang="en-US" smtClean="0"/>
              <a:t>‹#›</a:t>
            </a:fld>
            <a:endParaRPr lang="en-US"/>
          </a:p>
        </p:txBody>
      </p:sp>
    </p:spTree>
    <p:extLst>
      <p:ext uri="{BB962C8B-B14F-4D97-AF65-F5344CB8AC3E}">
        <p14:creationId xmlns:p14="http://schemas.microsoft.com/office/powerpoint/2010/main" val="3099125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a-DK"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7" name="Date Placeholder 6"/>
          <p:cNvSpPr>
            <a:spLocks noGrp="1"/>
          </p:cNvSpPr>
          <p:nvPr>
            <p:ph type="dt" sz="half" idx="10"/>
          </p:nvPr>
        </p:nvSpPr>
        <p:spPr/>
        <p:txBody>
          <a:bodyPr/>
          <a:lstStyle/>
          <a:p>
            <a:fld id="{4548CC11-C5E6-D445-B25C-512172D636CD}" type="datetimeFigureOut">
              <a:rPr lang="en-US" smtClean="0"/>
              <a:t>02/02/18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0487ED8-FA7F-D345-98C5-49E0AF88214B}" type="slidenum">
              <a:rPr lang="en-US" smtClean="0"/>
              <a:t>‹#›</a:t>
            </a:fld>
            <a:endParaRPr lang="en-US"/>
          </a:p>
        </p:txBody>
      </p:sp>
    </p:spTree>
    <p:extLst>
      <p:ext uri="{BB962C8B-B14F-4D97-AF65-F5344CB8AC3E}">
        <p14:creationId xmlns:p14="http://schemas.microsoft.com/office/powerpoint/2010/main" val="2660908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Date Placeholder 2"/>
          <p:cNvSpPr>
            <a:spLocks noGrp="1"/>
          </p:cNvSpPr>
          <p:nvPr>
            <p:ph type="dt" sz="half" idx="10"/>
          </p:nvPr>
        </p:nvSpPr>
        <p:spPr/>
        <p:txBody>
          <a:bodyPr/>
          <a:lstStyle/>
          <a:p>
            <a:fld id="{4548CC11-C5E6-D445-B25C-512172D636CD}" type="datetimeFigureOut">
              <a:rPr lang="en-US" smtClean="0"/>
              <a:t>02/02/18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0487ED8-FA7F-D345-98C5-49E0AF88214B}" type="slidenum">
              <a:rPr lang="en-US" smtClean="0"/>
              <a:t>‹#›</a:t>
            </a:fld>
            <a:endParaRPr lang="en-US"/>
          </a:p>
        </p:txBody>
      </p:sp>
    </p:spTree>
    <p:extLst>
      <p:ext uri="{BB962C8B-B14F-4D97-AF65-F5344CB8AC3E}">
        <p14:creationId xmlns:p14="http://schemas.microsoft.com/office/powerpoint/2010/main" val="521286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48CC11-C5E6-D445-B25C-512172D636CD}" type="datetimeFigureOut">
              <a:rPr lang="en-US" smtClean="0"/>
              <a:t>02/02/18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0487ED8-FA7F-D345-98C5-49E0AF88214B}" type="slidenum">
              <a:rPr lang="en-US" smtClean="0"/>
              <a:t>‹#›</a:t>
            </a:fld>
            <a:endParaRPr lang="en-US"/>
          </a:p>
        </p:txBody>
      </p:sp>
    </p:spTree>
    <p:extLst>
      <p:ext uri="{BB962C8B-B14F-4D97-AF65-F5344CB8AC3E}">
        <p14:creationId xmlns:p14="http://schemas.microsoft.com/office/powerpoint/2010/main" val="285889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da-DK"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Click to edit Master text styles</a:t>
            </a:r>
          </a:p>
        </p:txBody>
      </p:sp>
      <p:sp>
        <p:nvSpPr>
          <p:cNvPr id="5" name="Date Placeholder 4"/>
          <p:cNvSpPr>
            <a:spLocks noGrp="1"/>
          </p:cNvSpPr>
          <p:nvPr>
            <p:ph type="dt" sz="half" idx="10"/>
          </p:nvPr>
        </p:nvSpPr>
        <p:spPr/>
        <p:txBody>
          <a:bodyPr/>
          <a:lstStyle/>
          <a:p>
            <a:fld id="{4548CC11-C5E6-D445-B25C-512172D636CD}" type="datetimeFigureOut">
              <a:rPr lang="en-US" smtClean="0"/>
              <a:t>02/02/18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87ED8-FA7F-D345-98C5-49E0AF88214B}" type="slidenum">
              <a:rPr lang="en-US" smtClean="0"/>
              <a:t>‹#›</a:t>
            </a:fld>
            <a:endParaRPr lang="en-US"/>
          </a:p>
        </p:txBody>
      </p:sp>
    </p:spTree>
    <p:extLst>
      <p:ext uri="{BB962C8B-B14F-4D97-AF65-F5344CB8AC3E}">
        <p14:creationId xmlns:p14="http://schemas.microsoft.com/office/powerpoint/2010/main" val="236877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da-DK"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a-DK" smtClean="0"/>
              <a:t>Click to edit Master text styles</a:t>
            </a:r>
          </a:p>
        </p:txBody>
      </p:sp>
      <p:sp>
        <p:nvSpPr>
          <p:cNvPr id="5" name="Date Placeholder 4"/>
          <p:cNvSpPr>
            <a:spLocks noGrp="1"/>
          </p:cNvSpPr>
          <p:nvPr>
            <p:ph type="dt" sz="half" idx="10"/>
          </p:nvPr>
        </p:nvSpPr>
        <p:spPr/>
        <p:txBody>
          <a:bodyPr/>
          <a:lstStyle/>
          <a:p>
            <a:fld id="{4548CC11-C5E6-D445-B25C-512172D636CD}" type="datetimeFigureOut">
              <a:rPr lang="en-US" smtClean="0"/>
              <a:t>02/02/18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0487ED8-FA7F-D345-98C5-49E0AF88214B}" type="slidenum">
              <a:rPr lang="en-US" smtClean="0"/>
              <a:t>‹#›</a:t>
            </a:fld>
            <a:endParaRPr lang="en-US"/>
          </a:p>
        </p:txBody>
      </p:sp>
    </p:spTree>
    <p:extLst>
      <p:ext uri="{BB962C8B-B14F-4D97-AF65-F5344CB8AC3E}">
        <p14:creationId xmlns:p14="http://schemas.microsoft.com/office/powerpoint/2010/main" val="9832244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a-DK"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48CC11-C5E6-D445-B25C-512172D636CD}" type="datetimeFigureOut">
              <a:rPr lang="en-US" smtClean="0"/>
              <a:t>02/02/18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487ED8-FA7F-D345-98C5-49E0AF88214B}" type="slidenum">
              <a:rPr lang="en-US" smtClean="0"/>
              <a:t>‹#›</a:t>
            </a:fld>
            <a:endParaRPr lang="en-US"/>
          </a:p>
        </p:txBody>
      </p:sp>
    </p:spTree>
    <p:extLst>
      <p:ext uri="{BB962C8B-B14F-4D97-AF65-F5344CB8AC3E}">
        <p14:creationId xmlns:p14="http://schemas.microsoft.com/office/powerpoint/2010/main" val="31540515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chart" Target="../charts/char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chart" Target="../charts/char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hyperlink" Target="http://jade-hpc.readthedocs.io/en/latest/software/molecular-dynamics/gromac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708928"/>
            <a:ext cx="9144000" cy="1550125"/>
          </a:xfrm>
          <a:solidFill>
            <a:schemeClr val="bg1">
              <a:alpha val="73000"/>
            </a:schemeClr>
          </a:solidFill>
        </p:spPr>
        <p:txBody>
          <a:bodyPr>
            <a:normAutofit/>
          </a:bodyPr>
          <a:lstStyle/>
          <a:p>
            <a:r>
              <a:rPr lang="en-US" sz="1800" dirty="0">
                <a:latin typeface="FoundrySterling-Book"/>
                <a:cs typeface="FoundrySterling-Book"/>
              </a:rPr>
              <a:t>Using </a:t>
            </a:r>
            <a:r>
              <a:rPr lang="en-US" sz="1800" dirty="0" smtClean="0">
                <a:latin typeface="FoundrySterling-Book"/>
                <a:cs typeface="FoundrySterling-Book"/>
              </a:rPr>
              <a:t>GPUs </a:t>
            </a:r>
            <a:r>
              <a:rPr lang="en-US" sz="1800" dirty="0">
                <a:latin typeface="FoundrySterling-Book"/>
                <a:cs typeface="FoundrySterling-Book"/>
              </a:rPr>
              <a:t>with Molecular Dynamics codes: </a:t>
            </a:r>
            <a:r>
              <a:rPr lang="en-US" sz="1800" dirty="0" smtClean="0">
                <a:latin typeface="FoundrySterling-Book"/>
                <a:cs typeface="FoundrySterling-Book"/>
              </a:rPr>
              <a:t>optimizing </a:t>
            </a:r>
            <a:r>
              <a:rPr lang="en-US" sz="1800" dirty="0">
                <a:latin typeface="FoundrySterling-Book"/>
                <a:cs typeface="FoundrySterling-Book"/>
              </a:rPr>
              <a:t>usage from a user perspective</a:t>
            </a:r>
            <a:r>
              <a:rPr lang="en-US" sz="1800" dirty="0" smtClean="0">
                <a:latin typeface="FoundrySterling-Book"/>
                <a:cs typeface="FoundrySterling-Book"/>
              </a:rPr>
              <a:t/>
            </a:r>
            <a:br>
              <a:rPr lang="en-US" sz="1800" dirty="0" smtClean="0">
                <a:latin typeface="FoundrySterling-Book"/>
                <a:cs typeface="FoundrySterling-Book"/>
              </a:rPr>
            </a:br>
            <a:r>
              <a:rPr lang="en-US" sz="1800" dirty="0" smtClean="0">
                <a:latin typeface="FoundrySterling-Book"/>
                <a:cs typeface="FoundrySterling-Book"/>
              </a:rPr>
              <a:t/>
            </a:r>
            <a:br>
              <a:rPr lang="en-US" sz="1800" dirty="0" smtClean="0">
                <a:latin typeface="FoundrySterling-Book"/>
                <a:cs typeface="FoundrySterling-Book"/>
              </a:rPr>
            </a:br>
            <a:r>
              <a:rPr lang="en-US" sz="1800" dirty="0" smtClean="0">
                <a:latin typeface="FoundrySterling-Book"/>
                <a:cs typeface="FoundrySterling-Book"/>
              </a:rPr>
              <a:t>Dr. Ole Juul Andersen</a:t>
            </a:r>
            <a:r>
              <a:rPr lang="en-US" sz="1800" dirty="0">
                <a:latin typeface="FoundrySterling-Book"/>
                <a:cs typeface="FoundrySterling-Book"/>
              </a:rPr>
              <a:t/>
            </a:r>
            <a:br>
              <a:rPr lang="en-US" sz="1800" dirty="0">
                <a:latin typeface="FoundrySterling-Book"/>
                <a:cs typeface="FoundrySterling-Book"/>
              </a:rPr>
            </a:br>
            <a:r>
              <a:rPr lang="en-US" sz="1800" dirty="0" smtClean="0">
                <a:latin typeface="FoundrySterling-Book"/>
                <a:cs typeface="FoundrySterling-Book"/>
              </a:rPr>
              <a:t>CCK-11</a:t>
            </a:r>
            <a:br>
              <a:rPr lang="en-US" sz="1800" dirty="0" smtClean="0">
                <a:latin typeface="FoundrySterling-Book"/>
                <a:cs typeface="FoundrySterling-Book"/>
              </a:rPr>
            </a:br>
            <a:r>
              <a:rPr lang="en-US" sz="1800" dirty="0" smtClean="0">
                <a:latin typeface="FoundrySterling-Book"/>
                <a:cs typeface="FoundrySterling-Book"/>
              </a:rPr>
              <a:t>February 1, 2018</a:t>
            </a:r>
            <a:endParaRPr lang="en-US" sz="1800" dirty="0">
              <a:latin typeface="FoundrySterling-Book"/>
              <a:cs typeface="FoundrySterling-Book"/>
            </a:endParaRPr>
          </a:p>
        </p:txBody>
      </p:sp>
      <p:cxnSp>
        <p:nvCxnSpPr>
          <p:cNvPr id="7" name="Straight Connector 6"/>
          <p:cNvCxnSpPr/>
          <p:nvPr/>
        </p:nvCxnSpPr>
        <p:spPr>
          <a:xfrm>
            <a:off x="0" y="3227431"/>
            <a:ext cx="914400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1729056"/>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Power draw on </a:t>
            </a:r>
            <a:r>
              <a:rPr lang="en-US" sz="2400" dirty="0">
                <a:latin typeface="FoundrySterling-Book"/>
                <a:cs typeface="FoundrySterling-Book"/>
              </a:rPr>
              <a:t>local cluster </a:t>
            </a:r>
            <a:r>
              <a:rPr lang="en-US" sz="2400" dirty="0" smtClean="0">
                <a:latin typeface="FoundrySterling-Book"/>
                <a:cs typeface="FoundrySterling-Book"/>
              </a:rPr>
              <a:t>(K40: 235W </a:t>
            </a:r>
            <a:r>
              <a:rPr lang="en-US" sz="2400" dirty="0">
                <a:latin typeface="FoundrySterling-Book"/>
                <a:cs typeface="FoundrySterling-Book"/>
              </a:rPr>
              <a:t>threshold)</a:t>
            </a:r>
          </a:p>
        </p:txBody>
      </p:sp>
      <p:graphicFrame>
        <p:nvGraphicFramePr>
          <p:cNvPr id="6" name="Chart 5"/>
          <p:cNvGraphicFramePr>
            <a:graphicFrameLocks/>
          </p:cNvGraphicFramePr>
          <p:nvPr>
            <p:extLst>
              <p:ext uri="{D42A27DB-BD31-4B8C-83A1-F6EECF244321}">
                <p14:modId xmlns:p14="http://schemas.microsoft.com/office/powerpoint/2010/main" val="4120532238"/>
              </p:ext>
            </p:extLst>
          </p:nvPr>
        </p:nvGraphicFramePr>
        <p:xfrm>
          <a:off x="38100" y="1327150"/>
          <a:ext cx="9067800" cy="4203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25129747"/>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Power draw on </a:t>
            </a:r>
            <a:r>
              <a:rPr lang="en-US" sz="2400" dirty="0">
                <a:latin typeface="FoundrySterling-Book"/>
                <a:cs typeface="FoundrySterling-Book"/>
              </a:rPr>
              <a:t>local cluster </a:t>
            </a:r>
            <a:r>
              <a:rPr lang="en-US" sz="2400" dirty="0" smtClean="0">
                <a:latin typeface="FoundrySterling-Book"/>
                <a:cs typeface="FoundrySterling-Book"/>
              </a:rPr>
              <a:t>(K40: 235W </a:t>
            </a:r>
            <a:r>
              <a:rPr lang="en-US" sz="2400" dirty="0">
                <a:latin typeface="FoundrySterling-Book"/>
                <a:cs typeface="FoundrySterling-Book"/>
              </a:rPr>
              <a:t>threshold)</a:t>
            </a:r>
          </a:p>
        </p:txBody>
      </p:sp>
      <p:graphicFrame>
        <p:nvGraphicFramePr>
          <p:cNvPr id="6" name="Chart 5"/>
          <p:cNvGraphicFramePr>
            <a:graphicFrameLocks/>
          </p:cNvGraphicFramePr>
          <p:nvPr>
            <p:extLst>
              <p:ext uri="{D42A27DB-BD31-4B8C-83A1-F6EECF244321}">
                <p14:modId xmlns:p14="http://schemas.microsoft.com/office/powerpoint/2010/main" val="999662585"/>
              </p:ext>
            </p:extLst>
          </p:nvPr>
        </p:nvGraphicFramePr>
        <p:xfrm>
          <a:off x="38100" y="1327150"/>
          <a:ext cx="9067800" cy="42037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7479930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What happens if we surpass the power threshold?</a:t>
            </a:r>
            <a:endParaRPr lang="en-US" sz="2400" dirty="0">
              <a:latin typeface="FoundrySterling-Book"/>
              <a:cs typeface="FoundrySterling-Book"/>
            </a:endParaRPr>
          </a:p>
        </p:txBody>
      </p:sp>
      <p:sp>
        <p:nvSpPr>
          <p:cNvPr id="43" name="TextBox 42"/>
          <p:cNvSpPr txBox="1"/>
          <p:nvPr/>
        </p:nvSpPr>
        <p:spPr>
          <a:xfrm>
            <a:off x="368299" y="1244600"/>
            <a:ext cx="8089825" cy="2923878"/>
          </a:xfrm>
          <a:prstGeom prst="rect">
            <a:avLst/>
          </a:prstGeom>
          <a:noFill/>
        </p:spPr>
        <p:txBody>
          <a:bodyPr wrap="square" rtlCol="0">
            <a:spAutoFit/>
          </a:bodyPr>
          <a:lstStyle/>
          <a:p>
            <a:pPr marL="285750" indent="-285750">
              <a:spcBef>
                <a:spcPts val="1200"/>
              </a:spcBef>
              <a:buFont typeface="Arial"/>
              <a:buChar char="•"/>
            </a:pPr>
            <a:r>
              <a:rPr lang="en-US" dirty="0" smtClean="0">
                <a:latin typeface="FoundrySterling-Book"/>
                <a:cs typeface="FoundrySterling-Book"/>
              </a:rPr>
              <a:t>Clock speed will automatically decrease to get the consumption below the threshold.</a:t>
            </a:r>
          </a:p>
          <a:p>
            <a:pPr marL="285750" indent="-285750">
              <a:spcBef>
                <a:spcPts val="1200"/>
              </a:spcBef>
              <a:buFont typeface="Arial"/>
              <a:buChar char="•"/>
            </a:pPr>
            <a:endParaRPr lang="en-US" dirty="0">
              <a:latin typeface="FoundrySterling-Book"/>
              <a:cs typeface="FoundrySterling-Book"/>
            </a:endParaRPr>
          </a:p>
          <a:p>
            <a:pPr marL="285750" indent="-285750">
              <a:spcBef>
                <a:spcPts val="1200"/>
              </a:spcBef>
              <a:buFont typeface="Arial"/>
              <a:buChar char="•"/>
            </a:pPr>
            <a:r>
              <a:rPr lang="en-US" dirty="0" smtClean="0">
                <a:latin typeface="FoundrySterling-Book"/>
                <a:cs typeface="FoundrySterling-Book"/>
              </a:rPr>
              <a:t>Then why do we bother setting a base clock?</a:t>
            </a:r>
          </a:p>
          <a:p>
            <a:pPr marL="742950" lvl="1" indent="-285750">
              <a:spcBef>
                <a:spcPts val="1200"/>
              </a:spcBef>
              <a:buFont typeface="Arial"/>
              <a:buChar char="•"/>
            </a:pPr>
            <a:r>
              <a:rPr lang="en-US" dirty="0" smtClean="0">
                <a:latin typeface="FoundrySterling-Book"/>
                <a:cs typeface="FoundrySterling-Book"/>
              </a:rPr>
              <a:t>Some nodes in a cluster might have less access to cooling than others.</a:t>
            </a:r>
          </a:p>
          <a:p>
            <a:pPr marL="742950" lvl="1" indent="-285750">
              <a:spcBef>
                <a:spcPts val="1200"/>
              </a:spcBef>
              <a:buFont typeface="Arial"/>
              <a:buChar char="•"/>
            </a:pPr>
            <a:r>
              <a:rPr lang="en-US" dirty="0" smtClean="0">
                <a:latin typeface="FoundrySterling-Book"/>
                <a:cs typeface="FoundrySterling-Book"/>
              </a:rPr>
              <a:t>Some types of calculations spread across multiple GPUs require the calculations to be performed in lock-step, and hence need assurance that all GPUs run at the same clock speed. </a:t>
            </a:r>
            <a:endParaRPr lang="en-US" dirty="0">
              <a:latin typeface="FoundrySterling-Book"/>
              <a:cs typeface="FoundrySterling-Book"/>
            </a:endParaRPr>
          </a:p>
        </p:txBody>
      </p:sp>
    </p:spTree>
    <p:extLst>
      <p:ext uri="{BB962C8B-B14F-4D97-AF65-F5344CB8AC3E}">
        <p14:creationId xmlns:p14="http://schemas.microsoft.com/office/powerpoint/2010/main" val="2586092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3175000"/>
            <a:ext cx="8483600" cy="508000"/>
          </a:xfrm>
        </p:spPr>
        <p:txBody>
          <a:bodyPr anchor="t">
            <a:noAutofit/>
          </a:bodyPr>
          <a:lstStyle/>
          <a:p>
            <a:r>
              <a:rPr lang="en-US" sz="2400" dirty="0" smtClean="0">
                <a:latin typeface="FoundrySterling-Book"/>
                <a:cs typeface="FoundrySterling-Book"/>
              </a:rPr>
              <a:t>Optimizing performance: CPU binding</a:t>
            </a:r>
            <a:endParaRPr lang="en-US" sz="2400" dirty="0">
              <a:latin typeface="FoundrySterling-Book"/>
              <a:cs typeface="FoundrySterling-Book"/>
            </a:endParaRPr>
          </a:p>
        </p:txBody>
      </p:sp>
    </p:spTree>
    <p:extLst>
      <p:ext uri="{BB962C8B-B14F-4D97-AF65-F5344CB8AC3E}">
        <p14:creationId xmlns:p14="http://schemas.microsoft.com/office/powerpoint/2010/main" val="2938320848"/>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What is CPU binding?</a:t>
            </a:r>
            <a:endParaRPr lang="en-US" sz="2400" dirty="0">
              <a:latin typeface="FoundrySterling-Book"/>
              <a:cs typeface="FoundrySterling-Book"/>
            </a:endParaRPr>
          </a:p>
        </p:txBody>
      </p:sp>
      <p:sp>
        <p:nvSpPr>
          <p:cNvPr id="43" name="TextBox 42"/>
          <p:cNvSpPr txBox="1"/>
          <p:nvPr/>
        </p:nvSpPr>
        <p:spPr>
          <a:xfrm>
            <a:off x="368299" y="1244600"/>
            <a:ext cx="8089825" cy="369332"/>
          </a:xfrm>
          <a:prstGeom prst="rect">
            <a:avLst/>
          </a:prstGeom>
          <a:noFill/>
        </p:spPr>
        <p:txBody>
          <a:bodyPr wrap="square" rtlCol="0">
            <a:spAutoFit/>
          </a:bodyPr>
          <a:lstStyle/>
          <a:p>
            <a:pPr marL="285750" indent="-285750">
              <a:spcBef>
                <a:spcPts val="1200"/>
              </a:spcBef>
              <a:buFont typeface="Arial"/>
              <a:buChar char="•"/>
            </a:pPr>
            <a:r>
              <a:rPr lang="en-US" dirty="0" smtClean="0">
                <a:latin typeface="FoundrySterling-Book"/>
                <a:cs typeface="FoundrySterling-Book"/>
              </a:rPr>
              <a:t>Prevents process from being moved from one core to another.</a:t>
            </a:r>
            <a:endParaRPr lang="en-US" dirty="0">
              <a:latin typeface="FoundrySterling-Book"/>
              <a:cs typeface="FoundrySterling-Book"/>
            </a:endParaRPr>
          </a:p>
        </p:txBody>
      </p:sp>
      <p:sp>
        <p:nvSpPr>
          <p:cNvPr id="2" name="Rectangle 1"/>
          <p:cNvSpPr/>
          <p:nvPr/>
        </p:nvSpPr>
        <p:spPr>
          <a:xfrm>
            <a:off x="922486"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0</a:t>
            </a:r>
            <a:endParaRPr lang="en-US" sz="1400" dirty="0"/>
          </a:p>
        </p:txBody>
      </p:sp>
      <p:sp>
        <p:nvSpPr>
          <p:cNvPr id="5" name="Rectangle 4"/>
          <p:cNvSpPr/>
          <p:nvPr/>
        </p:nvSpPr>
        <p:spPr>
          <a:xfrm>
            <a:off x="1780572"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1</a:t>
            </a:r>
            <a:endParaRPr lang="en-US" sz="1400" dirty="0"/>
          </a:p>
        </p:txBody>
      </p:sp>
      <p:sp>
        <p:nvSpPr>
          <p:cNvPr id="6" name="Rectangle 5"/>
          <p:cNvSpPr/>
          <p:nvPr/>
        </p:nvSpPr>
        <p:spPr>
          <a:xfrm>
            <a:off x="2638658"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2</a:t>
            </a:r>
            <a:endParaRPr lang="en-US" sz="1400" dirty="0"/>
          </a:p>
        </p:txBody>
      </p:sp>
      <p:sp>
        <p:nvSpPr>
          <p:cNvPr id="7" name="Rectangle 6"/>
          <p:cNvSpPr/>
          <p:nvPr/>
        </p:nvSpPr>
        <p:spPr>
          <a:xfrm>
            <a:off x="3496744"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3</a:t>
            </a:r>
            <a:endParaRPr lang="en-US" sz="1400" dirty="0"/>
          </a:p>
        </p:txBody>
      </p:sp>
      <p:sp>
        <p:nvSpPr>
          <p:cNvPr id="8" name="Rectangle 7"/>
          <p:cNvSpPr/>
          <p:nvPr/>
        </p:nvSpPr>
        <p:spPr>
          <a:xfrm>
            <a:off x="4354830"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4</a:t>
            </a:r>
            <a:endParaRPr lang="en-US" sz="1400" dirty="0"/>
          </a:p>
        </p:txBody>
      </p:sp>
      <p:sp>
        <p:nvSpPr>
          <p:cNvPr id="9" name="Rectangle 8"/>
          <p:cNvSpPr/>
          <p:nvPr/>
        </p:nvSpPr>
        <p:spPr>
          <a:xfrm>
            <a:off x="5212916"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5</a:t>
            </a:r>
            <a:endParaRPr lang="en-US" sz="1400" dirty="0"/>
          </a:p>
        </p:txBody>
      </p:sp>
      <p:sp>
        <p:nvSpPr>
          <p:cNvPr id="10" name="Rectangle 9"/>
          <p:cNvSpPr/>
          <p:nvPr/>
        </p:nvSpPr>
        <p:spPr>
          <a:xfrm>
            <a:off x="6071002"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6</a:t>
            </a:r>
            <a:endParaRPr lang="en-US" sz="1400" dirty="0"/>
          </a:p>
        </p:txBody>
      </p:sp>
      <p:sp>
        <p:nvSpPr>
          <p:cNvPr id="11" name="Rectangle 10"/>
          <p:cNvSpPr/>
          <p:nvPr/>
        </p:nvSpPr>
        <p:spPr>
          <a:xfrm>
            <a:off x="6929090"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7</a:t>
            </a:r>
            <a:endParaRPr lang="en-US" sz="1400" dirty="0"/>
          </a:p>
        </p:txBody>
      </p:sp>
      <p:sp>
        <p:nvSpPr>
          <p:cNvPr id="12" name="Rectangle 11"/>
          <p:cNvSpPr/>
          <p:nvPr/>
        </p:nvSpPr>
        <p:spPr>
          <a:xfrm>
            <a:off x="922486"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3" name="Rectangle 12"/>
          <p:cNvSpPr/>
          <p:nvPr/>
        </p:nvSpPr>
        <p:spPr>
          <a:xfrm>
            <a:off x="1780572"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4" name="Rectangle 13"/>
          <p:cNvSpPr/>
          <p:nvPr/>
        </p:nvSpPr>
        <p:spPr>
          <a:xfrm>
            <a:off x="2638658"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5" name="Rectangle 14"/>
          <p:cNvSpPr/>
          <p:nvPr/>
        </p:nvSpPr>
        <p:spPr>
          <a:xfrm>
            <a:off x="3496744"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6" name="Rectangle 15"/>
          <p:cNvSpPr/>
          <p:nvPr/>
        </p:nvSpPr>
        <p:spPr>
          <a:xfrm>
            <a:off x="4354830"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7" name="Rectangle 16"/>
          <p:cNvSpPr/>
          <p:nvPr/>
        </p:nvSpPr>
        <p:spPr>
          <a:xfrm>
            <a:off x="5212916"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8" name="Rectangle 17"/>
          <p:cNvSpPr/>
          <p:nvPr/>
        </p:nvSpPr>
        <p:spPr>
          <a:xfrm>
            <a:off x="6071002"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9" name="Rectangle 18"/>
          <p:cNvSpPr/>
          <p:nvPr/>
        </p:nvSpPr>
        <p:spPr>
          <a:xfrm>
            <a:off x="6929088"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20" name="Rectangle 19"/>
          <p:cNvSpPr/>
          <p:nvPr/>
        </p:nvSpPr>
        <p:spPr>
          <a:xfrm>
            <a:off x="922486" y="2693460"/>
            <a:ext cx="718821" cy="19170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OS</a:t>
            </a:r>
            <a:endParaRPr lang="en-US" sz="1000" dirty="0"/>
          </a:p>
        </p:txBody>
      </p:sp>
      <p:sp>
        <p:nvSpPr>
          <p:cNvPr id="21" name="Rectangle 20"/>
          <p:cNvSpPr/>
          <p:nvPr/>
        </p:nvSpPr>
        <p:spPr>
          <a:xfrm>
            <a:off x="922486" y="3037566"/>
            <a:ext cx="718821" cy="19170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OS</a:t>
            </a:r>
            <a:endParaRPr lang="en-US" sz="1000" dirty="0"/>
          </a:p>
        </p:txBody>
      </p:sp>
    </p:spTree>
    <p:extLst>
      <p:ext uri="{BB962C8B-B14F-4D97-AF65-F5344CB8AC3E}">
        <p14:creationId xmlns:p14="http://schemas.microsoft.com/office/powerpoint/2010/main" val="384196534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What is CPU binding?</a:t>
            </a:r>
            <a:endParaRPr lang="en-US" sz="2400" dirty="0">
              <a:latin typeface="FoundrySterling-Book"/>
              <a:cs typeface="FoundrySterling-Book"/>
            </a:endParaRPr>
          </a:p>
        </p:txBody>
      </p:sp>
      <p:sp>
        <p:nvSpPr>
          <p:cNvPr id="43" name="TextBox 42"/>
          <p:cNvSpPr txBox="1"/>
          <p:nvPr/>
        </p:nvSpPr>
        <p:spPr>
          <a:xfrm>
            <a:off x="368299" y="1244600"/>
            <a:ext cx="8089825" cy="369332"/>
          </a:xfrm>
          <a:prstGeom prst="rect">
            <a:avLst/>
          </a:prstGeom>
          <a:noFill/>
        </p:spPr>
        <p:txBody>
          <a:bodyPr wrap="square" rtlCol="0">
            <a:spAutoFit/>
          </a:bodyPr>
          <a:lstStyle/>
          <a:p>
            <a:pPr marL="285750" indent="-285750">
              <a:spcBef>
                <a:spcPts val="1200"/>
              </a:spcBef>
              <a:buFont typeface="Arial"/>
              <a:buChar char="•"/>
            </a:pPr>
            <a:r>
              <a:rPr lang="en-US" dirty="0" smtClean="0">
                <a:latin typeface="FoundrySterling-Book"/>
                <a:cs typeface="FoundrySterling-Book"/>
              </a:rPr>
              <a:t>Prevents process from being moved from one core to another.</a:t>
            </a:r>
            <a:endParaRPr lang="en-US" dirty="0">
              <a:latin typeface="FoundrySterling-Book"/>
              <a:cs typeface="FoundrySterling-Book"/>
            </a:endParaRPr>
          </a:p>
        </p:txBody>
      </p:sp>
      <p:sp>
        <p:nvSpPr>
          <p:cNvPr id="2" name="Rectangle 1"/>
          <p:cNvSpPr/>
          <p:nvPr/>
        </p:nvSpPr>
        <p:spPr>
          <a:xfrm>
            <a:off x="922486"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0</a:t>
            </a:r>
            <a:endParaRPr lang="en-US" sz="1400" dirty="0"/>
          </a:p>
        </p:txBody>
      </p:sp>
      <p:sp>
        <p:nvSpPr>
          <p:cNvPr id="5" name="Rectangle 4"/>
          <p:cNvSpPr/>
          <p:nvPr/>
        </p:nvSpPr>
        <p:spPr>
          <a:xfrm>
            <a:off x="1780572"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1</a:t>
            </a:r>
            <a:endParaRPr lang="en-US" sz="1400" dirty="0"/>
          </a:p>
        </p:txBody>
      </p:sp>
      <p:sp>
        <p:nvSpPr>
          <p:cNvPr id="6" name="Rectangle 5"/>
          <p:cNvSpPr/>
          <p:nvPr/>
        </p:nvSpPr>
        <p:spPr>
          <a:xfrm>
            <a:off x="2638658"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2</a:t>
            </a:r>
            <a:endParaRPr lang="en-US" sz="1400" dirty="0"/>
          </a:p>
        </p:txBody>
      </p:sp>
      <p:sp>
        <p:nvSpPr>
          <p:cNvPr id="7" name="Rectangle 6"/>
          <p:cNvSpPr/>
          <p:nvPr/>
        </p:nvSpPr>
        <p:spPr>
          <a:xfrm>
            <a:off x="3496744"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3</a:t>
            </a:r>
            <a:endParaRPr lang="en-US" sz="1400" dirty="0"/>
          </a:p>
        </p:txBody>
      </p:sp>
      <p:sp>
        <p:nvSpPr>
          <p:cNvPr id="8" name="Rectangle 7"/>
          <p:cNvSpPr/>
          <p:nvPr/>
        </p:nvSpPr>
        <p:spPr>
          <a:xfrm>
            <a:off x="4354830"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4</a:t>
            </a:r>
            <a:endParaRPr lang="en-US" sz="1400" dirty="0"/>
          </a:p>
        </p:txBody>
      </p:sp>
      <p:sp>
        <p:nvSpPr>
          <p:cNvPr id="9" name="Rectangle 8"/>
          <p:cNvSpPr/>
          <p:nvPr/>
        </p:nvSpPr>
        <p:spPr>
          <a:xfrm>
            <a:off x="5212916"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5</a:t>
            </a:r>
            <a:endParaRPr lang="en-US" sz="1400" dirty="0"/>
          </a:p>
        </p:txBody>
      </p:sp>
      <p:sp>
        <p:nvSpPr>
          <p:cNvPr id="10" name="Rectangle 9"/>
          <p:cNvSpPr/>
          <p:nvPr/>
        </p:nvSpPr>
        <p:spPr>
          <a:xfrm>
            <a:off x="6071002"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6</a:t>
            </a:r>
            <a:endParaRPr lang="en-US" sz="1400" dirty="0"/>
          </a:p>
        </p:txBody>
      </p:sp>
      <p:sp>
        <p:nvSpPr>
          <p:cNvPr id="11" name="Rectangle 10"/>
          <p:cNvSpPr/>
          <p:nvPr/>
        </p:nvSpPr>
        <p:spPr>
          <a:xfrm>
            <a:off x="6929090"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7</a:t>
            </a:r>
            <a:endParaRPr lang="en-US" sz="1400" dirty="0"/>
          </a:p>
        </p:txBody>
      </p:sp>
      <p:sp>
        <p:nvSpPr>
          <p:cNvPr id="12" name="Rectangle 11"/>
          <p:cNvSpPr/>
          <p:nvPr/>
        </p:nvSpPr>
        <p:spPr>
          <a:xfrm>
            <a:off x="922486" y="3037566"/>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3" name="Rectangle 12"/>
          <p:cNvSpPr/>
          <p:nvPr/>
        </p:nvSpPr>
        <p:spPr>
          <a:xfrm>
            <a:off x="1780572"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4" name="Rectangle 13"/>
          <p:cNvSpPr/>
          <p:nvPr/>
        </p:nvSpPr>
        <p:spPr>
          <a:xfrm>
            <a:off x="2638658"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5" name="Rectangle 14"/>
          <p:cNvSpPr/>
          <p:nvPr/>
        </p:nvSpPr>
        <p:spPr>
          <a:xfrm>
            <a:off x="3496744"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6" name="Rectangle 15"/>
          <p:cNvSpPr/>
          <p:nvPr/>
        </p:nvSpPr>
        <p:spPr>
          <a:xfrm>
            <a:off x="4354830"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7" name="Rectangle 16"/>
          <p:cNvSpPr/>
          <p:nvPr/>
        </p:nvSpPr>
        <p:spPr>
          <a:xfrm>
            <a:off x="5212916"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8" name="Rectangle 17"/>
          <p:cNvSpPr/>
          <p:nvPr/>
        </p:nvSpPr>
        <p:spPr>
          <a:xfrm>
            <a:off x="6071002"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9" name="Rectangle 18"/>
          <p:cNvSpPr/>
          <p:nvPr/>
        </p:nvSpPr>
        <p:spPr>
          <a:xfrm>
            <a:off x="6929088"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20" name="Rectangle 19"/>
          <p:cNvSpPr/>
          <p:nvPr/>
        </p:nvSpPr>
        <p:spPr>
          <a:xfrm>
            <a:off x="922486" y="2693460"/>
            <a:ext cx="718821" cy="19170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OS</a:t>
            </a:r>
            <a:endParaRPr lang="en-US" sz="1000" dirty="0"/>
          </a:p>
        </p:txBody>
      </p:sp>
      <p:sp>
        <p:nvSpPr>
          <p:cNvPr id="22" name="Rectangle 21"/>
          <p:cNvSpPr/>
          <p:nvPr/>
        </p:nvSpPr>
        <p:spPr>
          <a:xfrm>
            <a:off x="922486" y="2349354"/>
            <a:ext cx="718821" cy="19170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OS</a:t>
            </a:r>
            <a:endParaRPr lang="en-US" sz="1000" dirty="0"/>
          </a:p>
        </p:txBody>
      </p:sp>
    </p:spTree>
    <p:extLst>
      <p:ext uri="{BB962C8B-B14F-4D97-AF65-F5344CB8AC3E}">
        <p14:creationId xmlns:p14="http://schemas.microsoft.com/office/powerpoint/2010/main" val="3155724368"/>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What is CPU binding?</a:t>
            </a:r>
            <a:endParaRPr lang="en-US" sz="2400" dirty="0">
              <a:latin typeface="FoundrySterling-Book"/>
              <a:cs typeface="FoundrySterling-Book"/>
            </a:endParaRPr>
          </a:p>
        </p:txBody>
      </p:sp>
      <p:sp>
        <p:nvSpPr>
          <p:cNvPr id="43" name="TextBox 42"/>
          <p:cNvSpPr txBox="1"/>
          <p:nvPr/>
        </p:nvSpPr>
        <p:spPr>
          <a:xfrm>
            <a:off x="368299" y="1244600"/>
            <a:ext cx="8089825" cy="369332"/>
          </a:xfrm>
          <a:prstGeom prst="rect">
            <a:avLst/>
          </a:prstGeom>
          <a:noFill/>
        </p:spPr>
        <p:txBody>
          <a:bodyPr wrap="square" rtlCol="0">
            <a:spAutoFit/>
          </a:bodyPr>
          <a:lstStyle/>
          <a:p>
            <a:pPr marL="285750" indent="-285750">
              <a:spcBef>
                <a:spcPts val="1200"/>
              </a:spcBef>
              <a:buFont typeface="Arial"/>
              <a:buChar char="•"/>
            </a:pPr>
            <a:r>
              <a:rPr lang="en-US" dirty="0" smtClean="0">
                <a:latin typeface="FoundrySterling-Book"/>
                <a:cs typeface="FoundrySterling-Book"/>
              </a:rPr>
              <a:t>Prevents process from being moved from one core to another.</a:t>
            </a:r>
            <a:endParaRPr lang="en-US" dirty="0">
              <a:latin typeface="FoundrySterling-Book"/>
              <a:cs typeface="FoundrySterling-Book"/>
            </a:endParaRPr>
          </a:p>
        </p:txBody>
      </p:sp>
      <p:sp>
        <p:nvSpPr>
          <p:cNvPr id="2" name="Rectangle 1"/>
          <p:cNvSpPr/>
          <p:nvPr/>
        </p:nvSpPr>
        <p:spPr>
          <a:xfrm>
            <a:off x="922486"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0</a:t>
            </a:r>
            <a:endParaRPr lang="en-US" sz="1400" dirty="0"/>
          </a:p>
        </p:txBody>
      </p:sp>
      <p:sp>
        <p:nvSpPr>
          <p:cNvPr id="5" name="Rectangle 4"/>
          <p:cNvSpPr/>
          <p:nvPr/>
        </p:nvSpPr>
        <p:spPr>
          <a:xfrm>
            <a:off x="1780572"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1</a:t>
            </a:r>
            <a:endParaRPr lang="en-US" sz="1400" dirty="0"/>
          </a:p>
        </p:txBody>
      </p:sp>
      <p:sp>
        <p:nvSpPr>
          <p:cNvPr id="6" name="Rectangle 5"/>
          <p:cNvSpPr/>
          <p:nvPr/>
        </p:nvSpPr>
        <p:spPr>
          <a:xfrm>
            <a:off x="2638658"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2</a:t>
            </a:r>
            <a:endParaRPr lang="en-US" sz="1400" dirty="0"/>
          </a:p>
        </p:txBody>
      </p:sp>
      <p:sp>
        <p:nvSpPr>
          <p:cNvPr id="7" name="Rectangle 6"/>
          <p:cNvSpPr/>
          <p:nvPr/>
        </p:nvSpPr>
        <p:spPr>
          <a:xfrm>
            <a:off x="3496744"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3</a:t>
            </a:r>
            <a:endParaRPr lang="en-US" sz="1400" dirty="0"/>
          </a:p>
        </p:txBody>
      </p:sp>
      <p:sp>
        <p:nvSpPr>
          <p:cNvPr id="8" name="Rectangle 7"/>
          <p:cNvSpPr/>
          <p:nvPr/>
        </p:nvSpPr>
        <p:spPr>
          <a:xfrm>
            <a:off x="4354830"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4</a:t>
            </a:r>
            <a:endParaRPr lang="en-US" sz="1400" dirty="0"/>
          </a:p>
        </p:txBody>
      </p:sp>
      <p:sp>
        <p:nvSpPr>
          <p:cNvPr id="9" name="Rectangle 8"/>
          <p:cNvSpPr/>
          <p:nvPr/>
        </p:nvSpPr>
        <p:spPr>
          <a:xfrm>
            <a:off x="5212916"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5</a:t>
            </a:r>
            <a:endParaRPr lang="en-US" sz="1400" dirty="0"/>
          </a:p>
        </p:txBody>
      </p:sp>
      <p:sp>
        <p:nvSpPr>
          <p:cNvPr id="10" name="Rectangle 9"/>
          <p:cNvSpPr/>
          <p:nvPr/>
        </p:nvSpPr>
        <p:spPr>
          <a:xfrm>
            <a:off x="6071002"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6</a:t>
            </a:r>
            <a:endParaRPr lang="en-US" sz="1400" dirty="0"/>
          </a:p>
        </p:txBody>
      </p:sp>
      <p:sp>
        <p:nvSpPr>
          <p:cNvPr id="11" name="Rectangle 10"/>
          <p:cNvSpPr/>
          <p:nvPr/>
        </p:nvSpPr>
        <p:spPr>
          <a:xfrm>
            <a:off x="6929090"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7</a:t>
            </a:r>
            <a:endParaRPr lang="en-US" sz="1400" dirty="0"/>
          </a:p>
        </p:txBody>
      </p:sp>
      <p:sp>
        <p:nvSpPr>
          <p:cNvPr id="12" name="Rectangle 11"/>
          <p:cNvSpPr/>
          <p:nvPr/>
        </p:nvSpPr>
        <p:spPr>
          <a:xfrm>
            <a:off x="1780572" y="2694409"/>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3" name="Rectangle 12"/>
          <p:cNvSpPr/>
          <p:nvPr/>
        </p:nvSpPr>
        <p:spPr>
          <a:xfrm>
            <a:off x="1780572"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4" name="Rectangle 13"/>
          <p:cNvSpPr/>
          <p:nvPr/>
        </p:nvSpPr>
        <p:spPr>
          <a:xfrm>
            <a:off x="2638658"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5" name="Rectangle 14"/>
          <p:cNvSpPr/>
          <p:nvPr/>
        </p:nvSpPr>
        <p:spPr>
          <a:xfrm>
            <a:off x="3496744"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6" name="Rectangle 15"/>
          <p:cNvSpPr/>
          <p:nvPr/>
        </p:nvSpPr>
        <p:spPr>
          <a:xfrm>
            <a:off x="4354830"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7" name="Rectangle 16"/>
          <p:cNvSpPr/>
          <p:nvPr/>
        </p:nvSpPr>
        <p:spPr>
          <a:xfrm>
            <a:off x="5212916"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8" name="Rectangle 17"/>
          <p:cNvSpPr/>
          <p:nvPr/>
        </p:nvSpPr>
        <p:spPr>
          <a:xfrm>
            <a:off x="6071002"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9" name="Rectangle 18"/>
          <p:cNvSpPr/>
          <p:nvPr/>
        </p:nvSpPr>
        <p:spPr>
          <a:xfrm>
            <a:off x="6929088"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20" name="Rectangle 19"/>
          <p:cNvSpPr/>
          <p:nvPr/>
        </p:nvSpPr>
        <p:spPr>
          <a:xfrm>
            <a:off x="922486" y="2693460"/>
            <a:ext cx="718821" cy="19170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OS</a:t>
            </a:r>
            <a:endParaRPr lang="en-US" sz="1000" dirty="0"/>
          </a:p>
        </p:txBody>
      </p:sp>
      <p:sp>
        <p:nvSpPr>
          <p:cNvPr id="22" name="Rectangle 21"/>
          <p:cNvSpPr/>
          <p:nvPr/>
        </p:nvSpPr>
        <p:spPr>
          <a:xfrm>
            <a:off x="922486" y="2349354"/>
            <a:ext cx="718821" cy="19170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OS</a:t>
            </a:r>
            <a:endParaRPr lang="en-US" sz="1000" dirty="0"/>
          </a:p>
        </p:txBody>
      </p:sp>
    </p:spTree>
    <p:extLst>
      <p:ext uri="{BB962C8B-B14F-4D97-AF65-F5344CB8AC3E}">
        <p14:creationId xmlns:p14="http://schemas.microsoft.com/office/powerpoint/2010/main" val="1033726116"/>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What is CPU binding?</a:t>
            </a:r>
            <a:endParaRPr lang="en-US" sz="2400" dirty="0">
              <a:latin typeface="FoundrySterling-Book"/>
              <a:cs typeface="FoundrySterling-Book"/>
            </a:endParaRPr>
          </a:p>
        </p:txBody>
      </p:sp>
      <p:sp>
        <p:nvSpPr>
          <p:cNvPr id="43" name="TextBox 42"/>
          <p:cNvSpPr txBox="1"/>
          <p:nvPr/>
        </p:nvSpPr>
        <p:spPr>
          <a:xfrm>
            <a:off x="368299" y="1244600"/>
            <a:ext cx="8089825" cy="369332"/>
          </a:xfrm>
          <a:prstGeom prst="rect">
            <a:avLst/>
          </a:prstGeom>
          <a:noFill/>
        </p:spPr>
        <p:txBody>
          <a:bodyPr wrap="square" rtlCol="0">
            <a:spAutoFit/>
          </a:bodyPr>
          <a:lstStyle/>
          <a:p>
            <a:pPr marL="285750" indent="-285750">
              <a:spcBef>
                <a:spcPts val="1200"/>
              </a:spcBef>
              <a:buFont typeface="Arial"/>
              <a:buChar char="•"/>
            </a:pPr>
            <a:r>
              <a:rPr lang="en-US" dirty="0" smtClean="0">
                <a:latin typeface="FoundrySterling-Book"/>
                <a:cs typeface="FoundrySterling-Book"/>
              </a:rPr>
              <a:t>Prevents process from being moved from one core to another.</a:t>
            </a:r>
            <a:endParaRPr lang="en-US" dirty="0">
              <a:latin typeface="FoundrySterling-Book"/>
              <a:cs typeface="FoundrySterling-Book"/>
            </a:endParaRPr>
          </a:p>
        </p:txBody>
      </p:sp>
      <p:sp>
        <p:nvSpPr>
          <p:cNvPr id="2" name="Rectangle 1"/>
          <p:cNvSpPr/>
          <p:nvPr/>
        </p:nvSpPr>
        <p:spPr>
          <a:xfrm>
            <a:off x="922486"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0</a:t>
            </a:r>
            <a:endParaRPr lang="en-US" sz="1400" dirty="0"/>
          </a:p>
        </p:txBody>
      </p:sp>
      <p:sp>
        <p:nvSpPr>
          <p:cNvPr id="5" name="Rectangle 4"/>
          <p:cNvSpPr/>
          <p:nvPr/>
        </p:nvSpPr>
        <p:spPr>
          <a:xfrm>
            <a:off x="1780572"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1</a:t>
            </a:r>
            <a:endParaRPr lang="en-US" sz="1400" dirty="0"/>
          </a:p>
        </p:txBody>
      </p:sp>
      <p:sp>
        <p:nvSpPr>
          <p:cNvPr id="6" name="Rectangle 5"/>
          <p:cNvSpPr/>
          <p:nvPr/>
        </p:nvSpPr>
        <p:spPr>
          <a:xfrm>
            <a:off x="2638658"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2</a:t>
            </a:r>
            <a:endParaRPr lang="en-US" sz="1400" dirty="0"/>
          </a:p>
        </p:txBody>
      </p:sp>
      <p:sp>
        <p:nvSpPr>
          <p:cNvPr id="7" name="Rectangle 6"/>
          <p:cNvSpPr/>
          <p:nvPr/>
        </p:nvSpPr>
        <p:spPr>
          <a:xfrm>
            <a:off x="3496744"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3</a:t>
            </a:r>
            <a:endParaRPr lang="en-US" sz="1400" dirty="0"/>
          </a:p>
        </p:txBody>
      </p:sp>
      <p:sp>
        <p:nvSpPr>
          <p:cNvPr id="8" name="Rectangle 7"/>
          <p:cNvSpPr/>
          <p:nvPr/>
        </p:nvSpPr>
        <p:spPr>
          <a:xfrm>
            <a:off x="4354830"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4</a:t>
            </a:r>
            <a:endParaRPr lang="en-US" sz="1400" dirty="0"/>
          </a:p>
        </p:txBody>
      </p:sp>
      <p:sp>
        <p:nvSpPr>
          <p:cNvPr id="9" name="Rectangle 8"/>
          <p:cNvSpPr/>
          <p:nvPr/>
        </p:nvSpPr>
        <p:spPr>
          <a:xfrm>
            <a:off x="5212916"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5</a:t>
            </a:r>
            <a:endParaRPr lang="en-US" sz="1400" dirty="0"/>
          </a:p>
        </p:txBody>
      </p:sp>
      <p:sp>
        <p:nvSpPr>
          <p:cNvPr id="10" name="Rectangle 9"/>
          <p:cNvSpPr/>
          <p:nvPr/>
        </p:nvSpPr>
        <p:spPr>
          <a:xfrm>
            <a:off x="6071002"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6</a:t>
            </a:r>
            <a:endParaRPr lang="en-US" sz="1400" dirty="0"/>
          </a:p>
        </p:txBody>
      </p:sp>
      <p:sp>
        <p:nvSpPr>
          <p:cNvPr id="11" name="Rectangle 10"/>
          <p:cNvSpPr/>
          <p:nvPr/>
        </p:nvSpPr>
        <p:spPr>
          <a:xfrm>
            <a:off x="6929090"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7</a:t>
            </a:r>
            <a:endParaRPr lang="en-US" sz="1400" dirty="0"/>
          </a:p>
        </p:txBody>
      </p:sp>
      <p:sp>
        <p:nvSpPr>
          <p:cNvPr id="12" name="Rectangle 11"/>
          <p:cNvSpPr/>
          <p:nvPr/>
        </p:nvSpPr>
        <p:spPr>
          <a:xfrm>
            <a:off x="922486" y="3037566"/>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3" name="Rectangle 12"/>
          <p:cNvSpPr/>
          <p:nvPr/>
        </p:nvSpPr>
        <p:spPr>
          <a:xfrm>
            <a:off x="1780572"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4" name="Rectangle 13"/>
          <p:cNvSpPr/>
          <p:nvPr/>
        </p:nvSpPr>
        <p:spPr>
          <a:xfrm>
            <a:off x="2638658"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5" name="Rectangle 14"/>
          <p:cNvSpPr/>
          <p:nvPr/>
        </p:nvSpPr>
        <p:spPr>
          <a:xfrm>
            <a:off x="3496744"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6" name="Rectangle 15"/>
          <p:cNvSpPr/>
          <p:nvPr/>
        </p:nvSpPr>
        <p:spPr>
          <a:xfrm>
            <a:off x="4354830"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7" name="Rectangle 16"/>
          <p:cNvSpPr/>
          <p:nvPr/>
        </p:nvSpPr>
        <p:spPr>
          <a:xfrm>
            <a:off x="5212916"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8" name="Rectangle 17"/>
          <p:cNvSpPr/>
          <p:nvPr/>
        </p:nvSpPr>
        <p:spPr>
          <a:xfrm>
            <a:off x="6071002"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9" name="Rectangle 18"/>
          <p:cNvSpPr/>
          <p:nvPr/>
        </p:nvSpPr>
        <p:spPr>
          <a:xfrm>
            <a:off x="6929088"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20" name="Rectangle 19"/>
          <p:cNvSpPr/>
          <p:nvPr/>
        </p:nvSpPr>
        <p:spPr>
          <a:xfrm>
            <a:off x="922486" y="2693460"/>
            <a:ext cx="718821" cy="19170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OS</a:t>
            </a:r>
            <a:endParaRPr lang="en-US" sz="1000" dirty="0"/>
          </a:p>
        </p:txBody>
      </p:sp>
      <p:sp>
        <p:nvSpPr>
          <p:cNvPr id="22" name="Rectangle 21"/>
          <p:cNvSpPr/>
          <p:nvPr/>
        </p:nvSpPr>
        <p:spPr>
          <a:xfrm>
            <a:off x="922486" y="2349354"/>
            <a:ext cx="718821" cy="191706"/>
          </a:xfrm>
          <a:prstGeom prst="rect">
            <a:avLst/>
          </a:prstGeom>
          <a:solidFill>
            <a:schemeClr val="accent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OS</a:t>
            </a:r>
            <a:endParaRPr lang="en-US" sz="1000" dirty="0"/>
          </a:p>
        </p:txBody>
      </p:sp>
    </p:spTree>
    <p:extLst>
      <p:ext uri="{BB962C8B-B14F-4D97-AF65-F5344CB8AC3E}">
        <p14:creationId xmlns:p14="http://schemas.microsoft.com/office/powerpoint/2010/main" val="2167467352"/>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What is CPU binding?</a:t>
            </a:r>
            <a:endParaRPr lang="en-US" sz="2400" dirty="0">
              <a:latin typeface="FoundrySterling-Book"/>
              <a:cs typeface="FoundrySterling-Book"/>
            </a:endParaRPr>
          </a:p>
        </p:txBody>
      </p:sp>
      <p:sp>
        <p:nvSpPr>
          <p:cNvPr id="43" name="TextBox 42"/>
          <p:cNvSpPr txBox="1"/>
          <p:nvPr/>
        </p:nvSpPr>
        <p:spPr>
          <a:xfrm>
            <a:off x="368299" y="1244600"/>
            <a:ext cx="8089825" cy="369332"/>
          </a:xfrm>
          <a:prstGeom prst="rect">
            <a:avLst/>
          </a:prstGeom>
          <a:noFill/>
        </p:spPr>
        <p:txBody>
          <a:bodyPr wrap="square" rtlCol="0">
            <a:spAutoFit/>
          </a:bodyPr>
          <a:lstStyle/>
          <a:p>
            <a:pPr marL="285750" indent="-285750">
              <a:spcBef>
                <a:spcPts val="1200"/>
              </a:spcBef>
              <a:buFont typeface="Arial"/>
              <a:buChar char="•"/>
            </a:pPr>
            <a:r>
              <a:rPr lang="en-US" dirty="0" smtClean="0">
                <a:latin typeface="FoundrySterling-Book"/>
                <a:cs typeface="FoundrySterling-Book"/>
              </a:rPr>
              <a:t>Prevents process from being moved from one core to another.</a:t>
            </a:r>
            <a:endParaRPr lang="en-US" dirty="0">
              <a:latin typeface="FoundrySterling-Book"/>
              <a:cs typeface="FoundrySterling-Book"/>
            </a:endParaRPr>
          </a:p>
        </p:txBody>
      </p:sp>
      <p:sp>
        <p:nvSpPr>
          <p:cNvPr id="2" name="Rectangle 1"/>
          <p:cNvSpPr/>
          <p:nvPr/>
        </p:nvSpPr>
        <p:spPr>
          <a:xfrm>
            <a:off x="922486"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0</a:t>
            </a:r>
            <a:endParaRPr lang="en-US" sz="1400" dirty="0"/>
          </a:p>
        </p:txBody>
      </p:sp>
      <p:sp>
        <p:nvSpPr>
          <p:cNvPr id="5" name="Rectangle 4"/>
          <p:cNvSpPr/>
          <p:nvPr/>
        </p:nvSpPr>
        <p:spPr>
          <a:xfrm>
            <a:off x="1780572"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1</a:t>
            </a:r>
            <a:endParaRPr lang="en-US" sz="1400" dirty="0"/>
          </a:p>
        </p:txBody>
      </p:sp>
      <p:sp>
        <p:nvSpPr>
          <p:cNvPr id="6" name="Rectangle 5"/>
          <p:cNvSpPr/>
          <p:nvPr/>
        </p:nvSpPr>
        <p:spPr>
          <a:xfrm>
            <a:off x="2638658"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2</a:t>
            </a:r>
            <a:endParaRPr lang="en-US" sz="1400" dirty="0"/>
          </a:p>
        </p:txBody>
      </p:sp>
      <p:sp>
        <p:nvSpPr>
          <p:cNvPr id="7" name="Rectangle 6"/>
          <p:cNvSpPr/>
          <p:nvPr/>
        </p:nvSpPr>
        <p:spPr>
          <a:xfrm>
            <a:off x="3496744"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3</a:t>
            </a:r>
            <a:endParaRPr lang="en-US" sz="1400" dirty="0"/>
          </a:p>
        </p:txBody>
      </p:sp>
      <p:sp>
        <p:nvSpPr>
          <p:cNvPr id="8" name="Rectangle 7"/>
          <p:cNvSpPr/>
          <p:nvPr/>
        </p:nvSpPr>
        <p:spPr>
          <a:xfrm>
            <a:off x="4354830"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4</a:t>
            </a:r>
            <a:endParaRPr lang="en-US" sz="1400" dirty="0"/>
          </a:p>
        </p:txBody>
      </p:sp>
      <p:sp>
        <p:nvSpPr>
          <p:cNvPr id="9" name="Rectangle 8"/>
          <p:cNvSpPr/>
          <p:nvPr/>
        </p:nvSpPr>
        <p:spPr>
          <a:xfrm>
            <a:off x="5212916"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5</a:t>
            </a:r>
            <a:endParaRPr lang="en-US" sz="1400" dirty="0"/>
          </a:p>
        </p:txBody>
      </p:sp>
      <p:sp>
        <p:nvSpPr>
          <p:cNvPr id="10" name="Rectangle 9"/>
          <p:cNvSpPr/>
          <p:nvPr/>
        </p:nvSpPr>
        <p:spPr>
          <a:xfrm>
            <a:off x="6071002"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6</a:t>
            </a:r>
            <a:endParaRPr lang="en-US" sz="1400" dirty="0"/>
          </a:p>
        </p:txBody>
      </p:sp>
      <p:sp>
        <p:nvSpPr>
          <p:cNvPr id="11" name="Rectangle 10"/>
          <p:cNvSpPr/>
          <p:nvPr/>
        </p:nvSpPr>
        <p:spPr>
          <a:xfrm>
            <a:off x="6929090" y="2005247"/>
            <a:ext cx="718821" cy="191706"/>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400" dirty="0" smtClean="0"/>
              <a:t>Core 7</a:t>
            </a:r>
            <a:endParaRPr lang="en-US" sz="1400" dirty="0"/>
          </a:p>
        </p:txBody>
      </p:sp>
      <p:sp>
        <p:nvSpPr>
          <p:cNvPr id="12" name="Rectangle 11"/>
          <p:cNvSpPr/>
          <p:nvPr/>
        </p:nvSpPr>
        <p:spPr>
          <a:xfrm>
            <a:off x="922486"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3" name="Rectangle 12"/>
          <p:cNvSpPr/>
          <p:nvPr/>
        </p:nvSpPr>
        <p:spPr>
          <a:xfrm>
            <a:off x="1780572"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4" name="Rectangle 13"/>
          <p:cNvSpPr/>
          <p:nvPr/>
        </p:nvSpPr>
        <p:spPr>
          <a:xfrm>
            <a:off x="2638658"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5" name="Rectangle 14"/>
          <p:cNvSpPr/>
          <p:nvPr/>
        </p:nvSpPr>
        <p:spPr>
          <a:xfrm>
            <a:off x="3496744"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6" name="Rectangle 15"/>
          <p:cNvSpPr/>
          <p:nvPr/>
        </p:nvSpPr>
        <p:spPr>
          <a:xfrm>
            <a:off x="4354830"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7" name="Rectangle 16"/>
          <p:cNvSpPr/>
          <p:nvPr/>
        </p:nvSpPr>
        <p:spPr>
          <a:xfrm>
            <a:off x="5212916"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8" name="Rectangle 17"/>
          <p:cNvSpPr/>
          <p:nvPr/>
        </p:nvSpPr>
        <p:spPr>
          <a:xfrm>
            <a:off x="6071002"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
        <p:nvSpPr>
          <p:cNvPr id="19" name="Rectangle 18"/>
          <p:cNvSpPr/>
          <p:nvPr/>
        </p:nvSpPr>
        <p:spPr>
          <a:xfrm>
            <a:off x="6929088" y="2349354"/>
            <a:ext cx="718821" cy="191706"/>
          </a:xfrm>
          <a:prstGeom prst="rect">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lnSpc>
                <a:spcPct val="80000"/>
              </a:lnSpc>
            </a:pPr>
            <a:r>
              <a:rPr lang="en-US" sz="1000" dirty="0" smtClean="0"/>
              <a:t>GROMACS</a:t>
            </a:r>
            <a:endParaRPr lang="en-US" sz="1000" dirty="0"/>
          </a:p>
        </p:txBody>
      </p:sp>
    </p:spTree>
    <p:extLst>
      <p:ext uri="{BB962C8B-B14F-4D97-AF65-F5344CB8AC3E}">
        <p14:creationId xmlns:p14="http://schemas.microsoft.com/office/powerpoint/2010/main" val="32396625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CPU binding on local cluster</a:t>
            </a:r>
            <a:endParaRPr lang="en-US" sz="2400" dirty="0">
              <a:latin typeface="FoundrySterling-Book"/>
              <a:cs typeface="FoundrySterling-Book"/>
            </a:endParaRPr>
          </a:p>
        </p:txBody>
      </p:sp>
      <p:sp>
        <p:nvSpPr>
          <p:cNvPr id="43" name="TextBox 42"/>
          <p:cNvSpPr txBox="1"/>
          <p:nvPr/>
        </p:nvSpPr>
        <p:spPr>
          <a:xfrm>
            <a:off x="368299" y="1244600"/>
            <a:ext cx="8089825" cy="2523768"/>
          </a:xfrm>
          <a:prstGeom prst="rect">
            <a:avLst/>
          </a:prstGeom>
          <a:noFill/>
        </p:spPr>
        <p:txBody>
          <a:bodyPr wrap="square" rtlCol="0">
            <a:spAutoFit/>
          </a:bodyPr>
          <a:lstStyle/>
          <a:p>
            <a:pPr marL="285750" indent="-285750">
              <a:spcBef>
                <a:spcPts val="1200"/>
              </a:spcBef>
              <a:buFont typeface="Arial"/>
              <a:buChar char="•"/>
            </a:pPr>
            <a:r>
              <a:rPr lang="en-US" b="1" dirty="0" smtClean="0">
                <a:latin typeface="FoundrySterling-Book"/>
                <a:cs typeface="FoundrySterling-Book"/>
              </a:rPr>
              <a:t>Hardware:</a:t>
            </a:r>
          </a:p>
          <a:p>
            <a:pPr lvl="1">
              <a:spcBef>
                <a:spcPts val="1200"/>
              </a:spcBef>
            </a:pPr>
            <a:r>
              <a:rPr lang="en-US" b="1" dirty="0" smtClean="0">
                <a:latin typeface="FoundrySterling-Book"/>
                <a:cs typeface="FoundrySterling-Book"/>
              </a:rPr>
              <a:t>CPU:</a:t>
            </a:r>
            <a:r>
              <a:rPr lang="en-US" dirty="0" smtClean="0">
                <a:latin typeface="FoundrySterling-Book"/>
                <a:cs typeface="FoundrySterling-Book"/>
              </a:rPr>
              <a:t> 16 cores</a:t>
            </a:r>
          </a:p>
          <a:p>
            <a:pPr lvl="1">
              <a:spcBef>
                <a:spcPts val="1200"/>
              </a:spcBef>
            </a:pPr>
            <a:r>
              <a:rPr lang="en-US" b="1" dirty="0" smtClean="0">
                <a:latin typeface="FoundrySterling-Book"/>
                <a:cs typeface="FoundrySterling-Book"/>
              </a:rPr>
              <a:t>GPU:</a:t>
            </a:r>
            <a:r>
              <a:rPr lang="en-US" dirty="0" smtClean="0">
                <a:latin typeface="FoundrySterling-Book"/>
                <a:cs typeface="FoundrySterling-Book"/>
              </a:rPr>
              <a:t> 1xK40</a:t>
            </a:r>
            <a:endParaRPr lang="en-US" dirty="0">
              <a:latin typeface="FoundrySterling-Book"/>
              <a:cs typeface="FoundrySterling-Book"/>
            </a:endParaRPr>
          </a:p>
          <a:p>
            <a:pPr marL="285750" indent="-285750">
              <a:spcBef>
                <a:spcPts val="1200"/>
              </a:spcBef>
              <a:buFont typeface="Arial"/>
              <a:buChar char="•"/>
            </a:pPr>
            <a:endParaRPr lang="en-US" b="1" dirty="0" smtClean="0">
              <a:latin typeface="FoundrySterling-Book"/>
              <a:cs typeface="FoundrySterling-Book"/>
            </a:endParaRPr>
          </a:p>
          <a:p>
            <a:pPr marL="285750" indent="-285750">
              <a:spcBef>
                <a:spcPts val="1200"/>
              </a:spcBef>
              <a:buFont typeface="Arial"/>
              <a:buChar char="•"/>
            </a:pPr>
            <a:r>
              <a:rPr lang="en-US" b="1" dirty="0" smtClean="0">
                <a:latin typeface="FoundrySterling-Book"/>
                <a:cs typeface="FoundrySterling-Book"/>
              </a:rPr>
              <a:t>CPU binding:</a:t>
            </a:r>
            <a:endParaRPr lang="en-US" dirty="0">
              <a:latin typeface="FoundrySterling-Book"/>
              <a:cs typeface="FoundrySterling-Book"/>
            </a:endParaRPr>
          </a:p>
          <a:p>
            <a:pPr lvl="1">
              <a:spcBef>
                <a:spcPts val="1200"/>
              </a:spcBef>
            </a:pPr>
            <a:r>
              <a:rPr lang="en-US" dirty="0" smtClean="0">
                <a:latin typeface="FoundrySterling-Book"/>
                <a:cs typeface="FoundrySterling-Book"/>
              </a:rPr>
              <a:t>Distribute the number of processes equally among the cores and bind them. </a:t>
            </a:r>
            <a:endParaRPr lang="en-US" b="1" dirty="0">
              <a:latin typeface="FoundrySterling-Book"/>
              <a:cs typeface="FoundrySterling-Book"/>
            </a:endParaRPr>
          </a:p>
        </p:txBody>
      </p:sp>
    </p:spTree>
    <p:extLst>
      <p:ext uri="{BB962C8B-B14F-4D97-AF65-F5344CB8AC3E}">
        <p14:creationId xmlns:p14="http://schemas.microsoft.com/office/powerpoint/2010/main" val="94677742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TextBox 78"/>
          <p:cNvSpPr txBox="1"/>
          <p:nvPr/>
        </p:nvSpPr>
        <p:spPr>
          <a:xfrm>
            <a:off x="368300" y="1244600"/>
            <a:ext cx="7340600" cy="4739760"/>
          </a:xfrm>
          <a:prstGeom prst="rect">
            <a:avLst/>
          </a:prstGeom>
          <a:noFill/>
        </p:spPr>
        <p:txBody>
          <a:bodyPr wrap="square" rtlCol="0">
            <a:spAutoFit/>
          </a:bodyPr>
          <a:lstStyle/>
          <a:p>
            <a:pPr marL="285750" indent="-285750">
              <a:lnSpc>
                <a:spcPct val="150000"/>
              </a:lnSpc>
              <a:buFont typeface="Arial"/>
              <a:buChar char="•"/>
            </a:pPr>
            <a:r>
              <a:rPr lang="en-US" b="1" dirty="0" smtClean="0">
                <a:latin typeface="FoundrySterling-Book"/>
                <a:cs typeface="FoundrySterling-Book"/>
              </a:rPr>
              <a:t>CPUs</a:t>
            </a:r>
            <a:r>
              <a:rPr lang="en-US" dirty="0" smtClean="0">
                <a:latin typeface="FoundrySterling-Book"/>
                <a:cs typeface="FoundrySterling-Book"/>
              </a:rPr>
              <a:t>: </a:t>
            </a:r>
            <a:r>
              <a:rPr lang="en-US" dirty="0" smtClean="0">
                <a:latin typeface="FoundrySterling-Book"/>
                <a:cs typeface="FoundrySterling-Book"/>
              </a:rPr>
              <a:t>excel </a:t>
            </a:r>
            <a:r>
              <a:rPr lang="en-US" dirty="0">
                <a:latin typeface="FoundrySterling-Book"/>
                <a:cs typeface="FoundrySterling-Book"/>
              </a:rPr>
              <a:t>at doing complex manipulations to a small set of </a:t>
            </a:r>
            <a:r>
              <a:rPr lang="en-US" dirty="0" smtClean="0">
                <a:latin typeface="FoundrySterling-Book"/>
                <a:cs typeface="FoundrySterling-Book"/>
              </a:rPr>
              <a:t>data</a:t>
            </a:r>
          </a:p>
          <a:p>
            <a:pPr marL="742950" lvl="1" indent="-285750">
              <a:spcBef>
                <a:spcPts val="1200"/>
              </a:spcBef>
              <a:buFont typeface="Arial"/>
              <a:buChar char="•"/>
            </a:pPr>
            <a:r>
              <a:rPr lang="en-US" b="1" dirty="0" smtClean="0">
                <a:latin typeface="FoundrySterling-Book"/>
                <a:cs typeface="FoundrySterling-Book"/>
              </a:rPr>
              <a:t>Good for running Operating Systems: </a:t>
            </a:r>
            <a:r>
              <a:rPr lang="en-US" dirty="0" smtClean="0">
                <a:latin typeface="FoundrySterling-Book"/>
                <a:cs typeface="FoundrySterling-Book"/>
              </a:rPr>
              <a:t>needs to look at 100s of different types of data and make various decisions which all depend on each other.</a:t>
            </a:r>
          </a:p>
          <a:p>
            <a:pPr marL="285750" indent="-285750">
              <a:lnSpc>
                <a:spcPct val="150000"/>
              </a:lnSpc>
              <a:buFont typeface="Arial"/>
              <a:buChar char="•"/>
            </a:pPr>
            <a:endParaRPr lang="en-US" dirty="0">
              <a:latin typeface="FoundrySterling-Book"/>
              <a:cs typeface="FoundrySterling-Book"/>
            </a:endParaRPr>
          </a:p>
          <a:p>
            <a:pPr>
              <a:lnSpc>
                <a:spcPct val="150000"/>
              </a:lnSpc>
            </a:pPr>
            <a:endParaRPr lang="en-US" dirty="0" smtClean="0">
              <a:latin typeface="FoundrySterling-Book"/>
              <a:cs typeface="FoundrySterling-Book"/>
            </a:endParaRPr>
          </a:p>
          <a:p>
            <a:pPr marL="285750" indent="-285750">
              <a:lnSpc>
                <a:spcPct val="150000"/>
              </a:lnSpc>
              <a:buFont typeface="Arial"/>
              <a:buChar char="•"/>
            </a:pPr>
            <a:r>
              <a:rPr lang="en-US" b="1" dirty="0" smtClean="0">
                <a:latin typeface="FoundrySterling-Book"/>
                <a:cs typeface="FoundrySterling-Book"/>
              </a:rPr>
              <a:t>GPUs</a:t>
            </a:r>
            <a:r>
              <a:rPr lang="en-US" dirty="0" smtClean="0">
                <a:latin typeface="FoundrySterling-Book"/>
                <a:cs typeface="FoundrySterling-Book"/>
              </a:rPr>
              <a:t>: </a:t>
            </a:r>
            <a:r>
              <a:rPr lang="en-US" dirty="0" smtClean="0">
                <a:latin typeface="FoundrySterling-Book"/>
                <a:cs typeface="FoundrySterling-Book"/>
              </a:rPr>
              <a:t>excel </a:t>
            </a:r>
            <a:r>
              <a:rPr lang="en-US" dirty="0">
                <a:latin typeface="FoundrySterling-Book"/>
                <a:cs typeface="FoundrySterling-Book"/>
              </a:rPr>
              <a:t>at doing simple manipulations to a large set of </a:t>
            </a:r>
            <a:r>
              <a:rPr lang="en-US" dirty="0" smtClean="0">
                <a:latin typeface="FoundrySterling-Book"/>
                <a:cs typeface="FoundrySterling-Book"/>
              </a:rPr>
              <a:t>data</a:t>
            </a:r>
          </a:p>
          <a:p>
            <a:pPr marL="742950" lvl="1" indent="-285750">
              <a:spcBef>
                <a:spcPts val="1200"/>
              </a:spcBef>
              <a:buFont typeface="Arial"/>
              <a:buChar char="•"/>
            </a:pPr>
            <a:r>
              <a:rPr lang="en-US" b="1" dirty="0" smtClean="0">
                <a:latin typeface="FoundrySterling-Book"/>
                <a:cs typeface="FoundrySterling-Book"/>
              </a:rPr>
              <a:t>Excellent for Molecular Dynamics:</a:t>
            </a:r>
            <a:r>
              <a:rPr lang="en-US" dirty="0" smtClean="0">
                <a:latin typeface="FoundrySterling-Book"/>
                <a:cs typeface="FoundrySterling-Book"/>
              </a:rPr>
              <a:t> needs to perform the same operations on 100,000s of atoms</a:t>
            </a:r>
            <a:r>
              <a:rPr lang="en-US" dirty="0" smtClean="0">
                <a:latin typeface="FoundrySterling-Book"/>
                <a:cs typeface="FoundrySterling-Book"/>
              </a:rPr>
              <a:t>.</a:t>
            </a:r>
          </a:p>
          <a:p>
            <a:pPr lvl="1">
              <a:spcBef>
                <a:spcPts val="1200"/>
              </a:spcBef>
            </a:pPr>
            <a:r>
              <a:rPr lang="en-US" dirty="0" smtClean="0">
                <a:latin typeface="FoundrySterling-Book"/>
                <a:cs typeface="FoundrySterling-Book"/>
              </a:rPr>
              <a:t>     1. Calculate </a:t>
            </a:r>
            <a:r>
              <a:rPr lang="en-US" dirty="0" smtClean="0">
                <a:latin typeface="FoundrySterling-Book"/>
                <a:cs typeface="FoundrySterling-Book"/>
              </a:rPr>
              <a:t>bond </a:t>
            </a:r>
            <a:r>
              <a:rPr lang="en-US" dirty="0" smtClean="0">
                <a:latin typeface="FoundrySterling-Book"/>
                <a:cs typeface="FoundrySterling-Book"/>
              </a:rPr>
              <a:t>terms</a:t>
            </a:r>
          </a:p>
          <a:p>
            <a:pPr lvl="1">
              <a:spcBef>
                <a:spcPts val="1200"/>
              </a:spcBef>
            </a:pPr>
            <a:r>
              <a:rPr lang="en-US" dirty="0" smtClean="0">
                <a:latin typeface="FoundrySterling-Book"/>
                <a:cs typeface="FoundrySterling-Book"/>
              </a:rPr>
              <a:t>     2</a:t>
            </a:r>
            <a:r>
              <a:rPr lang="en-US" dirty="0" smtClean="0">
                <a:latin typeface="FoundrySterling-Book"/>
                <a:cs typeface="FoundrySterling-Book"/>
              </a:rPr>
              <a:t>. Calculate angle </a:t>
            </a:r>
            <a:r>
              <a:rPr lang="en-US" dirty="0" smtClean="0">
                <a:latin typeface="FoundrySterling-Book"/>
                <a:cs typeface="FoundrySterling-Book"/>
              </a:rPr>
              <a:t>terms</a:t>
            </a:r>
          </a:p>
          <a:p>
            <a:pPr lvl="1">
              <a:spcBef>
                <a:spcPts val="1200"/>
              </a:spcBef>
            </a:pPr>
            <a:r>
              <a:rPr lang="en-US" dirty="0">
                <a:latin typeface="FoundrySterling-Book"/>
                <a:cs typeface="FoundrySterling-Book"/>
              </a:rPr>
              <a:t> </a:t>
            </a:r>
            <a:r>
              <a:rPr lang="en-US" dirty="0" smtClean="0">
                <a:latin typeface="FoundrySterling-Book"/>
                <a:cs typeface="FoundrySterling-Book"/>
              </a:rPr>
              <a:t>    </a:t>
            </a:r>
            <a:r>
              <a:rPr lang="en-US" dirty="0" smtClean="0">
                <a:latin typeface="FoundrySterling-Book"/>
                <a:cs typeface="FoundrySterling-Book"/>
              </a:rPr>
              <a:t>3</a:t>
            </a:r>
            <a:r>
              <a:rPr lang="en-US" dirty="0" smtClean="0">
                <a:latin typeface="FoundrySterling-Book"/>
                <a:cs typeface="FoundrySterling-Book"/>
              </a:rPr>
              <a:t>. Calculate </a:t>
            </a:r>
            <a:r>
              <a:rPr lang="mr-IN" dirty="0" smtClean="0">
                <a:latin typeface="FoundrySterling-Book"/>
                <a:cs typeface="FoundrySterling-Book"/>
              </a:rPr>
              <a:t>…</a:t>
            </a:r>
            <a:endParaRPr lang="en-US" dirty="0" smtClean="0">
              <a:latin typeface="FoundrySterling-Book"/>
              <a:cs typeface="FoundrySterling-Book"/>
            </a:endParaRPr>
          </a:p>
        </p:txBody>
      </p:sp>
      <p:sp>
        <p:nvSpPr>
          <p:cNvPr id="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Why GPUs?</a:t>
            </a:r>
            <a:endParaRPr lang="en-US" sz="2400" dirty="0">
              <a:latin typeface="FoundrySterling-Book"/>
              <a:cs typeface="FoundrySterling-Book"/>
            </a:endParaRPr>
          </a:p>
        </p:txBody>
      </p:sp>
    </p:spTree>
    <p:extLst>
      <p:ext uri="{BB962C8B-B14F-4D97-AF65-F5344CB8AC3E}">
        <p14:creationId xmlns:p14="http://schemas.microsoft.com/office/powerpoint/2010/main" val="122562891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CPU binding on JADE</a:t>
            </a:r>
            <a:endParaRPr lang="en-US" sz="2400" dirty="0">
              <a:latin typeface="FoundrySterling-Book"/>
              <a:cs typeface="FoundrySterling-Book"/>
            </a:endParaRPr>
          </a:p>
        </p:txBody>
      </p:sp>
      <p:sp>
        <p:nvSpPr>
          <p:cNvPr id="43" name="TextBox 42"/>
          <p:cNvSpPr txBox="1"/>
          <p:nvPr/>
        </p:nvSpPr>
        <p:spPr>
          <a:xfrm>
            <a:off x="368300" y="1244600"/>
            <a:ext cx="3872744" cy="5509201"/>
          </a:xfrm>
          <a:prstGeom prst="rect">
            <a:avLst/>
          </a:prstGeom>
          <a:noFill/>
        </p:spPr>
        <p:txBody>
          <a:bodyPr wrap="square" rtlCol="0">
            <a:spAutoFit/>
          </a:bodyPr>
          <a:lstStyle/>
          <a:p>
            <a:pPr marL="285750" indent="-285750">
              <a:spcBef>
                <a:spcPts val="1200"/>
              </a:spcBef>
              <a:buFont typeface="Arial"/>
              <a:buChar char="•"/>
            </a:pPr>
            <a:r>
              <a:rPr lang="en-US" b="1" dirty="0" smtClean="0">
                <a:latin typeface="FoundrySterling-Book"/>
                <a:cs typeface="FoundrySterling-Book"/>
              </a:rPr>
              <a:t>Hardware:</a:t>
            </a:r>
          </a:p>
          <a:p>
            <a:pPr lvl="1">
              <a:spcBef>
                <a:spcPts val="1200"/>
              </a:spcBef>
            </a:pPr>
            <a:r>
              <a:rPr lang="en-US" b="1" dirty="0" smtClean="0">
                <a:latin typeface="FoundrySterling-Book"/>
                <a:cs typeface="FoundrySterling-Book"/>
              </a:rPr>
              <a:t>CPU:</a:t>
            </a:r>
            <a:r>
              <a:rPr lang="en-US" dirty="0" smtClean="0">
                <a:latin typeface="FoundrySterling-Book"/>
                <a:cs typeface="FoundrySterling-Book"/>
              </a:rPr>
              <a:t> 2x20 cores (dual-socket)</a:t>
            </a:r>
          </a:p>
          <a:p>
            <a:pPr lvl="1">
              <a:spcBef>
                <a:spcPts val="1200"/>
              </a:spcBef>
            </a:pPr>
            <a:r>
              <a:rPr lang="en-US" b="1" dirty="0" smtClean="0">
                <a:latin typeface="FoundrySterling-Book"/>
                <a:cs typeface="FoundrySterling-Book"/>
              </a:rPr>
              <a:t>GPU:</a:t>
            </a:r>
            <a:r>
              <a:rPr lang="en-US" dirty="0" smtClean="0">
                <a:latin typeface="FoundrySterling-Book"/>
                <a:cs typeface="FoundrySterling-Book"/>
              </a:rPr>
              <a:t> 8xP100</a:t>
            </a:r>
          </a:p>
          <a:p>
            <a:pPr lvl="1">
              <a:spcBef>
                <a:spcPts val="1200"/>
              </a:spcBef>
            </a:pPr>
            <a:r>
              <a:rPr lang="en-US" dirty="0" smtClean="0">
                <a:latin typeface="FoundrySterling-Book"/>
                <a:cs typeface="FoundrySterling-Book"/>
              </a:rPr>
              <a:t>5 cores pr. GPU</a:t>
            </a:r>
          </a:p>
          <a:p>
            <a:pPr lvl="1">
              <a:spcBef>
                <a:spcPts val="1200"/>
              </a:spcBef>
            </a:pPr>
            <a:endParaRPr lang="en-US" dirty="0">
              <a:latin typeface="FoundrySterling-Book"/>
              <a:cs typeface="FoundrySterling-Book"/>
            </a:endParaRPr>
          </a:p>
          <a:p>
            <a:pPr marL="285750" indent="-285750">
              <a:spcBef>
                <a:spcPts val="1200"/>
              </a:spcBef>
              <a:buFont typeface="Arial"/>
              <a:buChar char="•"/>
            </a:pPr>
            <a:r>
              <a:rPr lang="en-US" b="1" dirty="0" smtClean="0">
                <a:latin typeface="FoundrySterling-Book"/>
                <a:cs typeface="FoundrySterling-Book"/>
              </a:rPr>
              <a:t>Usage:</a:t>
            </a:r>
            <a:endParaRPr lang="en-US" b="1" dirty="0">
              <a:latin typeface="FoundrySterling-Book"/>
              <a:cs typeface="FoundrySterling-Book"/>
            </a:endParaRPr>
          </a:p>
          <a:p>
            <a:pPr lvl="1">
              <a:spcBef>
                <a:spcPts val="1200"/>
              </a:spcBef>
            </a:pPr>
            <a:r>
              <a:rPr lang="en-US" dirty="0" smtClean="0">
                <a:latin typeface="FoundrySterling-Book"/>
                <a:cs typeface="FoundrySterling-Book"/>
              </a:rPr>
              <a:t>Run a simulation using a single GPU.</a:t>
            </a:r>
            <a:endParaRPr lang="en-US" dirty="0">
              <a:latin typeface="FoundrySterling-Book"/>
              <a:cs typeface="FoundrySterling-Book"/>
            </a:endParaRPr>
          </a:p>
          <a:p>
            <a:pPr lvl="1">
              <a:spcBef>
                <a:spcPts val="1200"/>
              </a:spcBef>
            </a:pPr>
            <a:endParaRPr lang="en-US" dirty="0" smtClean="0">
              <a:latin typeface="FoundrySterling-Book"/>
              <a:cs typeface="FoundrySterling-Book"/>
            </a:endParaRPr>
          </a:p>
          <a:p>
            <a:pPr marL="285750" indent="-285750">
              <a:spcBef>
                <a:spcPts val="1200"/>
              </a:spcBef>
              <a:buFont typeface="Arial"/>
              <a:buChar char="•"/>
            </a:pPr>
            <a:r>
              <a:rPr lang="en-US" b="1" dirty="0" smtClean="0">
                <a:latin typeface="FoundrySterling-Book"/>
                <a:cs typeface="FoundrySterling-Book"/>
              </a:rPr>
              <a:t>CPU binding:</a:t>
            </a:r>
            <a:endParaRPr lang="en-US" b="1" dirty="0">
              <a:latin typeface="FoundrySterling-Book"/>
              <a:cs typeface="FoundrySterling-Book"/>
            </a:endParaRPr>
          </a:p>
          <a:p>
            <a:pPr lvl="1">
              <a:spcBef>
                <a:spcPts val="1200"/>
              </a:spcBef>
            </a:pPr>
            <a:r>
              <a:rPr lang="en-US" dirty="0" smtClean="0">
                <a:latin typeface="FoundrySterling-Book"/>
                <a:cs typeface="FoundrySterling-Book"/>
              </a:rPr>
              <a:t>Bind to five cores on the CPU directly connected to the utilized GPU.</a:t>
            </a:r>
            <a:endParaRPr lang="en-US" dirty="0">
              <a:latin typeface="FoundrySterling-Book"/>
              <a:cs typeface="FoundrySterling-Book"/>
            </a:endParaRPr>
          </a:p>
          <a:p>
            <a:pPr lvl="1">
              <a:spcBef>
                <a:spcPts val="1200"/>
              </a:spcBef>
            </a:pPr>
            <a:endParaRPr lang="en-US" dirty="0" smtClean="0">
              <a:latin typeface="FoundrySterling-Book"/>
              <a:cs typeface="FoundrySterling-Book"/>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6001" y="1598044"/>
            <a:ext cx="5044998" cy="4562385"/>
          </a:xfrm>
          <a:prstGeom prst="rect">
            <a:avLst/>
          </a:prstGeom>
        </p:spPr>
      </p:pic>
      <p:sp>
        <p:nvSpPr>
          <p:cNvPr id="3" name="Rectangle 2"/>
          <p:cNvSpPr/>
          <p:nvPr/>
        </p:nvSpPr>
        <p:spPr>
          <a:xfrm>
            <a:off x="4592186" y="3658119"/>
            <a:ext cx="563076" cy="563076"/>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4BACC6"/>
              </a:solidFill>
            </a:endParaRPr>
          </a:p>
        </p:txBody>
      </p:sp>
      <p:sp>
        <p:nvSpPr>
          <p:cNvPr id="6" name="Rectangle 5"/>
          <p:cNvSpPr/>
          <p:nvPr/>
        </p:nvSpPr>
        <p:spPr>
          <a:xfrm>
            <a:off x="5130838" y="1930026"/>
            <a:ext cx="425783" cy="563076"/>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4BACC6"/>
              </a:solidFill>
            </a:endParaRPr>
          </a:p>
        </p:txBody>
      </p:sp>
      <p:sp>
        <p:nvSpPr>
          <p:cNvPr id="7" name="Rectangle 6"/>
          <p:cNvSpPr/>
          <p:nvPr/>
        </p:nvSpPr>
        <p:spPr>
          <a:xfrm>
            <a:off x="4096000" y="6056203"/>
            <a:ext cx="5047999" cy="461665"/>
          </a:xfrm>
          <a:prstGeom prst="rect">
            <a:avLst/>
          </a:prstGeom>
        </p:spPr>
        <p:txBody>
          <a:bodyPr wrap="square">
            <a:spAutoFit/>
          </a:bodyPr>
          <a:lstStyle/>
          <a:p>
            <a:pPr algn="ctr"/>
            <a:r>
              <a:rPr lang="en-US" sz="1200" dirty="0"/>
              <a:t>NVIDIA DGX-1: The Fastest Deep Learning System, Mark Harris, April 5, 2017 </a:t>
            </a:r>
          </a:p>
          <a:p>
            <a:pPr algn="ctr"/>
            <a:r>
              <a:rPr lang="en-US" sz="1200" dirty="0"/>
              <a:t>https://</a:t>
            </a:r>
            <a:r>
              <a:rPr lang="en-US" sz="1200" dirty="0" err="1"/>
              <a:t>devblogs.nvidia.com</a:t>
            </a:r>
            <a:r>
              <a:rPr lang="en-US" sz="1200" dirty="0"/>
              <a:t>/dgx-1-fastest-deep-learning-system/</a:t>
            </a:r>
          </a:p>
        </p:txBody>
      </p:sp>
    </p:spTree>
    <p:extLst>
      <p:ext uri="{BB962C8B-B14F-4D97-AF65-F5344CB8AC3E}">
        <p14:creationId xmlns:p14="http://schemas.microsoft.com/office/powerpoint/2010/main" val="41910030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6001" y="1598044"/>
            <a:ext cx="5044998" cy="4562385"/>
          </a:xfrm>
          <a:prstGeom prst="rect">
            <a:avLst/>
          </a:prstGeom>
        </p:spPr>
      </p:pic>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CPU binding on JADE</a:t>
            </a:r>
            <a:endParaRPr lang="en-US" sz="2400" dirty="0">
              <a:latin typeface="FoundrySterling-Book"/>
              <a:cs typeface="FoundrySterling-Book"/>
            </a:endParaRPr>
          </a:p>
        </p:txBody>
      </p:sp>
      <p:sp>
        <p:nvSpPr>
          <p:cNvPr id="43" name="TextBox 42"/>
          <p:cNvSpPr txBox="1"/>
          <p:nvPr/>
        </p:nvSpPr>
        <p:spPr>
          <a:xfrm>
            <a:off x="368300" y="1244600"/>
            <a:ext cx="3872744" cy="5232202"/>
          </a:xfrm>
          <a:prstGeom prst="rect">
            <a:avLst/>
          </a:prstGeom>
          <a:noFill/>
        </p:spPr>
        <p:txBody>
          <a:bodyPr wrap="square" rtlCol="0">
            <a:spAutoFit/>
          </a:bodyPr>
          <a:lstStyle/>
          <a:p>
            <a:pPr marL="285750" indent="-285750">
              <a:spcBef>
                <a:spcPts val="1200"/>
              </a:spcBef>
              <a:buFont typeface="Arial"/>
              <a:buChar char="•"/>
            </a:pPr>
            <a:r>
              <a:rPr lang="en-US" b="1" dirty="0" smtClean="0">
                <a:latin typeface="FoundrySterling-Book"/>
                <a:cs typeface="FoundrySterling-Book"/>
              </a:rPr>
              <a:t>Hardware:</a:t>
            </a:r>
          </a:p>
          <a:p>
            <a:pPr lvl="1">
              <a:spcBef>
                <a:spcPts val="1200"/>
              </a:spcBef>
            </a:pPr>
            <a:r>
              <a:rPr lang="en-US" b="1" dirty="0" smtClean="0">
                <a:latin typeface="FoundrySterling-Book"/>
                <a:cs typeface="FoundrySterling-Book"/>
              </a:rPr>
              <a:t>CPU:</a:t>
            </a:r>
            <a:r>
              <a:rPr lang="en-US" dirty="0" smtClean="0">
                <a:latin typeface="FoundrySterling-Book"/>
                <a:cs typeface="FoundrySterling-Book"/>
              </a:rPr>
              <a:t> 2x20 cores (dual-socket)</a:t>
            </a:r>
          </a:p>
          <a:p>
            <a:pPr lvl="1">
              <a:spcBef>
                <a:spcPts val="1200"/>
              </a:spcBef>
            </a:pPr>
            <a:r>
              <a:rPr lang="en-US" b="1" dirty="0" smtClean="0">
                <a:latin typeface="FoundrySterling-Book"/>
                <a:cs typeface="FoundrySterling-Book"/>
              </a:rPr>
              <a:t>GPU:</a:t>
            </a:r>
            <a:r>
              <a:rPr lang="en-US" dirty="0" smtClean="0">
                <a:latin typeface="FoundrySterling-Book"/>
                <a:cs typeface="FoundrySterling-Book"/>
              </a:rPr>
              <a:t> 8xP100</a:t>
            </a:r>
          </a:p>
          <a:p>
            <a:pPr lvl="1">
              <a:spcBef>
                <a:spcPts val="1200"/>
              </a:spcBef>
            </a:pPr>
            <a:r>
              <a:rPr lang="en-US" dirty="0" smtClean="0">
                <a:latin typeface="FoundrySterling-Book"/>
                <a:cs typeface="FoundrySterling-Book"/>
              </a:rPr>
              <a:t>5 cores pr. GPU</a:t>
            </a:r>
          </a:p>
          <a:p>
            <a:pPr lvl="1">
              <a:spcBef>
                <a:spcPts val="1200"/>
              </a:spcBef>
            </a:pPr>
            <a:endParaRPr lang="en-US" dirty="0">
              <a:latin typeface="FoundrySterling-Book"/>
              <a:cs typeface="FoundrySterling-Book"/>
            </a:endParaRPr>
          </a:p>
          <a:p>
            <a:pPr marL="285750" indent="-285750">
              <a:spcBef>
                <a:spcPts val="1200"/>
              </a:spcBef>
              <a:buFont typeface="Arial"/>
              <a:buChar char="•"/>
            </a:pPr>
            <a:r>
              <a:rPr lang="en-US" b="1" dirty="0" smtClean="0">
                <a:latin typeface="FoundrySterling-Book"/>
                <a:cs typeface="FoundrySterling-Book"/>
              </a:rPr>
              <a:t>Usage:</a:t>
            </a:r>
            <a:endParaRPr lang="en-US" b="1" dirty="0">
              <a:latin typeface="FoundrySterling-Book"/>
              <a:cs typeface="FoundrySterling-Book"/>
            </a:endParaRPr>
          </a:p>
          <a:p>
            <a:pPr lvl="1">
              <a:spcBef>
                <a:spcPts val="1200"/>
              </a:spcBef>
            </a:pPr>
            <a:r>
              <a:rPr lang="en-US" dirty="0" smtClean="0">
                <a:latin typeface="FoundrySterling-Book"/>
                <a:cs typeface="FoundrySterling-Book"/>
              </a:rPr>
              <a:t>Run a simulation using four GPUs.</a:t>
            </a:r>
            <a:endParaRPr lang="en-US" dirty="0">
              <a:latin typeface="FoundrySterling-Book"/>
              <a:cs typeface="FoundrySterling-Book"/>
            </a:endParaRPr>
          </a:p>
          <a:p>
            <a:pPr lvl="1">
              <a:spcBef>
                <a:spcPts val="1200"/>
              </a:spcBef>
            </a:pPr>
            <a:endParaRPr lang="en-US" dirty="0" smtClean="0">
              <a:latin typeface="FoundrySterling-Book"/>
              <a:cs typeface="FoundrySterling-Book"/>
            </a:endParaRPr>
          </a:p>
          <a:p>
            <a:pPr marL="285750" indent="-285750">
              <a:spcBef>
                <a:spcPts val="1200"/>
              </a:spcBef>
              <a:buFont typeface="Arial"/>
              <a:buChar char="•"/>
            </a:pPr>
            <a:r>
              <a:rPr lang="en-US" b="1" dirty="0" smtClean="0">
                <a:latin typeface="FoundrySterling-Book"/>
                <a:cs typeface="FoundrySterling-Book"/>
              </a:rPr>
              <a:t>CPU binding:</a:t>
            </a:r>
            <a:endParaRPr lang="en-US" b="1" dirty="0">
              <a:latin typeface="FoundrySterling-Book"/>
              <a:cs typeface="FoundrySterling-Book"/>
            </a:endParaRPr>
          </a:p>
          <a:p>
            <a:pPr lvl="1">
              <a:spcBef>
                <a:spcPts val="1200"/>
              </a:spcBef>
            </a:pPr>
            <a:r>
              <a:rPr lang="en-US" dirty="0" smtClean="0">
                <a:latin typeface="FoundrySterling-Book"/>
                <a:cs typeface="FoundrySterling-Book"/>
              </a:rPr>
              <a:t>Bind to 20 cores on the CPU directly connected to the utilized GPU.</a:t>
            </a:r>
            <a:endParaRPr lang="en-US" dirty="0">
              <a:latin typeface="FoundrySterling-Book"/>
              <a:cs typeface="FoundrySterling-Book"/>
            </a:endParaRPr>
          </a:p>
          <a:p>
            <a:pPr lvl="1">
              <a:spcBef>
                <a:spcPts val="1200"/>
              </a:spcBef>
            </a:pPr>
            <a:endParaRPr lang="en-US" dirty="0" smtClean="0">
              <a:latin typeface="FoundrySterling-Book"/>
              <a:cs typeface="FoundrySterling-Book"/>
            </a:endParaRPr>
          </a:p>
        </p:txBody>
      </p:sp>
      <p:sp>
        <p:nvSpPr>
          <p:cNvPr id="3" name="Rectangle 2"/>
          <p:cNvSpPr/>
          <p:nvPr/>
        </p:nvSpPr>
        <p:spPr>
          <a:xfrm>
            <a:off x="4592185" y="3658118"/>
            <a:ext cx="1505811" cy="1505811"/>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130838" y="1930026"/>
            <a:ext cx="425783" cy="563076"/>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096000" y="6056203"/>
            <a:ext cx="5047999" cy="461665"/>
          </a:xfrm>
          <a:prstGeom prst="rect">
            <a:avLst/>
          </a:prstGeom>
        </p:spPr>
        <p:txBody>
          <a:bodyPr wrap="square">
            <a:spAutoFit/>
          </a:bodyPr>
          <a:lstStyle/>
          <a:p>
            <a:pPr algn="ctr"/>
            <a:r>
              <a:rPr lang="en-US" sz="1200" dirty="0"/>
              <a:t>NVIDIA DGX-1: The Fastest Deep Learning System, Mark Harris, April 5, 2017 </a:t>
            </a:r>
          </a:p>
          <a:p>
            <a:pPr algn="ctr"/>
            <a:r>
              <a:rPr lang="en-US" sz="1200" dirty="0"/>
              <a:t>https://</a:t>
            </a:r>
            <a:r>
              <a:rPr lang="en-US" sz="1200" dirty="0" err="1"/>
              <a:t>devblogs.nvidia.com</a:t>
            </a:r>
            <a:r>
              <a:rPr lang="en-US" sz="1200" dirty="0"/>
              <a:t>/dgx-1-fastest-deep-learning-system/</a:t>
            </a:r>
          </a:p>
        </p:txBody>
      </p:sp>
    </p:spTree>
    <p:extLst>
      <p:ext uri="{BB962C8B-B14F-4D97-AF65-F5344CB8AC3E}">
        <p14:creationId xmlns:p14="http://schemas.microsoft.com/office/powerpoint/2010/main" val="400526666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6001" y="1598044"/>
            <a:ext cx="5044998" cy="4562385"/>
          </a:xfrm>
          <a:prstGeom prst="rect">
            <a:avLst/>
          </a:prstGeom>
        </p:spPr>
      </p:pic>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CPU binding on JADE</a:t>
            </a:r>
            <a:endParaRPr lang="en-US" sz="2400" dirty="0">
              <a:latin typeface="FoundrySterling-Book"/>
              <a:cs typeface="FoundrySterling-Book"/>
            </a:endParaRPr>
          </a:p>
        </p:txBody>
      </p:sp>
      <p:sp>
        <p:nvSpPr>
          <p:cNvPr id="43" name="TextBox 42"/>
          <p:cNvSpPr txBox="1"/>
          <p:nvPr/>
        </p:nvSpPr>
        <p:spPr>
          <a:xfrm>
            <a:off x="368300" y="1244600"/>
            <a:ext cx="3872744" cy="4678204"/>
          </a:xfrm>
          <a:prstGeom prst="rect">
            <a:avLst/>
          </a:prstGeom>
          <a:noFill/>
        </p:spPr>
        <p:txBody>
          <a:bodyPr wrap="square" rtlCol="0">
            <a:spAutoFit/>
          </a:bodyPr>
          <a:lstStyle/>
          <a:p>
            <a:pPr marL="285750" indent="-285750">
              <a:spcBef>
                <a:spcPts val="1200"/>
              </a:spcBef>
              <a:buFont typeface="Arial"/>
              <a:buChar char="•"/>
            </a:pPr>
            <a:r>
              <a:rPr lang="en-US" b="1" dirty="0" smtClean="0">
                <a:latin typeface="FoundrySterling-Book"/>
                <a:cs typeface="FoundrySterling-Book"/>
              </a:rPr>
              <a:t>Hardware:</a:t>
            </a:r>
          </a:p>
          <a:p>
            <a:pPr lvl="1">
              <a:spcBef>
                <a:spcPts val="1200"/>
              </a:spcBef>
            </a:pPr>
            <a:r>
              <a:rPr lang="en-US" b="1" dirty="0" smtClean="0">
                <a:latin typeface="FoundrySterling-Book"/>
                <a:cs typeface="FoundrySterling-Book"/>
              </a:rPr>
              <a:t>CPU:</a:t>
            </a:r>
            <a:r>
              <a:rPr lang="en-US" dirty="0" smtClean="0">
                <a:latin typeface="FoundrySterling-Book"/>
                <a:cs typeface="FoundrySterling-Book"/>
              </a:rPr>
              <a:t> 2x20 cores (dual-socket)</a:t>
            </a:r>
          </a:p>
          <a:p>
            <a:pPr lvl="1">
              <a:spcBef>
                <a:spcPts val="1200"/>
              </a:spcBef>
            </a:pPr>
            <a:r>
              <a:rPr lang="en-US" b="1" dirty="0" smtClean="0">
                <a:latin typeface="FoundrySterling-Book"/>
                <a:cs typeface="FoundrySterling-Book"/>
              </a:rPr>
              <a:t>GPU:</a:t>
            </a:r>
            <a:r>
              <a:rPr lang="en-US" dirty="0" smtClean="0">
                <a:latin typeface="FoundrySterling-Book"/>
                <a:cs typeface="FoundrySterling-Book"/>
              </a:rPr>
              <a:t> 8xP100</a:t>
            </a:r>
          </a:p>
          <a:p>
            <a:pPr lvl="1">
              <a:spcBef>
                <a:spcPts val="1200"/>
              </a:spcBef>
            </a:pPr>
            <a:r>
              <a:rPr lang="en-US" dirty="0" smtClean="0">
                <a:latin typeface="FoundrySterling-Book"/>
                <a:cs typeface="FoundrySterling-Book"/>
              </a:rPr>
              <a:t>5 cores pr. GPU</a:t>
            </a:r>
          </a:p>
          <a:p>
            <a:pPr lvl="1">
              <a:spcBef>
                <a:spcPts val="1200"/>
              </a:spcBef>
            </a:pPr>
            <a:endParaRPr lang="en-US" dirty="0">
              <a:latin typeface="FoundrySterling-Book"/>
              <a:cs typeface="FoundrySterling-Book"/>
            </a:endParaRPr>
          </a:p>
          <a:p>
            <a:pPr marL="285750" indent="-285750">
              <a:spcBef>
                <a:spcPts val="1200"/>
              </a:spcBef>
              <a:buFont typeface="Arial"/>
              <a:buChar char="•"/>
            </a:pPr>
            <a:r>
              <a:rPr lang="en-US" b="1" dirty="0" smtClean="0">
                <a:latin typeface="FoundrySterling-Book"/>
                <a:cs typeface="FoundrySterling-Book"/>
              </a:rPr>
              <a:t>Usage:</a:t>
            </a:r>
            <a:endParaRPr lang="en-US" b="1" dirty="0">
              <a:latin typeface="FoundrySterling-Book"/>
              <a:cs typeface="FoundrySterling-Book"/>
            </a:endParaRPr>
          </a:p>
          <a:p>
            <a:pPr lvl="1">
              <a:spcBef>
                <a:spcPts val="1200"/>
              </a:spcBef>
            </a:pPr>
            <a:r>
              <a:rPr lang="en-US" dirty="0" smtClean="0">
                <a:latin typeface="FoundrySterling-Book"/>
                <a:cs typeface="FoundrySterling-Book"/>
              </a:rPr>
              <a:t>Run a simulation using four GPUs.</a:t>
            </a:r>
            <a:endParaRPr lang="en-US" dirty="0">
              <a:latin typeface="FoundrySterling-Book"/>
              <a:cs typeface="FoundrySterling-Book"/>
            </a:endParaRPr>
          </a:p>
          <a:p>
            <a:pPr lvl="1">
              <a:spcBef>
                <a:spcPts val="1200"/>
              </a:spcBef>
            </a:pPr>
            <a:endParaRPr lang="en-US" dirty="0" smtClean="0">
              <a:latin typeface="FoundrySterling-Book"/>
              <a:cs typeface="FoundrySterling-Book"/>
            </a:endParaRPr>
          </a:p>
          <a:p>
            <a:pPr marL="285750" indent="-285750">
              <a:spcBef>
                <a:spcPts val="1200"/>
              </a:spcBef>
              <a:buFont typeface="Arial"/>
              <a:buChar char="•"/>
            </a:pPr>
            <a:r>
              <a:rPr lang="en-US" b="1" dirty="0" smtClean="0">
                <a:latin typeface="FoundrySterling-Book"/>
                <a:cs typeface="FoundrySterling-Book"/>
              </a:rPr>
              <a:t>CPU binding:</a:t>
            </a:r>
            <a:endParaRPr lang="en-US" b="1" dirty="0">
              <a:latin typeface="FoundrySterling-Book"/>
              <a:cs typeface="FoundrySterling-Book"/>
            </a:endParaRPr>
          </a:p>
          <a:p>
            <a:pPr lvl="1">
              <a:spcBef>
                <a:spcPts val="1200"/>
              </a:spcBef>
            </a:pPr>
            <a:r>
              <a:rPr lang="en-US" dirty="0" smtClean="0">
                <a:latin typeface="FoundrySterling-Book"/>
                <a:cs typeface="FoundrySterling-Book"/>
              </a:rPr>
              <a:t>Bind to 10 cores on each CPU.</a:t>
            </a:r>
            <a:endParaRPr lang="en-US" dirty="0">
              <a:latin typeface="FoundrySterling-Book"/>
              <a:cs typeface="FoundrySterling-Book"/>
            </a:endParaRPr>
          </a:p>
          <a:p>
            <a:pPr lvl="1">
              <a:spcBef>
                <a:spcPts val="1200"/>
              </a:spcBef>
            </a:pPr>
            <a:endParaRPr lang="en-US" dirty="0" smtClean="0">
              <a:latin typeface="FoundrySterling-Book"/>
              <a:cs typeface="FoundrySterling-Book"/>
            </a:endParaRPr>
          </a:p>
        </p:txBody>
      </p:sp>
      <p:sp>
        <p:nvSpPr>
          <p:cNvPr id="3" name="Rectangle 2"/>
          <p:cNvSpPr/>
          <p:nvPr/>
        </p:nvSpPr>
        <p:spPr>
          <a:xfrm>
            <a:off x="5556620" y="3658118"/>
            <a:ext cx="2134667" cy="1505811"/>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5130838" y="1930026"/>
            <a:ext cx="425783" cy="563076"/>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679307" y="1930026"/>
            <a:ext cx="425783" cy="563076"/>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096000" y="6056203"/>
            <a:ext cx="5047999" cy="461665"/>
          </a:xfrm>
          <a:prstGeom prst="rect">
            <a:avLst/>
          </a:prstGeom>
        </p:spPr>
        <p:txBody>
          <a:bodyPr wrap="square">
            <a:spAutoFit/>
          </a:bodyPr>
          <a:lstStyle/>
          <a:p>
            <a:pPr algn="ctr"/>
            <a:r>
              <a:rPr lang="en-US" sz="1200" dirty="0"/>
              <a:t>NVIDIA DGX-1: The Fastest Deep Learning System, Mark Harris, April 5, 2017 </a:t>
            </a:r>
          </a:p>
          <a:p>
            <a:pPr algn="ctr"/>
            <a:r>
              <a:rPr lang="en-US" sz="1200" dirty="0"/>
              <a:t>https://</a:t>
            </a:r>
            <a:r>
              <a:rPr lang="en-US" sz="1200" dirty="0" err="1"/>
              <a:t>devblogs.nvidia.com</a:t>
            </a:r>
            <a:r>
              <a:rPr lang="en-US" sz="1200" dirty="0"/>
              <a:t>/dgx-1-fastest-deep-learning-system/</a:t>
            </a:r>
          </a:p>
        </p:txBody>
      </p:sp>
    </p:spTree>
    <p:extLst>
      <p:ext uri="{BB962C8B-B14F-4D97-AF65-F5344CB8AC3E}">
        <p14:creationId xmlns:p14="http://schemas.microsoft.com/office/powerpoint/2010/main" val="225555680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3175000"/>
            <a:ext cx="8483600" cy="508000"/>
          </a:xfrm>
        </p:spPr>
        <p:txBody>
          <a:bodyPr anchor="t">
            <a:noAutofit/>
          </a:bodyPr>
          <a:lstStyle/>
          <a:p>
            <a:r>
              <a:rPr lang="en-US" sz="2400" dirty="0" smtClean="0">
                <a:latin typeface="FoundrySterling-Book"/>
                <a:cs typeface="FoundrySterling-Book"/>
              </a:rPr>
              <a:t>JADE: queuing system</a:t>
            </a:r>
            <a:endParaRPr lang="en-US" sz="2400" dirty="0">
              <a:latin typeface="FoundrySterling-Book"/>
              <a:cs typeface="FoundrySterling-Book"/>
            </a:endParaRPr>
          </a:p>
        </p:txBody>
      </p:sp>
    </p:spTree>
    <p:extLst>
      <p:ext uri="{BB962C8B-B14F-4D97-AF65-F5344CB8AC3E}">
        <p14:creationId xmlns:p14="http://schemas.microsoft.com/office/powerpoint/2010/main" val="7158595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6001" y="1598044"/>
            <a:ext cx="5044998" cy="4562385"/>
          </a:xfrm>
          <a:prstGeom prst="rect">
            <a:avLst/>
          </a:prstGeom>
        </p:spPr>
      </p:pic>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Queues on JADE</a:t>
            </a:r>
            <a:endParaRPr lang="en-US" sz="2400" dirty="0">
              <a:latin typeface="FoundrySterling-Book"/>
              <a:cs typeface="FoundrySterling-Book"/>
            </a:endParaRPr>
          </a:p>
        </p:txBody>
      </p:sp>
      <p:sp>
        <p:nvSpPr>
          <p:cNvPr id="43" name="TextBox 42"/>
          <p:cNvSpPr txBox="1"/>
          <p:nvPr/>
        </p:nvSpPr>
        <p:spPr>
          <a:xfrm>
            <a:off x="368300" y="1244600"/>
            <a:ext cx="3980566" cy="1231106"/>
          </a:xfrm>
          <a:prstGeom prst="rect">
            <a:avLst/>
          </a:prstGeom>
          <a:noFill/>
        </p:spPr>
        <p:txBody>
          <a:bodyPr wrap="square" rtlCol="0">
            <a:spAutoFit/>
          </a:bodyPr>
          <a:lstStyle/>
          <a:p>
            <a:pPr marL="285750" indent="-285750">
              <a:spcBef>
                <a:spcPts val="1200"/>
              </a:spcBef>
              <a:buFont typeface="Arial"/>
              <a:buChar char="•"/>
            </a:pPr>
            <a:r>
              <a:rPr lang="en-US" b="1" dirty="0" smtClean="0">
                <a:latin typeface="FoundrySterling-Book"/>
                <a:cs typeface="FoundrySterling-Book"/>
              </a:rPr>
              <a:t>Queues:</a:t>
            </a:r>
          </a:p>
          <a:p>
            <a:pPr lvl="1">
              <a:spcBef>
                <a:spcPts val="1200"/>
              </a:spcBef>
            </a:pPr>
            <a:r>
              <a:rPr lang="en-US" b="1" dirty="0" smtClean="0">
                <a:latin typeface="FoundrySterling-Book"/>
                <a:cs typeface="FoundrySterling-Book"/>
              </a:rPr>
              <a:t>big:</a:t>
            </a:r>
            <a:r>
              <a:rPr lang="en-US" dirty="0" smtClean="0">
                <a:latin typeface="FoundrySterling-Book"/>
                <a:cs typeface="FoundrySterling-Book"/>
              </a:rPr>
              <a:t> allows 2x4- and 1x8-GPU runs</a:t>
            </a:r>
            <a:endParaRPr lang="en-US" dirty="0">
              <a:latin typeface="FoundrySterling-Book"/>
              <a:cs typeface="FoundrySterling-Book"/>
            </a:endParaRPr>
          </a:p>
          <a:p>
            <a:pPr lvl="1">
              <a:spcBef>
                <a:spcPts val="1200"/>
              </a:spcBef>
            </a:pPr>
            <a:endParaRPr lang="en-US" dirty="0" smtClean="0">
              <a:latin typeface="FoundrySterling-Book"/>
              <a:cs typeface="FoundrySterling-Book"/>
            </a:endParaRPr>
          </a:p>
        </p:txBody>
      </p:sp>
      <p:sp>
        <p:nvSpPr>
          <p:cNvPr id="3" name="Rectangle 2"/>
          <p:cNvSpPr/>
          <p:nvPr/>
        </p:nvSpPr>
        <p:spPr>
          <a:xfrm>
            <a:off x="4586212" y="3658118"/>
            <a:ext cx="1523765" cy="1505811"/>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4BACC6"/>
              </a:solidFill>
            </a:endParaRPr>
          </a:p>
        </p:txBody>
      </p:sp>
      <p:sp>
        <p:nvSpPr>
          <p:cNvPr id="8" name="Rectangle 7"/>
          <p:cNvSpPr/>
          <p:nvPr/>
        </p:nvSpPr>
        <p:spPr>
          <a:xfrm>
            <a:off x="4526311" y="3598208"/>
            <a:ext cx="4212000" cy="1625792"/>
          </a:xfrm>
          <a:prstGeom prst="rect">
            <a:avLst/>
          </a:prstGeom>
          <a:noFill/>
          <a:ln w="50800">
            <a:solidFill>
              <a:schemeClr val="accent5">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7146661" y="3658118"/>
            <a:ext cx="1523765" cy="1505811"/>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4BACC6"/>
              </a:solidFill>
            </a:endParaRPr>
          </a:p>
        </p:txBody>
      </p:sp>
      <p:sp>
        <p:nvSpPr>
          <p:cNvPr id="11" name="Rectangle 10"/>
          <p:cNvSpPr/>
          <p:nvPr/>
        </p:nvSpPr>
        <p:spPr>
          <a:xfrm>
            <a:off x="4096000" y="6056203"/>
            <a:ext cx="5047999" cy="461665"/>
          </a:xfrm>
          <a:prstGeom prst="rect">
            <a:avLst/>
          </a:prstGeom>
        </p:spPr>
        <p:txBody>
          <a:bodyPr wrap="square">
            <a:spAutoFit/>
          </a:bodyPr>
          <a:lstStyle/>
          <a:p>
            <a:pPr algn="ctr"/>
            <a:r>
              <a:rPr lang="en-US" sz="1200" dirty="0"/>
              <a:t>NVIDIA DGX-1: The Fastest Deep Learning System, Mark Harris, April 5, 2017 </a:t>
            </a:r>
          </a:p>
          <a:p>
            <a:pPr algn="ctr"/>
            <a:r>
              <a:rPr lang="en-US" sz="1200" dirty="0"/>
              <a:t>https://</a:t>
            </a:r>
            <a:r>
              <a:rPr lang="en-US" sz="1200" dirty="0" err="1"/>
              <a:t>devblogs.nvidia.com</a:t>
            </a:r>
            <a:r>
              <a:rPr lang="en-US" sz="1200" dirty="0"/>
              <a:t>/dgx-1-fastest-deep-learning-system/</a:t>
            </a:r>
          </a:p>
        </p:txBody>
      </p:sp>
    </p:spTree>
    <p:extLst>
      <p:ext uri="{BB962C8B-B14F-4D97-AF65-F5344CB8AC3E}">
        <p14:creationId xmlns:p14="http://schemas.microsoft.com/office/powerpoint/2010/main" val="945425837"/>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6001" y="1598044"/>
            <a:ext cx="5044998" cy="4562385"/>
          </a:xfrm>
          <a:prstGeom prst="rect">
            <a:avLst/>
          </a:prstGeom>
        </p:spPr>
      </p:pic>
      <p:sp>
        <p:nvSpPr>
          <p:cNvPr id="42" name="Title 1"/>
          <p:cNvSpPr>
            <a:spLocks noGrp="1"/>
          </p:cNvSpPr>
          <p:nvPr>
            <p:ph type="ctrTitle"/>
          </p:nvPr>
        </p:nvSpPr>
        <p:spPr>
          <a:xfrm>
            <a:off x="368300" y="292101"/>
            <a:ext cx="8483600" cy="508000"/>
          </a:xfrm>
        </p:spPr>
        <p:txBody>
          <a:bodyPr anchor="t">
            <a:noAutofit/>
          </a:bodyPr>
          <a:lstStyle/>
          <a:p>
            <a:pPr algn="l"/>
            <a:r>
              <a:rPr lang="en-US" sz="2400" dirty="0">
                <a:latin typeface="FoundrySterling-Book"/>
                <a:cs typeface="FoundrySterling-Book"/>
              </a:rPr>
              <a:t>Queues on JADE</a:t>
            </a:r>
          </a:p>
        </p:txBody>
      </p:sp>
      <p:sp>
        <p:nvSpPr>
          <p:cNvPr id="43" name="TextBox 42"/>
          <p:cNvSpPr txBox="1"/>
          <p:nvPr/>
        </p:nvSpPr>
        <p:spPr>
          <a:xfrm>
            <a:off x="368300" y="1244600"/>
            <a:ext cx="3980566" cy="1231106"/>
          </a:xfrm>
          <a:prstGeom prst="rect">
            <a:avLst/>
          </a:prstGeom>
          <a:noFill/>
        </p:spPr>
        <p:txBody>
          <a:bodyPr wrap="square" rtlCol="0">
            <a:spAutoFit/>
          </a:bodyPr>
          <a:lstStyle/>
          <a:p>
            <a:pPr marL="285750" indent="-285750">
              <a:spcBef>
                <a:spcPts val="1200"/>
              </a:spcBef>
              <a:buFont typeface="Arial"/>
              <a:buChar char="•"/>
            </a:pPr>
            <a:r>
              <a:rPr lang="en-US" b="1" dirty="0" smtClean="0">
                <a:latin typeface="FoundrySterling-Book"/>
                <a:cs typeface="FoundrySterling-Book"/>
              </a:rPr>
              <a:t>Queues:</a:t>
            </a:r>
          </a:p>
          <a:p>
            <a:pPr lvl="1">
              <a:spcBef>
                <a:spcPts val="1200"/>
              </a:spcBef>
            </a:pPr>
            <a:r>
              <a:rPr lang="en-US" b="1" dirty="0" smtClean="0">
                <a:latin typeface="FoundrySterling-Book"/>
                <a:cs typeface="FoundrySterling-Book"/>
              </a:rPr>
              <a:t>big:</a:t>
            </a:r>
            <a:r>
              <a:rPr lang="en-US" dirty="0" smtClean="0">
                <a:latin typeface="FoundrySterling-Book"/>
                <a:cs typeface="FoundrySterling-Book"/>
              </a:rPr>
              <a:t> allows 2x4- and 1x8-GPU runs</a:t>
            </a:r>
            <a:endParaRPr lang="en-US" dirty="0">
              <a:latin typeface="FoundrySterling-Book"/>
              <a:cs typeface="FoundrySterling-Book"/>
            </a:endParaRPr>
          </a:p>
          <a:p>
            <a:pPr lvl="1">
              <a:spcBef>
                <a:spcPts val="1200"/>
              </a:spcBef>
            </a:pPr>
            <a:endParaRPr lang="en-US" dirty="0" smtClean="0">
              <a:latin typeface="FoundrySterling-Book"/>
              <a:cs typeface="FoundrySterling-Book"/>
            </a:endParaRPr>
          </a:p>
        </p:txBody>
      </p:sp>
      <p:sp>
        <p:nvSpPr>
          <p:cNvPr id="10" name="Rectangle 9"/>
          <p:cNvSpPr/>
          <p:nvPr/>
        </p:nvSpPr>
        <p:spPr>
          <a:xfrm>
            <a:off x="5556620" y="3658118"/>
            <a:ext cx="2134667" cy="1505811"/>
          </a:xfrm>
          <a:prstGeom prst="rect">
            <a:avLst/>
          </a:prstGeom>
          <a:noFill/>
          <a:ln w="508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4592186" y="3658119"/>
            <a:ext cx="563076" cy="563076"/>
          </a:xfrm>
          <a:prstGeom prst="rect">
            <a:avLst/>
          </a:prstGeom>
          <a:noFill/>
          <a:ln w="508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592186" y="4601308"/>
            <a:ext cx="563076" cy="563076"/>
          </a:xfrm>
          <a:prstGeom prst="rect">
            <a:avLst/>
          </a:prstGeom>
          <a:noFill/>
          <a:ln w="5080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p:nvSpPr>
        <p:spPr>
          <a:xfrm>
            <a:off x="4096000" y="6056203"/>
            <a:ext cx="5047999" cy="461665"/>
          </a:xfrm>
          <a:prstGeom prst="rect">
            <a:avLst/>
          </a:prstGeom>
        </p:spPr>
        <p:txBody>
          <a:bodyPr wrap="square">
            <a:spAutoFit/>
          </a:bodyPr>
          <a:lstStyle/>
          <a:p>
            <a:pPr algn="ctr"/>
            <a:r>
              <a:rPr lang="en-US" sz="1200" dirty="0"/>
              <a:t>NVIDIA DGX-1: The Fastest Deep Learning System, Mark Harris, April 5, 2017 </a:t>
            </a:r>
          </a:p>
          <a:p>
            <a:pPr algn="ctr"/>
            <a:r>
              <a:rPr lang="en-US" sz="1200" dirty="0"/>
              <a:t>https://</a:t>
            </a:r>
            <a:r>
              <a:rPr lang="en-US" sz="1200" dirty="0" err="1"/>
              <a:t>devblogs.nvidia.com</a:t>
            </a:r>
            <a:r>
              <a:rPr lang="en-US" sz="1200" dirty="0"/>
              <a:t>/dgx-1-fastest-deep-learning-system/</a:t>
            </a:r>
          </a:p>
        </p:txBody>
      </p:sp>
    </p:spTree>
    <p:extLst>
      <p:ext uri="{BB962C8B-B14F-4D97-AF65-F5344CB8AC3E}">
        <p14:creationId xmlns:p14="http://schemas.microsoft.com/office/powerpoint/2010/main" val="131470921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6001" y="1598044"/>
            <a:ext cx="5044998" cy="4562385"/>
          </a:xfrm>
          <a:prstGeom prst="rect">
            <a:avLst/>
          </a:prstGeom>
        </p:spPr>
      </p:pic>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Queues on JADE</a:t>
            </a:r>
            <a:endParaRPr lang="en-US" sz="2400" dirty="0">
              <a:latin typeface="FoundrySterling-Book"/>
              <a:cs typeface="FoundrySterling-Book"/>
            </a:endParaRPr>
          </a:p>
        </p:txBody>
      </p:sp>
      <p:sp>
        <p:nvSpPr>
          <p:cNvPr id="43" name="TextBox 42"/>
          <p:cNvSpPr txBox="1"/>
          <p:nvPr/>
        </p:nvSpPr>
        <p:spPr>
          <a:xfrm>
            <a:off x="368300" y="1244600"/>
            <a:ext cx="3980566" cy="1231106"/>
          </a:xfrm>
          <a:prstGeom prst="rect">
            <a:avLst/>
          </a:prstGeom>
          <a:noFill/>
        </p:spPr>
        <p:txBody>
          <a:bodyPr wrap="square" rtlCol="0">
            <a:spAutoFit/>
          </a:bodyPr>
          <a:lstStyle/>
          <a:p>
            <a:pPr marL="285750" indent="-285750">
              <a:spcBef>
                <a:spcPts val="1200"/>
              </a:spcBef>
              <a:buFont typeface="Arial"/>
              <a:buChar char="•"/>
            </a:pPr>
            <a:r>
              <a:rPr lang="en-US" b="1" dirty="0" smtClean="0">
                <a:latin typeface="FoundrySterling-Book"/>
                <a:cs typeface="FoundrySterling-Book"/>
              </a:rPr>
              <a:t>Queues:</a:t>
            </a:r>
          </a:p>
          <a:p>
            <a:pPr lvl="1">
              <a:spcBef>
                <a:spcPts val="1200"/>
              </a:spcBef>
            </a:pPr>
            <a:r>
              <a:rPr lang="en-US" b="1" dirty="0" smtClean="0">
                <a:latin typeface="FoundrySterling-Book"/>
                <a:cs typeface="FoundrySterling-Book"/>
              </a:rPr>
              <a:t>small:</a:t>
            </a:r>
            <a:r>
              <a:rPr lang="en-US" dirty="0" smtClean="0">
                <a:latin typeface="FoundrySterling-Book"/>
                <a:cs typeface="FoundrySterling-Book"/>
              </a:rPr>
              <a:t> allows 8x1-GPU runs</a:t>
            </a:r>
            <a:endParaRPr lang="en-US" dirty="0">
              <a:latin typeface="FoundrySterling-Book"/>
              <a:cs typeface="FoundrySterling-Book"/>
            </a:endParaRPr>
          </a:p>
          <a:p>
            <a:pPr lvl="1">
              <a:spcBef>
                <a:spcPts val="1200"/>
              </a:spcBef>
            </a:pPr>
            <a:endParaRPr lang="en-US" dirty="0" smtClean="0">
              <a:latin typeface="FoundrySterling-Book"/>
              <a:cs typeface="FoundrySterling-Book"/>
            </a:endParaRPr>
          </a:p>
        </p:txBody>
      </p:sp>
      <p:sp>
        <p:nvSpPr>
          <p:cNvPr id="10" name="Rectangle 9"/>
          <p:cNvSpPr/>
          <p:nvPr/>
        </p:nvSpPr>
        <p:spPr>
          <a:xfrm>
            <a:off x="4592186" y="3658119"/>
            <a:ext cx="563076" cy="563076"/>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5535289" y="3658119"/>
            <a:ext cx="563076" cy="563076"/>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592186" y="4601308"/>
            <a:ext cx="563076" cy="563076"/>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5535289" y="4601308"/>
            <a:ext cx="563076" cy="563076"/>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7140655" y="3658119"/>
            <a:ext cx="563076" cy="563076"/>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7140655" y="4601308"/>
            <a:ext cx="563076" cy="563076"/>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8087103" y="3658119"/>
            <a:ext cx="563076" cy="563076"/>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8087103" y="4601308"/>
            <a:ext cx="563076" cy="563076"/>
          </a:xfrm>
          <a:prstGeom prst="rect">
            <a:avLst/>
          </a:prstGeom>
          <a:noFill/>
          <a:ln w="50800">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4096000" y="6056203"/>
            <a:ext cx="5047999" cy="461665"/>
          </a:xfrm>
          <a:prstGeom prst="rect">
            <a:avLst/>
          </a:prstGeom>
        </p:spPr>
        <p:txBody>
          <a:bodyPr wrap="square">
            <a:spAutoFit/>
          </a:bodyPr>
          <a:lstStyle/>
          <a:p>
            <a:pPr algn="ctr"/>
            <a:r>
              <a:rPr lang="en-US" sz="1200" dirty="0"/>
              <a:t>NVIDIA DGX-1: The Fastest Deep Learning System, Mark Harris, April 5, 2017 </a:t>
            </a:r>
          </a:p>
          <a:p>
            <a:pPr algn="ctr"/>
            <a:r>
              <a:rPr lang="en-US" sz="1200" dirty="0"/>
              <a:t>https://</a:t>
            </a:r>
            <a:r>
              <a:rPr lang="en-US" sz="1200" dirty="0" err="1"/>
              <a:t>devblogs.nvidia.com</a:t>
            </a:r>
            <a:r>
              <a:rPr lang="en-US" sz="1200" dirty="0"/>
              <a:t>/dgx-1-fastest-deep-learning-system/</a:t>
            </a:r>
          </a:p>
        </p:txBody>
      </p:sp>
    </p:spTree>
    <p:extLst>
      <p:ext uri="{BB962C8B-B14F-4D97-AF65-F5344CB8AC3E}">
        <p14:creationId xmlns:p14="http://schemas.microsoft.com/office/powerpoint/2010/main" val="3327421256"/>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3175000"/>
            <a:ext cx="8483600" cy="508000"/>
          </a:xfrm>
        </p:spPr>
        <p:txBody>
          <a:bodyPr anchor="t">
            <a:noAutofit/>
          </a:bodyPr>
          <a:lstStyle/>
          <a:p>
            <a:r>
              <a:rPr lang="en-US" sz="2400" dirty="0" smtClean="0">
                <a:latin typeface="FoundrySterling-Book"/>
                <a:cs typeface="FoundrySterling-Book"/>
              </a:rPr>
              <a:t>JADE: simulations</a:t>
            </a:r>
            <a:endParaRPr lang="en-US" sz="2400" dirty="0">
              <a:latin typeface="FoundrySterling-Book"/>
              <a:cs typeface="FoundrySterling-Book"/>
            </a:endParaRPr>
          </a:p>
        </p:txBody>
      </p:sp>
    </p:spTree>
    <p:extLst>
      <p:ext uri="{BB962C8B-B14F-4D97-AF65-F5344CB8AC3E}">
        <p14:creationId xmlns:p14="http://schemas.microsoft.com/office/powerpoint/2010/main" val="1149869672"/>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292101"/>
            <a:ext cx="8483600" cy="508000"/>
          </a:xfrm>
        </p:spPr>
        <p:txBody>
          <a:bodyPr anchor="t">
            <a:noAutofit/>
          </a:bodyPr>
          <a:lstStyle/>
          <a:p>
            <a:pPr algn="l"/>
            <a:r>
              <a:rPr lang="en-US" sz="2400" dirty="0">
                <a:latin typeface="FoundrySterling-Book"/>
                <a:cs typeface="FoundrySterling-Book"/>
              </a:rPr>
              <a:t>S</a:t>
            </a:r>
            <a:r>
              <a:rPr lang="en-US" sz="2400" dirty="0" smtClean="0">
                <a:latin typeface="FoundrySterling-Book"/>
                <a:cs typeface="FoundrySterling-Book"/>
              </a:rPr>
              <a:t>imulations </a:t>
            </a:r>
            <a:r>
              <a:rPr lang="en-US" sz="2400" dirty="0">
                <a:latin typeface="FoundrySterling-Book"/>
                <a:cs typeface="FoundrySterling-Book"/>
              </a:rPr>
              <a:t>on JADE</a:t>
            </a:r>
          </a:p>
        </p:txBody>
      </p:sp>
      <p:sp>
        <p:nvSpPr>
          <p:cNvPr id="43" name="TextBox 42"/>
          <p:cNvSpPr txBox="1"/>
          <p:nvPr/>
        </p:nvSpPr>
        <p:spPr>
          <a:xfrm>
            <a:off x="368300" y="1244600"/>
            <a:ext cx="8483600" cy="5309146"/>
          </a:xfrm>
          <a:prstGeom prst="rect">
            <a:avLst/>
          </a:prstGeom>
          <a:noFill/>
        </p:spPr>
        <p:txBody>
          <a:bodyPr wrap="square" rtlCol="0">
            <a:spAutoFit/>
          </a:bodyPr>
          <a:lstStyle/>
          <a:p>
            <a:pPr marL="285750" indent="-285750">
              <a:spcBef>
                <a:spcPts val="1200"/>
              </a:spcBef>
              <a:buFont typeface="Arial"/>
              <a:buChar char="•"/>
            </a:pPr>
            <a:r>
              <a:rPr lang="en-US" b="1" dirty="0" smtClean="0">
                <a:latin typeface="FoundrySterling-Book"/>
                <a:cs typeface="FoundrySterling-Book"/>
              </a:rPr>
              <a:t>AMBER:</a:t>
            </a:r>
          </a:p>
          <a:p>
            <a:pPr marL="742950" lvl="1" indent="-285750">
              <a:spcBef>
                <a:spcPts val="1200"/>
              </a:spcBef>
              <a:buFont typeface="Arial"/>
              <a:buChar char="•"/>
            </a:pPr>
            <a:r>
              <a:rPr lang="en-US" dirty="0" smtClean="0">
                <a:latin typeface="FoundrySterling-Book"/>
                <a:cs typeface="FoundrySterling-Book"/>
              </a:rPr>
              <a:t>Only allows single-GPU simulations (not likely to change).</a:t>
            </a:r>
          </a:p>
          <a:p>
            <a:pPr marL="742950" lvl="1" indent="-285750">
              <a:spcBef>
                <a:spcPts val="1200"/>
              </a:spcBef>
              <a:buFont typeface="Arial"/>
              <a:buChar char="•"/>
            </a:pPr>
            <a:r>
              <a:rPr lang="en-US" dirty="0" smtClean="0">
                <a:latin typeface="FoundrySterling-Book"/>
                <a:cs typeface="FoundrySterling-Book"/>
              </a:rPr>
              <a:t>~20-40% faster than single-GPU GROMACS simulations.</a:t>
            </a:r>
          </a:p>
          <a:p>
            <a:pPr marL="285750" indent="-285750">
              <a:spcBef>
                <a:spcPts val="1200"/>
              </a:spcBef>
              <a:buFont typeface="Arial"/>
              <a:buChar char="•"/>
            </a:pPr>
            <a:endParaRPr lang="en-US" b="1" dirty="0" smtClean="0">
              <a:latin typeface="FoundrySterling-Book"/>
              <a:cs typeface="FoundrySterling-Book"/>
            </a:endParaRPr>
          </a:p>
          <a:p>
            <a:pPr marL="285750" indent="-285750">
              <a:spcBef>
                <a:spcPts val="1200"/>
              </a:spcBef>
              <a:buFont typeface="Arial"/>
              <a:buChar char="•"/>
            </a:pPr>
            <a:r>
              <a:rPr lang="en-US" b="1" dirty="0" smtClean="0">
                <a:latin typeface="FoundrySterling-Book"/>
                <a:cs typeface="FoundrySterling-Book"/>
              </a:rPr>
              <a:t>GROMACS: </a:t>
            </a:r>
            <a:endParaRPr lang="en-US" b="1" dirty="0">
              <a:latin typeface="FoundrySterling-Book"/>
              <a:cs typeface="FoundrySterling-Book"/>
            </a:endParaRPr>
          </a:p>
          <a:p>
            <a:pPr marL="742950" lvl="1" indent="-285750">
              <a:spcBef>
                <a:spcPts val="1200"/>
              </a:spcBef>
              <a:buFont typeface="Arial"/>
              <a:buChar char="•"/>
            </a:pPr>
            <a:r>
              <a:rPr lang="en-US" dirty="0" smtClean="0">
                <a:solidFill>
                  <a:schemeClr val="accent4"/>
                </a:solidFill>
                <a:latin typeface="FoundrySterling-Book"/>
                <a:cs typeface="FoundrySterling-Book"/>
              </a:rPr>
              <a:t>1-</a:t>
            </a:r>
            <a:r>
              <a:rPr lang="en-US" dirty="0" smtClean="0">
                <a:latin typeface="FoundrySterling-Book"/>
                <a:cs typeface="FoundrySterling-Book"/>
              </a:rPr>
              <a:t>, </a:t>
            </a:r>
            <a:r>
              <a:rPr lang="en-US" dirty="0" smtClean="0">
                <a:solidFill>
                  <a:schemeClr val="accent5"/>
                </a:solidFill>
                <a:latin typeface="FoundrySterling-Book"/>
                <a:cs typeface="FoundrySterling-Book"/>
              </a:rPr>
              <a:t>4-</a:t>
            </a:r>
            <a:r>
              <a:rPr lang="en-US" dirty="0" smtClean="0">
                <a:latin typeface="FoundrySterling-Book"/>
                <a:cs typeface="FoundrySterling-Book"/>
              </a:rPr>
              <a:t>, </a:t>
            </a:r>
            <a:r>
              <a:rPr lang="en-US" dirty="0" smtClean="0">
                <a:solidFill>
                  <a:schemeClr val="accent2"/>
                </a:solidFill>
                <a:latin typeface="FoundrySterling-Book"/>
                <a:cs typeface="FoundrySterling-Book"/>
              </a:rPr>
              <a:t>8-</a:t>
            </a:r>
            <a:r>
              <a:rPr lang="en-US" dirty="0" smtClean="0">
                <a:latin typeface="FoundrySterling-Book"/>
                <a:cs typeface="FoundrySterling-Book"/>
              </a:rPr>
              <a:t>GPU jobs.</a:t>
            </a:r>
          </a:p>
          <a:p>
            <a:pPr marL="742950" lvl="1" indent="-285750">
              <a:spcBef>
                <a:spcPts val="1200"/>
              </a:spcBef>
              <a:buFont typeface="Arial"/>
              <a:buChar char="•"/>
            </a:pPr>
            <a:r>
              <a:rPr lang="en-US" dirty="0" err="1">
                <a:latin typeface="FoundrySterling-Book"/>
                <a:cs typeface="FoundrySterling-Book"/>
              </a:rPr>
              <a:t>mpirun</a:t>
            </a:r>
            <a:r>
              <a:rPr lang="en-US" dirty="0">
                <a:latin typeface="FoundrySterling-Book"/>
                <a:cs typeface="FoundrySterling-Book"/>
              </a:rPr>
              <a:t> -</a:t>
            </a:r>
            <a:r>
              <a:rPr lang="en-US" dirty="0" err="1">
                <a:latin typeface="FoundrySterling-Book"/>
                <a:cs typeface="FoundrySterling-Book"/>
              </a:rPr>
              <a:t>np</a:t>
            </a:r>
            <a:r>
              <a:rPr lang="en-US" dirty="0">
                <a:latin typeface="FoundrySterling-Book"/>
                <a:cs typeface="FoundrySterling-Book"/>
              </a:rPr>
              <a:t> </a:t>
            </a:r>
            <a:r>
              <a:rPr lang="en-US" dirty="0" smtClean="0">
                <a:solidFill>
                  <a:schemeClr val="accent4"/>
                </a:solidFill>
                <a:latin typeface="FoundrySterling-Book"/>
                <a:cs typeface="FoundrySterling-Book"/>
              </a:rPr>
              <a:t>1</a:t>
            </a:r>
            <a:r>
              <a:rPr lang="en-US" dirty="0" smtClean="0">
                <a:latin typeface="FoundrySterling-Book"/>
                <a:cs typeface="FoundrySterling-Book"/>
              </a:rPr>
              <a:t>/</a:t>
            </a:r>
            <a:r>
              <a:rPr lang="en-US" dirty="0" smtClean="0">
                <a:solidFill>
                  <a:schemeClr val="accent5"/>
                </a:solidFill>
                <a:latin typeface="FoundrySterling-Book"/>
                <a:cs typeface="FoundrySterling-Book"/>
              </a:rPr>
              <a:t>4</a:t>
            </a:r>
            <a:r>
              <a:rPr lang="en-US" dirty="0" smtClean="0">
                <a:latin typeface="FoundrySterling-Book"/>
                <a:cs typeface="FoundrySterling-Book"/>
              </a:rPr>
              <a:t>/</a:t>
            </a:r>
            <a:r>
              <a:rPr lang="en-US" dirty="0" smtClean="0">
                <a:solidFill>
                  <a:schemeClr val="accent2"/>
                </a:solidFill>
                <a:latin typeface="FoundrySterling-Book"/>
                <a:cs typeface="FoundrySterling-Book"/>
              </a:rPr>
              <a:t>8</a:t>
            </a:r>
            <a:r>
              <a:rPr lang="en-US" dirty="0" smtClean="0">
                <a:latin typeface="FoundrySterling-Book"/>
                <a:cs typeface="FoundrySterling-Book"/>
              </a:rPr>
              <a:t> </a:t>
            </a:r>
            <a:r>
              <a:rPr lang="en-US" b="1" dirty="0">
                <a:solidFill>
                  <a:schemeClr val="accent3"/>
                </a:solidFill>
                <a:latin typeface="FoundrySterling-Book"/>
                <a:cs typeface="FoundrySterling-Book"/>
              </a:rPr>
              <a:t>--bind-to socket</a:t>
            </a:r>
            <a:r>
              <a:rPr lang="en-US" dirty="0">
                <a:latin typeface="FoundrySterling-Book"/>
                <a:cs typeface="FoundrySterling-Book"/>
              </a:rPr>
              <a:t> </a:t>
            </a:r>
            <a:r>
              <a:rPr lang="en-US" dirty="0" err="1">
                <a:latin typeface="FoundrySterling-Book"/>
                <a:cs typeface="FoundrySterling-Book"/>
              </a:rPr>
              <a:t>gmx_mpi</a:t>
            </a:r>
            <a:r>
              <a:rPr lang="en-US" dirty="0">
                <a:latin typeface="FoundrySterling-Book"/>
                <a:cs typeface="FoundrySterling-Book"/>
              </a:rPr>
              <a:t> </a:t>
            </a:r>
            <a:r>
              <a:rPr lang="en-US" dirty="0" err="1">
                <a:latin typeface="FoundrySterling-Book"/>
                <a:cs typeface="FoundrySterling-Book"/>
              </a:rPr>
              <a:t>mdrun</a:t>
            </a:r>
            <a:r>
              <a:rPr lang="en-US" dirty="0">
                <a:latin typeface="FoundrySterling-Book"/>
                <a:cs typeface="FoundrySterling-Book"/>
              </a:rPr>
              <a:t> </a:t>
            </a:r>
            <a:r>
              <a:rPr lang="mr-IN" b="1" dirty="0" smtClean="0">
                <a:solidFill>
                  <a:schemeClr val="accent6"/>
                </a:solidFill>
                <a:latin typeface="FoundrySterling-Book"/>
                <a:cs typeface="FoundrySterling-Book"/>
              </a:rPr>
              <a:t>…</a:t>
            </a:r>
            <a:endParaRPr lang="en-US" b="1" dirty="0">
              <a:solidFill>
                <a:schemeClr val="accent6"/>
              </a:solidFill>
              <a:latin typeface="FoundrySterling-Book"/>
              <a:cs typeface="FoundrySterling-Book"/>
            </a:endParaRPr>
          </a:p>
          <a:p>
            <a:pPr marL="742950" lvl="1" indent="-285750">
              <a:spcBef>
                <a:spcPts val="1200"/>
              </a:spcBef>
              <a:buFont typeface="Arial"/>
              <a:buChar char="•"/>
            </a:pPr>
            <a:r>
              <a:rPr lang="en-US" dirty="0" smtClean="0">
                <a:latin typeface="FoundrySterling-Book"/>
                <a:cs typeface="FoundrySterling-Book"/>
              </a:rPr>
              <a:t>Note: Aggregate performance considerably better with 8x1-GPU simulations than 2x4-GPU simulations or 1x8-GPU simulation (especially with GROMACS2018).</a:t>
            </a:r>
          </a:p>
          <a:p>
            <a:pPr lvl="1">
              <a:spcBef>
                <a:spcPts val="1800"/>
              </a:spcBef>
            </a:pPr>
            <a:r>
              <a:rPr lang="en-US" dirty="0" smtClean="0">
                <a:latin typeface="FoundrySterling-Book"/>
                <a:cs typeface="FoundrySterling-Book"/>
              </a:rPr>
              <a:t>     1x4-GPU: 50 ns/day</a:t>
            </a:r>
          </a:p>
          <a:p>
            <a:pPr lvl="1">
              <a:spcBef>
                <a:spcPts val="1200"/>
              </a:spcBef>
            </a:pPr>
            <a:r>
              <a:rPr lang="en-US" dirty="0" smtClean="0">
                <a:latin typeface="FoundrySterling-Book"/>
                <a:cs typeface="FoundrySterling-Book"/>
              </a:rPr>
              <a:t>     4x1-GPU: 100 ns/day (4*25 ns/day)</a:t>
            </a:r>
          </a:p>
          <a:p>
            <a:pPr lvl="1">
              <a:spcBef>
                <a:spcPts val="1200"/>
              </a:spcBef>
            </a:pPr>
            <a:r>
              <a:rPr lang="en-US" dirty="0" smtClean="0">
                <a:solidFill>
                  <a:schemeClr val="bg1"/>
                </a:solidFill>
                <a:latin typeface="FoundrySterling-Book"/>
                <a:cs typeface="FoundrySterling-Book"/>
              </a:rPr>
              <a:t>     </a:t>
            </a:r>
            <a:r>
              <a:rPr lang="en-US" dirty="0">
                <a:solidFill>
                  <a:schemeClr val="bg1"/>
                </a:solidFill>
                <a:latin typeface="FoundrySterling-Book"/>
                <a:cs typeface="FoundrySterling-Book"/>
              </a:rPr>
              <a:t>4x1-GPU</a:t>
            </a:r>
            <a:r>
              <a:rPr lang="en-US" dirty="0" smtClean="0">
                <a:solidFill>
                  <a:schemeClr val="bg1"/>
                </a:solidFill>
                <a:latin typeface="FoundrySterling-Book"/>
                <a:cs typeface="FoundrySterling-Book"/>
              </a:rPr>
              <a:t>: </a:t>
            </a:r>
            <a:r>
              <a:rPr lang="en-US" dirty="0" smtClean="0">
                <a:latin typeface="FoundrySterling-Book"/>
                <a:cs typeface="FoundrySterling-Book"/>
              </a:rPr>
              <a:t>200 ns/day (4*50 ns/day)</a:t>
            </a:r>
          </a:p>
        </p:txBody>
      </p:sp>
    </p:spTree>
    <p:extLst>
      <p:ext uri="{BB962C8B-B14F-4D97-AF65-F5344CB8AC3E}">
        <p14:creationId xmlns:p14="http://schemas.microsoft.com/office/powerpoint/2010/main" val="515197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292101"/>
            <a:ext cx="8483600" cy="508000"/>
          </a:xfrm>
        </p:spPr>
        <p:txBody>
          <a:bodyPr anchor="t">
            <a:noAutofit/>
          </a:bodyPr>
          <a:lstStyle/>
          <a:p>
            <a:pPr algn="l"/>
            <a:r>
              <a:rPr lang="en-US" sz="2400" dirty="0">
                <a:latin typeface="FoundrySterling-Book"/>
                <a:cs typeface="FoundrySterling-Book"/>
              </a:rPr>
              <a:t>S</a:t>
            </a:r>
            <a:r>
              <a:rPr lang="en-US" sz="2400" dirty="0" smtClean="0">
                <a:latin typeface="FoundrySterling-Book"/>
                <a:cs typeface="FoundrySterling-Book"/>
              </a:rPr>
              <a:t>imulations </a:t>
            </a:r>
            <a:r>
              <a:rPr lang="en-US" sz="2400" dirty="0">
                <a:latin typeface="FoundrySterling-Book"/>
                <a:cs typeface="FoundrySterling-Book"/>
              </a:rPr>
              <a:t>on JADE</a:t>
            </a:r>
          </a:p>
        </p:txBody>
      </p:sp>
      <p:sp>
        <p:nvSpPr>
          <p:cNvPr id="43" name="TextBox 42"/>
          <p:cNvSpPr txBox="1"/>
          <p:nvPr/>
        </p:nvSpPr>
        <p:spPr>
          <a:xfrm>
            <a:off x="368300" y="1244600"/>
            <a:ext cx="8483600" cy="4647427"/>
          </a:xfrm>
          <a:prstGeom prst="rect">
            <a:avLst/>
          </a:prstGeom>
          <a:noFill/>
        </p:spPr>
        <p:txBody>
          <a:bodyPr wrap="square" rtlCol="0">
            <a:spAutoFit/>
          </a:bodyPr>
          <a:lstStyle/>
          <a:p>
            <a:pPr marL="285750" indent="-285750">
              <a:spcBef>
                <a:spcPts val="1200"/>
              </a:spcBef>
              <a:buFont typeface="Arial"/>
              <a:buChar char="•"/>
            </a:pPr>
            <a:r>
              <a:rPr lang="en-US" b="1" dirty="0" smtClean="0">
                <a:latin typeface="FoundrySterling-Book"/>
                <a:cs typeface="FoundrySterling-Book"/>
              </a:rPr>
              <a:t>AMBER:</a:t>
            </a:r>
          </a:p>
          <a:p>
            <a:pPr marL="742950" lvl="1" indent="-285750">
              <a:spcBef>
                <a:spcPts val="1200"/>
              </a:spcBef>
              <a:buFont typeface="Arial"/>
              <a:buChar char="•"/>
            </a:pPr>
            <a:r>
              <a:rPr lang="en-US" dirty="0" smtClean="0">
                <a:latin typeface="FoundrySterling-Book"/>
                <a:cs typeface="FoundrySterling-Book"/>
              </a:rPr>
              <a:t>Only allows single-GPU simulations (not likely to change).</a:t>
            </a:r>
          </a:p>
          <a:p>
            <a:pPr marL="742950" lvl="1" indent="-285750">
              <a:spcBef>
                <a:spcPts val="1200"/>
              </a:spcBef>
              <a:buFont typeface="Arial"/>
              <a:buChar char="•"/>
            </a:pPr>
            <a:r>
              <a:rPr lang="en-US" dirty="0" smtClean="0">
                <a:latin typeface="FoundrySterling-Book"/>
                <a:cs typeface="FoundrySterling-Book"/>
              </a:rPr>
              <a:t>~20-40% faster than single-GPU GROMACS simulations.</a:t>
            </a:r>
          </a:p>
          <a:p>
            <a:pPr marL="285750" indent="-285750">
              <a:spcBef>
                <a:spcPts val="1200"/>
              </a:spcBef>
              <a:buFont typeface="Arial"/>
              <a:buChar char="•"/>
            </a:pPr>
            <a:endParaRPr lang="en-US" b="1" dirty="0" smtClean="0">
              <a:latin typeface="FoundrySterling-Book"/>
              <a:cs typeface="FoundrySterling-Book"/>
            </a:endParaRPr>
          </a:p>
          <a:p>
            <a:pPr marL="285750" indent="-285750">
              <a:spcBef>
                <a:spcPts val="1200"/>
              </a:spcBef>
              <a:buFont typeface="Arial"/>
              <a:buChar char="•"/>
            </a:pPr>
            <a:r>
              <a:rPr lang="en-US" b="1" dirty="0" smtClean="0">
                <a:latin typeface="FoundrySterling-Book"/>
                <a:cs typeface="FoundrySterling-Book"/>
              </a:rPr>
              <a:t>GROMACS: </a:t>
            </a:r>
            <a:endParaRPr lang="en-US" b="1" dirty="0">
              <a:latin typeface="FoundrySterling-Book"/>
              <a:cs typeface="FoundrySterling-Book"/>
            </a:endParaRPr>
          </a:p>
          <a:p>
            <a:pPr marL="742950" lvl="1" indent="-285750">
              <a:spcBef>
                <a:spcPts val="1200"/>
              </a:spcBef>
              <a:buFont typeface="Arial"/>
              <a:buChar char="•"/>
            </a:pPr>
            <a:r>
              <a:rPr lang="en-US" dirty="0" smtClean="0">
                <a:solidFill>
                  <a:schemeClr val="accent4"/>
                </a:solidFill>
                <a:latin typeface="FoundrySterling-Book"/>
                <a:cs typeface="FoundrySterling-Book"/>
              </a:rPr>
              <a:t>1-</a:t>
            </a:r>
            <a:r>
              <a:rPr lang="en-US" dirty="0" smtClean="0">
                <a:latin typeface="FoundrySterling-Book"/>
                <a:cs typeface="FoundrySterling-Book"/>
              </a:rPr>
              <a:t>, </a:t>
            </a:r>
            <a:r>
              <a:rPr lang="en-US" dirty="0" smtClean="0">
                <a:solidFill>
                  <a:srgbClr val="4BACC6"/>
                </a:solidFill>
                <a:latin typeface="FoundrySterling-Book"/>
                <a:cs typeface="FoundrySterling-Book"/>
              </a:rPr>
              <a:t>4-</a:t>
            </a:r>
            <a:r>
              <a:rPr lang="en-US" dirty="0" smtClean="0">
                <a:latin typeface="FoundrySterling-Book"/>
                <a:cs typeface="FoundrySterling-Book"/>
              </a:rPr>
              <a:t>, </a:t>
            </a:r>
            <a:r>
              <a:rPr lang="en-US" dirty="0" smtClean="0">
                <a:solidFill>
                  <a:schemeClr val="accent2"/>
                </a:solidFill>
                <a:latin typeface="FoundrySterling-Book"/>
                <a:cs typeface="FoundrySterling-Book"/>
              </a:rPr>
              <a:t>8-</a:t>
            </a:r>
            <a:r>
              <a:rPr lang="en-US" dirty="0" smtClean="0">
                <a:latin typeface="FoundrySterling-Book"/>
                <a:cs typeface="FoundrySterling-Book"/>
              </a:rPr>
              <a:t>GPU jobs.</a:t>
            </a:r>
          </a:p>
          <a:p>
            <a:pPr marL="742950" lvl="1" indent="-285750">
              <a:spcBef>
                <a:spcPts val="1200"/>
              </a:spcBef>
              <a:buFont typeface="Arial"/>
              <a:buChar char="•"/>
            </a:pPr>
            <a:r>
              <a:rPr lang="en-US" dirty="0" err="1">
                <a:latin typeface="FoundrySterling-Book"/>
                <a:cs typeface="FoundrySterling-Book"/>
              </a:rPr>
              <a:t>mpirun</a:t>
            </a:r>
            <a:r>
              <a:rPr lang="en-US" dirty="0">
                <a:latin typeface="FoundrySterling-Book"/>
                <a:cs typeface="FoundrySterling-Book"/>
              </a:rPr>
              <a:t> -</a:t>
            </a:r>
            <a:r>
              <a:rPr lang="en-US" dirty="0" err="1">
                <a:latin typeface="FoundrySterling-Book"/>
                <a:cs typeface="FoundrySterling-Book"/>
              </a:rPr>
              <a:t>np</a:t>
            </a:r>
            <a:r>
              <a:rPr lang="en-US" dirty="0">
                <a:latin typeface="FoundrySterling-Book"/>
                <a:cs typeface="FoundrySterling-Book"/>
              </a:rPr>
              <a:t> </a:t>
            </a:r>
            <a:r>
              <a:rPr lang="en-US" dirty="0" smtClean="0">
                <a:solidFill>
                  <a:srgbClr val="8064A2"/>
                </a:solidFill>
                <a:latin typeface="FoundrySterling-Book"/>
                <a:cs typeface="FoundrySterling-Book"/>
              </a:rPr>
              <a:t>1</a:t>
            </a:r>
            <a:r>
              <a:rPr lang="en-US" dirty="0" smtClean="0">
                <a:latin typeface="FoundrySterling-Book"/>
                <a:cs typeface="FoundrySterling-Book"/>
              </a:rPr>
              <a:t>/</a:t>
            </a:r>
            <a:r>
              <a:rPr lang="en-US" dirty="0" smtClean="0">
                <a:solidFill>
                  <a:schemeClr val="accent5"/>
                </a:solidFill>
                <a:latin typeface="FoundrySterling-Book"/>
                <a:cs typeface="FoundrySterling-Book"/>
              </a:rPr>
              <a:t>4</a:t>
            </a:r>
            <a:r>
              <a:rPr lang="en-US" dirty="0" smtClean="0">
                <a:latin typeface="FoundrySterling-Book"/>
                <a:cs typeface="FoundrySterling-Book"/>
              </a:rPr>
              <a:t>/</a:t>
            </a:r>
            <a:r>
              <a:rPr lang="en-US" dirty="0" smtClean="0">
                <a:solidFill>
                  <a:srgbClr val="C0504D"/>
                </a:solidFill>
                <a:latin typeface="FoundrySterling-Book"/>
                <a:cs typeface="FoundrySterling-Book"/>
              </a:rPr>
              <a:t>8</a:t>
            </a:r>
            <a:r>
              <a:rPr lang="en-US" dirty="0" smtClean="0">
                <a:latin typeface="FoundrySterling-Book"/>
                <a:cs typeface="FoundrySterling-Book"/>
              </a:rPr>
              <a:t> </a:t>
            </a:r>
            <a:r>
              <a:rPr lang="en-US" b="1" dirty="0">
                <a:solidFill>
                  <a:schemeClr val="accent3"/>
                </a:solidFill>
                <a:latin typeface="FoundrySterling-Book"/>
                <a:cs typeface="FoundrySterling-Book"/>
              </a:rPr>
              <a:t>--bind-to socket</a:t>
            </a:r>
            <a:r>
              <a:rPr lang="en-US" dirty="0">
                <a:latin typeface="FoundrySterling-Book"/>
                <a:cs typeface="FoundrySterling-Book"/>
              </a:rPr>
              <a:t> </a:t>
            </a:r>
            <a:r>
              <a:rPr lang="en-US" dirty="0" err="1">
                <a:latin typeface="FoundrySterling-Book"/>
                <a:cs typeface="FoundrySterling-Book"/>
              </a:rPr>
              <a:t>gmx_mpi</a:t>
            </a:r>
            <a:r>
              <a:rPr lang="en-US" dirty="0">
                <a:latin typeface="FoundrySterling-Book"/>
                <a:cs typeface="FoundrySterling-Book"/>
              </a:rPr>
              <a:t> </a:t>
            </a:r>
            <a:r>
              <a:rPr lang="en-US" dirty="0" err="1">
                <a:latin typeface="FoundrySterling-Book"/>
                <a:cs typeface="FoundrySterling-Book"/>
              </a:rPr>
              <a:t>mdrun</a:t>
            </a:r>
            <a:r>
              <a:rPr lang="en-US" dirty="0">
                <a:latin typeface="FoundrySterling-Book"/>
                <a:cs typeface="FoundrySterling-Book"/>
              </a:rPr>
              <a:t> </a:t>
            </a:r>
            <a:r>
              <a:rPr lang="mr-IN" b="1" dirty="0" smtClean="0">
                <a:solidFill>
                  <a:schemeClr val="accent6"/>
                </a:solidFill>
                <a:latin typeface="FoundrySterling-Book"/>
                <a:cs typeface="FoundrySterling-Book"/>
              </a:rPr>
              <a:t>…</a:t>
            </a:r>
            <a:endParaRPr lang="en-US" b="1" dirty="0">
              <a:solidFill>
                <a:schemeClr val="accent6"/>
              </a:solidFill>
              <a:latin typeface="FoundrySterling-Book"/>
              <a:cs typeface="FoundrySterling-Book"/>
            </a:endParaRPr>
          </a:p>
          <a:p>
            <a:pPr marL="742950" lvl="1" indent="-285750">
              <a:spcBef>
                <a:spcPts val="1200"/>
              </a:spcBef>
              <a:buFont typeface="Arial"/>
              <a:buChar char="•"/>
            </a:pPr>
            <a:r>
              <a:rPr lang="en-US" dirty="0" smtClean="0">
                <a:latin typeface="FoundrySterling-Book"/>
                <a:cs typeface="FoundrySterling-Book"/>
              </a:rPr>
              <a:t>Note: Aggregate performance considerably better with 8x1-GPU simulations than 2x4-GPU simulations or 1x8-GPU simulation (especially with GROMACS2018).</a:t>
            </a:r>
          </a:p>
          <a:p>
            <a:pPr marL="742950" lvl="1" indent="-285750">
              <a:spcBef>
                <a:spcPts val="1200"/>
              </a:spcBef>
              <a:buFont typeface="Arial"/>
              <a:buChar char="•"/>
            </a:pPr>
            <a:r>
              <a:rPr lang="en-US" dirty="0">
                <a:latin typeface="FoundrySterling-Book"/>
                <a:cs typeface="FoundrySterling-Book"/>
                <a:hlinkClick r:id="rId3"/>
              </a:rPr>
              <a:t>http://jade-hpc.readthedocs.io/en/latest/software/molecular-dynamics/</a:t>
            </a:r>
            <a:r>
              <a:rPr lang="en-US" dirty="0" smtClean="0">
                <a:latin typeface="FoundrySterling-Book"/>
                <a:cs typeface="FoundrySterling-Book"/>
                <a:hlinkClick r:id="rId3"/>
              </a:rPr>
              <a:t>gromacs.html</a:t>
            </a:r>
            <a:endParaRPr lang="en-US" dirty="0" smtClean="0">
              <a:latin typeface="FoundrySterling-Book"/>
              <a:cs typeface="FoundrySterling-Book"/>
            </a:endParaRPr>
          </a:p>
        </p:txBody>
      </p:sp>
    </p:spTree>
    <p:extLst>
      <p:ext uri="{BB962C8B-B14F-4D97-AF65-F5344CB8AC3E}">
        <p14:creationId xmlns:p14="http://schemas.microsoft.com/office/powerpoint/2010/main" val="610532026"/>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Typical hardware topology of a compute node:</a:t>
            </a:r>
            <a:endParaRPr lang="en-US" sz="2400" dirty="0">
              <a:latin typeface="FoundrySterling-Book"/>
              <a:cs typeface="FoundrySterling-Book"/>
            </a:endParaRPr>
          </a:p>
        </p:txBody>
      </p:sp>
      <p:grpSp>
        <p:nvGrpSpPr>
          <p:cNvPr id="23" name="Group 22"/>
          <p:cNvGrpSpPr/>
          <p:nvPr/>
        </p:nvGrpSpPr>
        <p:grpSpPr>
          <a:xfrm>
            <a:off x="2430302" y="1961040"/>
            <a:ext cx="4283397" cy="2945093"/>
            <a:chOff x="2063948" y="1961040"/>
            <a:chExt cx="4283397" cy="2945093"/>
          </a:xfrm>
        </p:grpSpPr>
        <p:sp>
          <p:nvSpPr>
            <p:cNvPr id="9" name="Rounded Rectangle 8"/>
            <p:cNvSpPr/>
            <p:nvPr/>
          </p:nvSpPr>
          <p:spPr>
            <a:xfrm>
              <a:off x="2063948" y="3870837"/>
              <a:ext cx="1706282" cy="6686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t>GPU</a:t>
              </a:r>
              <a:endParaRPr lang="en-US" sz="2400" dirty="0"/>
            </a:p>
          </p:txBody>
        </p:sp>
        <p:sp>
          <p:nvSpPr>
            <p:cNvPr id="13" name="Rounded Rectangle 12"/>
            <p:cNvSpPr/>
            <p:nvPr/>
          </p:nvSpPr>
          <p:spPr>
            <a:xfrm>
              <a:off x="4641063" y="3870837"/>
              <a:ext cx="1706282" cy="6686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t>GPU</a:t>
              </a:r>
              <a:endParaRPr lang="en-US" sz="2400" dirty="0"/>
            </a:p>
          </p:txBody>
        </p:sp>
        <p:grpSp>
          <p:nvGrpSpPr>
            <p:cNvPr id="5" name="Group 4"/>
            <p:cNvGrpSpPr/>
            <p:nvPr/>
          </p:nvGrpSpPr>
          <p:grpSpPr>
            <a:xfrm>
              <a:off x="3352505" y="1961040"/>
              <a:ext cx="1706282" cy="1476779"/>
              <a:chOff x="3463879" y="1961040"/>
              <a:chExt cx="1706282" cy="1476779"/>
            </a:xfrm>
          </p:grpSpPr>
          <p:sp>
            <p:nvSpPr>
              <p:cNvPr id="4" name="Rounded Rectangle 3"/>
              <p:cNvSpPr/>
              <p:nvPr/>
            </p:nvSpPr>
            <p:spPr>
              <a:xfrm>
                <a:off x="3463879" y="1961040"/>
                <a:ext cx="1706282" cy="6686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CPU</a:t>
                </a:r>
                <a:endParaRPr lang="en-US" sz="2400" dirty="0"/>
              </a:p>
            </p:txBody>
          </p:sp>
          <p:sp>
            <p:nvSpPr>
              <p:cNvPr id="14" name="Rounded Rectangle 13"/>
              <p:cNvSpPr/>
              <p:nvPr/>
            </p:nvSpPr>
            <p:spPr>
              <a:xfrm>
                <a:off x="3751761" y="3062752"/>
                <a:ext cx="1130519" cy="37506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lnSpc>
                    <a:spcPct val="80000"/>
                  </a:lnSpc>
                </a:pPr>
                <a:r>
                  <a:rPr lang="en-US" dirty="0" smtClean="0"/>
                  <a:t>PCI</a:t>
                </a:r>
                <a:endParaRPr lang="en-US" dirty="0"/>
              </a:p>
            </p:txBody>
          </p:sp>
        </p:grpSp>
        <p:cxnSp>
          <p:nvCxnSpPr>
            <p:cNvPr id="8" name="Elbow Connector 7"/>
            <p:cNvCxnSpPr>
              <a:stCxn id="14" idx="1"/>
              <a:endCxn id="9" idx="0"/>
            </p:cNvCxnSpPr>
            <p:nvPr/>
          </p:nvCxnSpPr>
          <p:spPr>
            <a:xfrm rot="10800000" flipV="1">
              <a:off x="2917089" y="3250285"/>
              <a:ext cx="723298" cy="620551"/>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5" name="Elbow Connector 14"/>
            <p:cNvCxnSpPr>
              <a:stCxn id="14" idx="3"/>
              <a:endCxn id="13" idx="0"/>
            </p:cNvCxnSpPr>
            <p:nvPr/>
          </p:nvCxnSpPr>
          <p:spPr>
            <a:xfrm>
              <a:off x="4770906" y="3250286"/>
              <a:ext cx="723298" cy="620551"/>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4" idx="2"/>
              <a:endCxn id="14" idx="0"/>
            </p:cNvCxnSpPr>
            <p:nvPr/>
          </p:nvCxnSpPr>
          <p:spPr>
            <a:xfrm>
              <a:off x="4205646" y="2629675"/>
              <a:ext cx="1" cy="43307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9" idx="3"/>
              <a:endCxn id="13" idx="1"/>
            </p:cNvCxnSpPr>
            <p:nvPr/>
          </p:nvCxnSpPr>
          <p:spPr>
            <a:xfrm>
              <a:off x="3770230" y="4205155"/>
              <a:ext cx="870833"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22" name="TextBox 21"/>
            <p:cNvSpPr txBox="1"/>
            <p:nvPr/>
          </p:nvSpPr>
          <p:spPr>
            <a:xfrm>
              <a:off x="3780733" y="4536801"/>
              <a:ext cx="840870" cy="369332"/>
            </a:xfrm>
            <a:prstGeom prst="rect">
              <a:avLst/>
            </a:prstGeom>
            <a:noFill/>
          </p:spPr>
          <p:txBody>
            <a:bodyPr wrap="none" rtlCol="0">
              <a:spAutoFit/>
            </a:bodyPr>
            <a:lstStyle/>
            <a:p>
              <a:r>
                <a:rPr lang="en-US" dirty="0" err="1" smtClean="0">
                  <a:solidFill>
                    <a:schemeClr val="accent3"/>
                  </a:solidFill>
                </a:rPr>
                <a:t>NVLink</a:t>
              </a:r>
              <a:endParaRPr lang="en-US" dirty="0">
                <a:solidFill>
                  <a:schemeClr val="accent3"/>
                </a:solidFill>
              </a:endParaRPr>
            </a:p>
          </p:txBody>
        </p:sp>
      </p:grpSp>
    </p:spTree>
    <p:extLst>
      <p:ext uri="{BB962C8B-B14F-4D97-AF65-F5344CB8AC3E}">
        <p14:creationId xmlns:p14="http://schemas.microsoft.com/office/powerpoint/2010/main" val="43766868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3175000"/>
            <a:ext cx="8483600" cy="508000"/>
          </a:xfrm>
        </p:spPr>
        <p:txBody>
          <a:bodyPr anchor="t">
            <a:noAutofit/>
          </a:bodyPr>
          <a:lstStyle/>
          <a:p>
            <a:r>
              <a:rPr lang="en-US" sz="2400" dirty="0" smtClean="0">
                <a:latin typeface="FoundrySterling-Book"/>
                <a:cs typeface="FoundrySterling-Book"/>
              </a:rPr>
              <a:t>THANK YOU</a:t>
            </a:r>
            <a:endParaRPr lang="en-US" sz="2400" dirty="0">
              <a:latin typeface="FoundrySterling-Book"/>
              <a:cs typeface="FoundrySterling-Book"/>
            </a:endParaRPr>
          </a:p>
        </p:txBody>
      </p:sp>
    </p:spTree>
    <p:extLst>
      <p:ext uri="{BB962C8B-B14F-4D97-AF65-F5344CB8AC3E}">
        <p14:creationId xmlns:p14="http://schemas.microsoft.com/office/powerpoint/2010/main" val="1466959323"/>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Typical hardware topology of a compute node:</a:t>
            </a:r>
            <a:endParaRPr lang="en-US" sz="2400" dirty="0">
              <a:latin typeface="FoundrySterling-Book"/>
              <a:cs typeface="FoundrySterling-Book"/>
            </a:endParaRPr>
          </a:p>
        </p:txBody>
      </p:sp>
      <p:grpSp>
        <p:nvGrpSpPr>
          <p:cNvPr id="36" name="Group 35"/>
          <p:cNvGrpSpPr/>
          <p:nvPr/>
        </p:nvGrpSpPr>
        <p:grpSpPr>
          <a:xfrm>
            <a:off x="2430300" y="1287193"/>
            <a:ext cx="4283399" cy="5196745"/>
            <a:chOff x="2430300" y="1287193"/>
            <a:chExt cx="4283399" cy="5196745"/>
          </a:xfrm>
        </p:grpSpPr>
        <p:sp>
          <p:nvSpPr>
            <p:cNvPr id="7" name="Rounded Rectangle 6"/>
            <p:cNvSpPr/>
            <p:nvPr/>
          </p:nvSpPr>
          <p:spPr>
            <a:xfrm>
              <a:off x="2430302" y="5448642"/>
              <a:ext cx="1706282" cy="6686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t>GPU</a:t>
              </a:r>
              <a:endParaRPr lang="en-US" sz="2400" dirty="0"/>
            </a:p>
          </p:txBody>
        </p:sp>
        <p:sp>
          <p:nvSpPr>
            <p:cNvPr id="9" name="Rounded Rectangle 8"/>
            <p:cNvSpPr/>
            <p:nvPr/>
          </p:nvSpPr>
          <p:spPr>
            <a:xfrm>
              <a:off x="5007417" y="5448642"/>
              <a:ext cx="1706282" cy="6686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t>GPU</a:t>
              </a:r>
              <a:endParaRPr lang="en-US" sz="2400" dirty="0"/>
            </a:p>
          </p:txBody>
        </p:sp>
        <p:grpSp>
          <p:nvGrpSpPr>
            <p:cNvPr id="10" name="Group 9"/>
            <p:cNvGrpSpPr/>
            <p:nvPr/>
          </p:nvGrpSpPr>
          <p:grpSpPr>
            <a:xfrm>
              <a:off x="3718859" y="3538845"/>
              <a:ext cx="1706282" cy="1476779"/>
              <a:chOff x="3463879" y="1961040"/>
              <a:chExt cx="1706282" cy="1476779"/>
            </a:xfrm>
          </p:grpSpPr>
          <p:sp>
            <p:nvSpPr>
              <p:cNvPr id="16" name="Rounded Rectangle 15"/>
              <p:cNvSpPr/>
              <p:nvPr/>
            </p:nvSpPr>
            <p:spPr>
              <a:xfrm>
                <a:off x="3463879" y="1961040"/>
                <a:ext cx="1706282" cy="6686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CPU</a:t>
                </a:r>
                <a:endParaRPr lang="en-US" sz="2400" dirty="0"/>
              </a:p>
            </p:txBody>
          </p:sp>
          <p:sp>
            <p:nvSpPr>
              <p:cNvPr id="17" name="Rounded Rectangle 16"/>
              <p:cNvSpPr/>
              <p:nvPr/>
            </p:nvSpPr>
            <p:spPr>
              <a:xfrm>
                <a:off x="3751761" y="3062752"/>
                <a:ext cx="1130519" cy="37506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lnSpc>
                    <a:spcPct val="80000"/>
                  </a:lnSpc>
                </a:pPr>
                <a:r>
                  <a:rPr lang="en-US" dirty="0" smtClean="0"/>
                  <a:t>PCI</a:t>
                </a:r>
                <a:endParaRPr lang="en-US" dirty="0"/>
              </a:p>
            </p:txBody>
          </p:sp>
        </p:grpSp>
        <p:cxnSp>
          <p:nvCxnSpPr>
            <p:cNvPr id="11" name="Elbow Connector 10"/>
            <p:cNvCxnSpPr>
              <a:stCxn id="17" idx="1"/>
              <a:endCxn id="7" idx="0"/>
            </p:cNvCxnSpPr>
            <p:nvPr/>
          </p:nvCxnSpPr>
          <p:spPr>
            <a:xfrm rot="10800000" flipV="1">
              <a:off x="3283443" y="4828090"/>
              <a:ext cx="723298" cy="620551"/>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2" name="Elbow Connector 11"/>
            <p:cNvCxnSpPr>
              <a:stCxn id="17" idx="3"/>
              <a:endCxn id="9" idx="0"/>
            </p:cNvCxnSpPr>
            <p:nvPr/>
          </p:nvCxnSpPr>
          <p:spPr>
            <a:xfrm>
              <a:off x="5137260" y="4828091"/>
              <a:ext cx="723298" cy="620551"/>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a:stCxn id="16" idx="2"/>
              <a:endCxn id="17" idx="0"/>
            </p:cNvCxnSpPr>
            <p:nvPr/>
          </p:nvCxnSpPr>
          <p:spPr>
            <a:xfrm>
              <a:off x="4572000" y="4207480"/>
              <a:ext cx="1" cy="43307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7" idx="3"/>
              <a:endCxn id="9" idx="1"/>
            </p:cNvCxnSpPr>
            <p:nvPr/>
          </p:nvCxnSpPr>
          <p:spPr>
            <a:xfrm>
              <a:off x="4136584" y="5782960"/>
              <a:ext cx="870833"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15" name="TextBox 14"/>
            <p:cNvSpPr txBox="1"/>
            <p:nvPr/>
          </p:nvSpPr>
          <p:spPr>
            <a:xfrm>
              <a:off x="4147087" y="6114606"/>
              <a:ext cx="840870" cy="369332"/>
            </a:xfrm>
            <a:prstGeom prst="rect">
              <a:avLst/>
            </a:prstGeom>
            <a:noFill/>
          </p:spPr>
          <p:txBody>
            <a:bodyPr wrap="none" rtlCol="0">
              <a:spAutoFit/>
            </a:bodyPr>
            <a:lstStyle/>
            <a:p>
              <a:r>
                <a:rPr lang="en-US" dirty="0" err="1" smtClean="0">
                  <a:solidFill>
                    <a:schemeClr val="accent3"/>
                  </a:solidFill>
                </a:rPr>
                <a:t>NVLink</a:t>
              </a:r>
              <a:endParaRPr lang="en-US" dirty="0">
                <a:solidFill>
                  <a:schemeClr val="accent3"/>
                </a:solidFill>
              </a:endParaRPr>
            </a:p>
          </p:txBody>
        </p:sp>
        <p:cxnSp>
          <p:nvCxnSpPr>
            <p:cNvPr id="18" name="Straight Arrow Connector 17"/>
            <p:cNvCxnSpPr/>
            <p:nvPr/>
          </p:nvCxnSpPr>
          <p:spPr>
            <a:xfrm>
              <a:off x="4572001" y="3105768"/>
              <a:ext cx="1" cy="43307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19" name="Rounded Rectangle 18"/>
            <p:cNvSpPr/>
            <p:nvPr/>
          </p:nvSpPr>
          <p:spPr>
            <a:xfrm>
              <a:off x="4006742" y="2730701"/>
              <a:ext cx="1130519" cy="37506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lnSpc>
                  <a:spcPct val="80000"/>
                </a:lnSpc>
              </a:pPr>
              <a:r>
                <a:rPr lang="en-US" dirty="0" smtClean="0"/>
                <a:t>PCI</a:t>
              </a:r>
              <a:endParaRPr lang="en-US" dirty="0"/>
            </a:p>
          </p:txBody>
        </p:sp>
        <p:sp>
          <p:nvSpPr>
            <p:cNvPr id="20" name="Rounded Rectangle 19"/>
            <p:cNvSpPr/>
            <p:nvPr/>
          </p:nvSpPr>
          <p:spPr>
            <a:xfrm>
              <a:off x="5007415" y="1653854"/>
              <a:ext cx="1706282" cy="6686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t>GPU</a:t>
              </a:r>
              <a:endParaRPr lang="en-US" sz="2400" dirty="0"/>
            </a:p>
          </p:txBody>
        </p:sp>
        <p:sp>
          <p:nvSpPr>
            <p:cNvPr id="21" name="Rounded Rectangle 20"/>
            <p:cNvSpPr/>
            <p:nvPr/>
          </p:nvSpPr>
          <p:spPr>
            <a:xfrm>
              <a:off x="2430300" y="1653854"/>
              <a:ext cx="1706282" cy="6686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t>GPU</a:t>
              </a:r>
              <a:endParaRPr lang="en-US" sz="2400" dirty="0"/>
            </a:p>
          </p:txBody>
        </p:sp>
        <p:sp>
          <p:nvSpPr>
            <p:cNvPr id="25" name="TextBox 24"/>
            <p:cNvSpPr txBox="1"/>
            <p:nvPr/>
          </p:nvSpPr>
          <p:spPr>
            <a:xfrm>
              <a:off x="4156042" y="1287193"/>
              <a:ext cx="840870" cy="369332"/>
            </a:xfrm>
            <a:prstGeom prst="rect">
              <a:avLst/>
            </a:prstGeom>
            <a:noFill/>
          </p:spPr>
          <p:txBody>
            <a:bodyPr wrap="none" rtlCol="0">
              <a:spAutoFit/>
            </a:bodyPr>
            <a:lstStyle/>
            <a:p>
              <a:r>
                <a:rPr lang="en-US" dirty="0" err="1" smtClean="0">
                  <a:solidFill>
                    <a:schemeClr val="accent3"/>
                  </a:solidFill>
                </a:rPr>
                <a:t>NVLink</a:t>
              </a:r>
              <a:endParaRPr lang="en-US" dirty="0">
                <a:solidFill>
                  <a:schemeClr val="accent3"/>
                </a:solidFill>
              </a:endParaRPr>
            </a:p>
          </p:txBody>
        </p:sp>
        <p:cxnSp>
          <p:nvCxnSpPr>
            <p:cNvPr id="31" name="Straight Arrow Connector 30"/>
            <p:cNvCxnSpPr>
              <a:stCxn id="21" idx="3"/>
              <a:endCxn id="20" idx="1"/>
            </p:cNvCxnSpPr>
            <p:nvPr/>
          </p:nvCxnSpPr>
          <p:spPr>
            <a:xfrm>
              <a:off x="4136582" y="1988172"/>
              <a:ext cx="870833"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33" name="Elbow Connector 32"/>
            <p:cNvCxnSpPr>
              <a:stCxn id="19" idx="1"/>
              <a:endCxn id="21" idx="2"/>
            </p:cNvCxnSpPr>
            <p:nvPr/>
          </p:nvCxnSpPr>
          <p:spPr>
            <a:xfrm rot="10800000">
              <a:off x="3283442" y="2322489"/>
              <a:ext cx="723301" cy="595746"/>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5" name="Elbow Connector 34"/>
            <p:cNvCxnSpPr>
              <a:stCxn id="19" idx="3"/>
              <a:endCxn id="20" idx="2"/>
            </p:cNvCxnSpPr>
            <p:nvPr/>
          </p:nvCxnSpPr>
          <p:spPr>
            <a:xfrm flipV="1">
              <a:off x="5137261" y="2322489"/>
              <a:ext cx="723295" cy="595746"/>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00766247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Typical hardware topology of a compute node:</a:t>
            </a:r>
            <a:endParaRPr lang="en-US" sz="2400" dirty="0">
              <a:latin typeface="FoundrySterling-Book"/>
              <a:cs typeface="FoundrySterling-Book"/>
            </a:endParaRPr>
          </a:p>
        </p:txBody>
      </p:sp>
      <p:sp>
        <p:nvSpPr>
          <p:cNvPr id="5" name="TextBox 4"/>
          <p:cNvSpPr txBox="1"/>
          <p:nvPr/>
        </p:nvSpPr>
        <p:spPr>
          <a:xfrm>
            <a:off x="21917" y="1701003"/>
            <a:ext cx="615786" cy="369332"/>
          </a:xfrm>
          <a:prstGeom prst="rect">
            <a:avLst/>
          </a:prstGeom>
          <a:noFill/>
        </p:spPr>
        <p:txBody>
          <a:bodyPr wrap="none" rtlCol="0">
            <a:spAutoFit/>
          </a:bodyPr>
          <a:lstStyle/>
          <a:p>
            <a:r>
              <a:rPr lang="en-US" dirty="0" smtClean="0"/>
              <a:t>ID: 0</a:t>
            </a:r>
            <a:endParaRPr lang="en-US" dirty="0"/>
          </a:p>
        </p:txBody>
      </p:sp>
      <p:sp>
        <p:nvSpPr>
          <p:cNvPr id="7" name="TextBox 6"/>
          <p:cNvSpPr txBox="1"/>
          <p:nvPr/>
        </p:nvSpPr>
        <p:spPr>
          <a:xfrm>
            <a:off x="4956870" y="1691721"/>
            <a:ext cx="615786" cy="369332"/>
          </a:xfrm>
          <a:prstGeom prst="rect">
            <a:avLst/>
          </a:prstGeom>
          <a:noFill/>
        </p:spPr>
        <p:txBody>
          <a:bodyPr wrap="none" rtlCol="0">
            <a:spAutoFit/>
          </a:bodyPr>
          <a:lstStyle/>
          <a:p>
            <a:r>
              <a:rPr lang="en-US" dirty="0" smtClean="0"/>
              <a:t>ID: 1</a:t>
            </a:r>
            <a:endParaRPr lang="en-US" dirty="0"/>
          </a:p>
        </p:txBody>
      </p:sp>
      <p:sp>
        <p:nvSpPr>
          <p:cNvPr id="9" name="TextBox 8"/>
          <p:cNvSpPr txBox="1"/>
          <p:nvPr/>
        </p:nvSpPr>
        <p:spPr>
          <a:xfrm>
            <a:off x="21917" y="5580765"/>
            <a:ext cx="615786" cy="369332"/>
          </a:xfrm>
          <a:prstGeom prst="rect">
            <a:avLst/>
          </a:prstGeom>
          <a:noFill/>
        </p:spPr>
        <p:txBody>
          <a:bodyPr wrap="none" rtlCol="0">
            <a:spAutoFit/>
          </a:bodyPr>
          <a:lstStyle/>
          <a:p>
            <a:r>
              <a:rPr lang="en-US" dirty="0" smtClean="0"/>
              <a:t>ID: 2</a:t>
            </a:r>
            <a:endParaRPr lang="en-US" dirty="0"/>
          </a:p>
        </p:txBody>
      </p:sp>
      <p:sp>
        <p:nvSpPr>
          <p:cNvPr id="10" name="TextBox 9"/>
          <p:cNvSpPr txBox="1"/>
          <p:nvPr/>
        </p:nvSpPr>
        <p:spPr>
          <a:xfrm>
            <a:off x="4956870" y="5571483"/>
            <a:ext cx="615786" cy="369332"/>
          </a:xfrm>
          <a:prstGeom prst="rect">
            <a:avLst/>
          </a:prstGeom>
          <a:noFill/>
        </p:spPr>
        <p:txBody>
          <a:bodyPr wrap="none" rtlCol="0">
            <a:spAutoFit/>
          </a:bodyPr>
          <a:lstStyle/>
          <a:p>
            <a:r>
              <a:rPr lang="en-US" dirty="0" smtClean="0"/>
              <a:t>ID: 3</a:t>
            </a:r>
            <a:endParaRPr lang="en-US" dirty="0"/>
          </a:p>
        </p:txBody>
      </p:sp>
      <p:sp>
        <p:nvSpPr>
          <p:cNvPr id="6" name="Rectangle 5"/>
          <p:cNvSpPr/>
          <p:nvPr/>
        </p:nvSpPr>
        <p:spPr>
          <a:xfrm>
            <a:off x="5038035" y="3589610"/>
            <a:ext cx="3820504" cy="369332"/>
          </a:xfrm>
          <a:prstGeom prst="rect">
            <a:avLst/>
          </a:prstGeom>
        </p:spPr>
        <p:txBody>
          <a:bodyPr wrap="none">
            <a:spAutoFit/>
          </a:bodyPr>
          <a:lstStyle/>
          <a:p>
            <a:r>
              <a:rPr lang="en-US" dirty="0">
                <a:latin typeface="FoundrySterling-Book"/>
                <a:cs typeface="FoundrySterling-Book"/>
              </a:rPr>
              <a:t>export CUDA_VISIBLE_DEVICES</a:t>
            </a:r>
            <a:r>
              <a:rPr lang="en-US" dirty="0" smtClean="0">
                <a:latin typeface="FoundrySterling-Book"/>
                <a:cs typeface="FoundrySterling-Book"/>
              </a:rPr>
              <a:t>=2,3</a:t>
            </a:r>
            <a:endParaRPr lang="en-US" dirty="0">
              <a:latin typeface="FoundrySterling-Book"/>
              <a:cs typeface="FoundrySterling-Book"/>
            </a:endParaRPr>
          </a:p>
        </p:txBody>
      </p:sp>
      <p:grpSp>
        <p:nvGrpSpPr>
          <p:cNvPr id="30" name="Group 29"/>
          <p:cNvGrpSpPr/>
          <p:nvPr/>
        </p:nvGrpSpPr>
        <p:grpSpPr>
          <a:xfrm>
            <a:off x="644449" y="1248710"/>
            <a:ext cx="4283399" cy="5196745"/>
            <a:chOff x="2430300" y="1287193"/>
            <a:chExt cx="4283399" cy="5196745"/>
          </a:xfrm>
        </p:grpSpPr>
        <p:sp>
          <p:nvSpPr>
            <p:cNvPr id="31" name="Rounded Rectangle 30"/>
            <p:cNvSpPr/>
            <p:nvPr/>
          </p:nvSpPr>
          <p:spPr>
            <a:xfrm>
              <a:off x="2430302" y="5448642"/>
              <a:ext cx="1706282" cy="6686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t>GPU</a:t>
              </a:r>
              <a:endParaRPr lang="en-US" sz="2400" dirty="0"/>
            </a:p>
          </p:txBody>
        </p:sp>
        <p:sp>
          <p:nvSpPr>
            <p:cNvPr id="32" name="Rounded Rectangle 31"/>
            <p:cNvSpPr/>
            <p:nvPr/>
          </p:nvSpPr>
          <p:spPr>
            <a:xfrm>
              <a:off x="5007417" y="5448642"/>
              <a:ext cx="1706282" cy="6686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t>GPU</a:t>
              </a:r>
              <a:endParaRPr lang="en-US" sz="2400" dirty="0"/>
            </a:p>
          </p:txBody>
        </p:sp>
        <p:grpSp>
          <p:nvGrpSpPr>
            <p:cNvPr id="33" name="Group 32"/>
            <p:cNvGrpSpPr/>
            <p:nvPr/>
          </p:nvGrpSpPr>
          <p:grpSpPr>
            <a:xfrm>
              <a:off x="3718859" y="3538845"/>
              <a:ext cx="1706282" cy="1476779"/>
              <a:chOff x="3463879" y="1961040"/>
              <a:chExt cx="1706282" cy="1476779"/>
            </a:xfrm>
          </p:grpSpPr>
          <p:sp>
            <p:nvSpPr>
              <p:cNvPr id="47" name="Rounded Rectangle 46"/>
              <p:cNvSpPr/>
              <p:nvPr/>
            </p:nvSpPr>
            <p:spPr>
              <a:xfrm>
                <a:off x="3463879" y="1961040"/>
                <a:ext cx="1706282" cy="66863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CPU</a:t>
                </a:r>
                <a:endParaRPr lang="en-US" sz="2400" dirty="0"/>
              </a:p>
            </p:txBody>
          </p:sp>
          <p:sp>
            <p:nvSpPr>
              <p:cNvPr id="48" name="Rounded Rectangle 47"/>
              <p:cNvSpPr/>
              <p:nvPr/>
            </p:nvSpPr>
            <p:spPr>
              <a:xfrm>
                <a:off x="3751761" y="3062752"/>
                <a:ext cx="1130519" cy="37506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lnSpc>
                    <a:spcPct val="80000"/>
                  </a:lnSpc>
                </a:pPr>
                <a:r>
                  <a:rPr lang="en-US" dirty="0" smtClean="0"/>
                  <a:t>PCI</a:t>
                </a:r>
                <a:endParaRPr lang="en-US" dirty="0"/>
              </a:p>
            </p:txBody>
          </p:sp>
        </p:grpSp>
        <p:cxnSp>
          <p:nvCxnSpPr>
            <p:cNvPr id="34" name="Elbow Connector 33"/>
            <p:cNvCxnSpPr>
              <a:stCxn id="48" idx="1"/>
              <a:endCxn id="31" idx="0"/>
            </p:cNvCxnSpPr>
            <p:nvPr/>
          </p:nvCxnSpPr>
          <p:spPr>
            <a:xfrm rot="10800000" flipV="1">
              <a:off x="3283443" y="4828090"/>
              <a:ext cx="723298" cy="620551"/>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5" name="Elbow Connector 34"/>
            <p:cNvCxnSpPr>
              <a:stCxn id="48" idx="3"/>
              <a:endCxn id="32" idx="0"/>
            </p:cNvCxnSpPr>
            <p:nvPr/>
          </p:nvCxnSpPr>
          <p:spPr>
            <a:xfrm>
              <a:off x="5137260" y="4828091"/>
              <a:ext cx="723298" cy="620551"/>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6" name="Straight Arrow Connector 35"/>
            <p:cNvCxnSpPr>
              <a:stCxn id="47" idx="2"/>
              <a:endCxn id="48" idx="0"/>
            </p:cNvCxnSpPr>
            <p:nvPr/>
          </p:nvCxnSpPr>
          <p:spPr>
            <a:xfrm>
              <a:off x="4572000" y="4207480"/>
              <a:ext cx="1" cy="43307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stCxn id="31" idx="3"/>
              <a:endCxn id="32" idx="1"/>
            </p:cNvCxnSpPr>
            <p:nvPr/>
          </p:nvCxnSpPr>
          <p:spPr>
            <a:xfrm>
              <a:off x="4136584" y="5782960"/>
              <a:ext cx="870833"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sp>
          <p:nvSpPr>
            <p:cNvPr id="38" name="TextBox 37"/>
            <p:cNvSpPr txBox="1"/>
            <p:nvPr/>
          </p:nvSpPr>
          <p:spPr>
            <a:xfrm>
              <a:off x="4147087" y="6114606"/>
              <a:ext cx="840870" cy="369332"/>
            </a:xfrm>
            <a:prstGeom prst="rect">
              <a:avLst/>
            </a:prstGeom>
            <a:noFill/>
          </p:spPr>
          <p:txBody>
            <a:bodyPr wrap="none" rtlCol="0">
              <a:spAutoFit/>
            </a:bodyPr>
            <a:lstStyle/>
            <a:p>
              <a:r>
                <a:rPr lang="en-US" dirty="0" err="1" smtClean="0">
                  <a:solidFill>
                    <a:schemeClr val="accent3"/>
                  </a:solidFill>
                </a:rPr>
                <a:t>NVLink</a:t>
              </a:r>
              <a:endParaRPr lang="en-US" dirty="0">
                <a:solidFill>
                  <a:schemeClr val="accent3"/>
                </a:solidFill>
              </a:endParaRPr>
            </a:p>
          </p:txBody>
        </p:sp>
        <p:cxnSp>
          <p:nvCxnSpPr>
            <p:cNvPr id="39" name="Straight Arrow Connector 38"/>
            <p:cNvCxnSpPr/>
            <p:nvPr/>
          </p:nvCxnSpPr>
          <p:spPr>
            <a:xfrm>
              <a:off x="4572001" y="3105768"/>
              <a:ext cx="1" cy="433077"/>
            </a:xfrm>
            <a:prstGeom prst="straightConnector1">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40" name="Rounded Rectangle 39"/>
            <p:cNvSpPr/>
            <p:nvPr/>
          </p:nvSpPr>
          <p:spPr>
            <a:xfrm>
              <a:off x="4006742" y="2730701"/>
              <a:ext cx="1130519" cy="375067"/>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lnSpc>
                  <a:spcPct val="80000"/>
                </a:lnSpc>
              </a:pPr>
              <a:r>
                <a:rPr lang="en-US" dirty="0" smtClean="0"/>
                <a:t>PCI</a:t>
              </a:r>
              <a:endParaRPr lang="en-US" dirty="0"/>
            </a:p>
          </p:txBody>
        </p:sp>
        <p:sp>
          <p:nvSpPr>
            <p:cNvPr id="41" name="Rounded Rectangle 40"/>
            <p:cNvSpPr/>
            <p:nvPr/>
          </p:nvSpPr>
          <p:spPr>
            <a:xfrm>
              <a:off x="5007415" y="1653854"/>
              <a:ext cx="1706282" cy="6686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t>GPU</a:t>
              </a:r>
              <a:endParaRPr lang="en-US" sz="2400" dirty="0"/>
            </a:p>
          </p:txBody>
        </p:sp>
        <p:sp>
          <p:nvSpPr>
            <p:cNvPr id="42" name="Rounded Rectangle 41"/>
            <p:cNvSpPr/>
            <p:nvPr/>
          </p:nvSpPr>
          <p:spPr>
            <a:xfrm>
              <a:off x="2430300" y="1653854"/>
              <a:ext cx="1706282" cy="668635"/>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2400" dirty="0" smtClean="0"/>
                <a:t>GPU</a:t>
              </a:r>
              <a:endParaRPr lang="en-US" sz="2400" dirty="0"/>
            </a:p>
          </p:txBody>
        </p:sp>
        <p:sp>
          <p:nvSpPr>
            <p:cNvPr id="43" name="TextBox 42"/>
            <p:cNvSpPr txBox="1"/>
            <p:nvPr/>
          </p:nvSpPr>
          <p:spPr>
            <a:xfrm>
              <a:off x="4156042" y="1287193"/>
              <a:ext cx="840870" cy="369332"/>
            </a:xfrm>
            <a:prstGeom prst="rect">
              <a:avLst/>
            </a:prstGeom>
            <a:noFill/>
          </p:spPr>
          <p:txBody>
            <a:bodyPr wrap="none" rtlCol="0">
              <a:spAutoFit/>
            </a:bodyPr>
            <a:lstStyle/>
            <a:p>
              <a:r>
                <a:rPr lang="en-US" dirty="0" err="1" smtClean="0">
                  <a:solidFill>
                    <a:schemeClr val="accent3"/>
                  </a:solidFill>
                </a:rPr>
                <a:t>NVLink</a:t>
              </a:r>
              <a:endParaRPr lang="en-US" dirty="0">
                <a:solidFill>
                  <a:schemeClr val="accent3"/>
                </a:solidFill>
              </a:endParaRPr>
            </a:p>
          </p:txBody>
        </p:sp>
        <p:cxnSp>
          <p:nvCxnSpPr>
            <p:cNvPr id="44" name="Straight Arrow Connector 43"/>
            <p:cNvCxnSpPr>
              <a:stCxn id="42" idx="3"/>
              <a:endCxn id="41" idx="1"/>
            </p:cNvCxnSpPr>
            <p:nvPr/>
          </p:nvCxnSpPr>
          <p:spPr>
            <a:xfrm>
              <a:off x="4136582" y="1988172"/>
              <a:ext cx="870833" cy="0"/>
            </a:xfrm>
            <a:prstGeom prst="straightConnector1">
              <a:avLst/>
            </a:prstGeom>
            <a:ln>
              <a:headEnd type="arrow"/>
              <a:tailEnd type="arrow"/>
            </a:ln>
          </p:spPr>
          <p:style>
            <a:lnRef idx="2">
              <a:schemeClr val="accent3"/>
            </a:lnRef>
            <a:fillRef idx="0">
              <a:schemeClr val="accent3"/>
            </a:fillRef>
            <a:effectRef idx="1">
              <a:schemeClr val="accent3"/>
            </a:effectRef>
            <a:fontRef idx="minor">
              <a:schemeClr val="tx1"/>
            </a:fontRef>
          </p:style>
        </p:cxnSp>
        <p:cxnSp>
          <p:nvCxnSpPr>
            <p:cNvPr id="45" name="Elbow Connector 44"/>
            <p:cNvCxnSpPr>
              <a:stCxn id="40" idx="1"/>
              <a:endCxn id="42" idx="2"/>
            </p:cNvCxnSpPr>
            <p:nvPr/>
          </p:nvCxnSpPr>
          <p:spPr>
            <a:xfrm rot="10800000">
              <a:off x="3283442" y="2322489"/>
              <a:ext cx="723301" cy="595746"/>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cxnSp>
          <p:nvCxnSpPr>
            <p:cNvPr id="46" name="Elbow Connector 45"/>
            <p:cNvCxnSpPr>
              <a:stCxn id="40" idx="3"/>
              <a:endCxn id="41" idx="2"/>
            </p:cNvCxnSpPr>
            <p:nvPr/>
          </p:nvCxnSpPr>
          <p:spPr>
            <a:xfrm flipV="1">
              <a:off x="5137261" y="2322489"/>
              <a:ext cx="723295" cy="595746"/>
            </a:xfrm>
            <a:prstGeom prst="bentConnector2">
              <a:avLst/>
            </a:prstGeom>
            <a:ln>
              <a:headEnd type="arrow"/>
              <a:tailEnd type="arrow"/>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4079153191"/>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Usage of GPUs in different MD programs:</a:t>
            </a:r>
            <a:endParaRPr lang="en-US" sz="2400" dirty="0">
              <a:latin typeface="FoundrySterling-Book"/>
              <a:cs typeface="FoundrySterling-Book"/>
            </a:endParaRPr>
          </a:p>
        </p:txBody>
      </p:sp>
      <p:sp>
        <p:nvSpPr>
          <p:cNvPr id="43" name="TextBox 42"/>
          <p:cNvSpPr txBox="1"/>
          <p:nvPr/>
        </p:nvSpPr>
        <p:spPr>
          <a:xfrm>
            <a:off x="368300" y="1244600"/>
            <a:ext cx="7340600" cy="5509201"/>
          </a:xfrm>
          <a:prstGeom prst="rect">
            <a:avLst/>
          </a:prstGeom>
          <a:noFill/>
        </p:spPr>
        <p:txBody>
          <a:bodyPr wrap="square" rtlCol="0">
            <a:spAutoFit/>
          </a:bodyPr>
          <a:lstStyle/>
          <a:p>
            <a:pPr marL="285750" indent="-285750">
              <a:spcBef>
                <a:spcPts val="1200"/>
              </a:spcBef>
              <a:buFont typeface="Arial"/>
              <a:buChar char="•"/>
            </a:pPr>
            <a:r>
              <a:rPr lang="en-US" b="1" dirty="0" smtClean="0">
                <a:latin typeface="FoundrySterling-Book"/>
                <a:cs typeface="FoundrySterling-Book"/>
              </a:rPr>
              <a:t>AMBER:</a:t>
            </a:r>
            <a:r>
              <a:rPr lang="en-US" dirty="0" smtClean="0">
                <a:latin typeface="FoundrySterling-Book"/>
                <a:cs typeface="FoundrySterling-Book"/>
              </a:rPr>
              <a:t> Run all calculations on the GPU(s)</a:t>
            </a:r>
          </a:p>
          <a:p>
            <a:pPr marL="742950" lvl="1" indent="-285750">
              <a:spcBef>
                <a:spcPts val="1200"/>
              </a:spcBef>
              <a:buFont typeface="Arial"/>
              <a:buChar char="•"/>
            </a:pPr>
            <a:r>
              <a:rPr lang="en-US" b="1" dirty="0" smtClean="0">
                <a:latin typeface="FoundrySterling-Book"/>
                <a:cs typeface="FoundrySterling-Book"/>
              </a:rPr>
              <a:t>Pro:</a:t>
            </a:r>
            <a:r>
              <a:rPr lang="en-US" dirty="0" smtClean="0">
                <a:latin typeface="FoundrySterling-Book"/>
                <a:cs typeface="FoundrySterling-Book"/>
              </a:rPr>
              <a:t> No drop in performance due to communication with the CPU.</a:t>
            </a:r>
          </a:p>
          <a:p>
            <a:pPr marL="742950" lvl="1" indent="-285750">
              <a:spcBef>
                <a:spcPts val="1200"/>
              </a:spcBef>
              <a:buFont typeface="Arial"/>
              <a:buChar char="•"/>
            </a:pPr>
            <a:r>
              <a:rPr lang="en-US" b="1" dirty="0" smtClean="0">
                <a:latin typeface="FoundrySterling-Book"/>
                <a:cs typeface="FoundrySterling-Book"/>
              </a:rPr>
              <a:t>Pro:</a:t>
            </a:r>
            <a:r>
              <a:rPr lang="en-US" dirty="0" smtClean="0">
                <a:latin typeface="FoundrySterling-Book"/>
                <a:cs typeface="FoundrySterling-Book"/>
              </a:rPr>
              <a:t> Cost efficient (don</a:t>
            </a:r>
            <a:r>
              <a:rPr lang="mr-IN" dirty="0" smtClean="0">
                <a:latin typeface="FoundrySterling-Book"/>
                <a:cs typeface="FoundrySterling-Book"/>
              </a:rPr>
              <a:t>’</a:t>
            </a:r>
            <a:r>
              <a:rPr lang="en-US" dirty="0" smtClean="0">
                <a:latin typeface="FoundrySterling-Book"/>
                <a:cs typeface="FoundrySterling-Book"/>
              </a:rPr>
              <a:t>t need to buy expensive CPUs, less power consumption).</a:t>
            </a:r>
          </a:p>
          <a:p>
            <a:pPr marL="742950" lvl="1" indent="-285750">
              <a:spcBef>
                <a:spcPts val="1200"/>
              </a:spcBef>
              <a:buFont typeface="Arial"/>
              <a:buChar char="•"/>
            </a:pPr>
            <a:r>
              <a:rPr lang="en-US" b="1" dirty="0" smtClean="0">
                <a:latin typeface="FoundrySterling-Book"/>
                <a:cs typeface="FoundrySterling-Book"/>
              </a:rPr>
              <a:t>Con:</a:t>
            </a:r>
            <a:r>
              <a:rPr lang="en-US" dirty="0" smtClean="0">
                <a:latin typeface="FoundrySterling-Book"/>
                <a:cs typeface="FoundrySterling-Book"/>
              </a:rPr>
              <a:t> Necessary to run GPU-inefficient parts of the MD simulation on the GPU.</a:t>
            </a:r>
          </a:p>
          <a:p>
            <a:pPr marL="742950" lvl="1" indent="-285750">
              <a:spcBef>
                <a:spcPts val="1200"/>
              </a:spcBef>
              <a:buFont typeface="Arial"/>
              <a:buChar char="•"/>
            </a:pPr>
            <a:r>
              <a:rPr lang="en-US" b="1" dirty="0" smtClean="0">
                <a:latin typeface="FoundrySterling-Book"/>
                <a:cs typeface="FoundrySterling-Book"/>
              </a:rPr>
              <a:t>Con:</a:t>
            </a:r>
            <a:r>
              <a:rPr lang="en-US" dirty="0" smtClean="0">
                <a:latin typeface="FoundrySterling-Book"/>
                <a:cs typeface="FoundrySterling-Book"/>
              </a:rPr>
              <a:t> Less functionality.</a:t>
            </a:r>
          </a:p>
          <a:p>
            <a:pPr lvl="1">
              <a:spcBef>
                <a:spcPts val="1200"/>
              </a:spcBef>
            </a:pPr>
            <a:endParaRPr lang="en-US" b="1" dirty="0" smtClean="0">
              <a:latin typeface="FoundrySterling-Book"/>
              <a:cs typeface="FoundrySterling-Book"/>
            </a:endParaRPr>
          </a:p>
          <a:p>
            <a:pPr marL="285750" indent="-285750">
              <a:spcBef>
                <a:spcPts val="1200"/>
              </a:spcBef>
              <a:buFont typeface="Arial"/>
              <a:buChar char="•"/>
            </a:pPr>
            <a:r>
              <a:rPr lang="en-US" b="1" dirty="0" smtClean="0">
                <a:latin typeface="FoundrySterling-Book"/>
                <a:cs typeface="FoundrySterling-Book"/>
              </a:rPr>
              <a:t>GROMACS:</a:t>
            </a:r>
            <a:r>
              <a:rPr lang="en-US" dirty="0" smtClean="0">
                <a:latin typeface="FoundrySterling-Book"/>
                <a:cs typeface="FoundrySterling-Book"/>
              </a:rPr>
              <a:t> Run GPU-inefficient calculations on the CPU</a:t>
            </a:r>
          </a:p>
          <a:p>
            <a:pPr marL="742950" lvl="1" indent="-285750">
              <a:spcBef>
                <a:spcPts val="1200"/>
              </a:spcBef>
              <a:buFont typeface="Arial"/>
              <a:buChar char="•"/>
            </a:pPr>
            <a:r>
              <a:rPr lang="en-US" b="1" dirty="0" smtClean="0">
                <a:latin typeface="FoundrySterling-Book"/>
                <a:cs typeface="FoundrySterling-Book"/>
              </a:rPr>
              <a:t>Pro:</a:t>
            </a:r>
            <a:r>
              <a:rPr lang="en-US" dirty="0" smtClean="0">
                <a:latin typeface="FoundrySterling-Book"/>
                <a:cs typeface="FoundrySterling-Book"/>
              </a:rPr>
              <a:t> Calculations that are better suited for the CPU does not need to run on the GPU(s).</a:t>
            </a:r>
          </a:p>
          <a:p>
            <a:pPr marL="742950" lvl="1" indent="-285750">
              <a:spcBef>
                <a:spcPts val="1200"/>
              </a:spcBef>
              <a:buFont typeface="Arial"/>
              <a:buChar char="•"/>
            </a:pPr>
            <a:r>
              <a:rPr lang="en-US" b="1" dirty="0" smtClean="0">
                <a:latin typeface="FoundrySterling-Book"/>
                <a:cs typeface="FoundrySterling-Book"/>
              </a:rPr>
              <a:t>Pro:</a:t>
            </a:r>
            <a:r>
              <a:rPr lang="en-US" dirty="0" smtClean="0">
                <a:latin typeface="FoundrySterling-Book"/>
                <a:cs typeface="FoundrySterling-Book"/>
              </a:rPr>
              <a:t> More functionality.</a:t>
            </a:r>
            <a:endParaRPr lang="en-US" b="1" dirty="0" smtClean="0">
              <a:latin typeface="FoundrySterling-Book"/>
              <a:cs typeface="FoundrySterling-Book"/>
            </a:endParaRPr>
          </a:p>
          <a:p>
            <a:pPr marL="742950" lvl="1" indent="-285750">
              <a:spcBef>
                <a:spcPts val="1200"/>
              </a:spcBef>
              <a:buFont typeface="Arial"/>
              <a:buChar char="•"/>
            </a:pPr>
            <a:r>
              <a:rPr lang="en-US" b="1" dirty="0" smtClean="0">
                <a:latin typeface="FoundrySterling-Book"/>
                <a:cs typeface="FoundrySterling-Book"/>
              </a:rPr>
              <a:t>Con:</a:t>
            </a:r>
            <a:r>
              <a:rPr lang="en-US" dirty="0" smtClean="0">
                <a:latin typeface="FoundrySterling-Book"/>
                <a:cs typeface="FoundrySterling-Book"/>
              </a:rPr>
              <a:t> Drop in performance due to communication with the CPU.</a:t>
            </a:r>
          </a:p>
          <a:p>
            <a:pPr marL="742950" lvl="1" indent="-285750">
              <a:spcBef>
                <a:spcPts val="1200"/>
              </a:spcBef>
              <a:buFont typeface="Arial"/>
              <a:buChar char="•"/>
            </a:pPr>
            <a:r>
              <a:rPr lang="en-US" b="1" dirty="0" smtClean="0">
                <a:latin typeface="FoundrySterling-Book"/>
                <a:cs typeface="FoundrySterling-Book"/>
              </a:rPr>
              <a:t>Con:</a:t>
            </a:r>
            <a:r>
              <a:rPr lang="en-US" dirty="0" smtClean="0">
                <a:latin typeface="FoundrySterling-Book"/>
                <a:cs typeface="FoundrySterling-Book"/>
              </a:rPr>
              <a:t> Necessary to invest in expensive CPUs.</a:t>
            </a:r>
            <a:endParaRPr lang="en-US" b="1" dirty="0" smtClean="0">
              <a:latin typeface="FoundrySterling-Book"/>
              <a:cs typeface="FoundrySterling-Book"/>
            </a:endParaRPr>
          </a:p>
        </p:txBody>
      </p:sp>
    </p:spTree>
    <p:extLst>
      <p:ext uri="{BB962C8B-B14F-4D97-AF65-F5344CB8AC3E}">
        <p14:creationId xmlns:p14="http://schemas.microsoft.com/office/powerpoint/2010/main" val="281616255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3175000"/>
            <a:ext cx="8483600" cy="508000"/>
          </a:xfrm>
        </p:spPr>
        <p:txBody>
          <a:bodyPr anchor="t">
            <a:noAutofit/>
          </a:bodyPr>
          <a:lstStyle/>
          <a:p>
            <a:r>
              <a:rPr lang="en-US" sz="2400" dirty="0" smtClean="0">
                <a:latin typeface="FoundrySterling-Book"/>
                <a:cs typeface="FoundrySterling-Book"/>
              </a:rPr>
              <a:t>Optimizing performance: clock speed (GPU Boost)</a:t>
            </a:r>
            <a:endParaRPr lang="en-US" sz="2400" dirty="0">
              <a:latin typeface="FoundrySterling-Book"/>
              <a:cs typeface="FoundrySterling-Book"/>
            </a:endParaRPr>
          </a:p>
        </p:txBody>
      </p:sp>
    </p:spTree>
    <p:extLst>
      <p:ext uri="{BB962C8B-B14F-4D97-AF65-F5344CB8AC3E}">
        <p14:creationId xmlns:p14="http://schemas.microsoft.com/office/powerpoint/2010/main" val="1661672332"/>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Base clock vs. boost clock</a:t>
            </a:r>
            <a:endParaRPr lang="en-US" sz="2400" dirty="0">
              <a:latin typeface="FoundrySterling-Book"/>
              <a:cs typeface="FoundrySterling-Book"/>
            </a:endParaRPr>
          </a:p>
        </p:txBody>
      </p:sp>
      <p:sp>
        <p:nvSpPr>
          <p:cNvPr id="43" name="TextBox 42"/>
          <p:cNvSpPr txBox="1"/>
          <p:nvPr/>
        </p:nvSpPr>
        <p:spPr>
          <a:xfrm>
            <a:off x="368300" y="1244600"/>
            <a:ext cx="7340600" cy="4216539"/>
          </a:xfrm>
          <a:prstGeom prst="rect">
            <a:avLst/>
          </a:prstGeom>
          <a:noFill/>
        </p:spPr>
        <p:txBody>
          <a:bodyPr wrap="square" rtlCol="0">
            <a:spAutoFit/>
          </a:bodyPr>
          <a:lstStyle/>
          <a:p>
            <a:pPr marL="285750" indent="-285750">
              <a:spcBef>
                <a:spcPts val="1200"/>
              </a:spcBef>
              <a:buFont typeface="Arial"/>
              <a:buChar char="•"/>
            </a:pPr>
            <a:r>
              <a:rPr lang="en-US" b="1" dirty="0" smtClean="0">
                <a:latin typeface="FoundrySterling-Book"/>
                <a:cs typeface="FoundrySterling-Book"/>
              </a:rPr>
              <a:t>Base clock:</a:t>
            </a:r>
            <a:r>
              <a:rPr lang="en-US" dirty="0" smtClean="0">
                <a:latin typeface="FoundrySterling-Book"/>
                <a:cs typeface="FoundrySterling-Book"/>
              </a:rPr>
              <a:t> The default clock speed set by the factory</a:t>
            </a:r>
          </a:p>
          <a:p>
            <a:pPr marL="742950" lvl="1" indent="-285750">
              <a:spcBef>
                <a:spcPts val="1200"/>
              </a:spcBef>
              <a:buFont typeface="Arial"/>
              <a:buChar char="•"/>
            </a:pPr>
            <a:r>
              <a:rPr lang="en-US" dirty="0" smtClean="0">
                <a:latin typeface="FoundrySterling-Book"/>
                <a:cs typeface="FoundrySterling-Book"/>
              </a:rPr>
              <a:t>Lower (i.e. slower) than the available boost clocks.</a:t>
            </a:r>
          </a:p>
          <a:p>
            <a:pPr marL="742950" lvl="1" indent="-285750">
              <a:spcBef>
                <a:spcPts val="1200"/>
              </a:spcBef>
              <a:buFont typeface="Arial"/>
              <a:buChar char="•"/>
            </a:pPr>
            <a:r>
              <a:rPr lang="en-US" dirty="0" smtClean="0">
                <a:latin typeface="FoundrySterling-Book"/>
                <a:cs typeface="FoundrySterling-Book"/>
              </a:rPr>
              <a:t>Low enough to keep the power consumption below a certain threshold.</a:t>
            </a:r>
          </a:p>
          <a:p>
            <a:pPr marL="742950" lvl="1" indent="-285750">
              <a:spcBef>
                <a:spcPts val="1200"/>
              </a:spcBef>
              <a:buFont typeface="Arial"/>
              <a:buChar char="•"/>
            </a:pPr>
            <a:endParaRPr lang="en-US" dirty="0">
              <a:latin typeface="FoundrySterling-Book"/>
              <a:cs typeface="FoundrySterling-Book"/>
            </a:endParaRPr>
          </a:p>
          <a:p>
            <a:pPr marL="285750" indent="-285750">
              <a:spcBef>
                <a:spcPts val="1200"/>
              </a:spcBef>
              <a:buFont typeface="Arial"/>
              <a:buChar char="•"/>
            </a:pPr>
            <a:r>
              <a:rPr lang="en-US" b="1" dirty="0" smtClean="0">
                <a:latin typeface="FoundrySterling-Book"/>
                <a:cs typeface="FoundrySterling-Book"/>
              </a:rPr>
              <a:t>Boost clock:</a:t>
            </a:r>
            <a:r>
              <a:rPr lang="en-US" dirty="0" smtClean="0">
                <a:latin typeface="FoundrySterling-Book"/>
                <a:cs typeface="FoundrySterling-Book"/>
              </a:rPr>
              <a:t> Clock manually set by the end-user</a:t>
            </a:r>
          </a:p>
          <a:p>
            <a:pPr marL="742950" lvl="1" indent="-285750">
              <a:spcBef>
                <a:spcPts val="1200"/>
              </a:spcBef>
              <a:buFont typeface="Arial"/>
              <a:buChar char="•"/>
            </a:pPr>
            <a:r>
              <a:rPr lang="en-US" dirty="0" smtClean="0">
                <a:latin typeface="FoundrySterling-Book"/>
                <a:cs typeface="FoundrySterling-Book"/>
              </a:rPr>
              <a:t>Higher (i.e. faster) than the base clock.</a:t>
            </a:r>
          </a:p>
          <a:p>
            <a:pPr marL="742950" lvl="1" indent="-285750">
              <a:spcBef>
                <a:spcPts val="1200"/>
              </a:spcBef>
              <a:buFont typeface="Arial"/>
              <a:buChar char="•"/>
            </a:pPr>
            <a:r>
              <a:rPr lang="en-US" dirty="0" smtClean="0">
                <a:latin typeface="FoundrySterling-Book"/>
                <a:cs typeface="FoundrySterling-Book"/>
              </a:rPr>
              <a:t>Might push the power consumption above the threshold.</a:t>
            </a:r>
          </a:p>
          <a:p>
            <a:pPr marL="742950" lvl="1" indent="-285750">
              <a:spcBef>
                <a:spcPts val="1200"/>
              </a:spcBef>
              <a:buFont typeface="Arial"/>
              <a:buChar char="•"/>
            </a:pPr>
            <a:endParaRPr lang="en-US" dirty="0">
              <a:latin typeface="FoundrySterling-Book"/>
              <a:cs typeface="FoundrySterling-Book"/>
            </a:endParaRPr>
          </a:p>
          <a:p>
            <a:pPr lvl="1"/>
            <a:r>
              <a:rPr lang="en-US" dirty="0" smtClean="0">
                <a:latin typeface="FoundrySterling-Book"/>
                <a:cs typeface="FoundrySterling-Book"/>
              </a:rPr>
              <a:t>     </a:t>
            </a:r>
            <a:r>
              <a:rPr lang="en-US" dirty="0" err="1" smtClean="0">
                <a:latin typeface="FoundrySterling-Book"/>
                <a:cs typeface="FoundrySterling-Book"/>
              </a:rPr>
              <a:t>nvidia</a:t>
            </a:r>
            <a:r>
              <a:rPr lang="en-US" dirty="0" err="1">
                <a:latin typeface="FoundrySterling-Book"/>
                <a:cs typeface="FoundrySterling-Book"/>
              </a:rPr>
              <a:t>-smi</a:t>
            </a:r>
            <a:r>
              <a:rPr lang="en-US" dirty="0">
                <a:latin typeface="FoundrySterling-Book"/>
                <a:cs typeface="FoundrySterling-Book"/>
              </a:rPr>
              <a:t> -pm ENABLED</a:t>
            </a:r>
          </a:p>
          <a:p>
            <a:pPr lvl="1"/>
            <a:r>
              <a:rPr lang="en-US" dirty="0" smtClean="0">
                <a:latin typeface="FoundrySterling-Book"/>
                <a:cs typeface="FoundrySterling-Book"/>
              </a:rPr>
              <a:t>     </a:t>
            </a:r>
            <a:r>
              <a:rPr lang="en-US" dirty="0" err="1" smtClean="0">
                <a:latin typeface="FoundrySterling-Book"/>
                <a:cs typeface="FoundrySterling-Book"/>
              </a:rPr>
              <a:t>nvidia</a:t>
            </a:r>
            <a:r>
              <a:rPr lang="en-US" dirty="0" err="1">
                <a:latin typeface="FoundrySterling-Book"/>
                <a:cs typeface="FoundrySterling-Book"/>
              </a:rPr>
              <a:t>-smi</a:t>
            </a:r>
            <a:r>
              <a:rPr lang="en-US" dirty="0">
                <a:latin typeface="FoundrySterling-Book"/>
                <a:cs typeface="FoundrySterling-Book"/>
              </a:rPr>
              <a:t> -ac 3004,875</a:t>
            </a:r>
          </a:p>
        </p:txBody>
      </p:sp>
    </p:spTree>
    <p:extLst>
      <p:ext uri="{BB962C8B-B14F-4D97-AF65-F5344CB8AC3E}">
        <p14:creationId xmlns:p14="http://schemas.microsoft.com/office/powerpoint/2010/main" val="368262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1"/>
          <p:cNvSpPr>
            <a:spLocks noGrp="1"/>
          </p:cNvSpPr>
          <p:nvPr>
            <p:ph type="ctrTitle"/>
          </p:nvPr>
        </p:nvSpPr>
        <p:spPr>
          <a:xfrm>
            <a:off x="368300" y="292101"/>
            <a:ext cx="8483600" cy="508000"/>
          </a:xfrm>
        </p:spPr>
        <p:txBody>
          <a:bodyPr anchor="t">
            <a:noAutofit/>
          </a:bodyPr>
          <a:lstStyle/>
          <a:p>
            <a:pPr algn="l"/>
            <a:r>
              <a:rPr lang="en-US" sz="2400" dirty="0" smtClean="0">
                <a:latin typeface="FoundrySterling-Book"/>
                <a:cs typeface="FoundrySterling-Book"/>
              </a:rPr>
              <a:t>Power draw with base clock (235W threshold)</a:t>
            </a:r>
            <a:endParaRPr lang="en-US" sz="2400" dirty="0">
              <a:latin typeface="FoundrySterling-Book"/>
              <a:cs typeface="FoundrySterling-Book"/>
            </a:endParaRPr>
          </a:p>
        </p:txBody>
      </p:sp>
      <p:pic>
        <p:nvPicPr>
          <p:cNvPr id="2" name="Picture 1"/>
          <p:cNvPicPr>
            <a:picLocks noChangeAspect="1"/>
          </p:cNvPicPr>
          <p:nvPr/>
        </p:nvPicPr>
        <p:blipFill>
          <a:blip r:embed="rId3"/>
          <a:stretch>
            <a:fillRect/>
          </a:stretch>
        </p:blipFill>
        <p:spPr>
          <a:xfrm>
            <a:off x="0" y="1445422"/>
            <a:ext cx="9144000" cy="4447442"/>
          </a:xfrm>
          <a:prstGeom prst="rect">
            <a:avLst/>
          </a:prstGeom>
        </p:spPr>
      </p:pic>
      <p:sp>
        <p:nvSpPr>
          <p:cNvPr id="3" name="Rectangle 2"/>
          <p:cNvSpPr/>
          <p:nvPr/>
        </p:nvSpPr>
        <p:spPr>
          <a:xfrm>
            <a:off x="0" y="6056203"/>
            <a:ext cx="9144000" cy="584776"/>
          </a:xfrm>
          <a:prstGeom prst="rect">
            <a:avLst/>
          </a:prstGeom>
        </p:spPr>
        <p:txBody>
          <a:bodyPr wrap="square">
            <a:spAutoFit/>
          </a:bodyPr>
          <a:lstStyle/>
          <a:p>
            <a:pPr algn="ctr"/>
            <a:r>
              <a:rPr lang="en-US" sz="1600" dirty="0"/>
              <a:t>Application Note: NVIDIA GPU BOOST FOR TESLA, DA-06767-001_v02, January 2014 </a:t>
            </a:r>
          </a:p>
          <a:p>
            <a:pPr algn="ctr"/>
            <a:r>
              <a:rPr lang="en-US" sz="1600" dirty="0" smtClean="0"/>
              <a:t>https</a:t>
            </a:r>
            <a:r>
              <a:rPr lang="en-US" sz="1600" dirty="0"/>
              <a:t>://</a:t>
            </a:r>
            <a:r>
              <a:rPr lang="en-US" sz="1600" dirty="0" err="1"/>
              <a:t>www.nvidia.com</a:t>
            </a:r>
            <a:r>
              <a:rPr lang="en-US" sz="1600" dirty="0"/>
              <a:t>/content/PDF/</a:t>
            </a:r>
            <a:r>
              <a:rPr lang="en-US" sz="1600" dirty="0" err="1"/>
              <a:t>kepler</a:t>
            </a:r>
            <a:r>
              <a:rPr lang="en-US" sz="1600" dirty="0"/>
              <a:t>/nvidia-gpu-boost-tesla-k40-06767-001-v02.pdf</a:t>
            </a:r>
          </a:p>
        </p:txBody>
      </p:sp>
    </p:spTree>
    <p:extLst>
      <p:ext uri="{BB962C8B-B14F-4D97-AF65-F5344CB8AC3E}">
        <p14:creationId xmlns:p14="http://schemas.microsoft.com/office/powerpoint/2010/main" val="61090460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7917</TotalTime>
  <Words>3908</Words>
  <Application>Microsoft Macintosh PowerPoint</Application>
  <PresentationFormat>On-screen Show (4:3)</PresentationFormat>
  <Paragraphs>351</Paragraphs>
  <Slides>30</Slides>
  <Notes>29</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Using GPUs with Molecular Dynamics codes: optimizing usage from a user perspective  Dr. Ole Juul Andersen CCK-11 February 1, 2018</vt:lpstr>
      <vt:lpstr>Why GPUs?</vt:lpstr>
      <vt:lpstr>Typical hardware topology of a compute node:</vt:lpstr>
      <vt:lpstr>Typical hardware topology of a compute node:</vt:lpstr>
      <vt:lpstr>Typical hardware topology of a compute node:</vt:lpstr>
      <vt:lpstr>Usage of GPUs in different MD programs:</vt:lpstr>
      <vt:lpstr>Optimizing performance: clock speed (GPU Boost)</vt:lpstr>
      <vt:lpstr>Base clock vs. boost clock</vt:lpstr>
      <vt:lpstr>Power draw with base clock (235W threshold)</vt:lpstr>
      <vt:lpstr>Power draw on local cluster (K40: 235W threshold)</vt:lpstr>
      <vt:lpstr>Power draw on local cluster (K40: 235W threshold)</vt:lpstr>
      <vt:lpstr>What happens if we surpass the power threshold?</vt:lpstr>
      <vt:lpstr>Optimizing performance: CPU binding</vt:lpstr>
      <vt:lpstr>What is CPU binding?</vt:lpstr>
      <vt:lpstr>What is CPU binding?</vt:lpstr>
      <vt:lpstr>What is CPU binding?</vt:lpstr>
      <vt:lpstr>What is CPU binding?</vt:lpstr>
      <vt:lpstr>What is CPU binding?</vt:lpstr>
      <vt:lpstr>CPU binding on local cluster</vt:lpstr>
      <vt:lpstr>CPU binding on JADE</vt:lpstr>
      <vt:lpstr>CPU binding on JADE</vt:lpstr>
      <vt:lpstr>CPU binding on JADE</vt:lpstr>
      <vt:lpstr>JADE: queuing system</vt:lpstr>
      <vt:lpstr>Queues on JADE</vt:lpstr>
      <vt:lpstr>Queues on JADE</vt:lpstr>
      <vt:lpstr>Queues on JADE</vt:lpstr>
      <vt:lpstr>JADE: simulations</vt:lpstr>
      <vt:lpstr>Simulations on JADE</vt:lpstr>
      <vt:lpstr>Simulations on JADE</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Molecular Dynamics Studies of the GABAA Ion Channel Receptor (and a whiff of CRAC)</dc:title>
  <dc:creator>Ole Juul Andersen</dc:creator>
  <cp:lastModifiedBy>Ole Juul Andersen</cp:lastModifiedBy>
  <cp:revision>281</cp:revision>
  <dcterms:created xsi:type="dcterms:W3CDTF">2017-01-23T22:36:26Z</dcterms:created>
  <dcterms:modified xsi:type="dcterms:W3CDTF">2018-02-02T18:28:00Z</dcterms:modified>
</cp:coreProperties>
</file>