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7" r:id="rId2"/>
    <p:sldId id="259" r:id="rId3"/>
    <p:sldId id="258" r:id="rId4"/>
    <p:sldId id="265" r:id="rId5"/>
    <p:sldId id="266" r:id="rId6"/>
    <p:sldId id="269" r:id="rId7"/>
    <p:sldId id="261" r:id="rId8"/>
    <p:sldId id="262" r:id="rId9"/>
    <p:sldId id="263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3034" autoAdjust="0"/>
  </p:normalViewPr>
  <p:slideViewPr>
    <p:cSldViewPr snapToGrid="0">
      <p:cViewPr varScale="1">
        <p:scale>
          <a:sx n="83" d="100"/>
          <a:sy n="83" d="100"/>
        </p:scale>
        <p:origin x="65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EBFB03-71CD-4F8F-BBF4-8710FA86CB6C}" type="datetimeFigureOut">
              <a:rPr lang="en-GB" smtClean="0"/>
              <a:t>02/09/2019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C48BDB-68D1-4CA7-865B-304A96B4E5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28005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5AE9AA-FFB8-4A6F-835D-DFF20E6952A1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36097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This is the simplest sensor, a photodiode is put next to a resistor just like a voltage divider circuit. </a:t>
            </a:r>
          </a:p>
          <a:p>
            <a:endParaRPr lang="en-GB" dirty="0"/>
          </a:p>
          <a:p>
            <a:r>
              <a:rPr lang="en-GB" dirty="0"/>
              <a:t>We take the value and then assign some meaning to it such as 900 ADC is bright, 200 or lower is dark.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5AE9AA-FFB8-4A6F-835D-DFF20E6952A1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80446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5AE9AA-FFB8-4A6F-835D-DFF20E6952A1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083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5AE9AA-FFB8-4A6F-835D-DFF20E6952A1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46809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So can you think of any sensors? Hints: Thermometer, </a:t>
            </a:r>
            <a:r>
              <a:rPr lang="en-GB" dirty="0" err="1"/>
              <a:t>Gigacounter</a:t>
            </a:r>
            <a:r>
              <a:rPr lang="en-GB" dirty="0"/>
              <a:t>, pressure sensor, Ph sensor, Light sensor Volt/Amp meter</a:t>
            </a:r>
          </a:p>
          <a:p>
            <a:endParaRPr lang="en-GB" dirty="0"/>
          </a:p>
          <a:p>
            <a:r>
              <a:rPr lang="en-GB" dirty="0"/>
              <a:t>There are so many types and variations from analogue to digital (glass thermometer, electronic thermometer).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5AE9AA-FFB8-4A6F-835D-DFF20E6952A1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91805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 sensor circuit is essentially a voltage divider with either resistors, capacitors or inductive components.</a:t>
            </a:r>
          </a:p>
          <a:p>
            <a:endParaRPr lang="en-GB" dirty="0"/>
          </a:p>
          <a:p>
            <a:r>
              <a:rPr lang="en-GB" dirty="0"/>
              <a:t>This a resistive voltage divider and is sensing that which is present. Say sunlight, as light increases so does the resistance. The higher the </a:t>
            </a:r>
            <a:r>
              <a:rPr lang="en-GB" dirty="0" err="1"/>
              <a:t>Vout</a:t>
            </a:r>
            <a:r>
              <a:rPr lang="en-GB" dirty="0"/>
              <a:t> the more light there is. The name for this component is called a Light dependant resistor (LDR)</a:t>
            </a:r>
          </a:p>
          <a:p>
            <a:endParaRPr lang="en-GB" dirty="0"/>
          </a:p>
          <a:p>
            <a:r>
              <a:rPr lang="en-GB" dirty="0"/>
              <a:t>Voltage in (Vin) is the source say 5v and the Voltage out (</a:t>
            </a:r>
            <a:r>
              <a:rPr lang="en-GB" dirty="0" err="1"/>
              <a:t>Vout</a:t>
            </a:r>
            <a:r>
              <a:rPr lang="en-GB" dirty="0"/>
              <a:t>). </a:t>
            </a:r>
          </a:p>
          <a:p>
            <a:endParaRPr lang="en-GB" dirty="0"/>
          </a:p>
          <a:p>
            <a:r>
              <a:rPr lang="en-GB" dirty="0"/>
              <a:t>R1 is the LDR and R2 is a normal resistor. 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This formula is used in some of our sensors.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C48BDB-68D1-4CA7-865B-304A96B4E5D4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69242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/>
                  <a:t>Voltage is V</a:t>
                </a:r>
              </a:p>
              <a:p>
                <a:r>
                  <a:rPr lang="en-GB" dirty="0"/>
                  <a:t>Resistance is Ohms represented</a:t>
                </a:r>
                <a:r>
                  <a:rPr lang="en-GB" baseline="0" dirty="0"/>
                  <a:t> as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200" b="0" i="1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endParaRPr lang="en-GB" sz="1200" b="0" dirty="0"/>
              </a:p>
              <a:p>
                <a:endParaRPr lang="en-GB" sz="1200" b="0" dirty="0"/>
              </a:p>
              <a:p>
                <a:r>
                  <a:rPr lang="en-GB" sz="1200" b="0" dirty="0"/>
                  <a:t>Half a mark if the symbols are missing.</a:t>
                </a:r>
              </a:p>
              <a:p>
                <a:endParaRPr lang="en-GB" sz="1200" b="0" dirty="0"/>
              </a:p>
              <a:p>
                <a:pPr marL="228600" indent="-228600">
                  <a:buAutoNum type="arabicPeriod"/>
                </a:pPr>
                <a:r>
                  <a:rPr lang="en-GB" sz="1200" b="0" dirty="0"/>
                  <a:t>2.64v</a:t>
                </a:r>
              </a:p>
              <a:p>
                <a:pPr marL="228600" indent="-228600">
                  <a:buAutoNum type="arabicPeriod"/>
                </a:pPr>
                <a:r>
                  <a:rPr lang="en-GB" sz="1200" b="0" dirty="0"/>
                  <a:t>15.22v</a:t>
                </a:r>
              </a:p>
              <a:p>
                <a:pPr marL="228600" indent="-228600">
                  <a:buAutoNum type="arabicPeriod"/>
                </a:pPr>
                <a:r>
                  <a:rPr lang="en-GB" sz="1200" b="0" dirty="0"/>
                  <a:t>0.00v</a:t>
                </a:r>
              </a:p>
              <a:p>
                <a:pPr marL="228600" indent="-228600">
                  <a:buAutoNum type="arabicPeriod"/>
                </a:pPr>
                <a:r>
                  <a:rPr lang="en-GB" sz="1200" b="0" dirty="0"/>
                  <a:t>4.94v or 5.00v depending on the calculator (the equation should be re arranged or transposed to make Vin the subject: appears with answer.</a:t>
                </a:r>
              </a:p>
              <a:p>
                <a:pPr marL="0" indent="0">
                  <a:buNone/>
                </a:pPr>
                <a:endParaRPr lang="en-GB" sz="1200" b="0" dirty="0"/>
              </a:p>
              <a:p>
                <a:endParaRPr lang="en-GB" sz="1200" b="0" dirty="0"/>
              </a:p>
              <a:p>
                <a:endParaRPr lang="en-GB" dirty="0"/>
              </a:p>
              <a:p>
                <a:endParaRPr lang="en-GB" dirty="0"/>
              </a:p>
            </p:txBody>
          </p:sp>
        </mc:Choice>
        <mc:Fallback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/>
                  <a:t>Voltage is V</a:t>
                </a:r>
              </a:p>
              <a:p>
                <a:r>
                  <a:rPr lang="en-GB" dirty="0"/>
                  <a:t>Resistance is Ohms represented</a:t>
                </a:r>
                <a:r>
                  <a:rPr lang="en-GB" baseline="0" dirty="0"/>
                  <a:t> as </a:t>
                </a:r>
                <a:r>
                  <a:rPr lang="el-GR" sz="1200" b="0" i="0">
                    <a:latin typeface="Cambria Math" panose="02040503050406030204" pitchFamily="18" charset="0"/>
                  </a:rPr>
                  <a:t>Ω</a:t>
                </a:r>
                <a:endParaRPr lang="en-GB" sz="1200" b="0" dirty="0"/>
              </a:p>
              <a:p>
                <a:endParaRPr lang="en-GB" sz="1200" b="0" dirty="0"/>
              </a:p>
              <a:p>
                <a:r>
                  <a:rPr lang="en-GB" sz="1200" b="0" dirty="0"/>
                  <a:t>Half a mark if the symbols are missing.</a:t>
                </a:r>
              </a:p>
              <a:p>
                <a:endParaRPr lang="en-GB" sz="1200" b="0" dirty="0"/>
              </a:p>
              <a:p>
                <a:pPr marL="228600" indent="-228600">
                  <a:buAutoNum type="arabicPeriod"/>
                </a:pPr>
                <a:r>
                  <a:rPr lang="en-GB" sz="1200" b="0" dirty="0"/>
                  <a:t>2.64v</a:t>
                </a:r>
              </a:p>
              <a:p>
                <a:pPr marL="228600" indent="-228600">
                  <a:buAutoNum type="arabicPeriod"/>
                </a:pPr>
                <a:r>
                  <a:rPr lang="en-GB" sz="1200" b="0" dirty="0"/>
                  <a:t>15.22v</a:t>
                </a:r>
              </a:p>
              <a:p>
                <a:pPr marL="228600" indent="-228600">
                  <a:buAutoNum type="arabicPeriod"/>
                </a:pPr>
                <a:r>
                  <a:rPr lang="en-GB" sz="1200" b="0" dirty="0"/>
                  <a:t>0.00v</a:t>
                </a:r>
              </a:p>
              <a:p>
                <a:pPr marL="228600" indent="-228600">
                  <a:buAutoNum type="arabicPeriod"/>
                </a:pPr>
                <a:r>
                  <a:rPr lang="en-GB" sz="1200" b="0" dirty="0"/>
                  <a:t>4.94v or 5.00v depending on the calculator (the equation should be re arranged or transposed to make Vin the subject: appears with answer.</a:t>
                </a:r>
              </a:p>
              <a:p>
                <a:pPr marL="0" indent="0">
                  <a:buNone/>
                </a:pPr>
                <a:endParaRPr lang="en-GB" sz="1200" b="0" dirty="0"/>
              </a:p>
              <a:p>
                <a:endParaRPr lang="en-GB" sz="1200" b="0" dirty="0"/>
              </a:p>
              <a:p>
                <a:endParaRPr lang="en-GB" dirty="0"/>
              </a:p>
              <a:p>
                <a:endParaRPr lang="en-GB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C48BDB-68D1-4CA7-865B-304A96B4E5D4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0226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 sensor circuit is essentially a voltage divider with either resistors, capacitors or inductive components.</a:t>
            </a:r>
          </a:p>
          <a:p>
            <a:endParaRPr lang="en-GB" dirty="0"/>
          </a:p>
          <a:p>
            <a:r>
              <a:rPr lang="en-GB" dirty="0"/>
              <a:t>This a resistive voltage divider and is sensing that which is present. Say sunlight, as light increases so does the resistance. The higher the </a:t>
            </a:r>
            <a:r>
              <a:rPr lang="en-GB" dirty="0" err="1"/>
              <a:t>Vout</a:t>
            </a:r>
            <a:r>
              <a:rPr lang="en-GB" dirty="0"/>
              <a:t> the more light there is. The name for this component is called a Light dependant resistor (LDR)</a:t>
            </a:r>
          </a:p>
          <a:p>
            <a:endParaRPr lang="en-GB" dirty="0"/>
          </a:p>
          <a:p>
            <a:r>
              <a:rPr lang="en-GB" dirty="0"/>
              <a:t>Voltage in (Vin) is the source say 5v and the Voltage out (</a:t>
            </a:r>
            <a:r>
              <a:rPr lang="en-GB" dirty="0" err="1"/>
              <a:t>Vout</a:t>
            </a:r>
            <a:r>
              <a:rPr lang="en-GB" dirty="0"/>
              <a:t>). </a:t>
            </a:r>
          </a:p>
          <a:p>
            <a:endParaRPr lang="en-GB" dirty="0"/>
          </a:p>
          <a:p>
            <a:r>
              <a:rPr lang="en-GB" dirty="0"/>
              <a:t>R1 is the LDR and R2 is a normal resistor. 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This formula is used in some of our sensors.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C48BDB-68D1-4CA7-865B-304A96B4E5D4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76239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Here are the sensors we are going to use, and we will talk about how each one functions.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C48BDB-68D1-4CA7-865B-304A96B4E5D4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92783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dust sensor is fairly complex but for basically it uses a laser to measure the dust particles falling through the laser beam.</a:t>
            </a:r>
          </a:p>
          <a:p>
            <a:endParaRPr lang="en-GB" dirty="0"/>
          </a:p>
          <a:p>
            <a:r>
              <a:rPr lang="en-GB" dirty="0"/>
              <a:t>Dust, pollen, pollution (soot) etc is called Particulate matter. </a:t>
            </a:r>
          </a:p>
          <a:p>
            <a:endParaRPr lang="en-GB" dirty="0"/>
          </a:p>
          <a:p>
            <a:r>
              <a:rPr lang="en-GB" dirty="0"/>
              <a:t>Low occupancy is the amount of time there is dust blocking the laser beam in an amount of time. </a:t>
            </a:r>
          </a:p>
          <a:p>
            <a:endParaRPr lang="en-GB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Notice con in red is the Concentration. Duration and </a:t>
            </a:r>
            <a:r>
              <a:rPr lang="en-GB" dirty="0" err="1"/>
              <a:t>LowOcc</a:t>
            </a:r>
            <a:r>
              <a:rPr lang="en-GB" dirty="0"/>
              <a:t> is in </a:t>
            </a:r>
            <a:r>
              <a:rPr lang="en-GB" dirty="0" err="1"/>
              <a:t>ms</a:t>
            </a:r>
            <a:r>
              <a:rPr lang="en-GB" dirty="0"/>
              <a:t> milli-seconds</a:t>
            </a:r>
          </a:p>
          <a:p>
            <a:endParaRPr lang="en-GB" dirty="0"/>
          </a:p>
          <a:p>
            <a:r>
              <a:rPr lang="en-GB" dirty="0"/>
              <a:t>Unit is Particles (pcs) per 0.01 cubic feet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5AE9AA-FFB8-4A6F-835D-DFF20E6952A1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51645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This </a:t>
            </a:r>
            <a:r>
              <a:rPr lang="en-GB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sensor composed of a micro AL2O3 ceramic tube, Tin Dioxide (SnO2) sensitive layer, measuring electrode and heater which are fixed into a</a:t>
            </a:r>
          </a:p>
          <a:p>
            <a:r>
              <a:rPr lang="en-GB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crust made by plastic and a stainless steel net.</a:t>
            </a:r>
          </a:p>
          <a:p>
            <a:endParaRPr lang="en-GB" dirty="0"/>
          </a:p>
          <a:p>
            <a:r>
              <a:rPr lang="en-GB" dirty="0"/>
              <a:t>Used to measure a range of gases. </a:t>
            </a:r>
          </a:p>
          <a:p>
            <a:endParaRPr lang="en-GB" dirty="0"/>
          </a:p>
          <a:p>
            <a:r>
              <a:rPr lang="en-GB" dirty="0"/>
              <a:t>Math involved consists of several dividing functions. First R0 and </a:t>
            </a:r>
            <a:r>
              <a:rPr lang="en-GB" dirty="0" err="1"/>
              <a:t>Rs_air</a:t>
            </a:r>
            <a:r>
              <a:rPr lang="en-GB" dirty="0"/>
              <a:t> are found using a ADC formula. Then the ratio is found, this ratio is between 0.1 and 10, see graph. </a:t>
            </a:r>
          </a:p>
          <a:p>
            <a:endParaRPr lang="en-GB" dirty="0"/>
          </a:p>
          <a:p>
            <a:r>
              <a:rPr lang="en-GB" dirty="0"/>
              <a:t>There is no linear formula for this, however manual interpretation of the graph we can get the values of each gas parts per million. There is a way to do this in code, but that is for later.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5AE9AA-FFB8-4A6F-835D-DFF20E6952A1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1455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E13A4-CD58-4850-958D-B612B2FC3A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E8FA9F-D105-4123-A1AC-4D325CBF93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B5CE84-6883-43A7-BAD7-D75DFE852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6514E-685F-4447-A0A3-A4708FC00805}" type="datetimeFigureOut">
              <a:rPr lang="en-GB" smtClean="0"/>
              <a:t>02/09/2019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A5E2A6-93F9-4A1F-8A45-8C7AAA94B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D2F86B-C9E3-478E-B945-BD6FC984C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26068-5A49-4551-9FB4-5D8B278439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4295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609FA-1B4A-40F0-BE75-5B6D81C60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555662-9732-470C-B879-785946350D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156867-8C7D-4A52-A23F-E4CB547C8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6514E-685F-4447-A0A3-A4708FC00805}" type="datetimeFigureOut">
              <a:rPr lang="en-GB" smtClean="0"/>
              <a:t>02/09/2019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305A08-EB97-4EF8-80E6-CD236A2F2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8D00D-0E86-4FC3-90E8-82592460E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26068-5A49-4551-9FB4-5D8B278439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2706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318D58-306B-42F5-B65E-D5263241F8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22EFE0-B72D-4F2E-9753-55DF4DC4D8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4948C6-E1B4-41DD-A55A-736E72066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6514E-685F-4447-A0A3-A4708FC00805}" type="datetimeFigureOut">
              <a:rPr lang="en-GB" smtClean="0"/>
              <a:t>02/09/2019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8C2DEC-4E2D-4C1F-9388-50BB187E5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8E3AD6-177B-4219-A9FC-953EC763F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26068-5A49-4551-9FB4-5D8B278439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795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2D07D-3C05-4576-9F21-34D7C69B1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77B53-1625-40D1-89AB-5E0E4B59FE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536F7-7ABA-4965-B254-9CBB07019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6514E-685F-4447-A0A3-A4708FC00805}" type="datetimeFigureOut">
              <a:rPr lang="en-GB" smtClean="0"/>
              <a:t>02/09/2019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84588D-F390-4B20-8928-77A87CF79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FE27C-3D9A-481B-9660-FC283C02D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26068-5A49-4551-9FB4-5D8B278439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7976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EA81D-2977-48DE-B9B5-13D876B7F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B404DE-FB16-4DD0-97E0-66A1A22B42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3B91B5-099D-483A-897D-E4D26648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6514E-685F-4447-A0A3-A4708FC00805}" type="datetimeFigureOut">
              <a:rPr lang="en-GB" smtClean="0"/>
              <a:t>02/09/2019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EABF45-7789-472C-8668-95688930F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183313-1CB0-4B2E-99D2-D3E320F00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26068-5A49-4551-9FB4-5D8B278439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1911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BCE3E-6502-492D-8306-73722D8E8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B261BF-0C0B-42B6-96EB-B1F32E0502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D33445-235D-400A-B3A8-2857DE3DF5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9DF1D9-AC97-4CC3-9955-13FD61BE2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6514E-685F-4447-A0A3-A4708FC00805}" type="datetimeFigureOut">
              <a:rPr lang="en-GB" smtClean="0"/>
              <a:t>02/09/2019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0588E5-E59E-4304-81B6-0A8B646D5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F60E76-5983-40AE-9AB7-FE3D51613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26068-5A49-4551-9FB4-5D8B278439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9035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DCC94-A5B1-4904-BDC2-331FAD672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B95209-6FF0-45E5-896D-AB190D140F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E59469-4E58-4915-8044-2FE53487AD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DE7453-6065-4FC7-A9CE-F147328509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2BED19-1A67-47CB-8493-6A07569ECE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9EEE8B-2382-4ABE-A9AF-92F06A04D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6514E-685F-4447-A0A3-A4708FC00805}" type="datetimeFigureOut">
              <a:rPr lang="en-GB" smtClean="0"/>
              <a:t>02/09/2019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4BDC49-159C-4AFA-97ED-8BC988263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64FA87-3125-4203-A512-91408ECDB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26068-5A49-4551-9FB4-5D8B278439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1326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D67F3-E2B1-4045-BD7F-6666DF953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3EB553-6D7D-4152-A55F-6594CB36A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6514E-685F-4447-A0A3-A4708FC00805}" type="datetimeFigureOut">
              <a:rPr lang="en-GB" smtClean="0"/>
              <a:t>02/09/2019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7CB381-0A43-4100-8A0D-BC013F773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3411F5-49D3-4C33-B43A-BDE5A71CD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26068-5A49-4551-9FB4-5D8B278439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5592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5A0B41-8565-4E87-A0B5-F3D2290F0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6514E-685F-4447-A0A3-A4708FC00805}" type="datetimeFigureOut">
              <a:rPr lang="en-GB" smtClean="0"/>
              <a:t>02/09/2019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6683F4-4B9D-4F6D-8994-6DBA02229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54FD76-989A-4668-B888-FDB8F3467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26068-5A49-4551-9FB4-5D8B278439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8155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DD241-5D2C-4239-8CF4-9B4BE4682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5B2A5-23EF-412B-907F-A4DEC9C43B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C27EDB-A5E7-4FE1-81F7-0924243120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C6F568-2AF6-483D-8BEA-BAF93EEA1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6514E-685F-4447-A0A3-A4708FC00805}" type="datetimeFigureOut">
              <a:rPr lang="en-GB" smtClean="0"/>
              <a:t>02/09/2019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C09AC7-AEC6-44C7-A1CA-CDF4F874F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57D400-A260-43EE-A8AD-76D73C1A8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26068-5A49-4551-9FB4-5D8B278439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5257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FCF8E-DC6D-45BD-9C07-1CEC23F07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0590F2-1A4C-4969-A319-571C731C4F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7F8EED-0FD1-43DE-B6EA-55DB57EB8C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8C0B00-72AE-4A21-A81C-970DD1408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6514E-685F-4447-A0A3-A4708FC00805}" type="datetimeFigureOut">
              <a:rPr lang="en-GB" smtClean="0"/>
              <a:t>02/09/2019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C0F7B7-9677-473B-8890-1D09D5717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F6D3D0-AC49-4C0A-9D61-A33AF8A58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26068-5A49-4551-9FB4-5D8B278439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0826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DCD43E-D185-412F-BEA7-935E6C99C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AD08D4-79B9-46B2-9BB2-2E0F2E34DF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C154E4-D110-48A8-AEEA-F3E237656C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6514E-685F-4447-A0A3-A4708FC00805}" type="datetimeFigureOut">
              <a:rPr lang="en-GB" smtClean="0"/>
              <a:t>02/09/2019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ED9D23-F2C2-4905-AC13-6BF73B4F17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92507F-1E88-4D9D-B259-73714A2F24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C26068-5A49-4551-9FB4-5D8B278439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4898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g"/><Relationship Id="rId5" Type="http://schemas.openxmlformats.org/officeDocument/2006/relationships/image" Target="../media/image25.jp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6.jp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g"/><Relationship Id="rId5" Type="http://schemas.openxmlformats.org/officeDocument/2006/relationships/hyperlink" Target="https://en.wikipedia.org/wiki/List_of_sensors" TargetMode="Externa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8" Type="http://schemas.openxmlformats.org/officeDocument/2006/relationships/image" Target="../media/image13.png"/><Relationship Id="rId26" Type="http://schemas.openxmlformats.org/officeDocument/2006/relationships/image" Target="../media/image22.png"/><Relationship Id="rId3" Type="http://schemas.openxmlformats.org/officeDocument/2006/relationships/image" Target="../media/image1.png"/><Relationship Id="rId21" Type="http://schemas.openxmlformats.org/officeDocument/2006/relationships/image" Target="../media/image14.png"/><Relationship Id="rId7" Type="http://schemas.openxmlformats.org/officeDocument/2006/relationships/image" Target="../media/image5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5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20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1.png"/><Relationship Id="rId24" Type="http://schemas.openxmlformats.org/officeDocument/2006/relationships/image" Target="../media/image20.png"/><Relationship Id="rId5" Type="http://schemas.openxmlformats.org/officeDocument/2006/relationships/image" Target="../media/image6.png"/><Relationship Id="rId15" Type="http://schemas.openxmlformats.org/officeDocument/2006/relationships/image" Target="../media/image15.png"/><Relationship Id="rId23" Type="http://schemas.openxmlformats.org/officeDocument/2006/relationships/image" Target="../media/image18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2.png"/><Relationship Id="rId9" Type="http://schemas.openxmlformats.org/officeDocument/2006/relationships/image" Target="../media/image9.png"/><Relationship Id="rId22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jpg"/><Relationship Id="rId5" Type="http://schemas.openxmlformats.org/officeDocument/2006/relationships/image" Target="../media/image23.png"/><Relationship Id="rId4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.png"/><Relationship Id="rId7" Type="http://schemas.openxmlformats.org/officeDocument/2006/relationships/image" Target="../media/image2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jpg"/><Relationship Id="rId5" Type="http://schemas.openxmlformats.org/officeDocument/2006/relationships/image" Target="../media/image26.jpg"/><Relationship Id="rId4" Type="http://schemas.openxmlformats.org/officeDocument/2006/relationships/image" Target="../media/image25.jpg"/><Relationship Id="rId9" Type="http://schemas.openxmlformats.org/officeDocument/2006/relationships/image" Target="../media/image3.jp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1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g"/><Relationship Id="rId5" Type="http://schemas.openxmlformats.org/officeDocument/2006/relationships/image" Target="../media/image27.jp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0.png"/><Relationship Id="rId3" Type="http://schemas.openxmlformats.org/officeDocument/2006/relationships/image" Target="../media/image1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g"/><Relationship Id="rId5" Type="http://schemas.openxmlformats.org/officeDocument/2006/relationships/image" Target="../media/image28.jpg"/><Relationship Id="rId4" Type="http://schemas.openxmlformats.org/officeDocument/2006/relationships/image" Target="../media/image2.png"/><Relationship Id="rId9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IoT Power Management">
            <a:extLst>
              <a:ext uri="{FF2B5EF4-FFF2-40B4-BE49-F238E27FC236}">
                <a16:creationId xmlns:a16="http://schemas.microsoft.com/office/drawing/2014/main" id="{F9844D2D-635D-44A0-B958-1E4C392461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28" t="11071" r="17690" b="10896"/>
          <a:stretch/>
        </p:blipFill>
        <p:spPr bwMode="auto">
          <a:xfrm>
            <a:off x="9525" y="5388348"/>
            <a:ext cx="1469651" cy="1469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D476336-A01A-47A0-975E-B9D85496F266}"/>
              </a:ext>
            </a:extLst>
          </p:cNvPr>
          <p:cNvSpPr/>
          <p:nvPr/>
        </p:nvSpPr>
        <p:spPr>
          <a:xfrm rot="5400000">
            <a:off x="8578368" y="3220641"/>
            <a:ext cx="6874669" cy="400050"/>
          </a:xfrm>
          <a:prstGeom prst="rect">
            <a:avLst/>
          </a:prstGeom>
          <a:solidFill>
            <a:srgbClr val="194B89"/>
          </a:solidFill>
          <a:ln>
            <a:solidFill>
              <a:srgbClr val="194B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BF54CF-F8EF-476F-941C-A4D2002C5A47}"/>
              </a:ext>
            </a:extLst>
          </p:cNvPr>
          <p:cNvSpPr txBox="1"/>
          <p:nvPr/>
        </p:nvSpPr>
        <p:spPr>
          <a:xfrm>
            <a:off x="23727" y="1986624"/>
            <a:ext cx="1219200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chemeClr val="bg2">
                    <a:lumMod val="25000"/>
                  </a:schemeClr>
                </a:solidFill>
                <a:latin typeface="3ds" panose="02000503020000020004" pitchFamily="2" charset="0"/>
              </a:rPr>
              <a:t>Internet of Things for Sensing the School’s Environment</a:t>
            </a:r>
          </a:p>
          <a:p>
            <a:endParaRPr lang="en-GB" sz="3600" dirty="0">
              <a:solidFill>
                <a:schemeClr val="bg2">
                  <a:lumMod val="25000"/>
                </a:schemeClr>
              </a:solidFill>
              <a:latin typeface="3ds" panose="02000503020000020004" pitchFamily="2" charset="0"/>
            </a:endParaRPr>
          </a:p>
          <a:p>
            <a:r>
              <a:rPr lang="en-GB" sz="3600" dirty="0">
                <a:solidFill>
                  <a:schemeClr val="bg2">
                    <a:lumMod val="25000"/>
                  </a:schemeClr>
                </a:solidFill>
                <a:latin typeface="3ds" panose="02000503020000020004" pitchFamily="2" charset="0"/>
              </a:rPr>
              <a:t>					Sensors 101</a:t>
            </a:r>
          </a:p>
        </p:txBody>
      </p:sp>
      <p:pic>
        <p:nvPicPr>
          <p:cNvPr id="6" name="Picture 5" descr="A picture containing object&#10;&#10;Description automatically generated">
            <a:extLst>
              <a:ext uri="{FF2B5EF4-FFF2-40B4-BE49-F238E27FC236}">
                <a16:creationId xmlns:a16="http://schemas.microsoft.com/office/drawing/2014/main" id="{ABB2372A-4B72-4732-A34C-E03287EC9A8C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7030A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8037" y="3740950"/>
            <a:ext cx="923330" cy="92333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29827C7-A70D-4E4B-8E71-9B6D3877A7F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8865" y="6134793"/>
            <a:ext cx="1576589" cy="723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8467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IoT Power Management">
            <a:extLst>
              <a:ext uri="{FF2B5EF4-FFF2-40B4-BE49-F238E27FC236}">
                <a16:creationId xmlns:a16="http://schemas.microsoft.com/office/drawing/2014/main" id="{F9844D2D-635D-44A0-B958-1E4C392461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28" t="11071" r="17690" b="10896"/>
          <a:stretch/>
        </p:blipFill>
        <p:spPr bwMode="auto">
          <a:xfrm>
            <a:off x="9525" y="5388348"/>
            <a:ext cx="1469651" cy="1469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D476336-A01A-47A0-975E-B9D85496F266}"/>
              </a:ext>
            </a:extLst>
          </p:cNvPr>
          <p:cNvSpPr/>
          <p:nvPr/>
        </p:nvSpPr>
        <p:spPr>
          <a:xfrm rot="5400000">
            <a:off x="8578368" y="3220641"/>
            <a:ext cx="6874669" cy="400050"/>
          </a:xfrm>
          <a:prstGeom prst="rect">
            <a:avLst/>
          </a:prstGeom>
          <a:solidFill>
            <a:srgbClr val="194B89"/>
          </a:solidFill>
          <a:ln>
            <a:solidFill>
              <a:srgbClr val="194B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A75D75-D1DC-4ACC-A162-A04A5C0F3B5F}"/>
              </a:ext>
            </a:extLst>
          </p:cNvPr>
          <p:cNvSpPr txBox="1"/>
          <p:nvPr/>
        </p:nvSpPr>
        <p:spPr>
          <a:xfrm>
            <a:off x="3383289" y="197629"/>
            <a:ext cx="41511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chemeClr val="bg2">
                    <a:lumMod val="25000"/>
                  </a:schemeClr>
                </a:solidFill>
                <a:latin typeface="3ds" panose="02000503020000020004" pitchFamily="2" charset="0"/>
              </a:rPr>
              <a:t>Light Level Sensor</a:t>
            </a:r>
          </a:p>
        </p:txBody>
      </p:sp>
      <p:pic>
        <p:nvPicPr>
          <p:cNvPr id="9" name="Picture 8" descr="A picture containing object&#10;&#10;Description automatically generated">
            <a:extLst>
              <a:ext uri="{FF2B5EF4-FFF2-40B4-BE49-F238E27FC236}">
                <a16:creationId xmlns:a16="http://schemas.microsoft.com/office/drawing/2014/main" id="{CCD379EC-9AF2-4339-BC08-EAF2C4B297BF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4441" y="51487"/>
            <a:ext cx="923330" cy="92333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D6C4503-2E09-4487-BB00-9BE7FDE142D2}"/>
              </a:ext>
            </a:extLst>
          </p:cNvPr>
          <p:cNvSpPr/>
          <p:nvPr/>
        </p:nvSpPr>
        <p:spPr>
          <a:xfrm>
            <a:off x="224117" y="1212425"/>
            <a:ext cx="1041617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HelveticaNeue"/>
              </a:rPr>
              <a:t>The Grove - Light sensor integrates a photo-resistor(light dependent resistor) to detect the intensity of light. The resistance of photo-resistor decreases when the intensity of light increases. The output signal is analogue value, the brighter the light is, the larger the value.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BD86A6D-F7ED-4EA8-91BB-5F6E9413151F}"/>
              </a:ext>
            </a:extLst>
          </p:cNvPr>
          <p:cNvSpPr/>
          <p:nvPr/>
        </p:nvSpPr>
        <p:spPr>
          <a:xfrm>
            <a:off x="468292" y="2526892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HelveticaNeue"/>
              </a:rPr>
              <a:t>This module can be used to build a light controlled switch i.e. switch off lights during day time and switch on lights during night time.</a:t>
            </a:r>
          </a:p>
          <a:p>
            <a:endParaRPr lang="en-GB" dirty="0">
              <a:latin typeface="HelveticaNeu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HelveticaNeue"/>
              </a:rPr>
              <a:t>If a door has been opened during the day</a:t>
            </a:r>
          </a:p>
          <a:p>
            <a:endParaRPr lang="en-GB" dirty="0">
              <a:latin typeface="HelveticaNeu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HelveticaNeue"/>
              </a:rPr>
              <a:t>Sun light in a greenhouse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HelveticaNeu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HelveticaNeue"/>
              </a:rPr>
              <a:t>A robot that reacts to light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HelveticaNeu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HelveticaNeue"/>
            </a:endParaRPr>
          </a:p>
        </p:txBody>
      </p:sp>
      <p:pic>
        <p:nvPicPr>
          <p:cNvPr id="12" name="Picture 11" descr="A close up of a device&#10;&#10;Description automatically generated">
            <a:extLst>
              <a:ext uri="{FF2B5EF4-FFF2-40B4-BE49-F238E27FC236}">
                <a16:creationId xmlns:a16="http://schemas.microsoft.com/office/drawing/2014/main" id="{9FA15B0B-F090-41F3-948E-D5D6BD4B71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6057" y="2901786"/>
            <a:ext cx="1613770" cy="182046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811C0DE-24FA-4C52-9AFB-31D8B444F75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8865" y="6134793"/>
            <a:ext cx="1576589" cy="723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4434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IoT Power Management">
            <a:extLst>
              <a:ext uri="{FF2B5EF4-FFF2-40B4-BE49-F238E27FC236}">
                <a16:creationId xmlns:a16="http://schemas.microsoft.com/office/drawing/2014/main" id="{F9844D2D-635D-44A0-B958-1E4C392461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duotone>
              <a:prstClr val="black"/>
              <a:schemeClr val="accent2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28" t="11071" r="17690" b="10896"/>
          <a:stretch/>
        </p:blipFill>
        <p:spPr bwMode="auto">
          <a:xfrm>
            <a:off x="9525" y="5388348"/>
            <a:ext cx="1469651" cy="1469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D476336-A01A-47A0-975E-B9D85496F266}"/>
              </a:ext>
            </a:extLst>
          </p:cNvPr>
          <p:cNvSpPr/>
          <p:nvPr/>
        </p:nvSpPr>
        <p:spPr>
          <a:xfrm rot="5400000">
            <a:off x="8578368" y="3220641"/>
            <a:ext cx="6874669" cy="400050"/>
          </a:xfrm>
          <a:prstGeom prst="rect">
            <a:avLst/>
          </a:prstGeom>
          <a:solidFill>
            <a:srgbClr val="194B89"/>
          </a:solidFill>
          <a:ln>
            <a:solidFill>
              <a:srgbClr val="194B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A75D75-D1DC-4ACC-A162-A04A5C0F3B5F}"/>
              </a:ext>
            </a:extLst>
          </p:cNvPr>
          <p:cNvSpPr txBox="1"/>
          <p:nvPr/>
        </p:nvSpPr>
        <p:spPr>
          <a:xfrm>
            <a:off x="3383289" y="197629"/>
            <a:ext cx="41511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chemeClr val="bg2">
                    <a:lumMod val="25000"/>
                  </a:schemeClr>
                </a:solidFill>
                <a:latin typeface="3ds" panose="02000503020000020004" pitchFamily="2" charset="0"/>
              </a:rPr>
              <a:t>BME680 Sensor</a:t>
            </a:r>
          </a:p>
        </p:txBody>
      </p:sp>
      <p:pic>
        <p:nvPicPr>
          <p:cNvPr id="9" name="Picture 8" descr="A picture containing object&#10;&#10;Description automatically generated">
            <a:extLst>
              <a:ext uri="{FF2B5EF4-FFF2-40B4-BE49-F238E27FC236}">
                <a16:creationId xmlns:a16="http://schemas.microsoft.com/office/drawing/2014/main" id="{CCD379EC-9AF2-4339-BC08-EAF2C4B297BF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4441" y="51487"/>
            <a:ext cx="923330" cy="92333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D6C4503-2E09-4487-BB00-9BE7FDE142D2}"/>
              </a:ext>
            </a:extLst>
          </p:cNvPr>
          <p:cNvSpPr/>
          <p:nvPr/>
        </p:nvSpPr>
        <p:spPr>
          <a:xfrm>
            <a:off x="250779" y="1050566"/>
            <a:ext cx="1041617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HelveticaNeue"/>
              </a:rPr>
              <a:t>Grove – The BME280 is high-precision, low-power combined humidity, pressure, and temperature sensor. As the atmospheric pressure changes with altitude, it can also measure approximate altitude of a place.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47446D0-C37F-4598-91FF-4FC2D08CBC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8037" y="2024209"/>
            <a:ext cx="1857375" cy="32670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280149F-55FE-46E5-9ECE-DEE1D87C39F4}"/>
                  </a:ext>
                </a:extLst>
              </p:cNvPr>
              <p:cNvSpPr/>
              <p:nvPr/>
            </p:nvSpPr>
            <p:spPr>
              <a:xfrm>
                <a:off x="607143" y="1973896"/>
                <a:ext cx="8717272" cy="38168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>
                    <a:latin typeface="HelveticaNeue"/>
                  </a:rPr>
                  <a:t>Temperature sensor measurement range:  -40 ℃ to 85 ℃, with ±1.0°C accuracy </a:t>
                </a:r>
              </a:p>
              <a:p>
                <a:r>
                  <a:rPr lang="en-GB" dirty="0">
                    <a:latin typeface="HelveticaNeue"/>
                  </a:rPr>
                  <a:t>     (You can do the conversion for Fahrenheit or Kelvin)</a:t>
                </a:r>
              </a:p>
              <a:p>
                <a:r>
                  <a:rPr lang="en-GB" dirty="0">
                    <a:latin typeface="HelveticaNeue"/>
                  </a:rPr>
                  <a:t>	</a:t>
                </a:r>
              </a:p>
              <a:p>
                <a:r>
                  <a:rPr lang="en-GB" dirty="0">
                    <a:latin typeface="HelveticaNeue"/>
                  </a:rPr>
                  <a:t>		Celsius 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</a:rPr>
                      <m:t>Kelvin</m:t>
                    </m:r>
                    <m:r>
                      <a:rPr lang="en-GB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273.15+</m:t>
                    </m:r>
                  </m:oMath>
                </a14:m>
                <a:r>
                  <a:rPr lang="en-GB" dirty="0">
                    <a:latin typeface="HelveticaNeue"/>
                  </a:rPr>
                  <a:t>℃</a:t>
                </a:r>
              </a:p>
              <a:p>
                <a:endParaRPr lang="en-GB" dirty="0">
                  <a:latin typeface="HelveticaNeue"/>
                </a:endParaRPr>
              </a:p>
              <a:p>
                <a:r>
                  <a:rPr lang="en-GB" dirty="0">
                    <a:latin typeface="HelveticaNeue"/>
                  </a:rPr>
                  <a:t>		Ceclius to Fahrenheit, </a:t>
                </a:r>
                <a14:m>
                  <m:oMath xmlns:m="http://schemas.openxmlformats.org/officeDocument/2006/math">
                    <m:r>
                      <a:rPr lang="en-GB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℉=</m:t>
                    </m:r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℃ ∙ 9</m:t>
                        </m:r>
                      </m:num>
                      <m:den>
                        <m:r>
                          <a:rPr lang="en-GB" i="1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en-GB" i="1">
                        <a:latin typeface="Cambria Math" panose="02040503050406030204" pitchFamily="18" charset="0"/>
                      </a:rPr>
                      <m:t>+32</m:t>
                    </m:r>
                  </m:oMath>
                </a14:m>
                <a:endParaRPr lang="en-GB" dirty="0">
                  <a:latin typeface="HelveticaNeue"/>
                </a:endParaRPr>
              </a:p>
              <a:p>
                <a:endParaRPr lang="en-GB" dirty="0">
                  <a:latin typeface="HelveticaNeue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>
                    <a:latin typeface="HelveticaNeue"/>
                  </a:rPr>
                  <a:t>Humidity sensor measurements range: 0% - 100% relative humidity , with ±3% accuracy</a:t>
                </a:r>
              </a:p>
              <a:p>
                <a:endParaRPr lang="en-GB" dirty="0">
                  <a:latin typeface="HelveticaNeue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>
                    <a:latin typeface="HelveticaNeue"/>
                  </a:rPr>
                  <a:t>Atmospheric pressure sensor measurement range: 300 - 1100 </a:t>
                </a:r>
                <a:r>
                  <a:rPr lang="en-GB" dirty="0" err="1">
                    <a:latin typeface="HelveticaNeue"/>
                  </a:rPr>
                  <a:t>hPa</a:t>
                </a:r>
                <a:r>
                  <a:rPr lang="en-GB" dirty="0">
                    <a:latin typeface="HelveticaNeue"/>
                  </a:rPr>
                  <a:t> with ±1.0 </a:t>
                </a:r>
                <a:r>
                  <a:rPr lang="en-GB" dirty="0" err="1">
                    <a:latin typeface="HelveticaNeue"/>
                  </a:rPr>
                  <a:t>hPa</a:t>
                </a:r>
                <a:r>
                  <a:rPr lang="en-GB" dirty="0">
                    <a:latin typeface="HelveticaNeue"/>
                  </a:rPr>
                  <a:t> accuracy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dirty="0">
                  <a:latin typeface="HelveticaNeue"/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280149F-55FE-46E5-9ECE-DEE1D87C39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143" y="1973896"/>
                <a:ext cx="8717272" cy="3816814"/>
              </a:xfrm>
              <a:prstGeom prst="rect">
                <a:avLst/>
              </a:prstGeom>
              <a:blipFill>
                <a:blip r:embed="rId6"/>
                <a:stretch>
                  <a:fillRect l="-490" t="-111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E010ED91-AFCF-4A44-A265-C6C1F85D592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8865" y="6134793"/>
            <a:ext cx="1576589" cy="723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964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IoT Power Management">
            <a:extLst>
              <a:ext uri="{FF2B5EF4-FFF2-40B4-BE49-F238E27FC236}">
                <a16:creationId xmlns:a16="http://schemas.microsoft.com/office/drawing/2014/main" id="{F9844D2D-635D-44A0-B958-1E4C392461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28" t="11071" r="17690" b="10896"/>
          <a:stretch/>
        </p:blipFill>
        <p:spPr bwMode="auto">
          <a:xfrm>
            <a:off x="9525" y="5388348"/>
            <a:ext cx="1469651" cy="1469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D476336-A01A-47A0-975E-B9D85496F266}"/>
              </a:ext>
            </a:extLst>
          </p:cNvPr>
          <p:cNvSpPr/>
          <p:nvPr/>
        </p:nvSpPr>
        <p:spPr>
          <a:xfrm rot="5400000">
            <a:off x="8578368" y="3220641"/>
            <a:ext cx="6874669" cy="400050"/>
          </a:xfrm>
          <a:prstGeom prst="rect">
            <a:avLst/>
          </a:prstGeom>
          <a:solidFill>
            <a:srgbClr val="194B89"/>
          </a:solidFill>
          <a:ln>
            <a:solidFill>
              <a:srgbClr val="194B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BF54CF-F8EF-476F-941C-A4D2002C5A47}"/>
              </a:ext>
            </a:extLst>
          </p:cNvPr>
          <p:cNvSpPr txBox="1"/>
          <p:nvPr/>
        </p:nvSpPr>
        <p:spPr>
          <a:xfrm>
            <a:off x="1660432" y="292294"/>
            <a:ext cx="2454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chemeClr val="bg2">
                    <a:lumMod val="25000"/>
                  </a:schemeClr>
                </a:solidFill>
                <a:latin typeface="3ds" panose="02000503020000020004" pitchFamily="2" charset="0"/>
              </a:rPr>
              <a:t>Contents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2E5A7B-B940-4ED6-9F56-FDBE55B0A1D8}"/>
              </a:ext>
            </a:extLst>
          </p:cNvPr>
          <p:cNvSpPr txBox="1"/>
          <p:nvPr/>
        </p:nvSpPr>
        <p:spPr>
          <a:xfrm>
            <a:off x="1660432" y="1660205"/>
            <a:ext cx="818925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dirty="0">
                <a:latin typeface="HelveticaNeue"/>
              </a:rPr>
              <a:t>Introduction 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latin typeface="HelveticaNeue"/>
              </a:rPr>
              <a:t>Sensors 101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latin typeface="HelveticaNeue"/>
              </a:rPr>
              <a:t>Fundamentals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latin typeface="HelveticaNeue"/>
              </a:rPr>
              <a:t>Sensor Circuit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latin typeface="HelveticaNeue"/>
              </a:rPr>
              <a:t>Practice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latin typeface="HelveticaNeue"/>
              </a:rPr>
              <a:t>Project Sensors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latin typeface="HelveticaNeue"/>
              </a:rPr>
              <a:t>Dust Sensor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latin typeface="HelveticaNeue"/>
              </a:rPr>
              <a:t>BME680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latin typeface="HelveticaNeue"/>
              </a:rPr>
              <a:t>MQ5 (Gas)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latin typeface="HelveticaNeue"/>
              </a:rPr>
              <a:t>Light Sensor</a:t>
            </a:r>
          </a:p>
          <a:p>
            <a:pPr marL="342900" indent="-342900">
              <a:buFont typeface="+mj-lt"/>
              <a:buAutoNum type="arabicPeriod"/>
            </a:pPr>
            <a:endParaRPr lang="en-GB" dirty="0">
              <a:latin typeface="HelveticaNeue"/>
            </a:endParaRPr>
          </a:p>
          <a:p>
            <a:pPr marL="342900" indent="-342900">
              <a:buFont typeface="+mj-lt"/>
              <a:buAutoNum type="arabicPeriod"/>
            </a:pPr>
            <a:endParaRPr lang="en-GB" dirty="0">
              <a:latin typeface="HelveticaNeue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A44CD7-F8F7-4198-871A-81A3CC00CA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8865" y="6134793"/>
            <a:ext cx="1576589" cy="723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19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IoT Power Management">
            <a:extLst>
              <a:ext uri="{FF2B5EF4-FFF2-40B4-BE49-F238E27FC236}">
                <a16:creationId xmlns:a16="http://schemas.microsoft.com/office/drawing/2014/main" id="{F9844D2D-635D-44A0-B958-1E4C392461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duotone>
              <a:prstClr val="black"/>
              <a:srgbClr val="7030A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28" t="11071" r="17690" b="10896"/>
          <a:stretch/>
        </p:blipFill>
        <p:spPr bwMode="auto">
          <a:xfrm>
            <a:off x="9525" y="5393006"/>
            <a:ext cx="1464993" cy="146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D476336-A01A-47A0-975E-B9D85496F266}"/>
              </a:ext>
            </a:extLst>
          </p:cNvPr>
          <p:cNvSpPr/>
          <p:nvPr/>
        </p:nvSpPr>
        <p:spPr>
          <a:xfrm rot="5400000">
            <a:off x="8578368" y="3220641"/>
            <a:ext cx="6874669" cy="400050"/>
          </a:xfrm>
          <a:prstGeom prst="rect">
            <a:avLst/>
          </a:prstGeom>
          <a:solidFill>
            <a:srgbClr val="194B89"/>
          </a:solidFill>
          <a:ln>
            <a:solidFill>
              <a:srgbClr val="194B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BF54CF-F8EF-476F-941C-A4D2002C5A47}"/>
              </a:ext>
            </a:extLst>
          </p:cNvPr>
          <p:cNvSpPr txBox="1"/>
          <p:nvPr/>
        </p:nvSpPr>
        <p:spPr>
          <a:xfrm>
            <a:off x="3857105" y="197629"/>
            <a:ext cx="3203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chemeClr val="bg2">
                    <a:lumMod val="25000"/>
                  </a:schemeClr>
                </a:solidFill>
                <a:latin typeface="3ds" panose="02000503020000020004" pitchFamily="2" charset="0"/>
              </a:rPr>
              <a:t>Fundamentals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7B0B36F-07AE-499E-BF91-9E6F5368C15F}"/>
              </a:ext>
            </a:extLst>
          </p:cNvPr>
          <p:cNvSpPr txBox="1"/>
          <p:nvPr/>
        </p:nvSpPr>
        <p:spPr>
          <a:xfrm>
            <a:off x="1494308" y="1408689"/>
            <a:ext cx="3662747" cy="372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20" dirty="0">
                <a:latin typeface="HelveticaNeue"/>
              </a:rPr>
              <a:t>Can you think of any sensors? </a:t>
            </a:r>
          </a:p>
        </p:txBody>
      </p:sp>
      <p:pic>
        <p:nvPicPr>
          <p:cNvPr id="19" name="Picture 18" descr="A picture containing object&#10;&#10;Description automatically generated">
            <a:extLst>
              <a:ext uri="{FF2B5EF4-FFF2-40B4-BE49-F238E27FC236}">
                <a16:creationId xmlns:a16="http://schemas.microsoft.com/office/drawing/2014/main" id="{AD853EF7-B4AC-4628-97FA-3553F23E642C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0608" y="51487"/>
            <a:ext cx="923330" cy="92333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0FBEE15-9AAB-46A5-912D-7BF96D055629}"/>
              </a:ext>
            </a:extLst>
          </p:cNvPr>
          <p:cNvSpPr txBox="1"/>
          <p:nvPr/>
        </p:nvSpPr>
        <p:spPr>
          <a:xfrm>
            <a:off x="1250720" y="2265370"/>
            <a:ext cx="10764982" cy="1772793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20" dirty="0">
                <a:latin typeface="HelveticaNeue"/>
              </a:rPr>
              <a:t>Acoustic, sound, vibration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20" dirty="0">
                <a:latin typeface="HelveticaNeue"/>
              </a:rPr>
              <a:t>Automotive Sensors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20" dirty="0">
                <a:latin typeface="HelveticaNeue"/>
              </a:rPr>
              <a:t>Chemical Sensors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20" dirty="0">
                <a:latin typeface="HelveticaNeue"/>
              </a:rPr>
              <a:t>Electric current, electric potential, magnetic, radio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20" dirty="0">
                <a:latin typeface="HelveticaNeue"/>
              </a:rPr>
              <a:t>Environment, weather, moisture, humidity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20" dirty="0">
                <a:latin typeface="HelveticaNeue"/>
              </a:rPr>
              <a:t>Flow, fluid velocity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20" dirty="0">
                <a:latin typeface="HelveticaNeue"/>
              </a:rPr>
              <a:t>Ionizing radiation, subatomic particles,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20" dirty="0">
                <a:latin typeface="HelveticaNeue"/>
              </a:rPr>
              <a:t>Navigation instruments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20" dirty="0">
                <a:latin typeface="HelveticaNeue"/>
              </a:rPr>
              <a:t>Position, angle, displacement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20" dirty="0">
                <a:latin typeface="HelveticaNeue"/>
              </a:rPr>
              <a:t>Optical, light, imaging, photon…….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0BEC00-D772-4FDE-8CEC-2F4C4D09CFE0}"/>
              </a:ext>
            </a:extLst>
          </p:cNvPr>
          <p:cNvSpPr txBox="1"/>
          <p:nvPr/>
        </p:nvSpPr>
        <p:spPr>
          <a:xfrm>
            <a:off x="2496983" y="5006705"/>
            <a:ext cx="8991206" cy="1240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20" dirty="0">
                <a:latin typeface="HelveticaNeue"/>
              </a:rPr>
              <a:t>There are so many more sensors that have not been listed. </a:t>
            </a:r>
          </a:p>
          <a:p>
            <a:endParaRPr lang="en-GB" sz="1820" dirty="0">
              <a:latin typeface="HelveticaNeue"/>
            </a:endParaRPr>
          </a:p>
          <a:p>
            <a:r>
              <a:rPr lang="en-GB" sz="1820" dirty="0">
                <a:latin typeface="HelveticaNeue"/>
              </a:rPr>
              <a:t>For more go to </a:t>
            </a:r>
            <a:r>
              <a:rPr lang="en-GB" sz="1820" dirty="0">
                <a:latin typeface="HelveticaNeue"/>
                <a:hlinkClick r:id="rId5"/>
              </a:rPr>
              <a:t>https://en.wikipedia.org/wiki/List_of_sensors</a:t>
            </a:r>
            <a:endParaRPr lang="en-GB" sz="1820" dirty="0">
              <a:latin typeface="HelveticaNeue"/>
            </a:endParaRPr>
          </a:p>
          <a:p>
            <a:endParaRPr lang="en-GB" sz="1820" dirty="0">
              <a:latin typeface="HelveticaNeue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44340AD-1BCA-42B3-A098-AFAA51A301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8865" y="6134793"/>
            <a:ext cx="1576589" cy="723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770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IoT Power Management">
            <a:extLst>
              <a:ext uri="{FF2B5EF4-FFF2-40B4-BE49-F238E27FC236}">
                <a16:creationId xmlns:a16="http://schemas.microsoft.com/office/drawing/2014/main" id="{46ECB3ED-E9B9-4CA7-BD77-0F20654B34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28" t="11071" r="17690" b="10896"/>
          <a:stretch/>
        </p:blipFill>
        <p:spPr bwMode="auto">
          <a:xfrm>
            <a:off x="9525" y="5393006"/>
            <a:ext cx="1464993" cy="146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C70E65E-6D1D-4B65-8564-13836D36E795}"/>
              </a:ext>
            </a:extLst>
          </p:cNvPr>
          <p:cNvSpPr/>
          <p:nvPr/>
        </p:nvSpPr>
        <p:spPr>
          <a:xfrm rot="5400000">
            <a:off x="8578368" y="3220641"/>
            <a:ext cx="6874669" cy="400050"/>
          </a:xfrm>
          <a:prstGeom prst="rect">
            <a:avLst/>
          </a:prstGeom>
          <a:solidFill>
            <a:srgbClr val="194B89"/>
          </a:solidFill>
          <a:ln>
            <a:solidFill>
              <a:srgbClr val="194B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B58016-D133-4B6B-AEAB-99495F16BB75}"/>
              </a:ext>
            </a:extLst>
          </p:cNvPr>
          <p:cNvSpPr txBox="1"/>
          <p:nvPr/>
        </p:nvSpPr>
        <p:spPr>
          <a:xfrm>
            <a:off x="1615834" y="974816"/>
            <a:ext cx="8646460" cy="48536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20" dirty="0">
                <a:latin typeface="HelveticaNeue"/>
              </a:rPr>
              <a:t>Expanding on the previous slide, a sensor is a essentially a voltage divider circuit, which is used to measure difference between V</a:t>
            </a:r>
            <a:r>
              <a:rPr lang="en-GB" sz="1820" baseline="-25000" dirty="0">
                <a:latin typeface="HelveticaNeue"/>
              </a:rPr>
              <a:t>in</a:t>
            </a:r>
            <a:r>
              <a:rPr lang="en-GB" sz="1820" dirty="0">
                <a:latin typeface="HelveticaNeue"/>
              </a:rPr>
              <a:t> and </a:t>
            </a:r>
            <a:r>
              <a:rPr lang="en-GB" sz="1820" dirty="0" err="1">
                <a:latin typeface="HelveticaNeue"/>
              </a:rPr>
              <a:t>V</a:t>
            </a:r>
            <a:r>
              <a:rPr lang="en-GB" sz="1820" baseline="-25000" dirty="0" err="1">
                <a:latin typeface="HelveticaNeue"/>
              </a:rPr>
              <a:t>out</a:t>
            </a:r>
            <a:r>
              <a:rPr lang="en-GB" sz="1820" dirty="0">
                <a:latin typeface="HelveticaNeue"/>
              </a:rPr>
              <a:t> a typical circuit shown below.</a:t>
            </a:r>
          </a:p>
          <a:p>
            <a:endParaRPr lang="en-GB" sz="1820" baseline="-25000" dirty="0">
              <a:latin typeface="HelveticaNeue"/>
            </a:endParaRPr>
          </a:p>
          <a:p>
            <a:endParaRPr lang="en-GB" sz="1820" baseline="-25000" dirty="0">
              <a:latin typeface="HelveticaNeue"/>
            </a:endParaRPr>
          </a:p>
          <a:p>
            <a:endParaRPr lang="en-GB" sz="1820" baseline="-25000" dirty="0">
              <a:latin typeface="HelveticaNeue"/>
            </a:endParaRPr>
          </a:p>
          <a:p>
            <a:endParaRPr lang="en-GB" sz="1820" baseline="-25000" dirty="0">
              <a:latin typeface="HelveticaNeue"/>
            </a:endParaRPr>
          </a:p>
          <a:p>
            <a:endParaRPr lang="en-GB" sz="1820" baseline="-25000" dirty="0">
              <a:latin typeface="HelveticaNeue"/>
            </a:endParaRPr>
          </a:p>
          <a:p>
            <a:endParaRPr lang="en-GB" sz="1820" baseline="-25000" dirty="0">
              <a:latin typeface="HelveticaNeue"/>
            </a:endParaRPr>
          </a:p>
          <a:p>
            <a:endParaRPr lang="en-GB" sz="1820" baseline="-25000" dirty="0">
              <a:latin typeface="HelveticaNeue"/>
            </a:endParaRPr>
          </a:p>
          <a:p>
            <a:endParaRPr lang="en-GB" sz="1820" baseline="-25000" dirty="0">
              <a:latin typeface="HelveticaNeue"/>
            </a:endParaRPr>
          </a:p>
          <a:p>
            <a:endParaRPr lang="en-GB" sz="1820" baseline="-25000" dirty="0">
              <a:latin typeface="HelveticaNeue"/>
            </a:endParaRPr>
          </a:p>
          <a:p>
            <a:endParaRPr lang="en-GB" sz="1820" baseline="-25000" dirty="0">
              <a:latin typeface="HelveticaNeue"/>
            </a:endParaRPr>
          </a:p>
          <a:p>
            <a:endParaRPr lang="en-GB" sz="1820" baseline="-25000" dirty="0">
              <a:latin typeface="HelveticaNeue"/>
            </a:endParaRPr>
          </a:p>
          <a:p>
            <a:endParaRPr lang="en-GB" sz="1820" baseline="-25000" dirty="0">
              <a:latin typeface="HelveticaNeue"/>
            </a:endParaRPr>
          </a:p>
          <a:p>
            <a:r>
              <a:rPr lang="en-GB" sz="1820" dirty="0">
                <a:latin typeface="HelveticaNeue"/>
              </a:rPr>
              <a:t>So by using the known input voltage and the and resistor values the output voltage can be calculated using this formula.</a:t>
            </a:r>
          </a:p>
          <a:p>
            <a:endParaRPr lang="en-GB" sz="1820" dirty="0">
              <a:latin typeface="HelveticaNeue"/>
            </a:endParaRPr>
          </a:p>
          <a:p>
            <a:endParaRPr lang="en-GB" sz="1820" dirty="0">
              <a:latin typeface="HelveticaNeue"/>
            </a:endParaRPr>
          </a:p>
          <a:p>
            <a:endParaRPr lang="en-GB" sz="1820" dirty="0">
              <a:latin typeface="HelveticaNeue"/>
            </a:endParaRPr>
          </a:p>
          <a:p>
            <a:r>
              <a:rPr lang="en-GB" sz="1820" dirty="0">
                <a:latin typeface="HelveticaNeue"/>
              </a:rPr>
              <a:t>We are measuring the change in resistance (R</a:t>
            </a:r>
            <a:r>
              <a:rPr lang="en-GB" sz="1820" baseline="-25000" dirty="0">
                <a:latin typeface="HelveticaNeue"/>
              </a:rPr>
              <a:t>1</a:t>
            </a:r>
            <a:r>
              <a:rPr lang="en-GB" sz="1820" dirty="0">
                <a:latin typeface="HelveticaNeue"/>
              </a:rPr>
              <a:t>) from an unknown phenomenon.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A05EDB32-AC4A-4015-BC8B-01E932F1DB5A}"/>
                  </a:ext>
                </a:extLst>
              </p:cNvPr>
              <p:cNvSpPr/>
              <p:nvPr/>
            </p:nvSpPr>
            <p:spPr>
              <a:xfrm>
                <a:off x="2831869" y="4689825"/>
                <a:ext cx="6528262" cy="5184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 ∗ </m:t>
                    </m:r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r>
                  <a:rPr lang="en-GB" dirty="0"/>
                  <a:t>                 or            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4.45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∗ </m:t>
                    </m:r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1000</m:t>
                        </m:r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panose="02040503050406030204" pitchFamily="18" charset="0"/>
                          </a:rPr>
                          <m:t>Ω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100</m:t>
                        </m:r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panose="02040503050406030204" pitchFamily="18" charset="0"/>
                          </a:rPr>
                          <m:t>Ω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1000</m:t>
                        </m:r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panose="02040503050406030204" pitchFamily="18" charset="0"/>
                          </a:rPr>
                          <m:t>Ω</m:t>
                        </m:r>
                      </m:den>
                    </m:f>
                  </m:oMath>
                </a14:m>
                <a:r>
                  <a:rPr lang="en-GB" dirty="0"/>
                  <a:t> </a:t>
                </a: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A05EDB32-AC4A-4015-BC8B-01E932F1DB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869" y="4689825"/>
                <a:ext cx="6528262" cy="518475"/>
              </a:xfrm>
              <a:prstGeom prst="rect">
                <a:avLst/>
              </a:prstGeom>
              <a:blipFill>
                <a:blip r:embed="rId4"/>
                <a:stretch>
                  <a:fillRect b="-117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 descr="A star in the background&#10;&#10;Description automatically generated">
            <a:extLst>
              <a:ext uri="{FF2B5EF4-FFF2-40B4-BE49-F238E27FC236}">
                <a16:creationId xmlns:a16="http://schemas.microsoft.com/office/drawing/2014/main" id="{0DEB6AA1-EA6E-4392-97C0-69D197A84F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0652" y="1738853"/>
            <a:ext cx="1654446" cy="212619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6D0DE25-9A5B-4C9A-AE29-378CE9BEB346}"/>
              </a:ext>
            </a:extLst>
          </p:cNvPr>
          <p:cNvSpPr txBox="1"/>
          <p:nvPr/>
        </p:nvSpPr>
        <p:spPr>
          <a:xfrm>
            <a:off x="3857104" y="189986"/>
            <a:ext cx="3203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chemeClr val="bg2">
                    <a:lumMod val="25000"/>
                  </a:schemeClr>
                </a:solidFill>
                <a:latin typeface="3ds" panose="02000503020000020004" pitchFamily="2" charset="0"/>
              </a:rPr>
              <a:t>Sensor Circuit</a:t>
            </a:r>
          </a:p>
        </p:txBody>
      </p:sp>
      <p:pic>
        <p:nvPicPr>
          <p:cNvPr id="11" name="Picture 10" descr="A picture containing object&#10;&#10;Description automatically generated">
            <a:extLst>
              <a:ext uri="{FF2B5EF4-FFF2-40B4-BE49-F238E27FC236}">
                <a16:creationId xmlns:a16="http://schemas.microsoft.com/office/drawing/2014/main" id="{4C7587DC-27C8-40E5-A69F-793346C4A80B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0608" y="51487"/>
            <a:ext cx="923330" cy="92333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374DB3F-FBE9-40C4-9ABA-B9991BF64BC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8865" y="6134793"/>
            <a:ext cx="1576589" cy="723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750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IoT Power Management">
            <a:extLst>
              <a:ext uri="{FF2B5EF4-FFF2-40B4-BE49-F238E27FC236}">
                <a16:creationId xmlns:a16="http://schemas.microsoft.com/office/drawing/2014/main" id="{56C2385D-1666-4D76-BC41-EC5C58BACF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duotone>
              <a:prstClr val="black"/>
              <a:schemeClr val="accent2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28" t="11071" r="17690" b="10896"/>
          <a:stretch/>
        </p:blipFill>
        <p:spPr bwMode="auto">
          <a:xfrm>
            <a:off x="9525" y="5393006"/>
            <a:ext cx="1464993" cy="146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DBFCBB9-F828-4432-B91B-F18BF5A483C1}"/>
              </a:ext>
            </a:extLst>
          </p:cNvPr>
          <p:cNvSpPr/>
          <p:nvPr/>
        </p:nvSpPr>
        <p:spPr>
          <a:xfrm rot="5400000">
            <a:off x="8578368" y="3220641"/>
            <a:ext cx="6874669" cy="400050"/>
          </a:xfrm>
          <a:prstGeom prst="rect">
            <a:avLst/>
          </a:prstGeom>
          <a:solidFill>
            <a:srgbClr val="194B89"/>
          </a:solidFill>
          <a:ln>
            <a:solidFill>
              <a:srgbClr val="194B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408CBB-7C7F-4F16-B5B7-B461001423D0}"/>
              </a:ext>
            </a:extLst>
          </p:cNvPr>
          <p:cNvSpPr txBox="1"/>
          <p:nvPr/>
        </p:nvSpPr>
        <p:spPr>
          <a:xfrm>
            <a:off x="4081548" y="189986"/>
            <a:ext cx="3203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chemeClr val="bg2">
                    <a:lumMod val="25000"/>
                  </a:schemeClr>
                </a:solidFill>
                <a:latin typeface="3ds" panose="02000503020000020004" pitchFamily="2" charset="0"/>
              </a:rPr>
              <a:t>Practice</a:t>
            </a:r>
          </a:p>
        </p:txBody>
      </p:sp>
      <p:pic>
        <p:nvPicPr>
          <p:cNvPr id="8" name="Picture 7" descr="A picture containing object&#10;&#10;Description automatically generated">
            <a:extLst>
              <a:ext uri="{FF2B5EF4-FFF2-40B4-BE49-F238E27FC236}">
                <a16:creationId xmlns:a16="http://schemas.microsoft.com/office/drawing/2014/main" id="{4B2B8AF6-177B-4B7F-B5CA-4C2A1B047916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0608" y="51487"/>
            <a:ext cx="923330" cy="92333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1AB13A2-2A97-46EA-AE3E-8DAF237F7AAD}"/>
                  </a:ext>
                </a:extLst>
              </p:cNvPr>
              <p:cNvSpPr txBox="1"/>
              <p:nvPr/>
            </p:nvSpPr>
            <p:spPr>
              <a:xfrm>
                <a:off x="2271668" y="950555"/>
                <a:ext cx="9142125" cy="5184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>
                    <a:latin typeface="HelveticaNeue"/>
                  </a:rPr>
                  <a:t>Solve for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r>
                  <a:rPr lang="en-GB" dirty="0">
                    <a:latin typeface="HelveticaNeue"/>
                  </a:rPr>
                  <a:t>  in each circuit, the formula is: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 ∗ </m:t>
                    </m:r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endParaRPr lang="en-GB" dirty="0">
                  <a:latin typeface="HelveticaNeue"/>
                </a:endParaRP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1AB13A2-2A97-46EA-AE3E-8DAF237F7A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1668" y="950555"/>
                <a:ext cx="9142125" cy="518475"/>
              </a:xfrm>
              <a:prstGeom prst="rect">
                <a:avLst/>
              </a:prstGeom>
              <a:blipFill>
                <a:blip r:embed="rId5"/>
                <a:stretch>
                  <a:fillRect l="-6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6338075-1D34-4CF9-8707-8FACCD03F8CE}"/>
                  </a:ext>
                </a:extLst>
              </p:cNvPr>
              <p:cNvSpPr txBox="1"/>
              <p:nvPr/>
            </p:nvSpPr>
            <p:spPr>
              <a:xfrm>
                <a:off x="9401077" y="5147578"/>
                <a:ext cx="400051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GB" sz="1400" dirty="0">
                  <a:latin typeface="HelveticaNeue"/>
                </a:endParaRPr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6338075-1D34-4CF9-8707-8FACCD03F8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1077" y="5147578"/>
                <a:ext cx="400051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Group 28">
            <a:extLst>
              <a:ext uri="{FF2B5EF4-FFF2-40B4-BE49-F238E27FC236}">
                <a16:creationId xmlns:a16="http://schemas.microsoft.com/office/drawing/2014/main" id="{D61A3BD2-88C4-4963-BF15-AEFD43E3933A}"/>
              </a:ext>
            </a:extLst>
          </p:cNvPr>
          <p:cNvGrpSpPr/>
          <p:nvPr/>
        </p:nvGrpSpPr>
        <p:grpSpPr>
          <a:xfrm>
            <a:off x="6875940" y="4314776"/>
            <a:ext cx="3089124" cy="2126196"/>
            <a:chOff x="1867673" y="2041512"/>
            <a:chExt cx="3089124" cy="2126196"/>
          </a:xfrm>
        </p:grpSpPr>
        <p:pic>
          <p:nvPicPr>
            <p:cNvPr id="9" name="Picture 8" descr="A star in the background&#10;&#10;Description automatically generated">
              <a:extLst>
                <a:ext uri="{FF2B5EF4-FFF2-40B4-BE49-F238E27FC236}">
                  <a16:creationId xmlns:a16="http://schemas.microsoft.com/office/drawing/2014/main" id="{9BD62A81-DECE-4C4F-BFA3-D08FC5FC3F6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7673" y="2041512"/>
              <a:ext cx="1654446" cy="2126196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62AEA6E-D496-4C6E-9D38-9874503454DC}"/>
                </a:ext>
              </a:extLst>
            </p:cNvPr>
            <p:cNvSpPr txBox="1"/>
            <p:nvPr/>
          </p:nvSpPr>
          <p:spPr>
            <a:xfrm>
              <a:off x="3156425" y="2890909"/>
              <a:ext cx="666714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GB" sz="1400" dirty="0">
                  <a:latin typeface="HelveticaNeue"/>
                </a:rPr>
                <a:t>1.64v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CD31AD44-B041-415F-8613-6A9106BBC32A}"/>
                    </a:ext>
                  </a:extLst>
                </p:cNvPr>
                <p:cNvSpPr txBox="1"/>
                <p:nvPr/>
              </p:nvSpPr>
              <p:spPr>
                <a:xfrm>
                  <a:off x="1867673" y="2478702"/>
                  <a:ext cx="666714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100</m:t>
                        </m:r>
                        <m:r>
                          <m:rPr>
                            <m:sty m:val="p"/>
                          </m:rPr>
                          <a:rPr lang="el-GR" sz="1400" b="0" i="1" smtClean="0">
                            <a:latin typeface="Cambria Math" panose="02040503050406030204" pitchFamily="18" charset="0"/>
                          </a:rPr>
                          <m:t>Ω</m:t>
                        </m:r>
                      </m:oMath>
                    </m:oMathPara>
                  </a14:m>
                  <a:endParaRPr lang="en-GB" sz="1400" dirty="0">
                    <a:latin typeface="HelveticaNeue"/>
                  </a:endParaRPr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CD31AD44-B041-415F-8613-6A9106BBC3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7673" y="2478702"/>
                  <a:ext cx="666714" cy="30777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D09C1540-9126-4212-A7A2-3B505634021F}"/>
                    </a:ext>
                  </a:extLst>
                </p:cNvPr>
                <p:cNvSpPr/>
                <p:nvPr/>
              </p:nvSpPr>
              <p:spPr>
                <a:xfrm>
                  <a:off x="3871739" y="2829354"/>
                  <a:ext cx="60773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GB" sz="16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GB" dirty="0"/>
                    <a:t>=</a:t>
                  </a:r>
                </a:p>
              </p:txBody>
            </p:sp>
          </mc:Choice>
          <mc:Fallback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D09C1540-9126-4212-A7A2-3B505634021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1739" y="2829354"/>
                  <a:ext cx="607730" cy="369332"/>
                </a:xfrm>
                <a:prstGeom prst="rect">
                  <a:avLst/>
                </a:prstGeom>
                <a:blipFill>
                  <a:blip r:embed="rId9"/>
                  <a:stretch>
                    <a:fillRect t="-8197" r="-8081" b="-2459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06791D3-F2FF-4D60-8B95-D6AB130A12EC}"/>
                </a:ext>
              </a:extLst>
            </p:cNvPr>
            <p:cNvSpPr/>
            <p:nvPr/>
          </p:nvSpPr>
          <p:spPr>
            <a:xfrm>
              <a:off x="3871739" y="2829354"/>
              <a:ext cx="1085058" cy="4375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0D8CE0D-24FE-4FD9-9E6F-20776A461F1A}"/>
                  </a:ext>
                </a:extLst>
              </p:cNvPr>
              <p:cNvSpPr txBox="1"/>
              <p:nvPr/>
            </p:nvSpPr>
            <p:spPr>
              <a:xfrm>
                <a:off x="9272153" y="2655623"/>
                <a:ext cx="817788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15.22</m:t>
                    </m:r>
                  </m:oMath>
                </a14:m>
                <a:r>
                  <a:rPr lang="en-GB" sz="1400" dirty="0">
                    <a:latin typeface="HelveticaNeue"/>
                  </a:rPr>
                  <a:t>v</a:t>
                </a:r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0D8CE0D-24FE-4FD9-9E6F-20776A461F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2153" y="2655623"/>
                <a:ext cx="817788" cy="307777"/>
              </a:xfrm>
              <a:prstGeom prst="rect">
                <a:avLst/>
              </a:prstGeom>
              <a:blipFill>
                <a:blip r:embed="rId10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7F9DC2D2-FD42-477D-86EE-8E7B58E66BB5}"/>
              </a:ext>
            </a:extLst>
          </p:cNvPr>
          <p:cNvGrpSpPr/>
          <p:nvPr/>
        </p:nvGrpSpPr>
        <p:grpSpPr>
          <a:xfrm>
            <a:off x="6734173" y="1811400"/>
            <a:ext cx="3140389" cy="2126196"/>
            <a:chOff x="1816408" y="4526671"/>
            <a:chExt cx="3140389" cy="2126196"/>
          </a:xfrm>
        </p:grpSpPr>
        <p:pic>
          <p:nvPicPr>
            <p:cNvPr id="10" name="Picture 9" descr="A star in the background&#10;&#10;Description automatically generated">
              <a:extLst>
                <a:ext uri="{FF2B5EF4-FFF2-40B4-BE49-F238E27FC236}">
                  <a16:creationId xmlns:a16="http://schemas.microsoft.com/office/drawing/2014/main" id="{4C18E8B2-87FD-4716-9805-C2582A15CB8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7673" y="4526671"/>
              <a:ext cx="1654446" cy="2126196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90825B1E-6954-417E-B7B8-F2D741E192B4}"/>
                    </a:ext>
                  </a:extLst>
                </p:cNvPr>
                <p:cNvSpPr txBox="1"/>
                <p:nvPr/>
              </p:nvSpPr>
              <p:spPr>
                <a:xfrm>
                  <a:off x="1816408" y="5817725"/>
                  <a:ext cx="666714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400" i="1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0000</m:t>
                        </m:r>
                        <m:r>
                          <m:rPr>
                            <m:sty m:val="p"/>
                          </m:rPr>
                          <a:rPr lang="el-GR" sz="1400" b="0" i="1" smtClean="0">
                            <a:latin typeface="Cambria Math" panose="02040503050406030204" pitchFamily="18" charset="0"/>
                          </a:rPr>
                          <m:t>Ω</m:t>
                        </m:r>
                      </m:oMath>
                    </m:oMathPara>
                  </a14:m>
                  <a:endParaRPr lang="en-GB" sz="1400" dirty="0">
                    <a:latin typeface="HelveticaNeue"/>
                  </a:endParaRPr>
                </a:p>
              </p:txBody>
            </p:sp>
          </mc:Choice>
          <mc:Fallback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90825B1E-6954-417E-B7B8-F2D741E192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16408" y="5817725"/>
                  <a:ext cx="666714" cy="307777"/>
                </a:xfrm>
                <a:prstGeom prst="rect">
                  <a:avLst/>
                </a:prstGeom>
                <a:blipFill>
                  <a:blip r:embed="rId11"/>
                  <a:stretch>
                    <a:fillRect r="-14679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6ADBB79-D95C-4CEC-B6D8-8919D94C39DE}"/>
                </a:ext>
              </a:extLst>
            </p:cNvPr>
            <p:cNvSpPr/>
            <p:nvPr/>
          </p:nvSpPr>
          <p:spPr>
            <a:xfrm>
              <a:off x="3871739" y="5298713"/>
              <a:ext cx="1085058" cy="4375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C70E6410-CA2C-4D7E-9011-7A4AED47A20F}"/>
                  </a:ext>
                </a:extLst>
              </p:cNvPr>
              <p:cNvSpPr/>
              <p:nvPr/>
            </p:nvSpPr>
            <p:spPr>
              <a:xfrm>
                <a:off x="4349571" y="5178355"/>
                <a:ext cx="697913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0.00</m:t>
                    </m:r>
                  </m:oMath>
                </a14:m>
                <a:r>
                  <a:rPr lang="en-GB" sz="1400" dirty="0"/>
                  <a:t>v</a:t>
                </a:r>
              </a:p>
            </p:txBody>
          </p:sp>
        </mc:Choice>
        <mc:Fallback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C70E6410-CA2C-4D7E-9011-7A4AED47A2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9571" y="5178355"/>
                <a:ext cx="697913" cy="307777"/>
              </a:xfrm>
              <a:prstGeom prst="rect">
                <a:avLst/>
              </a:prstGeom>
              <a:blipFill>
                <a:blip r:embed="rId12"/>
                <a:stretch>
                  <a:fillRect t="-1961" b="-1960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7" name="Group 36">
            <a:extLst>
              <a:ext uri="{FF2B5EF4-FFF2-40B4-BE49-F238E27FC236}">
                <a16:creationId xmlns:a16="http://schemas.microsoft.com/office/drawing/2014/main" id="{E8D91746-612C-4ABC-907B-965E31B5BB9F}"/>
              </a:ext>
            </a:extLst>
          </p:cNvPr>
          <p:cNvGrpSpPr/>
          <p:nvPr/>
        </p:nvGrpSpPr>
        <p:grpSpPr>
          <a:xfrm>
            <a:off x="1933619" y="4314776"/>
            <a:ext cx="2966212" cy="2126196"/>
            <a:chOff x="5458856" y="2041512"/>
            <a:chExt cx="2966212" cy="2126196"/>
          </a:xfrm>
        </p:grpSpPr>
        <p:pic>
          <p:nvPicPr>
            <p:cNvPr id="12" name="Picture 11" descr="A star in the background&#10;&#10;Description automatically generated">
              <a:extLst>
                <a:ext uri="{FF2B5EF4-FFF2-40B4-BE49-F238E27FC236}">
                  <a16:creationId xmlns:a16="http://schemas.microsoft.com/office/drawing/2014/main" id="{D5E3029A-5F3D-4511-A427-7D46BA9FA56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98133" y="2041512"/>
              <a:ext cx="1654446" cy="2126196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65AD445-8E8D-4CCC-A333-97F704530024}"/>
                </a:ext>
              </a:extLst>
            </p:cNvPr>
            <p:cNvSpPr txBox="1"/>
            <p:nvPr/>
          </p:nvSpPr>
          <p:spPr>
            <a:xfrm>
              <a:off x="5458856" y="2041512"/>
              <a:ext cx="448887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GB" sz="1400" dirty="0">
                  <a:latin typeface="HelveticaNeue"/>
                </a:rPr>
                <a:t>5v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1A982277-B647-4B07-92AF-0E57671E2A0E}"/>
                    </a:ext>
                  </a:extLst>
                </p:cNvPr>
                <p:cNvSpPr/>
                <p:nvPr/>
              </p:nvSpPr>
              <p:spPr>
                <a:xfrm>
                  <a:off x="5598133" y="3275111"/>
                  <a:ext cx="644727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100</m:t>
                        </m:r>
                        <m:r>
                          <m:rPr>
                            <m:sty m:val="p"/>
                          </m:rPr>
                          <a:rPr lang="el-GR" sz="1400" b="0" i="1" smtClean="0">
                            <a:latin typeface="Cambria Math" panose="02040503050406030204" pitchFamily="18" charset="0"/>
                          </a:rPr>
                          <m:t>Ω</m:t>
                        </m:r>
                      </m:oMath>
                    </m:oMathPara>
                  </a14:m>
                  <a:endParaRPr lang="en-GB" sz="1400" dirty="0"/>
                </a:p>
              </p:txBody>
            </p:sp>
          </mc:Choice>
          <mc:Fallback xmlns=""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1A982277-B647-4B07-92AF-0E57671E2A0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98133" y="3275111"/>
                  <a:ext cx="644727" cy="307777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6451B942-521C-4155-AEEF-EF324FB355DD}"/>
                </a:ext>
              </a:extLst>
            </p:cNvPr>
            <p:cNvSpPr/>
            <p:nvPr/>
          </p:nvSpPr>
          <p:spPr>
            <a:xfrm>
              <a:off x="7340010" y="2829354"/>
              <a:ext cx="1085058" cy="4375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4CC1CF94-2FEC-40FD-A238-7EF0EB9AE88F}"/>
              </a:ext>
            </a:extLst>
          </p:cNvPr>
          <p:cNvSpPr txBox="1"/>
          <p:nvPr/>
        </p:nvSpPr>
        <p:spPr>
          <a:xfrm>
            <a:off x="4403426" y="2682792"/>
            <a:ext cx="69990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HelveticaNeue"/>
              </a:rPr>
              <a:t>2.64v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01A001DC-C993-4AEC-80FB-FD7446AE24B7}"/>
              </a:ext>
            </a:extLst>
          </p:cNvPr>
          <p:cNvGrpSpPr/>
          <p:nvPr/>
        </p:nvGrpSpPr>
        <p:grpSpPr>
          <a:xfrm>
            <a:off x="1723909" y="1837918"/>
            <a:ext cx="3269930" cy="2126196"/>
            <a:chOff x="5278098" y="4541818"/>
            <a:chExt cx="3269930" cy="2126196"/>
          </a:xfrm>
        </p:grpSpPr>
        <p:pic>
          <p:nvPicPr>
            <p:cNvPr id="11" name="Picture 10" descr="A star in the background&#10;&#10;Description automatically generated">
              <a:extLst>
                <a:ext uri="{FF2B5EF4-FFF2-40B4-BE49-F238E27FC236}">
                  <a16:creationId xmlns:a16="http://schemas.microsoft.com/office/drawing/2014/main" id="{F30EE4B6-11FB-4B56-9A21-C1A2B06B647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65608" y="4541818"/>
              <a:ext cx="1654446" cy="2126196"/>
            </a:xfrm>
            <a:prstGeom prst="rect">
              <a:avLst/>
            </a:prstGeom>
          </p:spPr>
        </p:pic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83BC94A-163F-4546-9FDF-FE66EAEF6E99}"/>
                </a:ext>
              </a:extLst>
            </p:cNvPr>
            <p:cNvSpPr txBox="1"/>
            <p:nvPr/>
          </p:nvSpPr>
          <p:spPr>
            <a:xfrm>
              <a:off x="5458857" y="4541818"/>
              <a:ext cx="585518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GB" sz="1400" dirty="0">
                  <a:latin typeface="HelveticaNeue"/>
                </a:rPr>
                <a:t>3.3v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54165273-E2AE-41B3-8FCA-4BB08FF64685}"/>
                    </a:ext>
                  </a:extLst>
                </p:cNvPr>
                <p:cNvSpPr/>
                <p:nvPr/>
              </p:nvSpPr>
              <p:spPr>
                <a:xfrm>
                  <a:off x="5278098" y="5775417"/>
                  <a:ext cx="942887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100000</m:t>
                        </m:r>
                        <m:r>
                          <m:rPr>
                            <m:sty m:val="p"/>
                          </m:rPr>
                          <a:rPr lang="el-GR" sz="1400" b="0" i="1" smtClean="0">
                            <a:latin typeface="Cambria Math" panose="02040503050406030204" pitchFamily="18" charset="0"/>
                          </a:rPr>
                          <m:t>Ω</m:t>
                        </m:r>
                      </m:oMath>
                    </m:oMathPara>
                  </a14:m>
                  <a:endParaRPr lang="en-GB" sz="1400" dirty="0"/>
                </a:p>
              </p:txBody>
            </p:sp>
          </mc:Choice>
          <mc:Fallback xmlns=""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54165273-E2AE-41B3-8FCA-4BB08FF6468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78098" y="5775417"/>
                  <a:ext cx="942887" cy="307777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CB2D5B00-7D17-4865-9B43-CA5863B5228C}"/>
                    </a:ext>
                  </a:extLst>
                </p:cNvPr>
                <p:cNvSpPr/>
                <p:nvPr/>
              </p:nvSpPr>
              <p:spPr>
                <a:xfrm>
                  <a:off x="7333470" y="5337869"/>
                  <a:ext cx="71821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GB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a14:m>
                  <a:r>
                    <a:rPr lang="en-GB" dirty="0"/>
                    <a:t> =</a:t>
                  </a:r>
                </a:p>
              </p:txBody>
            </p:sp>
          </mc:Choice>
          <mc:Fallback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CB2D5B00-7D17-4865-9B43-CA5863B5228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33470" y="5337869"/>
                  <a:ext cx="718210" cy="369332"/>
                </a:xfrm>
                <a:prstGeom prst="rect">
                  <a:avLst/>
                </a:prstGeom>
                <a:blipFill>
                  <a:blip r:embed="rId18"/>
                  <a:stretch>
                    <a:fillRect t="-8197" r="-5932" b="-2459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5DD2E5B7-C4FA-4BBE-916F-15878544F999}"/>
                </a:ext>
              </a:extLst>
            </p:cNvPr>
            <p:cNvSpPr/>
            <p:nvPr/>
          </p:nvSpPr>
          <p:spPr>
            <a:xfrm>
              <a:off x="7333470" y="5337869"/>
              <a:ext cx="1214558" cy="4375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4B956F0F-DC26-40F9-B1CF-4B6B1FA3E346}"/>
                    </a:ext>
                  </a:extLst>
                </p:cNvPr>
                <p:cNvSpPr/>
                <p:nvPr/>
              </p:nvSpPr>
              <p:spPr>
                <a:xfrm>
                  <a:off x="5377484" y="5009529"/>
                  <a:ext cx="843501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25000</m:t>
                        </m:r>
                        <m:r>
                          <m:rPr>
                            <m:sty m:val="p"/>
                          </m:rPr>
                          <a:rPr lang="el-GR" sz="1400" b="0" i="1" smtClean="0">
                            <a:latin typeface="Cambria Math" panose="02040503050406030204" pitchFamily="18" charset="0"/>
                          </a:rPr>
                          <m:t>Ω</m:t>
                        </m:r>
                      </m:oMath>
                    </m:oMathPara>
                  </a14:m>
                  <a:endParaRPr lang="en-GB" sz="1400" dirty="0"/>
                </a:p>
              </p:txBody>
            </p:sp>
          </mc:Choice>
          <mc:Fallback xmlns=""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4B956F0F-DC26-40F9-B1CF-4B6B1FA3E34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77484" y="5009529"/>
                  <a:ext cx="843501" cy="307777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45" name="Picture 44">
            <a:extLst>
              <a:ext uri="{FF2B5EF4-FFF2-40B4-BE49-F238E27FC236}">
                <a16:creationId xmlns:a16="http://schemas.microsoft.com/office/drawing/2014/main" id="{D71573B0-012C-4DAC-AB11-C86270B7DB5D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8865" y="6134793"/>
            <a:ext cx="1576589" cy="72320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F84ED151-621C-4FB5-9038-96FB408D5D7F}"/>
                  </a:ext>
                </a:extLst>
              </p:cNvPr>
              <p:cNvSpPr/>
              <p:nvPr/>
            </p:nvSpPr>
            <p:spPr>
              <a:xfrm>
                <a:off x="2271668" y="4770447"/>
                <a:ext cx="445955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m:rPr>
                          <m:sty m:val="p"/>
                        </m:rPr>
                        <a:rPr lang="el-GR" sz="1400" b="0" i="1" smtClean="0"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F84ED151-621C-4FB5-9038-96FB408D5D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1668" y="4770447"/>
                <a:ext cx="445955" cy="307777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0FF06889-D8C6-48E0-8CEB-5266BCA6A953}"/>
                  </a:ext>
                </a:extLst>
              </p:cNvPr>
              <p:cNvSpPr/>
              <p:nvPr/>
            </p:nvSpPr>
            <p:spPr>
              <a:xfrm>
                <a:off x="3758524" y="5116800"/>
                <a:ext cx="71821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r>
                  <a:rPr lang="en-GB" dirty="0"/>
                  <a:t> =</a:t>
                </a:r>
              </a:p>
            </p:txBody>
          </p:sp>
        </mc:Choice>
        <mc:Fallback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0FF06889-D8C6-48E0-8CEB-5266BCA6A9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8524" y="5116800"/>
                <a:ext cx="718210" cy="369332"/>
              </a:xfrm>
              <a:prstGeom prst="rect">
                <a:avLst/>
              </a:prstGeom>
              <a:blipFill>
                <a:blip r:embed="rId22"/>
                <a:stretch>
                  <a:fillRect t="-8197" r="-6838" b="-245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Box 48">
            <a:extLst>
              <a:ext uri="{FF2B5EF4-FFF2-40B4-BE49-F238E27FC236}">
                <a16:creationId xmlns:a16="http://schemas.microsoft.com/office/drawing/2014/main" id="{AD6C9039-495C-45E0-ADF7-227C6D6BDA8A}"/>
              </a:ext>
            </a:extLst>
          </p:cNvPr>
          <p:cNvSpPr txBox="1"/>
          <p:nvPr/>
        </p:nvSpPr>
        <p:spPr>
          <a:xfrm>
            <a:off x="6575566" y="1816989"/>
            <a:ext cx="618038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HelveticaNeue"/>
              </a:rPr>
              <a:t>19.1v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65F35123-CA3D-4811-92FB-F3D36B1EBC0D}"/>
                  </a:ext>
                </a:extLst>
              </p:cNvPr>
              <p:cNvSpPr txBox="1"/>
              <p:nvPr/>
            </p:nvSpPr>
            <p:spPr>
              <a:xfrm>
                <a:off x="6716859" y="2243071"/>
                <a:ext cx="666714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2732</m:t>
                      </m:r>
                      <m:r>
                        <m:rPr>
                          <m:sty m:val="p"/>
                        </m:rPr>
                        <a:rPr lang="el-GR" sz="1400" b="0" i="1" smtClean="0"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en-GB" sz="1400" dirty="0">
                  <a:latin typeface="HelveticaNeue"/>
                </a:endParaRPr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65F35123-CA3D-4811-92FB-F3D36B1EBC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6859" y="2243071"/>
                <a:ext cx="666714" cy="307777"/>
              </a:xfrm>
              <a:prstGeom prst="rect">
                <a:avLst/>
              </a:prstGeom>
              <a:blipFill>
                <a:blip r:embed="rId23"/>
                <a:stretch>
                  <a:fillRect r="-1467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7B0D4491-8668-4A3A-8ECE-00E0E179FC18}"/>
                  </a:ext>
                </a:extLst>
              </p:cNvPr>
              <p:cNvSpPr/>
              <p:nvPr/>
            </p:nvSpPr>
            <p:spPr>
              <a:xfrm>
                <a:off x="8721514" y="2621237"/>
                <a:ext cx="80676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GB" dirty="0"/>
                  <a:t>=</a:t>
                </a:r>
              </a:p>
            </p:txBody>
          </p:sp>
        </mc:Choice>
        <mc:Fallback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7B0D4491-8668-4A3A-8ECE-00E0E179FC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1514" y="2621237"/>
                <a:ext cx="806764" cy="369332"/>
              </a:xfrm>
              <a:prstGeom prst="rect">
                <a:avLst/>
              </a:prstGeom>
              <a:blipFill>
                <a:blip r:embed="rId24"/>
                <a:stretch>
                  <a:fillRect t="-9836" b="-245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CF53CFED-216B-43B2-ABB4-5E22977DE78C}"/>
                  </a:ext>
                </a:extLst>
              </p:cNvPr>
              <p:cNvSpPr txBox="1"/>
              <p:nvPr/>
            </p:nvSpPr>
            <p:spPr>
              <a:xfrm>
                <a:off x="6890063" y="5596469"/>
                <a:ext cx="666714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49</m:t>
                      </m:r>
                      <m:r>
                        <m:rPr>
                          <m:sty m:val="p"/>
                        </m:rPr>
                        <a:rPr lang="el-GR" sz="1400" b="0" i="1" smtClean="0"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en-GB" sz="1400" dirty="0">
                  <a:latin typeface="HelveticaNeue"/>
                </a:endParaRPr>
              </a:p>
            </p:txBody>
          </p:sp>
        </mc:Choice>
        <mc:Fallback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CF53CFED-216B-43B2-ABB4-5E22977DE7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0063" y="5596469"/>
                <a:ext cx="666714" cy="307777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9575109E-6207-434D-8626-D22B76CF048A}"/>
              </a:ext>
            </a:extLst>
          </p:cNvPr>
          <p:cNvGrpSpPr/>
          <p:nvPr/>
        </p:nvGrpSpPr>
        <p:grpSpPr>
          <a:xfrm>
            <a:off x="8502969" y="3828004"/>
            <a:ext cx="1788340" cy="1153488"/>
            <a:chOff x="8502969" y="3828004"/>
            <a:chExt cx="1788340" cy="115348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" name="Rectangle 1">
                  <a:extLst>
                    <a:ext uri="{FF2B5EF4-FFF2-40B4-BE49-F238E27FC236}">
                      <a16:creationId xmlns:a16="http://schemas.microsoft.com/office/drawing/2014/main" id="{10835C85-9E0B-4BD8-BEA7-8C4DD0B00573}"/>
                    </a:ext>
                  </a:extLst>
                </p:cNvPr>
                <p:cNvSpPr/>
                <p:nvPr/>
              </p:nvSpPr>
              <p:spPr>
                <a:xfrm>
                  <a:off x="8502969" y="3983217"/>
                  <a:ext cx="1679754" cy="90390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= </m:t>
                        </m:r>
                        <m:f>
                          <m:f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𝑜𝑢𝑡</m:t>
                                </m:r>
                              </m:sub>
                            </m:sSub>
                          </m:num>
                          <m:den>
                            <m:f>
                              <m:f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den>
                            </m:f>
                          </m:den>
                        </m:f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2" name="Rectangle 1">
                  <a:extLst>
                    <a:ext uri="{FF2B5EF4-FFF2-40B4-BE49-F238E27FC236}">
                      <a16:creationId xmlns:a16="http://schemas.microsoft.com/office/drawing/2014/main" id="{10835C85-9E0B-4BD8-BEA7-8C4DD0B0057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02969" y="3983217"/>
                  <a:ext cx="1679754" cy="903902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E4D5A27-DE13-45CC-85CA-54D5C43F4878}"/>
                </a:ext>
              </a:extLst>
            </p:cNvPr>
            <p:cNvSpPr/>
            <p:nvPr/>
          </p:nvSpPr>
          <p:spPr>
            <a:xfrm>
              <a:off x="8534979" y="3828004"/>
              <a:ext cx="1756330" cy="1153488"/>
            </a:xfrm>
            <a:prstGeom prst="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4194636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7" grpId="0" animBg="1"/>
      <p:bldP spid="34" grpId="0" animBg="1"/>
      <p:bldP spid="3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IoT Power Management">
            <a:extLst>
              <a:ext uri="{FF2B5EF4-FFF2-40B4-BE49-F238E27FC236}">
                <a16:creationId xmlns:a16="http://schemas.microsoft.com/office/drawing/2014/main" id="{46ECB3ED-E9B9-4CA7-BD77-0F20654B34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28" t="11071" r="17690" b="10896"/>
          <a:stretch/>
        </p:blipFill>
        <p:spPr bwMode="auto">
          <a:xfrm>
            <a:off x="9525" y="5393006"/>
            <a:ext cx="1464993" cy="146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C70E65E-6D1D-4B65-8564-13836D36E795}"/>
              </a:ext>
            </a:extLst>
          </p:cNvPr>
          <p:cNvSpPr/>
          <p:nvPr/>
        </p:nvSpPr>
        <p:spPr>
          <a:xfrm rot="5400000">
            <a:off x="8578368" y="3220641"/>
            <a:ext cx="6874669" cy="400050"/>
          </a:xfrm>
          <a:prstGeom prst="rect">
            <a:avLst/>
          </a:prstGeom>
          <a:solidFill>
            <a:srgbClr val="194B89"/>
          </a:solidFill>
          <a:ln>
            <a:solidFill>
              <a:srgbClr val="194B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B58016-D133-4B6B-AEAB-99495F16BB75}"/>
              </a:ext>
            </a:extLst>
          </p:cNvPr>
          <p:cNvSpPr txBox="1"/>
          <p:nvPr/>
        </p:nvSpPr>
        <p:spPr>
          <a:xfrm>
            <a:off x="1354250" y="1242430"/>
            <a:ext cx="8438927" cy="11192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20" dirty="0">
                <a:latin typeface="HelveticaNeue"/>
              </a:rPr>
              <a:t>The </a:t>
            </a:r>
            <a:r>
              <a:rPr lang="en-GB" sz="1820" dirty="0">
                <a:solidFill>
                  <a:schemeClr val="accent1">
                    <a:lumMod val="75000"/>
                  </a:schemeClr>
                </a:solidFill>
                <a:latin typeface="HelveticaNeue"/>
              </a:rPr>
              <a:t>Microcontroller</a:t>
            </a:r>
            <a:r>
              <a:rPr lang="en-GB" sz="1820" dirty="0">
                <a:latin typeface="HelveticaNeue"/>
              </a:rPr>
              <a:t> a is device that can process </a:t>
            </a:r>
            <a:r>
              <a:rPr lang="en-GB" sz="1820" dirty="0">
                <a:solidFill>
                  <a:schemeClr val="accent1">
                    <a:lumMod val="75000"/>
                  </a:schemeClr>
                </a:solidFill>
                <a:latin typeface="HelveticaNeue"/>
              </a:rPr>
              <a:t>one</a:t>
            </a:r>
            <a:r>
              <a:rPr lang="en-GB" sz="1820" dirty="0">
                <a:latin typeface="HelveticaNeue"/>
              </a:rPr>
              <a:t> action at a time.  For this project we are using the providing power for a </a:t>
            </a:r>
            <a:r>
              <a:rPr lang="en-GB" sz="1820" dirty="0">
                <a:solidFill>
                  <a:schemeClr val="accent1">
                    <a:lumMod val="75000"/>
                  </a:schemeClr>
                </a:solidFill>
                <a:latin typeface="HelveticaNeue"/>
              </a:rPr>
              <a:t>Ardunio MKR1010 </a:t>
            </a:r>
            <a:r>
              <a:rPr lang="en-GB" sz="1820" dirty="0" err="1">
                <a:solidFill>
                  <a:schemeClr val="accent1">
                    <a:lumMod val="75000"/>
                  </a:schemeClr>
                </a:solidFill>
                <a:latin typeface="HelveticaNeue"/>
              </a:rPr>
              <a:t>WiFi</a:t>
            </a:r>
            <a:r>
              <a:rPr lang="en-GB" sz="1820" dirty="0">
                <a:solidFill>
                  <a:schemeClr val="accent1">
                    <a:lumMod val="75000"/>
                  </a:schemeClr>
                </a:solidFill>
                <a:latin typeface="HelveticaNeue"/>
              </a:rPr>
              <a:t>. </a:t>
            </a:r>
            <a:r>
              <a:rPr lang="en-GB" sz="1820" dirty="0">
                <a:latin typeface="HelveticaNeue"/>
              </a:rPr>
              <a:t>Other than sending our data over </a:t>
            </a:r>
            <a:r>
              <a:rPr lang="en-GB" sz="1820" dirty="0" err="1">
                <a:latin typeface="HelveticaNeue"/>
              </a:rPr>
              <a:t>WiFi</a:t>
            </a:r>
            <a:r>
              <a:rPr lang="en-GB" sz="1820" dirty="0">
                <a:latin typeface="HelveticaNeue"/>
              </a:rPr>
              <a:t> and sensors it serves another function.  </a:t>
            </a:r>
            <a:endParaRPr lang="en-GB" sz="1820" baseline="-25000" dirty="0">
              <a:latin typeface="HelveticaNeue"/>
            </a:endParaRPr>
          </a:p>
          <a:p>
            <a:endParaRPr lang="en-GB" sz="1820" baseline="-25000" dirty="0">
              <a:latin typeface="HelveticaNeue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D0DE25-9A5B-4C9A-AE29-378CE9BEB346}"/>
              </a:ext>
            </a:extLst>
          </p:cNvPr>
          <p:cNvSpPr txBox="1"/>
          <p:nvPr/>
        </p:nvSpPr>
        <p:spPr>
          <a:xfrm>
            <a:off x="2293013" y="231391"/>
            <a:ext cx="72921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chemeClr val="bg2">
                    <a:lumMod val="25000"/>
                  </a:schemeClr>
                </a:solidFill>
                <a:latin typeface="3ds" panose="02000503020000020004" pitchFamily="2" charset="0"/>
              </a:rPr>
              <a:t>Analogue to Digital Converter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374DB3F-FBE9-40C4-9ABA-B9991BF64B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8865" y="6134793"/>
            <a:ext cx="1576589" cy="723206"/>
          </a:xfrm>
          <a:prstGeom prst="rect">
            <a:avLst/>
          </a:prstGeom>
        </p:spPr>
      </p:pic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B8868298-4D38-4771-B7AE-F5DD63D15DAC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5071" y="147784"/>
            <a:ext cx="1837078" cy="839759"/>
          </a:xfrm>
          <a:prstGeom prst="rect">
            <a:avLst/>
          </a:prstGeom>
        </p:spPr>
      </p:pic>
      <p:pic>
        <p:nvPicPr>
          <p:cNvPr id="13" name="Picture 12" descr="A circuit board&#10;&#10;Description automatically generated">
            <a:extLst>
              <a:ext uri="{FF2B5EF4-FFF2-40B4-BE49-F238E27FC236}">
                <a16:creationId xmlns:a16="http://schemas.microsoft.com/office/drawing/2014/main" id="{FB28CF01-0D08-4A44-BE03-1ABD31C9D82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86" t="25604" r="12298" b="24576"/>
          <a:stretch/>
        </p:blipFill>
        <p:spPr>
          <a:xfrm rot="16200000">
            <a:off x="8701068" y="2330846"/>
            <a:ext cx="3750197" cy="1565976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13203EF2-2900-4C39-A0A6-EF957D2EF753}"/>
              </a:ext>
            </a:extLst>
          </p:cNvPr>
          <p:cNvSpPr/>
          <p:nvPr/>
        </p:nvSpPr>
        <p:spPr>
          <a:xfrm>
            <a:off x="1354250" y="2493534"/>
            <a:ext cx="7789750" cy="465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820" baseline="-25000" dirty="0">
                <a:latin typeface="HelveticaNeue"/>
              </a:rPr>
              <a:t>That function is the Analogue Digital Converter (ADC) this takes the voltage reading as wave, much like the right hand side of the icon and converts into a number consisting of 1s and 0s (Binary)</a:t>
            </a:r>
          </a:p>
        </p:txBody>
      </p:sp>
    </p:spTree>
    <p:extLst>
      <p:ext uri="{BB962C8B-B14F-4D97-AF65-F5344CB8AC3E}">
        <p14:creationId xmlns:p14="http://schemas.microsoft.com/office/powerpoint/2010/main" val="3677404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IoT Power Management">
            <a:extLst>
              <a:ext uri="{FF2B5EF4-FFF2-40B4-BE49-F238E27FC236}">
                <a16:creationId xmlns:a16="http://schemas.microsoft.com/office/drawing/2014/main" id="{AB56906E-A5BF-4A43-B5A5-A4D35A1021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28" t="11071" r="17690" b="10896"/>
          <a:stretch/>
        </p:blipFill>
        <p:spPr bwMode="auto">
          <a:xfrm>
            <a:off x="9525" y="5388348"/>
            <a:ext cx="1469651" cy="1469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1F822E3-A136-4C05-A248-D51173F93D31}"/>
              </a:ext>
            </a:extLst>
          </p:cNvPr>
          <p:cNvSpPr/>
          <p:nvPr/>
        </p:nvSpPr>
        <p:spPr>
          <a:xfrm rot="5400000">
            <a:off x="8578368" y="3220641"/>
            <a:ext cx="6874669" cy="400050"/>
          </a:xfrm>
          <a:prstGeom prst="rect">
            <a:avLst/>
          </a:prstGeom>
          <a:solidFill>
            <a:srgbClr val="194B89"/>
          </a:solidFill>
          <a:ln>
            <a:solidFill>
              <a:srgbClr val="194B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Picture 7" descr="A close up of a device&#10;&#10;Description automatically generated">
            <a:extLst>
              <a:ext uri="{FF2B5EF4-FFF2-40B4-BE49-F238E27FC236}">
                <a16:creationId xmlns:a16="http://schemas.microsoft.com/office/drawing/2014/main" id="{D121135D-650E-48D8-AB3E-73C74192B3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2078" y="3698474"/>
            <a:ext cx="1933575" cy="21812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E584233-0115-44F7-90ED-7F748B2E40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128476" y="2522973"/>
            <a:ext cx="1857375" cy="3267075"/>
          </a:xfrm>
          <a:prstGeom prst="rect">
            <a:avLst/>
          </a:prstGeom>
        </p:spPr>
      </p:pic>
      <p:pic>
        <p:nvPicPr>
          <p:cNvPr id="16" name="Picture 15" descr="A close up of a device&#10;&#10;Description automatically generated">
            <a:extLst>
              <a:ext uri="{FF2B5EF4-FFF2-40B4-BE49-F238E27FC236}">
                <a16:creationId xmlns:a16="http://schemas.microsoft.com/office/drawing/2014/main" id="{877B6725-5F56-4A29-999B-D6D8CC1D7B3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14" y="771595"/>
            <a:ext cx="3571862" cy="2783541"/>
          </a:xfrm>
          <a:prstGeom prst="rect">
            <a:avLst/>
          </a:prstGeom>
        </p:spPr>
      </p:pic>
      <p:pic>
        <p:nvPicPr>
          <p:cNvPr id="18" name="Picture 17" descr="A close up of a device&#10;&#10;Description automatically generated">
            <a:extLst>
              <a:ext uri="{FF2B5EF4-FFF2-40B4-BE49-F238E27FC236}">
                <a16:creationId xmlns:a16="http://schemas.microsoft.com/office/drawing/2014/main" id="{EDB71E5F-7FD6-49C3-BCC9-696884EC09D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676" y="717806"/>
            <a:ext cx="3048000" cy="22860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9D8B01E-5EE5-4A5D-8133-805041783EA2}"/>
              </a:ext>
            </a:extLst>
          </p:cNvPr>
          <p:cNvSpPr txBox="1"/>
          <p:nvPr/>
        </p:nvSpPr>
        <p:spPr>
          <a:xfrm>
            <a:off x="3375212" y="197629"/>
            <a:ext cx="36853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chemeClr val="bg2">
                    <a:lumMod val="25000"/>
                  </a:schemeClr>
                </a:solidFill>
                <a:latin typeface="3ds" panose="02000503020000020004" pitchFamily="2" charset="0"/>
              </a:rPr>
              <a:t>Project Sensors</a:t>
            </a:r>
          </a:p>
        </p:txBody>
      </p:sp>
      <p:pic>
        <p:nvPicPr>
          <p:cNvPr id="20" name="Picture 19" descr="A picture containing object&#10;&#10;Description automatically generated">
            <a:extLst>
              <a:ext uri="{FF2B5EF4-FFF2-40B4-BE49-F238E27FC236}">
                <a16:creationId xmlns:a16="http://schemas.microsoft.com/office/drawing/2014/main" id="{84D6A698-1D8A-4E49-BFE8-C779D4619DB0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0608" y="51487"/>
            <a:ext cx="923330" cy="92333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4A8A09AA-77BC-4F18-A10E-3602AF130FB6}"/>
              </a:ext>
            </a:extLst>
          </p:cNvPr>
          <p:cNvSpPr/>
          <p:nvPr/>
        </p:nvSpPr>
        <p:spPr>
          <a:xfrm>
            <a:off x="725008" y="3362293"/>
            <a:ext cx="27207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HelveticaNeue"/>
              </a:rPr>
              <a:t>Dust Concentration Sensor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53FA097-C6D2-45C2-8865-0066A976590B}"/>
              </a:ext>
            </a:extLst>
          </p:cNvPr>
          <p:cNvSpPr/>
          <p:nvPr/>
        </p:nvSpPr>
        <p:spPr>
          <a:xfrm>
            <a:off x="3445796" y="5865519"/>
            <a:ext cx="27207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HelveticaNeue"/>
              </a:rPr>
              <a:t>Light Intensity Sensor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D9D7BB0-969E-4FE7-B1D4-093837449124}"/>
              </a:ext>
            </a:extLst>
          </p:cNvPr>
          <p:cNvSpPr/>
          <p:nvPr/>
        </p:nvSpPr>
        <p:spPr>
          <a:xfrm>
            <a:off x="6880888" y="2615576"/>
            <a:ext cx="27207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HelveticaNeue"/>
              </a:rPr>
              <a:t>MQ5 Gas Sensor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BE21C56-A126-4BAD-AD20-AC6C54CE4F03}"/>
              </a:ext>
            </a:extLst>
          </p:cNvPr>
          <p:cNvSpPr/>
          <p:nvPr/>
        </p:nvSpPr>
        <p:spPr>
          <a:xfrm>
            <a:off x="8339329" y="5065182"/>
            <a:ext cx="39055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HelveticaNeue"/>
              </a:rPr>
              <a:t>BME680 Pressure, Humidity and Temperature, VOC Sensor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F74384E-0615-423D-B44B-27FD3F67F25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8865" y="6134793"/>
            <a:ext cx="1576589" cy="723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9262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IoT Power Management">
            <a:extLst>
              <a:ext uri="{FF2B5EF4-FFF2-40B4-BE49-F238E27FC236}">
                <a16:creationId xmlns:a16="http://schemas.microsoft.com/office/drawing/2014/main" id="{F9844D2D-635D-44A0-B958-1E4C392461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28" t="11071" r="17690" b="10896"/>
          <a:stretch/>
        </p:blipFill>
        <p:spPr bwMode="auto">
          <a:xfrm>
            <a:off x="9525" y="5388348"/>
            <a:ext cx="1469651" cy="1469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D476336-A01A-47A0-975E-B9D85496F266}"/>
              </a:ext>
            </a:extLst>
          </p:cNvPr>
          <p:cNvSpPr/>
          <p:nvPr/>
        </p:nvSpPr>
        <p:spPr>
          <a:xfrm rot="5400000">
            <a:off x="8578368" y="3220641"/>
            <a:ext cx="6874669" cy="400050"/>
          </a:xfrm>
          <a:prstGeom prst="rect">
            <a:avLst/>
          </a:prstGeom>
          <a:solidFill>
            <a:srgbClr val="194B89"/>
          </a:solidFill>
          <a:ln>
            <a:solidFill>
              <a:srgbClr val="194B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A75D75-D1DC-4ACC-A162-A04A5C0F3B5F}"/>
              </a:ext>
            </a:extLst>
          </p:cNvPr>
          <p:cNvSpPr txBox="1"/>
          <p:nvPr/>
        </p:nvSpPr>
        <p:spPr>
          <a:xfrm>
            <a:off x="3375212" y="197629"/>
            <a:ext cx="36853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chemeClr val="bg2">
                    <a:lumMod val="25000"/>
                  </a:schemeClr>
                </a:solidFill>
                <a:latin typeface="3ds" panose="02000503020000020004" pitchFamily="2" charset="0"/>
              </a:rPr>
              <a:t>Dust Sensor</a:t>
            </a:r>
          </a:p>
        </p:txBody>
      </p:sp>
      <p:pic>
        <p:nvPicPr>
          <p:cNvPr id="9" name="Picture 8" descr="A picture containing object&#10;&#10;Description automatically generated">
            <a:extLst>
              <a:ext uri="{FF2B5EF4-FFF2-40B4-BE49-F238E27FC236}">
                <a16:creationId xmlns:a16="http://schemas.microsoft.com/office/drawing/2014/main" id="{CCD379EC-9AF2-4339-BC08-EAF2C4B297BF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0608" y="51487"/>
            <a:ext cx="923330" cy="923330"/>
          </a:xfrm>
          <a:prstGeom prst="rect">
            <a:avLst/>
          </a:prstGeom>
        </p:spPr>
      </p:pic>
      <p:pic>
        <p:nvPicPr>
          <p:cNvPr id="10" name="Picture 9" descr="A close up of a device&#10;&#10;Description automatically generated">
            <a:extLst>
              <a:ext uri="{FF2B5EF4-FFF2-40B4-BE49-F238E27FC236}">
                <a16:creationId xmlns:a16="http://schemas.microsoft.com/office/drawing/2014/main" id="{F546824C-964E-4C07-867C-BDF76F6B4EE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9" t="7088" r="5316" b="6634"/>
          <a:stretch/>
        </p:blipFill>
        <p:spPr>
          <a:xfrm>
            <a:off x="9027607" y="1488397"/>
            <a:ext cx="2696077" cy="1989717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D6C4503-2E09-4487-BB00-9BE7FDE142D2}"/>
              </a:ext>
            </a:extLst>
          </p:cNvPr>
          <p:cNvSpPr/>
          <p:nvPr/>
        </p:nvSpPr>
        <p:spPr>
          <a:xfrm>
            <a:off x="200738" y="1075385"/>
            <a:ext cx="745684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222222"/>
                </a:solidFill>
                <a:latin typeface="HelveticaNeue"/>
              </a:rPr>
              <a:t>Good indication of the air quality in a environment by measuring the dust concentration.</a:t>
            </a:r>
          </a:p>
          <a:p>
            <a:r>
              <a:rPr lang="en-GB" dirty="0">
                <a:solidFill>
                  <a:srgbClr val="222222"/>
                </a:solidFill>
                <a:latin typeface="HelveticaNeue"/>
              </a:rPr>
              <a:t>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80254A0-66A7-45E7-A46C-DE1CA7B82896}"/>
              </a:ext>
            </a:extLst>
          </p:cNvPr>
          <p:cNvSpPr/>
          <p:nvPr/>
        </p:nvSpPr>
        <p:spPr>
          <a:xfrm>
            <a:off x="9027607" y="3449950"/>
            <a:ext cx="27793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222222"/>
                </a:solidFill>
                <a:latin typeface="HelveticaNeue"/>
              </a:rPr>
              <a:t>Unit: pcs/L or pcs/0.01cf. 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A93386-7B83-4ED7-96E7-CDC5464DC558}"/>
              </a:ext>
            </a:extLst>
          </p:cNvPr>
          <p:cNvSpPr/>
          <p:nvPr/>
        </p:nvSpPr>
        <p:spPr>
          <a:xfrm>
            <a:off x="200738" y="1919601"/>
            <a:ext cx="555283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222222"/>
                </a:solidFill>
                <a:latin typeface="HelveticaNeue"/>
              </a:rPr>
              <a:t>The Particulate Matter level (PM level) in the air is measured by counting the Low Pulse Occupancy time (LPO time) in given time unit.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rgbClr val="222222"/>
              </a:solidFill>
              <a:latin typeface="HelveticaNeu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222222"/>
                </a:solidFill>
                <a:latin typeface="HelveticaNeue"/>
              </a:rPr>
              <a:t>LPO time is proportional to PM </a:t>
            </a:r>
            <a:r>
              <a:rPr lang="en-GB" dirty="0">
                <a:solidFill>
                  <a:srgbClr val="FF0000"/>
                </a:solidFill>
                <a:latin typeface="HelveticaNeue"/>
              </a:rPr>
              <a:t>con</a:t>
            </a:r>
            <a:r>
              <a:rPr lang="en-GB" dirty="0">
                <a:solidFill>
                  <a:srgbClr val="222222"/>
                </a:solidFill>
                <a:latin typeface="HelveticaNeue"/>
              </a:rPr>
              <a:t>centration. This sensor can provide reliable data for air purifier systems; it is responsive to PM of diameter 1μm.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rgbClr val="222222"/>
              </a:solidFill>
              <a:latin typeface="HelveticaNeu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HelveticaNeue"/>
              </a:rPr>
              <a:t>This sensor uses counting method to measure dust </a:t>
            </a:r>
            <a:r>
              <a:rPr lang="en-GB" dirty="0">
                <a:solidFill>
                  <a:srgbClr val="FF0000"/>
                </a:solidFill>
                <a:latin typeface="HelveticaNeue"/>
              </a:rPr>
              <a:t>con</a:t>
            </a:r>
            <a:r>
              <a:rPr lang="en-GB" dirty="0">
                <a:latin typeface="HelveticaNeue"/>
              </a:rPr>
              <a:t>centration, not weighing method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43A7706-BF47-4C2E-8858-F30CD995DBC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8865" y="6134793"/>
            <a:ext cx="1576589" cy="72320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 Box 2">
                <a:extLst>
                  <a:ext uri="{FF2B5EF4-FFF2-40B4-BE49-F238E27FC236}">
                    <a16:creationId xmlns:a16="http://schemas.microsoft.com/office/drawing/2014/main" id="{A1674A34-BC2A-498F-9798-FEAD9B1BE3F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26496" y="1468701"/>
                <a:ext cx="3189783" cy="22479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GB" sz="12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Get </a:t>
                </a:r>
                <a:r>
                  <a:rPr lang="en-GB" sz="1200" dirty="0">
                    <a:solidFill>
                      <a:srgbClr val="FF0000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Con</a:t>
                </a:r>
                <a:endParaRPr lang="en-GB" sz="1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2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12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𝐿𝑜𝑤</m:t>
                          </m:r>
                        </m:e>
                        <m:sub>
                          <m:r>
                            <a:rPr lang="en-GB" sz="12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𝑂𝑐𝑐</m:t>
                          </m:r>
                        </m:sub>
                      </m:sSub>
                      <m:r>
                        <a:rPr lang="en-GB" sz="12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GB" sz="12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12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𝐿𝑜𝑤</m:t>
                          </m:r>
                        </m:e>
                        <m:sub>
                          <m:r>
                            <a:rPr lang="en-GB" sz="12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𝑂𝑐𝑐</m:t>
                          </m:r>
                        </m:sub>
                      </m:sSub>
                      <m:r>
                        <a:rPr lang="en-GB" sz="12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GB" sz="12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𝐷𝑢𝑟𝑎𝑡𝑖𝑜𝑛</m:t>
                      </m:r>
                    </m:oMath>
                  </m:oMathPara>
                </a14:m>
                <a:endParaRPr lang="en-GB" sz="1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GB" sz="12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GB" sz="1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𝑅</m:t>
                      </m:r>
                      <m:r>
                        <a:rPr lang="en-GB" sz="12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 </m:t>
                      </m:r>
                      <m:f>
                        <m:fPr>
                          <m:ctrlPr>
                            <a:rPr lang="en-GB" sz="12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sz="12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2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𝐿𝑜𝑤</m:t>
                              </m:r>
                            </m:e>
                            <m:sub>
                              <m:r>
                                <a:rPr lang="en-GB" sz="12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𝑂𝑐𝑐</m:t>
                              </m:r>
                            </m:sub>
                          </m:sSub>
                          <m:r>
                            <a:rPr lang="en-GB" sz="12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num>
                        <m:den>
                          <m:sSub>
                            <m:sSubPr>
                              <m:ctrlPr>
                                <a:rPr lang="en-GB" sz="12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2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𝑆𝑎𝑚𝑝𝑙𝑒</m:t>
                              </m:r>
                            </m:e>
                            <m:sub>
                              <m:r>
                                <a:rPr lang="en-GB" sz="12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sub>
                          </m:sSub>
                          <m:r>
                            <a:rPr lang="en-GB" sz="12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∙10.00</m:t>
                          </m:r>
                        </m:den>
                      </m:f>
                    </m:oMath>
                  </m:oMathPara>
                </a14:m>
                <a:endParaRPr lang="en-GB" sz="1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GB" sz="12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GB" sz="1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i="1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𝐶𝑜𝑛</m:t>
                      </m:r>
                      <m:r>
                        <a:rPr lang="en-GB" sz="12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=1.1 ∙ </m:t>
                      </m:r>
                      <m:sSup>
                        <m:sSupPr>
                          <m:ctrlPr>
                            <a:rPr lang="en-GB" sz="12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GB" sz="12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GB" sz="12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p>
                      </m:sSup>
                      <m:r>
                        <a:rPr lang="en-GB" sz="12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−3.8 ∙ </m:t>
                      </m:r>
                      <m:sSup>
                        <m:sSupPr>
                          <m:ctrlPr>
                            <a:rPr lang="en-GB" sz="12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GB" sz="12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GB" sz="12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12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+520−</m:t>
                      </m:r>
                      <m:r>
                        <a:rPr lang="en-GB" sz="12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𝑅</m:t>
                      </m:r>
                      <m:r>
                        <a:rPr lang="en-GB" sz="12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+0.62 </m:t>
                      </m:r>
                    </m:oMath>
                  </m:oMathPara>
                </a14:m>
                <a:endParaRPr lang="en-GB" sz="1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GB" sz="1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GB" sz="1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</mc:Choice>
        <mc:Fallback>
          <p:sp>
            <p:nvSpPr>
              <p:cNvPr id="16" name="Text Box 2">
                <a:extLst>
                  <a:ext uri="{FF2B5EF4-FFF2-40B4-BE49-F238E27FC236}">
                    <a16:creationId xmlns:a16="http://schemas.microsoft.com/office/drawing/2014/main" id="{A1674A34-BC2A-498F-9798-FEAD9B1BE3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26496" y="1468701"/>
                <a:ext cx="3189783" cy="22479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 Box 2">
                <a:extLst>
                  <a:ext uri="{FF2B5EF4-FFF2-40B4-BE49-F238E27FC236}">
                    <a16:creationId xmlns:a16="http://schemas.microsoft.com/office/drawing/2014/main" id="{DB11D2CE-CCDF-4660-88A0-A1363EDAA0A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554378" y="4234706"/>
                <a:ext cx="6169306" cy="175082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GB" sz="16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Get </a:t>
                </a:r>
                <a:r>
                  <a:rPr lang="en-GB" sz="1600" dirty="0">
                    <a:solidFill>
                      <a:srgbClr val="FF0000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Con</a:t>
                </a:r>
                <a:endParaRPr lang="en-GB" sz="1600" dirty="0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5</m:t>
                          </m:r>
                          <m:r>
                            <a:rPr lang="en-GB" sz="16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000</m:t>
                          </m:r>
                        </m:e>
                        <m:sub>
                          <m:r>
                            <a:rPr lang="en-GB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𝑚𝑠</m:t>
                          </m:r>
                        </m:sub>
                      </m:sSub>
                      <m:r>
                        <a:rPr lang="en-GB" sz="16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5</m:t>
                          </m:r>
                          <m:r>
                            <a:rPr lang="en-GB" sz="16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0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0</m:t>
                          </m:r>
                          <m:r>
                            <a:rPr lang="en-GB" sz="16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  <m:sub>
                          <m:r>
                            <a:rPr lang="en-GB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𝑚𝑠</m:t>
                          </m:r>
                        </m:sub>
                      </m:sSub>
                      <m:r>
                        <a:rPr lang="en-GB" sz="16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1600" i="1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10000</m:t>
                          </m:r>
                        </m:e>
                        <m:sub>
                          <m:r>
                            <a:rPr lang="en-GB" sz="1600" b="0" i="1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𝑚𝑠</m:t>
                          </m:r>
                        </m:sub>
                      </m:sSub>
                    </m:oMath>
                  </m:oMathPara>
                </a14:m>
                <a:endParaRPr lang="en-GB" sz="1600" b="0" i="1" dirty="0">
                  <a:effectLst/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GB" sz="16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0.05</m:t>
                      </m:r>
                      <m:r>
                        <a:rPr lang="en-GB" sz="16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 </m:t>
                      </m:r>
                      <m:f>
                        <m:fPr>
                          <m:ctrlPr>
                            <a:rPr lang="en-GB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sz="1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000</m:t>
                              </m:r>
                            </m:e>
                            <m:sub>
                              <m:r>
                                <a:rPr lang="en-GB" sz="1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𝑚𝑠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GB" sz="1600" i="1" smtClea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b="0" i="1" smtClea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30000</m:t>
                              </m:r>
                            </m:e>
                            <m:sub>
                              <m:r>
                                <a:rPr lang="en-GB" sz="1600" b="0" i="1" smtClea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𝑚𝑠</m:t>
                              </m:r>
                            </m:sub>
                          </m:sSub>
                          <m:r>
                            <a:rPr lang="en-GB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∙10.00</m:t>
                          </m:r>
                        </m:den>
                      </m:f>
                    </m:oMath>
                  </m:oMathPara>
                </a14:m>
                <a:endParaRPr lang="en-GB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GB" sz="1600" dirty="0">
                    <a:solidFill>
                      <a:srgbClr val="FF0000"/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520 pcs/0.01cf </a:t>
                </a:r>
                <a14:m>
                  <m:oMath xmlns:m="http://schemas.openxmlformats.org/officeDocument/2006/math">
                    <m:r>
                      <a:rPr lang="en-GB" sz="16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=1.1 ∙ </m:t>
                    </m:r>
                    <m:sSup>
                      <m:sSupPr>
                        <m:ctrlPr>
                          <a:rPr lang="en-GB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GB" sz="16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0.05</m:t>
                        </m:r>
                      </m:e>
                      <m:sup>
                        <m:r>
                          <a:rPr lang="en-GB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p>
                    <m:r>
                      <a:rPr lang="en-GB" sz="16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−3.8 ∙ </m:t>
                    </m:r>
                    <m:sSup>
                      <m:sSupPr>
                        <m:ctrlPr>
                          <a:rPr lang="en-GB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GB" sz="16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0.05</m:t>
                        </m:r>
                      </m:e>
                      <m:sup>
                        <m:r>
                          <a:rPr lang="en-GB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GB" sz="16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+520−</m:t>
                    </m:r>
                    <m:r>
                      <a:rPr lang="en-GB" sz="16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0.05</m:t>
                    </m:r>
                    <m:r>
                      <a:rPr lang="en-GB" sz="16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+0.62 </m:t>
                    </m:r>
                  </m:oMath>
                </a14:m>
                <a:endParaRPr lang="en-GB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GB" sz="1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GB" sz="1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</mc:Choice>
        <mc:Fallback>
          <p:sp>
            <p:nvSpPr>
              <p:cNvPr id="17" name="Text Box 2">
                <a:extLst>
                  <a:ext uri="{FF2B5EF4-FFF2-40B4-BE49-F238E27FC236}">
                    <a16:creationId xmlns:a16="http://schemas.microsoft.com/office/drawing/2014/main" id="{DB11D2CE-CCDF-4660-88A0-A1363EDAA0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54378" y="4234706"/>
                <a:ext cx="6169306" cy="1750826"/>
              </a:xfrm>
              <a:prstGeom prst="rect">
                <a:avLst/>
              </a:prstGeom>
              <a:blipFill>
                <a:blip r:embed="rId8"/>
                <a:stretch>
                  <a:fillRect t="-346" b="-1730"/>
                </a:stretch>
              </a:blip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>
            <a:extLst>
              <a:ext uri="{FF2B5EF4-FFF2-40B4-BE49-F238E27FC236}">
                <a16:creationId xmlns:a16="http://schemas.microsoft.com/office/drawing/2014/main" id="{411D06E2-CB8F-4947-9A80-99121DE60BA6}"/>
              </a:ext>
            </a:extLst>
          </p:cNvPr>
          <p:cNvSpPr/>
          <p:nvPr/>
        </p:nvSpPr>
        <p:spPr>
          <a:xfrm>
            <a:off x="8113107" y="3893538"/>
            <a:ext cx="1082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222222"/>
                </a:solidFill>
                <a:latin typeface="HelveticaNeue"/>
              </a:rPr>
              <a:t>Example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73246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IoT Power Management">
            <a:extLst>
              <a:ext uri="{FF2B5EF4-FFF2-40B4-BE49-F238E27FC236}">
                <a16:creationId xmlns:a16="http://schemas.microsoft.com/office/drawing/2014/main" id="{F9844D2D-635D-44A0-B958-1E4C392461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duotone>
              <a:prstClr val="black"/>
              <a:srgbClr val="7030A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28" t="11071" r="17690" b="10896"/>
          <a:stretch/>
        </p:blipFill>
        <p:spPr bwMode="auto">
          <a:xfrm>
            <a:off x="9525" y="5388348"/>
            <a:ext cx="1469651" cy="1469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D476336-A01A-47A0-975E-B9D85496F266}"/>
              </a:ext>
            </a:extLst>
          </p:cNvPr>
          <p:cNvSpPr/>
          <p:nvPr/>
        </p:nvSpPr>
        <p:spPr>
          <a:xfrm rot="5400000">
            <a:off x="8578368" y="3220641"/>
            <a:ext cx="6874669" cy="400050"/>
          </a:xfrm>
          <a:prstGeom prst="rect">
            <a:avLst/>
          </a:prstGeom>
          <a:solidFill>
            <a:srgbClr val="194B89"/>
          </a:solidFill>
          <a:ln>
            <a:solidFill>
              <a:srgbClr val="194B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A75D75-D1DC-4ACC-A162-A04A5C0F3B5F}"/>
              </a:ext>
            </a:extLst>
          </p:cNvPr>
          <p:cNvSpPr txBox="1"/>
          <p:nvPr/>
        </p:nvSpPr>
        <p:spPr>
          <a:xfrm>
            <a:off x="3375212" y="197629"/>
            <a:ext cx="36853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chemeClr val="bg2">
                    <a:lumMod val="25000"/>
                  </a:schemeClr>
                </a:solidFill>
                <a:latin typeface="3ds" panose="02000503020000020004" pitchFamily="2" charset="0"/>
              </a:rPr>
              <a:t>MQ5 Gas Sensor</a:t>
            </a:r>
          </a:p>
        </p:txBody>
      </p:sp>
      <p:pic>
        <p:nvPicPr>
          <p:cNvPr id="9" name="Picture 8" descr="A picture containing object&#10;&#10;Description automatically generated">
            <a:extLst>
              <a:ext uri="{FF2B5EF4-FFF2-40B4-BE49-F238E27FC236}">
                <a16:creationId xmlns:a16="http://schemas.microsoft.com/office/drawing/2014/main" id="{CCD379EC-9AF2-4339-BC08-EAF2C4B297BF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0608" y="51487"/>
            <a:ext cx="923330" cy="92333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D6C4503-2E09-4487-BB00-9BE7FDE142D2}"/>
              </a:ext>
            </a:extLst>
          </p:cNvPr>
          <p:cNvSpPr/>
          <p:nvPr/>
        </p:nvSpPr>
        <p:spPr>
          <a:xfrm>
            <a:off x="224117" y="1212425"/>
            <a:ext cx="775982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HelveticaNeue"/>
              </a:rPr>
              <a:t>The Grove - Gas Sensor(MQ5) module is useful for gas leakage detection (in home and industry). </a:t>
            </a:r>
          </a:p>
          <a:p>
            <a:endParaRPr lang="en-GB" dirty="0">
              <a:latin typeface="HelveticaNeue"/>
            </a:endParaRPr>
          </a:p>
        </p:txBody>
      </p:sp>
      <p:pic>
        <p:nvPicPr>
          <p:cNvPr id="11" name="Picture 10" descr="A close up of a device&#10;&#10;Description automatically generated">
            <a:extLst>
              <a:ext uri="{FF2B5EF4-FFF2-40B4-BE49-F238E27FC236}">
                <a16:creationId xmlns:a16="http://schemas.microsoft.com/office/drawing/2014/main" id="{15C161DC-19D3-4BE4-B2B4-EAC338FDD9B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5" t="21272" r="7513" b="16182"/>
          <a:stretch/>
        </p:blipFill>
        <p:spPr>
          <a:xfrm>
            <a:off x="8586396" y="1212232"/>
            <a:ext cx="2626822" cy="142979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BD86A6D-F7ED-4EA8-91BB-5F6E9413151F}"/>
              </a:ext>
            </a:extLst>
          </p:cNvPr>
          <p:cNvSpPr/>
          <p:nvPr/>
        </p:nvSpPr>
        <p:spPr>
          <a:xfrm>
            <a:off x="574527" y="2036002"/>
            <a:ext cx="730593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HelveticaNeue"/>
              </a:rPr>
              <a:t>It is suitable for detecting Hydrogen (H2), Liquid Petroleum Gas (LPG), Methane (CH4), Carbon-dioxide (C0) and ethanol/methanol. </a:t>
            </a:r>
          </a:p>
          <a:p>
            <a:endParaRPr lang="en-GB" dirty="0">
              <a:latin typeface="HelveticaNeu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HelveticaNeue"/>
              </a:rPr>
              <a:t>Graph shows how different readings means different gases have been detected. Note RS/R0 is the ratio between that which has been sensed and the normalised ideal condition.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5DD1FD6-A995-4A96-831C-D2D7E62E5EF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8865" y="6134793"/>
            <a:ext cx="1576589" cy="72320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0EBB771-7B74-4410-9D58-9BB80F110C9C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1353" r="896"/>
          <a:stretch/>
        </p:blipFill>
        <p:spPr>
          <a:xfrm>
            <a:off x="7637091" y="2884199"/>
            <a:ext cx="3704988" cy="325535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 Box 2">
                <a:extLst>
                  <a:ext uri="{FF2B5EF4-FFF2-40B4-BE49-F238E27FC236}">
                    <a16:creationId xmlns:a16="http://schemas.microsoft.com/office/drawing/2014/main" id="{B2443148-E28F-424C-BA47-FBC18F94A0E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12843" y="3909136"/>
                <a:ext cx="1524000" cy="223837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GB" sz="11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Get actual </a:t>
                </a:r>
                <a:r>
                  <a:rPr lang="en-GB" sz="1100" dirty="0">
                    <a:solidFill>
                      <a:srgbClr val="7030A0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ratio</a:t>
                </a:r>
                <a:endParaRPr lang="en-GB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GB" sz="11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 </m:t>
                      </m:r>
                      <m:f>
                        <m:fPr>
                          <m:ctrlP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𝐴𝐷𝐶</m:t>
                          </m:r>
                        </m:num>
                        <m:den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1024∗</m:t>
                          </m:r>
                          <m:sSub>
                            <m:sSubPr>
                              <m:ctrlPr>
                                <a:rPr lang="en-GB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GB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𝑖𝑛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GB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GB" sz="11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GB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𝑅𝑆</m:t>
                          </m:r>
                        </m:e>
                        <m:sub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𝑔𝑎𝑠</m:t>
                          </m:r>
                        </m:sub>
                      </m:sSub>
                      <m:r>
                        <a:rPr lang="en-GB" sz="11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 </m:t>
                      </m:r>
                      <m:f>
                        <m:fPr>
                          <m:ctrlP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GB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GB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𝑖𝑛</m:t>
                              </m:r>
                            </m:sub>
                          </m:sSub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 </m:t>
                          </m:r>
                          <m:sSub>
                            <m:sSubPr>
                              <m:ctrlPr>
                                <a:rPr lang="en-GB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GB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𝑜𝑢𝑡</m:t>
                              </m:r>
                            </m:sub>
                          </m:sSub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) </m:t>
                          </m:r>
                        </m:num>
                        <m:den>
                          <m:sSub>
                            <m:sSubPr>
                              <m:ctrlPr>
                                <a:rPr lang="en-GB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GB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𝑜𝑢𝑡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GB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GB" sz="11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GB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100" i="1">
                          <a:solidFill>
                            <a:srgbClr val="7030A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𝑟𝑎𝑡𝑖𝑜</m:t>
                      </m:r>
                      <m:r>
                        <a:rPr lang="en-GB" sz="11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 </m:t>
                      </m:r>
                      <m:f>
                        <m:fPr>
                          <m:ctrlP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𝑅𝑆</m:t>
                              </m:r>
                            </m:e>
                            <m:sub>
                              <m:r>
                                <a:rPr lang="en-GB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𝑔𝑎𝑠</m:t>
                              </m:r>
                            </m:sub>
                          </m:sSub>
                        </m:num>
                        <m:den>
                          <m:r>
                            <a:rPr lang="en-GB" sz="1100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𝑅𝑜</m:t>
                          </m:r>
                        </m:den>
                      </m:f>
                    </m:oMath>
                  </m:oMathPara>
                </a14:m>
                <a:endParaRPr lang="en-GB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GB" sz="1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GB" sz="1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</mc:Choice>
        <mc:Fallback xmlns="">
          <p:sp>
            <p:nvSpPr>
              <p:cNvPr id="12" name="Text Box 2">
                <a:extLst>
                  <a:ext uri="{FF2B5EF4-FFF2-40B4-BE49-F238E27FC236}">
                    <a16:creationId xmlns:a16="http://schemas.microsoft.com/office/drawing/2014/main" id="{B2443148-E28F-424C-BA47-FBC18F94A0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912843" y="3909136"/>
                <a:ext cx="1524000" cy="22383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 Box 2">
                <a:extLst>
                  <a:ext uri="{FF2B5EF4-FFF2-40B4-BE49-F238E27FC236}">
                    <a16:creationId xmlns:a16="http://schemas.microsoft.com/office/drawing/2014/main" id="{0422C6CD-2478-49B0-BE25-A52BB730E6A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04027" y="3915986"/>
                <a:ext cx="1524000" cy="22479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GB" sz="11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Get </a:t>
                </a:r>
                <a:r>
                  <a:rPr lang="en-GB" sz="1100" dirty="0">
                    <a:solidFill>
                      <a:srgbClr val="FF0000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Ro</a:t>
                </a:r>
                <a:endParaRPr lang="en-GB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GB" sz="11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 </m:t>
                      </m:r>
                      <m:f>
                        <m:fPr>
                          <m:ctrlP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𝐴𝐷𝐶</m:t>
                          </m:r>
                        </m:num>
                        <m:den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1024∗</m:t>
                          </m:r>
                          <m:sSub>
                            <m:sSubPr>
                              <m:ctrlPr>
                                <a:rPr lang="en-GB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GB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𝑖𝑛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GB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GB" sz="11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GB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𝑅𝑆</m:t>
                          </m:r>
                        </m:e>
                        <m:sub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𝑎𝑖𝑟</m:t>
                          </m:r>
                        </m:sub>
                      </m:sSub>
                      <m:r>
                        <a:rPr lang="en-GB" sz="11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 </m:t>
                      </m:r>
                      <m:f>
                        <m:fPr>
                          <m:ctrlP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GB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GB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𝑖𝑛</m:t>
                              </m:r>
                            </m:sub>
                          </m:sSub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 </m:t>
                          </m:r>
                          <m:sSub>
                            <m:sSubPr>
                              <m:ctrlPr>
                                <a:rPr lang="en-GB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GB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𝑜𝑢𝑡</m:t>
                              </m:r>
                            </m:sub>
                          </m:sSub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) </m:t>
                          </m:r>
                        </m:num>
                        <m:den>
                          <m:sSub>
                            <m:sSubPr>
                              <m:ctrlPr>
                                <a:rPr lang="en-GB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GB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𝑜𝑢𝑡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GB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GB" sz="11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GB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100" i="1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𝑅𝑜</m:t>
                      </m:r>
                      <m:r>
                        <a:rPr lang="en-GB" sz="11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 </m:t>
                      </m:r>
                      <m:f>
                        <m:fPr>
                          <m:ctrlP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𝑅𝑆</m:t>
                              </m:r>
                            </m:e>
                            <m:sub>
                              <m:r>
                                <a:rPr lang="en-GB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𝑎𝑖𝑟</m:t>
                              </m:r>
                            </m:sub>
                          </m:sSub>
                        </m:num>
                        <m:den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6.5</m:t>
                          </m:r>
                        </m:den>
                      </m:f>
                    </m:oMath>
                  </m:oMathPara>
                </a14:m>
                <a:endParaRPr lang="en-GB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GB" sz="1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GB" sz="1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</mc:Choice>
        <mc:Fallback xmlns="">
          <p:sp>
            <p:nvSpPr>
              <p:cNvPr id="13" name="Text Box 2">
                <a:extLst>
                  <a:ext uri="{FF2B5EF4-FFF2-40B4-BE49-F238E27FC236}">
                    <a16:creationId xmlns:a16="http://schemas.microsoft.com/office/drawing/2014/main" id="{0422C6CD-2478-49B0-BE25-A52BB730E6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104027" y="3915986"/>
                <a:ext cx="1524000" cy="224790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B818E650-E6C8-4BF4-B0AE-97B3EAC3BE38}"/>
              </a:ext>
            </a:extLst>
          </p:cNvPr>
          <p:cNvSpPr/>
          <p:nvPr/>
        </p:nvSpPr>
        <p:spPr>
          <a:xfrm>
            <a:off x="1417428" y="3880501"/>
            <a:ext cx="264828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HelveticaNeue"/>
              </a:rPr>
              <a:t>There is no one simple linear equation for the graph however, the </a:t>
            </a:r>
            <a:r>
              <a:rPr lang="en-GB" dirty="0">
                <a:solidFill>
                  <a:srgbClr val="FF0000"/>
                </a:solidFill>
                <a:latin typeface="HelveticaNeue"/>
              </a:rPr>
              <a:t>Ro</a:t>
            </a:r>
            <a:r>
              <a:rPr lang="en-GB" dirty="0">
                <a:latin typeface="HelveticaNeue"/>
              </a:rPr>
              <a:t> is worked out during a testing phase and then used in the actual implementation to get the </a:t>
            </a:r>
            <a:r>
              <a:rPr lang="en-GB" dirty="0">
                <a:solidFill>
                  <a:srgbClr val="7030A0"/>
                </a:solidFill>
                <a:latin typeface="HelveticaNeue"/>
              </a:rPr>
              <a:t>ratio</a:t>
            </a:r>
            <a:r>
              <a:rPr lang="en-GB" dirty="0">
                <a:latin typeface="HelveticaNeue"/>
              </a:rPr>
              <a:t> or RS/RO</a:t>
            </a:r>
          </a:p>
        </p:txBody>
      </p:sp>
    </p:spTree>
    <p:extLst>
      <p:ext uri="{BB962C8B-B14F-4D97-AF65-F5344CB8AC3E}">
        <p14:creationId xmlns:p14="http://schemas.microsoft.com/office/powerpoint/2010/main" val="1949126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1373</Words>
  <Application>Microsoft Office PowerPoint</Application>
  <PresentationFormat>Widescreen</PresentationFormat>
  <Paragraphs>217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3ds</vt:lpstr>
      <vt:lpstr>Arial</vt:lpstr>
      <vt:lpstr>Calibri</vt:lpstr>
      <vt:lpstr>Calibri Light</vt:lpstr>
      <vt:lpstr>Cambria Math</vt:lpstr>
      <vt:lpstr>HelveticaNeue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Richard Blair</dc:creator>
  <cp:lastModifiedBy>Richard Blair</cp:lastModifiedBy>
  <cp:revision>34</cp:revision>
  <dcterms:created xsi:type="dcterms:W3CDTF">2019-08-17T21:28:59Z</dcterms:created>
  <dcterms:modified xsi:type="dcterms:W3CDTF">2019-09-02T22:21:14Z</dcterms:modified>
</cp:coreProperties>
</file>