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472" autoAdjust="0"/>
  </p:normalViewPr>
  <p:slideViewPr>
    <p:cSldViewPr snapToGrid="0">
      <p:cViewPr varScale="1">
        <p:scale>
          <a:sx n="71" d="100"/>
          <a:sy n="71" d="100"/>
        </p:scale>
        <p:origin x="19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6E1B-3DE4-4082-8057-FA3E47C40905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AE9AA-FFB8-4A6F-835D-DFF20E695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78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8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aims to provide you with a thorough introduction to IoT.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introduces the key concepts of IoT, necessary in using and deploying IoT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the application of physical computing to sense the environment around you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34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aims to provide you with a thorough introduction to IoT.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introduces the key concepts of IoT, necessary in using and deploying IoT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the application of physical computing to sense the environment around you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455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6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C045-EE75-4159-815C-B2A08BECC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DDD56-25C0-4F6C-8C4D-48F8C1652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0303-4B19-4F84-9554-EF2CEF96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1C19-1EF0-40B1-8F15-8DD0C1D8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9366-3255-4796-A150-53A350B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4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A8F-A486-491F-907C-CA5E9296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EBF38-8A75-411E-B7AF-729C1D10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71C2-6A9D-4A77-8C89-0BACC2A8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14F0-E5FC-41C2-95A8-EF90FB99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710E-C928-450B-BA4F-65EEA94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78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3FAA-17D1-4406-B0D5-763739DD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02FF9-01CF-462D-A9E4-310177D3C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19CA-860D-4096-8E35-E41772BC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8A64B-40D6-445F-AB2F-2FE2C92C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2734-5CA0-49C2-9242-4E827992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4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2A04-E41C-442C-987E-384C010D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5E15-B4AD-4894-9191-27BD14FB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7599-3181-4EE8-853C-DD9A22D5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1C0A-2A08-4A3B-873E-38EDF340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BF68-839A-46C2-9F74-7389336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82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0E4-7C75-46FF-BB58-F6FE3A2E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D72B-89CB-4DB6-A321-DA656EDD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D572-8CEA-4347-BCC9-883A05A4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F6FB-943C-4AA9-A6C6-EE0D833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05E1-C36A-43D1-87DA-8D59965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A0D7-6280-4895-A759-509BE4E6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E0C2-99E3-4F17-809E-207B1E936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6682F-0910-4E01-847B-04DC032F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6453-F380-4BF3-9268-EA33D6AB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F08FA-2C31-4C62-ACD2-83288A55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80E9E-9D59-4733-BC10-BB727FA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0A60-DAFA-4CA0-8464-E942DDA0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03EB1-D794-4B7E-A747-3CF1F96F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B19C-26C2-4716-A3B3-8B8906892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92E0D-B067-4EE3-9441-CDDCC5978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226CA-1104-4522-9F6D-FE2B0445E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F3377-F187-4B3A-8989-03F6D854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54106-AD18-4A11-BF45-C216629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3D313-B488-4D39-82C6-248AF9CB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E17-F4E0-4A19-BEEF-9E36ED8C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F568E-F01A-418F-A2AE-74A21960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607E1-45E0-4518-96EE-097C41A0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F74EE-D78D-418A-9AED-EA6D6FB2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2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673FE-BAA1-47D7-89C6-7B3C9C0A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443A7-1FD4-4487-A0F6-C9BB2BDB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10B98-88CD-42B6-B0FA-062CA35D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50F1-19F3-49DC-B620-6D14820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B76D-6354-4B45-B297-6150D044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12580-642E-4C65-BF92-FCA90E18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6E926-E982-42F7-9558-6A108CAF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7F22F-E24B-4C7C-A3C1-3B04241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0DEDB-1767-4B1C-B6EE-45A44996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2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2F4A-B2C5-4062-A08A-A149C706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E49A3-7BD6-412C-A8CE-CA1CDE7A7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C9B7-FE88-4CFA-A857-AE118B58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B9DF1-6BA5-44EC-B1A1-18D41216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A0885-6BBF-46A7-8EDF-A24A0FB2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DFD2-2659-4738-A3E7-C3BA597A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2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D5B18-A668-41FF-8DF7-58AE3807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D906-DBB3-4BF2-8992-7B47F84B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1A57-4B7C-4989-BC78-21E4448CE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DC46-661E-48B2-857C-F62253F6C9C2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738E-60BD-4E5D-A651-6286839D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2672-78CE-43A9-BE46-25B1FF15F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3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List_of_sensor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547938" y="2228671"/>
            <a:ext cx="709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School’s Environment Project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660432" y="292294"/>
            <a:ext cx="24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1949824" y="1640541"/>
            <a:ext cx="8189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Introduction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Sensors 101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Project Sensors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F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G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7311AED-7222-4BF7-AAC2-9A78EA8F5F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237697" y="127795"/>
            <a:ext cx="9716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So what does that wordy title mean?</a:t>
            </a:r>
          </a:p>
          <a:p>
            <a:pPr algn="ctr"/>
            <a:r>
              <a:rPr lang="en-GB" sz="2400" i="1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“Internet of Things for Sensing the Schools Environment Project”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F32BF-D056-4BCF-9F38-8DD4133A49BC}"/>
              </a:ext>
            </a:extLst>
          </p:cNvPr>
          <p:cNvSpPr txBox="1"/>
          <p:nvPr/>
        </p:nvSpPr>
        <p:spPr>
          <a:xfrm>
            <a:off x="3275069" y="1535575"/>
            <a:ext cx="653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"/>
              </a:rPr>
              <a:t>The Internet of Things (IoT) is the connection of sensors and devices connected in a Local Area Network (LAN) (100m</a:t>
            </a:r>
            <a:r>
              <a:rPr lang="en-GB" baseline="30000" dirty="0">
                <a:latin typeface="HelveticaNeue"/>
              </a:rPr>
              <a:t>3</a:t>
            </a:r>
            <a:r>
              <a:rPr lang="en-GB" dirty="0">
                <a:latin typeface="HelveticaNeue"/>
              </a:rPr>
              <a:t> area) using technology such as Bluetooth or WIFI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9F85D-DE5B-48AD-AB2E-8C6C70CD3FBA}"/>
              </a:ext>
            </a:extLst>
          </p:cNvPr>
          <p:cNvSpPr txBox="1"/>
          <p:nvPr/>
        </p:nvSpPr>
        <p:spPr>
          <a:xfrm>
            <a:off x="2191869" y="3214897"/>
            <a:ext cx="6535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"/>
              </a:rPr>
              <a:t>Sensing in this context is the use of sensors to detect the change in environment they are placed in and send information to other electronics or computing devices.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CD461-74BF-4B75-A2AD-9234C9CA2E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340" y="1405465"/>
            <a:ext cx="872487" cy="872487"/>
          </a:xfrm>
          <a:prstGeom prst="rect">
            <a:avLst/>
          </a:prstGeom>
        </p:spPr>
      </p:pic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02776EB3-34EA-457B-AEAB-675F510F82A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96" y="3198657"/>
            <a:ext cx="923330" cy="923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D9408-2937-41C7-AD41-EE353DAD98E5}"/>
              </a:ext>
            </a:extLst>
          </p:cNvPr>
          <p:cNvSpPr txBox="1"/>
          <p:nvPr/>
        </p:nvSpPr>
        <p:spPr>
          <a:xfrm>
            <a:off x="3314245" y="5132447"/>
            <a:ext cx="65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"/>
              </a:rPr>
              <a:t>The School Environment is the surroundings or conditions in which you, animals and plants live or operate.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C3A27DD0-7D87-4027-BE1C-F41B56DB7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3" y="4951494"/>
            <a:ext cx="883024" cy="883024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E1A0C2B-2419-4D05-ABB1-AD2F3E3E62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0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4061013" y="197629"/>
            <a:ext cx="299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Sensors 101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AB6C8-58F1-4211-86EF-56D84A7454F8}"/>
              </a:ext>
            </a:extLst>
          </p:cNvPr>
          <p:cNvSpPr/>
          <p:nvPr/>
        </p:nvSpPr>
        <p:spPr>
          <a:xfrm>
            <a:off x="7336317" y="2255083"/>
            <a:ext cx="445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https://en.wikipedia.org/wiki/List_of_sensors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5278B-20BA-44C3-B14B-E0B10F9BBACD}"/>
              </a:ext>
            </a:extLst>
          </p:cNvPr>
          <p:cNvSpPr txBox="1"/>
          <p:nvPr/>
        </p:nvSpPr>
        <p:spPr>
          <a:xfrm>
            <a:off x="1474518" y="3119732"/>
            <a:ext cx="8646460" cy="2516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"/>
              </a:rPr>
              <a:t>Expanding on the previous slide, a sensor is a essentially a voltage divider circuit, which is used to measure difference between V</a:t>
            </a:r>
            <a:r>
              <a:rPr lang="en-GB" baseline="-25000" dirty="0">
                <a:latin typeface="HelveticaNeue"/>
              </a:rPr>
              <a:t>in</a:t>
            </a:r>
            <a:r>
              <a:rPr lang="en-GB" dirty="0">
                <a:latin typeface="HelveticaNeue"/>
              </a:rPr>
              <a:t> and </a:t>
            </a:r>
            <a:r>
              <a:rPr lang="en-GB" dirty="0" err="1">
                <a:latin typeface="HelveticaNeue"/>
              </a:rPr>
              <a:t>V</a:t>
            </a:r>
            <a:r>
              <a:rPr lang="en-GB" sz="1820" baseline="-25000" dirty="0" err="1">
                <a:latin typeface="HelveticaNeue"/>
              </a:rPr>
              <a:t>out</a:t>
            </a:r>
            <a:r>
              <a:rPr lang="en-GB" sz="1820" dirty="0">
                <a:latin typeface="HelveticaNeue"/>
              </a:rPr>
              <a:t> a typical circuit shown  -&gt; </a:t>
            </a:r>
          </a:p>
          <a:p>
            <a:endParaRPr lang="en-GB" sz="1820" baseline="-2500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So by using the known input voltage and the and resistor values the output voltage can be calculated using this formula.</a:t>
            </a: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We are measuring the change in resistance (R</a:t>
            </a:r>
            <a:r>
              <a:rPr lang="en-GB" sz="1820" baseline="-25000" dirty="0">
                <a:latin typeface="HelveticaNeue"/>
              </a:rPr>
              <a:t>1</a:t>
            </a:r>
            <a:r>
              <a:rPr lang="en-GB" sz="1820" dirty="0">
                <a:latin typeface="HelveticaNeue"/>
              </a:rPr>
              <a:t>) from an unknown phenomenon.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2701D9-34D5-4B3E-9753-69B2AE7AD272}"/>
                  </a:ext>
                </a:extLst>
              </p:cNvPr>
              <p:cNvSpPr/>
              <p:nvPr/>
            </p:nvSpPr>
            <p:spPr>
              <a:xfrm>
                <a:off x="2159453" y="4527915"/>
                <a:ext cx="6528262" cy="518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                or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4.45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2701D9-34D5-4B3E-9753-69B2AE7AD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53" y="4527915"/>
                <a:ext cx="6528262" cy="518475"/>
              </a:xfrm>
              <a:prstGeom prst="rect">
                <a:avLst/>
              </a:prstGeom>
              <a:blipFill>
                <a:blip r:embed="rId5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star in the background&#10;&#10;Description automatically generated">
            <a:extLst>
              <a:ext uri="{FF2B5EF4-FFF2-40B4-BE49-F238E27FC236}">
                <a16:creationId xmlns:a16="http://schemas.microsoft.com/office/drawing/2014/main" id="{F20CDA0E-DB7E-4E79-A072-095CDADD4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978" y="3148642"/>
            <a:ext cx="1654446" cy="21261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B0B36F-07AE-499E-BF91-9E6F5368C15F}"/>
              </a:ext>
            </a:extLst>
          </p:cNvPr>
          <p:cNvSpPr txBox="1"/>
          <p:nvPr/>
        </p:nvSpPr>
        <p:spPr>
          <a:xfrm>
            <a:off x="1474518" y="974817"/>
            <a:ext cx="55860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Can you think of any sensors and what is their purpose? </a:t>
            </a:r>
          </a:p>
        </p:txBody>
      </p:sp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AD853EF7-B4AC-4628-97FA-3553F23E642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3DC121A-AF54-46EF-BA39-094319F3BD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AB56906E-A5BF-4A43-B5A5-A4D35A102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822E3-A136-4C05-A248-D51173F93D3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5B0B690-7DB8-4A81-9C49-7C71D05A4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121135D-650E-48D8-AB3E-73C74192B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78" y="3698474"/>
            <a:ext cx="1933575" cy="2181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84233-0115-44F7-90ED-7F748B2E4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8476" y="2522973"/>
            <a:ext cx="1857375" cy="3267075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877B6725-5F56-4A29-999B-D6D8CC1D7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4" y="771595"/>
            <a:ext cx="3571862" cy="2783541"/>
          </a:xfrm>
          <a:prstGeom prst="rect">
            <a:avLst/>
          </a:prstGeom>
        </p:spPr>
      </p:pic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EDB71E5F-7FD6-49C3-BCC9-696884EC09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76" y="717806"/>
            <a:ext cx="30480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D8B01E-5EE5-4A5D-8133-805041783EA2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Project Sensors</a:t>
            </a:r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84D6A698-1D8A-4E49-BFE8-C779D4619D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8A09AA-77BC-4F18-A10E-3602AF130FB6}"/>
              </a:ext>
            </a:extLst>
          </p:cNvPr>
          <p:cNvSpPr/>
          <p:nvPr/>
        </p:nvSpPr>
        <p:spPr>
          <a:xfrm>
            <a:off x="725008" y="3362293"/>
            <a:ext cx="2720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Dust Concentration Sensor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FA097-C6D2-45C2-8865-0066A976590B}"/>
              </a:ext>
            </a:extLst>
          </p:cNvPr>
          <p:cNvSpPr/>
          <p:nvPr/>
        </p:nvSpPr>
        <p:spPr>
          <a:xfrm>
            <a:off x="3445796" y="5865519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Light Intensity Sensor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7BB0-969E-4FE7-B1D4-093837449124}"/>
              </a:ext>
            </a:extLst>
          </p:cNvPr>
          <p:cNvSpPr/>
          <p:nvPr/>
        </p:nvSpPr>
        <p:spPr>
          <a:xfrm>
            <a:off x="6880888" y="2615576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MQ5 Gas Sensor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E21C56-A126-4BAD-AD20-AC6C54CE4F03}"/>
              </a:ext>
            </a:extLst>
          </p:cNvPr>
          <p:cNvSpPr/>
          <p:nvPr/>
        </p:nvSpPr>
        <p:spPr>
          <a:xfrm>
            <a:off x="8339329" y="5065182"/>
            <a:ext cx="3905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BME280 Pressure, Humidity and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404592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Dust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F546824C-964E-4C07-867C-BDF76F6B4E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t="7088" r="5316" b="6634"/>
          <a:stretch/>
        </p:blipFill>
        <p:spPr>
          <a:xfrm>
            <a:off x="7839634" y="1011564"/>
            <a:ext cx="3254189" cy="24016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8" y="1212425"/>
            <a:ext cx="51875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Good indication of the air quality in an environment by measuring the dust concentration.</a:t>
            </a:r>
          </a:p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The Particulate Matter level (PM level) in the air is measured by counting the Low Pulse Occupancy time (LPO time) in given time unit.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LPO time is proportional to PM concentration. This sensor can provide reliable data for air purifier systems; it is responsive to PM of diameter 1μm.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sensor uses counting method to measure dust concentration, not weighing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254A0-66A7-45E7-A46C-DE1CA7B82896}"/>
              </a:ext>
            </a:extLst>
          </p:cNvPr>
          <p:cNvSpPr/>
          <p:nvPr/>
        </p:nvSpPr>
        <p:spPr>
          <a:xfrm>
            <a:off x="8176974" y="3413172"/>
            <a:ext cx="277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Unit: pcs/L or pcs/0.01cf. 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04CA78-D1C7-4CA7-8246-545A6D7ED2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60"/>
          <a:stretch/>
        </p:blipFill>
        <p:spPr>
          <a:xfrm>
            <a:off x="5411687" y="3770707"/>
            <a:ext cx="6403990" cy="16283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073C41-8BC6-43A6-96C0-081E823C45A1}"/>
              </a:ext>
            </a:extLst>
          </p:cNvPr>
          <p:cNvSpPr/>
          <p:nvPr/>
        </p:nvSpPr>
        <p:spPr>
          <a:xfrm>
            <a:off x="5626280" y="53829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We can see the concentration of dust is very low in the evening, but it is higher in the afternoon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32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MQ5 Gas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8" y="1212425"/>
            <a:ext cx="5781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The Grove - Gas Sensor(MQ5) module is useful for gas leakage detection (in home and industry). 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It is suitable for detecting H2, LPG, CH4, CO,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Hydrogen (H2), Liquid Petroleum Gas (LPG), Methane (CH4), Carbon-dioxide (C0) and ethanol/methanol.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The sensitivity of the sensor can be adjusted by using the potentiometer.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Approximation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15C161DC-19D3-4BE4-B2B4-EAC338FDD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37" y="1010197"/>
            <a:ext cx="3048000" cy="2286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0254A0-66A7-45E7-A46C-DE1CA7B82896}"/>
              </a:ext>
            </a:extLst>
          </p:cNvPr>
          <p:cNvSpPr/>
          <p:nvPr/>
        </p:nvSpPr>
        <p:spPr>
          <a:xfrm>
            <a:off x="7520786" y="2850141"/>
            <a:ext cx="277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Unit: pcs/L or pcs/0.01cf.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2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547938" y="2228671"/>
            <a:ext cx="709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 Environment Project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66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3ds</vt:lpstr>
      <vt:lpstr>Arial</vt:lpstr>
      <vt:lpstr>Calibri</vt:lpstr>
      <vt:lpstr>Calibri Light</vt:lpstr>
      <vt:lpstr>Cambria Math</vt:lpstr>
      <vt:lpstr>HelveticaNeue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Blair</dc:creator>
  <cp:lastModifiedBy>Richard Blair</cp:lastModifiedBy>
  <cp:revision>21</cp:revision>
  <dcterms:created xsi:type="dcterms:W3CDTF">2019-07-03T20:12:10Z</dcterms:created>
  <dcterms:modified xsi:type="dcterms:W3CDTF">2019-07-22T16:21:18Z</dcterms:modified>
</cp:coreProperties>
</file>