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58" r:id="rId4"/>
    <p:sldId id="265" r:id="rId5"/>
    <p:sldId id="266" r:id="rId6"/>
    <p:sldId id="261" r:id="rId7"/>
    <p:sldId id="262" r:id="rId8"/>
    <p:sldId id="263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BFB03-71CD-4F8F-BBF4-8710FA86CB6C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48BDB-68D1-4CA7-865B-304A96B4E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80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60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680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project aims to provide you with a thorough introduction to IoT.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introduces the key concepts of IoT, necessary in using and deploying IoT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Furthermore, the application of physical computing to sense the environment around you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8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164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455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044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13A4-CD58-4850-958D-B612B2FC3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8FA9F-D105-4123-A1AC-4D325CBF9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5CE84-6883-43A7-BAD7-D75DFE85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E2A6-93F9-4A1F-8A45-8C7AAA94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2F86B-C9E3-478E-B945-BD6FC984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29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09FA-1B4A-40F0-BE75-5B6D81C6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55662-9732-470C-B879-785946350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56867-8C7D-4A52-A23F-E4CB547C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5A08-EB97-4EF8-80E6-CD236A2F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8D00D-0E86-4FC3-90E8-82592460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18D58-306B-42F5-B65E-D5263241F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2EFE0-B72D-4F2E-9753-55DF4DC4D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948C6-E1B4-41DD-A55A-736E7206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C2DEC-4E2D-4C1F-9388-50BB187E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E3AD6-177B-4219-A9FC-953EC763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9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D07D-3C05-4576-9F21-34D7C69B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77B53-1625-40D1-89AB-5E0E4B59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536F7-7ABA-4965-B254-9CBB0701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4588D-F390-4B20-8928-77A87CF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FE27C-3D9A-481B-9660-FC283C02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97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A81D-2977-48DE-B9B5-13D876B7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404DE-FB16-4DD0-97E0-66A1A22B4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B91B5-099D-483A-897D-E4D26648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ABF45-7789-472C-8668-95688930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83313-1CB0-4B2E-99D2-D3E320F0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91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CE3E-6502-492D-8306-73722D8E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61BF-0C0B-42B6-96EB-B1F32E050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33445-235D-400A-B3A8-2857DE3DF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DF1D9-AC97-4CC3-9955-13FD61BE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588E5-E59E-4304-81B6-0A8B646D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60E76-5983-40AE-9AB7-FE3D5161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03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CC94-A5B1-4904-BDC2-331FAD67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95209-6FF0-45E5-896D-AB190D140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59469-4E58-4915-8044-2FE53487A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E7453-6065-4FC7-A9CE-F14732850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BED19-1A67-47CB-8493-6A07569EC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EEE8B-2382-4ABE-A9AF-92F06A04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BDC49-159C-4AFA-97ED-8BC98826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4FA87-3125-4203-A512-91408ECD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32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67F3-E2B1-4045-BD7F-6666DF95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EB553-6D7D-4152-A55F-6594CB36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CB381-0A43-4100-8A0D-BC013F77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411F5-49D3-4C33-B43A-BDE5A71C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59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A0B41-8565-4E87-A0B5-F3D2290F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683F4-4B9D-4F6D-8994-6DBA0222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4FD76-989A-4668-B888-FDB8F346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15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D241-5D2C-4239-8CF4-9B4BE468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B2A5-23EF-412B-907F-A4DEC9C43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27EDB-A5E7-4FE1-81F7-092424312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6F568-2AF6-483D-8BEA-BAF93EEA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09AC7-AEC6-44C7-A1CA-CDF4F874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7D400-A260-43EE-A8AD-76D73C1A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25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CF8E-DC6D-45BD-9C07-1CEC23F0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590F2-1A4C-4969-A319-571C731C4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F8EED-0FD1-43DE-B6EA-55DB57EB8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C0B00-72AE-4A21-A81C-970DD140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0F7B7-9677-473B-8890-1D09D571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6D3D0-AC49-4C0A-9D61-A33AF8A5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82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CD43E-D185-412F-BEA7-935E6C99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D08D4-79B9-46B2-9BB2-2E0F2E34D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154E4-D110-48A8-AEEA-F3E237656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6514E-685F-4447-A0A3-A4708FC00805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D9D23-F2C2-4905-AC13-6BF73B4F1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2507F-1E88-4D9D-B259-73714A2F2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89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6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s://en.wikipedia.org/wiki/List_of_sensors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5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7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18.jpg"/><Relationship Id="rId4" Type="http://schemas.openxmlformats.org/officeDocument/2006/relationships/image" Target="../media/image2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15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23727" y="1986624"/>
            <a:ext cx="1219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Internet of Things for Sensing the School’s Environment</a:t>
            </a:r>
          </a:p>
          <a:p>
            <a:endParaRPr lang="en-GB" sz="3600" dirty="0">
              <a:solidFill>
                <a:schemeClr val="bg2">
                  <a:lumMod val="25000"/>
                </a:schemeClr>
              </a:solidFill>
              <a:latin typeface="3ds" panose="02000503020000020004" pitchFamily="2" charset="0"/>
            </a:endParaRPr>
          </a:p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					Sensors 101</a:t>
            </a:r>
          </a:p>
        </p:txBody>
      </p:sp>
      <p:pic>
        <p:nvPicPr>
          <p:cNvPr id="6" name="Picture 5" descr="A picture containing object&#10;&#10;Description automatically generated">
            <a:extLst>
              <a:ext uri="{FF2B5EF4-FFF2-40B4-BE49-F238E27FC236}">
                <a16:creationId xmlns:a16="http://schemas.microsoft.com/office/drawing/2014/main" id="{ABB2372A-4B72-4732-A34C-E03287EC9A8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037" y="3740950"/>
            <a:ext cx="923330" cy="9233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9827C7-A70D-4E4B-8E71-9B6D3877A7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4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75D75-D1DC-4ACC-A162-A04A5C0F3B5F}"/>
              </a:ext>
            </a:extLst>
          </p:cNvPr>
          <p:cNvSpPr txBox="1"/>
          <p:nvPr/>
        </p:nvSpPr>
        <p:spPr>
          <a:xfrm>
            <a:off x="3383289" y="197629"/>
            <a:ext cx="415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BME280 Sensor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CCD379EC-9AF2-4339-BC08-EAF2C4B297B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441" y="51487"/>
            <a:ext cx="923330" cy="9233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6C4503-2E09-4487-BB00-9BE7FDE142D2}"/>
              </a:ext>
            </a:extLst>
          </p:cNvPr>
          <p:cNvSpPr/>
          <p:nvPr/>
        </p:nvSpPr>
        <p:spPr>
          <a:xfrm>
            <a:off x="250779" y="1050566"/>
            <a:ext cx="104161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Grove – The BME280 is high-precision, low-power combined humidity, pressure, and temperature sensor. As the atmospheric pressure changes with altitude, it can also measure approximate altitude of a place.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7446D0-C37F-4598-91FF-4FC2D08CB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37" y="2024209"/>
            <a:ext cx="1857375" cy="3267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80149F-55FE-46E5-9ECE-DEE1D87C39F4}"/>
                  </a:ext>
                </a:extLst>
              </p:cNvPr>
              <p:cNvSpPr/>
              <p:nvPr/>
            </p:nvSpPr>
            <p:spPr>
              <a:xfrm>
                <a:off x="607143" y="1973896"/>
                <a:ext cx="8717272" cy="38168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Neue"/>
                  </a:rPr>
                  <a:t>Temperature sensor measurement range:  -40 ℃ to 85 ℃, with ±1.0°C accuracy </a:t>
                </a:r>
              </a:p>
              <a:p>
                <a:r>
                  <a:rPr lang="en-GB" dirty="0">
                    <a:latin typeface="HelveticaNeue"/>
                  </a:rPr>
                  <a:t>     (You can do the conversion for Fahrenheit or Kelvin)</a:t>
                </a:r>
              </a:p>
              <a:p>
                <a:r>
                  <a:rPr lang="en-GB" dirty="0">
                    <a:latin typeface="HelveticaNeue"/>
                  </a:rPr>
                  <a:t>	</a:t>
                </a:r>
              </a:p>
              <a:p>
                <a:r>
                  <a:rPr lang="en-GB" dirty="0">
                    <a:latin typeface="HelveticaNeue"/>
                  </a:rPr>
                  <a:t>		Celsius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Kelvin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273.15+</m:t>
                    </m:r>
                  </m:oMath>
                </a14:m>
                <a:r>
                  <a:rPr lang="en-GB" dirty="0">
                    <a:latin typeface="HelveticaNeue"/>
                  </a:rPr>
                  <a:t>℃</a:t>
                </a:r>
              </a:p>
              <a:p>
                <a:endParaRPr lang="en-GB" dirty="0">
                  <a:latin typeface="HelveticaNeue"/>
                </a:endParaRPr>
              </a:p>
              <a:p>
                <a:r>
                  <a:rPr lang="en-GB" dirty="0">
                    <a:latin typeface="HelveticaNeue"/>
                  </a:rPr>
                  <a:t>		Ceclius to Fahrenheit,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℉=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 ∙ 9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+32</m:t>
                    </m:r>
                  </m:oMath>
                </a14:m>
                <a:endParaRPr lang="en-GB" dirty="0">
                  <a:latin typeface="HelveticaNeue"/>
                </a:endParaRPr>
              </a:p>
              <a:p>
                <a:endParaRPr lang="en-GB" dirty="0">
                  <a:latin typeface="HelveticaNeu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Neue"/>
                  </a:rPr>
                  <a:t>Humidity sensor measurements range: 0% - 100% relative humidity , with ±3% accuracy</a:t>
                </a:r>
              </a:p>
              <a:p>
                <a:endParaRPr lang="en-GB" dirty="0">
                  <a:latin typeface="HelveticaNeu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Neue"/>
                  </a:rPr>
                  <a:t>Atmospheric pressure sensor measurement range: 300 - 1100 </a:t>
                </a:r>
                <a:r>
                  <a:rPr lang="en-GB" dirty="0" err="1">
                    <a:latin typeface="HelveticaNeue"/>
                  </a:rPr>
                  <a:t>hPa</a:t>
                </a:r>
                <a:r>
                  <a:rPr lang="en-GB" dirty="0">
                    <a:latin typeface="HelveticaNeue"/>
                  </a:rPr>
                  <a:t> with ±1.0 </a:t>
                </a:r>
                <a:r>
                  <a:rPr lang="en-GB" dirty="0" err="1">
                    <a:latin typeface="HelveticaNeue"/>
                  </a:rPr>
                  <a:t>hPa</a:t>
                </a:r>
                <a:r>
                  <a:rPr lang="en-GB" dirty="0">
                    <a:latin typeface="HelveticaNeue"/>
                  </a:rPr>
                  <a:t> accuracy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HelveticaNeue"/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80149F-55FE-46E5-9ECE-DEE1D87C3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43" y="1973896"/>
                <a:ext cx="8717272" cy="3816814"/>
              </a:xfrm>
              <a:prstGeom prst="rect">
                <a:avLst/>
              </a:prstGeom>
              <a:blipFill>
                <a:blip r:embed="rId6"/>
                <a:stretch>
                  <a:fillRect l="-490" t="-1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010ED91-AFCF-4A44-A265-C6C1F85D59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6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1660432" y="292294"/>
            <a:ext cx="245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E5A7B-B940-4ED6-9F56-FDBE55B0A1D8}"/>
              </a:ext>
            </a:extLst>
          </p:cNvPr>
          <p:cNvSpPr txBox="1"/>
          <p:nvPr/>
        </p:nvSpPr>
        <p:spPr>
          <a:xfrm>
            <a:off x="1660432" y="1660205"/>
            <a:ext cx="81892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Introduction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Sensors 101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Fundamentals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Sensor Circuit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Practice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Project Sensors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Dust Sensor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BMP280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MQ5 (Gas)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Light Sensor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HelveticaNeue"/>
            </a:endParaRP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HelveticaNe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44CD7-F8F7-4198-871A-81A3CC00C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93006"/>
            <a:ext cx="1464993" cy="146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3857105" y="197629"/>
            <a:ext cx="320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Fundamentals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B0B36F-07AE-499E-BF91-9E6F5368C15F}"/>
              </a:ext>
            </a:extLst>
          </p:cNvPr>
          <p:cNvSpPr txBox="1"/>
          <p:nvPr/>
        </p:nvSpPr>
        <p:spPr>
          <a:xfrm>
            <a:off x="1494308" y="1408689"/>
            <a:ext cx="366274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20" dirty="0">
                <a:latin typeface="HelveticaNeue"/>
              </a:rPr>
              <a:t>Can you think of any sensors? </a:t>
            </a:r>
          </a:p>
        </p:txBody>
      </p:sp>
      <p:pic>
        <p:nvPicPr>
          <p:cNvPr id="19" name="Picture 18" descr="A picture containing object&#10;&#10;Description automatically generated">
            <a:extLst>
              <a:ext uri="{FF2B5EF4-FFF2-40B4-BE49-F238E27FC236}">
                <a16:creationId xmlns:a16="http://schemas.microsoft.com/office/drawing/2014/main" id="{AD853EF7-B4AC-4628-97FA-3553F23E642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FBEE15-9AAB-46A5-912D-7BF96D055629}"/>
              </a:ext>
            </a:extLst>
          </p:cNvPr>
          <p:cNvSpPr txBox="1"/>
          <p:nvPr/>
        </p:nvSpPr>
        <p:spPr>
          <a:xfrm>
            <a:off x="1250720" y="2265370"/>
            <a:ext cx="10764982" cy="177279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Acoustic, sound, vibration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Automotive Sensors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Chemical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Electric current, electric potential, magnetic, radio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Environment, weather, moisture, humidity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Flow, fluid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Ionizing radiation, subatomic particles,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Navigation instruments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Position, angle, displacement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Optical, light, imaging, photon…….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BEC00-D772-4FDE-8CEC-2F4C4D09CFE0}"/>
              </a:ext>
            </a:extLst>
          </p:cNvPr>
          <p:cNvSpPr txBox="1"/>
          <p:nvPr/>
        </p:nvSpPr>
        <p:spPr>
          <a:xfrm>
            <a:off x="2496983" y="5006705"/>
            <a:ext cx="8991206" cy="124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20" dirty="0">
                <a:latin typeface="HelveticaNeue"/>
              </a:rPr>
              <a:t>There are so many more sensors that have not been listed. </a:t>
            </a:r>
          </a:p>
          <a:p>
            <a:endParaRPr lang="en-GB" sz="1820" dirty="0">
              <a:latin typeface="HelveticaNeue"/>
            </a:endParaRPr>
          </a:p>
          <a:p>
            <a:r>
              <a:rPr lang="en-GB" sz="1820" dirty="0">
                <a:latin typeface="HelveticaNeue"/>
              </a:rPr>
              <a:t>For more go to </a:t>
            </a:r>
            <a:r>
              <a:rPr lang="en-GB" sz="1820" dirty="0">
                <a:latin typeface="HelveticaNeue"/>
                <a:hlinkClick r:id="rId5"/>
              </a:rPr>
              <a:t>https://en.wikipedia.org/wiki/List_of_sensors</a:t>
            </a:r>
            <a:endParaRPr lang="en-GB" sz="1820" dirty="0">
              <a:latin typeface="HelveticaNeue"/>
            </a:endParaRPr>
          </a:p>
          <a:p>
            <a:endParaRPr lang="en-GB" sz="1820" dirty="0">
              <a:latin typeface="HelveticaNeu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4340AD-1BCA-42B3-A098-AFAA51A30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7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oT Power Management">
            <a:extLst>
              <a:ext uri="{FF2B5EF4-FFF2-40B4-BE49-F238E27FC236}">
                <a16:creationId xmlns:a16="http://schemas.microsoft.com/office/drawing/2014/main" id="{46ECB3ED-E9B9-4CA7-BD77-0F20654B3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93006"/>
            <a:ext cx="1464993" cy="146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70E65E-6D1D-4B65-8564-13836D36E795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58016-D133-4B6B-AEAB-99495F16BB75}"/>
              </a:ext>
            </a:extLst>
          </p:cNvPr>
          <p:cNvSpPr txBox="1"/>
          <p:nvPr/>
        </p:nvSpPr>
        <p:spPr>
          <a:xfrm>
            <a:off x="1615834" y="974816"/>
            <a:ext cx="8646460" cy="485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20" dirty="0">
                <a:latin typeface="HelveticaNeue"/>
              </a:rPr>
              <a:t>Expanding on the previous slide, a sensor is a essentially a voltage divider circuit, which is used to measure difference between V</a:t>
            </a:r>
            <a:r>
              <a:rPr lang="en-GB" sz="1820" baseline="-25000" dirty="0">
                <a:latin typeface="HelveticaNeue"/>
              </a:rPr>
              <a:t>in</a:t>
            </a:r>
            <a:r>
              <a:rPr lang="en-GB" sz="1820" dirty="0">
                <a:latin typeface="HelveticaNeue"/>
              </a:rPr>
              <a:t> and </a:t>
            </a:r>
            <a:r>
              <a:rPr lang="en-GB" sz="1820" dirty="0" err="1">
                <a:latin typeface="HelveticaNeue"/>
              </a:rPr>
              <a:t>V</a:t>
            </a:r>
            <a:r>
              <a:rPr lang="en-GB" sz="1820" baseline="-25000" dirty="0" err="1">
                <a:latin typeface="HelveticaNeue"/>
              </a:rPr>
              <a:t>out</a:t>
            </a:r>
            <a:r>
              <a:rPr lang="en-GB" sz="1820" dirty="0">
                <a:latin typeface="HelveticaNeue"/>
              </a:rPr>
              <a:t> a typical circuit shown below.</a:t>
            </a: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r>
              <a:rPr lang="en-GB" sz="1820" dirty="0">
                <a:latin typeface="HelveticaNeue"/>
              </a:rPr>
              <a:t>So by using the known input voltage and the and resistor values the output voltage can be calculated using this formula.</a:t>
            </a:r>
          </a:p>
          <a:p>
            <a:endParaRPr lang="en-GB" sz="1820" dirty="0">
              <a:latin typeface="HelveticaNeue"/>
            </a:endParaRPr>
          </a:p>
          <a:p>
            <a:endParaRPr lang="en-GB" sz="1820" dirty="0">
              <a:latin typeface="HelveticaNeue"/>
            </a:endParaRPr>
          </a:p>
          <a:p>
            <a:endParaRPr lang="en-GB" sz="1820" dirty="0">
              <a:latin typeface="HelveticaNeue"/>
            </a:endParaRPr>
          </a:p>
          <a:p>
            <a:r>
              <a:rPr lang="en-GB" sz="1820" dirty="0">
                <a:latin typeface="HelveticaNeue"/>
              </a:rPr>
              <a:t>We are measuring the change in resistance (R</a:t>
            </a:r>
            <a:r>
              <a:rPr lang="en-GB" sz="1820" baseline="-25000" dirty="0">
                <a:latin typeface="HelveticaNeue"/>
              </a:rPr>
              <a:t>1</a:t>
            </a:r>
            <a:r>
              <a:rPr lang="en-GB" sz="1820" dirty="0">
                <a:latin typeface="HelveticaNeue"/>
              </a:rPr>
              <a:t>) from an unknown phenomenon.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5EDB32-AC4A-4015-BC8B-01E932F1DB5A}"/>
                  </a:ext>
                </a:extLst>
              </p:cNvPr>
              <p:cNvSpPr/>
              <p:nvPr/>
            </p:nvSpPr>
            <p:spPr>
              <a:xfrm>
                <a:off x="2831869" y="4689825"/>
                <a:ext cx="6528262" cy="5184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                or     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4.45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∗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5EDB32-AC4A-4015-BC8B-01E932F1D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869" y="4689825"/>
                <a:ext cx="6528262" cy="518475"/>
              </a:xfrm>
              <a:prstGeom prst="rect">
                <a:avLst/>
              </a:prstGeom>
              <a:blipFill>
                <a:blip r:embed="rId4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star in the background&#10;&#10;Description automatically generated">
            <a:extLst>
              <a:ext uri="{FF2B5EF4-FFF2-40B4-BE49-F238E27FC236}">
                <a16:creationId xmlns:a16="http://schemas.microsoft.com/office/drawing/2014/main" id="{0DEB6AA1-EA6E-4392-97C0-69D197A84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52" y="1738853"/>
            <a:ext cx="1654446" cy="2126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D0DE25-9A5B-4C9A-AE29-378CE9BEB346}"/>
              </a:ext>
            </a:extLst>
          </p:cNvPr>
          <p:cNvSpPr txBox="1"/>
          <p:nvPr/>
        </p:nvSpPr>
        <p:spPr>
          <a:xfrm>
            <a:off x="3857104" y="189986"/>
            <a:ext cx="320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Sensor Circuit</a:t>
            </a:r>
          </a:p>
        </p:txBody>
      </p:sp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4C7587DC-27C8-40E5-A69F-793346C4A80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74DB3F-FBE9-40C4-9ABA-B9991BF64B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5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oT Power Management">
            <a:extLst>
              <a:ext uri="{FF2B5EF4-FFF2-40B4-BE49-F238E27FC236}">
                <a16:creationId xmlns:a16="http://schemas.microsoft.com/office/drawing/2014/main" id="{56C2385D-1666-4D76-BC41-EC5C58BACF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93006"/>
            <a:ext cx="1464993" cy="146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BFCBB9-F828-4432-B91B-F18BF5A483C1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08CBB-7C7F-4F16-B5B7-B461001423D0}"/>
              </a:ext>
            </a:extLst>
          </p:cNvPr>
          <p:cNvSpPr txBox="1"/>
          <p:nvPr/>
        </p:nvSpPr>
        <p:spPr>
          <a:xfrm>
            <a:off x="4081548" y="189986"/>
            <a:ext cx="320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Practice</a:t>
            </a:r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4B2B8AF6-177B-4B7F-B5CA-4C2A1B0479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AB13A2-2A97-46EA-AE3E-8DAF237F7AAD}"/>
                  </a:ext>
                </a:extLst>
              </p:cNvPr>
              <p:cNvSpPr txBox="1"/>
              <p:nvPr/>
            </p:nvSpPr>
            <p:spPr>
              <a:xfrm>
                <a:off x="334270" y="952015"/>
                <a:ext cx="11145605" cy="518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HelveticaNeue"/>
                  </a:rPr>
                  <a:t>Solve for the unknown variable in each circuit, the formula is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>
                    <a:latin typeface="HelveticaNeue"/>
                  </a:rPr>
                  <a:t>      for you reference.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AB13A2-2A97-46EA-AE3E-8DAF237F7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70" y="952015"/>
                <a:ext cx="11145605" cy="518475"/>
              </a:xfrm>
              <a:prstGeom prst="rect">
                <a:avLst/>
              </a:prstGeom>
              <a:blipFill>
                <a:blip r:embed="rId4"/>
                <a:stretch>
                  <a:fillRect l="-4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338075-1D34-4CF9-8707-8FACCD03F8CE}"/>
                  </a:ext>
                </a:extLst>
              </p:cNvPr>
              <p:cNvSpPr txBox="1"/>
              <p:nvPr/>
            </p:nvSpPr>
            <p:spPr>
              <a:xfrm>
                <a:off x="9401077" y="5147578"/>
                <a:ext cx="4000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49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sz="1400" dirty="0">
                  <a:latin typeface="HelveticaNeue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338075-1D34-4CF9-8707-8FACCD03F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1077" y="5147578"/>
                <a:ext cx="400051" cy="307777"/>
              </a:xfrm>
              <a:prstGeom prst="rect">
                <a:avLst/>
              </a:prstGeom>
              <a:blipFill>
                <a:blip r:embed="rId5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D61A3BD2-88C4-4963-BF15-AEFD43E3933A}"/>
              </a:ext>
            </a:extLst>
          </p:cNvPr>
          <p:cNvGrpSpPr/>
          <p:nvPr/>
        </p:nvGrpSpPr>
        <p:grpSpPr>
          <a:xfrm>
            <a:off x="6728287" y="4314776"/>
            <a:ext cx="3236777" cy="2126196"/>
            <a:chOff x="1720020" y="2041512"/>
            <a:chExt cx="3236777" cy="2126196"/>
          </a:xfrm>
        </p:grpSpPr>
        <p:pic>
          <p:nvPicPr>
            <p:cNvPr id="9" name="Picture 8" descr="A star in the background&#10;&#10;Description automatically generated">
              <a:extLst>
                <a:ext uri="{FF2B5EF4-FFF2-40B4-BE49-F238E27FC236}">
                  <a16:creationId xmlns:a16="http://schemas.microsoft.com/office/drawing/2014/main" id="{9BD62A81-DECE-4C4F-BFA3-D08FC5FC3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7673" y="2041512"/>
              <a:ext cx="1654446" cy="212619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6CD796-F550-4C3E-95B7-C5FFE5766DCA}"/>
                </a:ext>
              </a:extLst>
            </p:cNvPr>
            <p:cNvSpPr txBox="1"/>
            <p:nvPr/>
          </p:nvSpPr>
          <p:spPr>
            <a:xfrm>
              <a:off x="1720020" y="2041512"/>
              <a:ext cx="44888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Neue"/>
                </a:rPr>
                <a:t>5V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2AEA6E-D496-4C6E-9D38-9874503454DC}"/>
                </a:ext>
              </a:extLst>
            </p:cNvPr>
            <p:cNvSpPr txBox="1"/>
            <p:nvPr/>
          </p:nvSpPr>
          <p:spPr>
            <a:xfrm>
              <a:off x="3156425" y="2890909"/>
              <a:ext cx="66671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Neue"/>
                </a:rPr>
                <a:t>1.64V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D31AD44-B041-415F-8613-6A9106BBC32A}"/>
                    </a:ext>
                  </a:extLst>
                </p:cNvPr>
                <p:cNvSpPr txBox="1"/>
                <p:nvPr/>
              </p:nvSpPr>
              <p:spPr>
                <a:xfrm>
                  <a:off x="1867673" y="2478702"/>
                  <a:ext cx="66671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>
                    <a:latin typeface="HelveticaNeue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D31AD44-B041-415F-8613-6A9106BBC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7673" y="2478702"/>
                  <a:ext cx="666714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09C1540-9126-4212-A7A2-3B505634021F}"/>
                    </a:ext>
                  </a:extLst>
                </p:cNvPr>
                <p:cNvSpPr/>
                <p:nvPr/>
              </p:nvSpPr>
              <p:spPr>
                <a:xfrm>
                  <a:off x="3871739" y="2829354"/>
                  <a:ext cx="6288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GB" dirty="0"/>
                    <a:t>  =</a:t>
                  </a: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09C1540-9126-4212-A7A2-3B50563402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1739" y="2829354"/>
                  <a:ext cx="628890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6731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06791D3-F2FF-4D60-8B95-D6AB130A12EC}"/>
                </a:ext>
              </a:extLst>
            </p:cNvPr>
            <p:cNvSpPr/>
            <p:nvPr/>
          </p:nvSpPr>
          <p:spPr>
            <a:xfrm>
              <a:off x="3871739" y="2829354"/>
              <a:ext cx="1085058" cy="4375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D8CE0D-24FE-4FD9-9E6F-20776A461F1A}"/>
                  </a:ext>
                </a:extLst>
              </p:cNvPr>
              <p:cNvSpPr txBox="1"/>
              <p:nvPr/>
            </p:nvSpPr>
            <p:spPr>
              <a:xfrm>
                <a:off x="9420720" y="2663588"/>
                <a:ext cx="4000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3.3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sz="1400" dirty="0">
                  <a:latin typeface="HelveticaNeue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D8CE0D-24FE-4FD9-9E6F-20776A461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720" y="2663588"/>
                <a:ext cx="400051" cy="307777"/>
              </a:xfrm>
              <a:prstGeom prst="rect">
                <a:avLst/>
              </a:prstGeom>
              <a:blipFill>
                <a:blip r:embed="rId10"/>
                <a:stretch>
                  <a:fillRect r="-2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7F9DC2D2-FD42-477D-86EE-8E7B58E66BB5}"/>
              </a:ext>
            </a:extLst>
          </p:cNvPr>
          <p:cNvGrpSpPr/>
          <p:nvPr/>
        </p:nvGrpSpPr>
        <p:grpSpPr>
          <a:xfrm>
            <a:off x="6826835" y="1837918"/>
            <a:ext cx="3140389" cy="2126196"/>
            <a:chOff x="1816408" y="4526671"/>
            <a:chExt cx="3140389" cy="2126196"/>
          </a:xfrm>
        </p:grpSpPr>
        <p:pic>
          <p:nvPicPr>
            <p:cNvPr id="10" name="Picture 9" descr="A star in the background&#10;&#10;Description automatically generated">
              <a:extLst>
                <a:ext uri="{FF2B5EF4-FFF2-40B4-BE49-F238E27FC236}">
                  <a16:creationId xmlns:a16="http://schemas.microsoft.com/office/drawing/2014/main" id="{4C18E8B2-87FD-4716-9805-C2582A15C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7673" y="4526671"/>
              <a:ext cx="1654446" cy="212619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DA4AD1-2D40-435C-B02E-C84265A27FE4}"/>
                </a:ext>
              </a:extLst>
            </p:cNvPr>
            <p:cNvSpPr txBox="1"/>
            <p:nvPr/>
          </p:nvSpPr>
          <p:spPr>
            <a:xfrm>
              <a:off x="3126402" y="5363599"/>
              <a:ext cx="66671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Neue"/>
                </a:rPr>
                <a:t>3.1V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0825B1E-6954-417E-B7B8-F2D741E192B4}"/>
                    </a:ext>
                  </a:extLst>
                </p:cNvPr>
                <p:cNvSpPr txBox="1"/>
                <p:nvPr/>
              </p:nvSpPr>
              <p:spPr>
                <a:xfrm>
                  <a:off x="1816408" y="5817725"/>
                  <a:ext cx="66671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>
                    <a:latin typeface="HelveticaNeue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0825B1E-6954-417E-B7B8-F2D741E192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408" y="5817725"/>
                  <a:ext cx="666714" cy="307777"/>
                </a:xfrm>
                <a:prstGeom prst="rect">
                  <a:avLst/>
                </a:prstGeom>
                <a:blipFill>
                  <a:blip r:embed="rId11"/>
                  <a:stretch>
                    <a:fillRect r="-136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CC148BC-DFD1-4025-8246-4FF63E341A6F}"/>
                    </a:ext>
                  </a:extLst>
                </p:cNvPr>
                <p:cNvSpPr/>
                <p:nvPr/>
              </p:nvSpPr>
              <p:spPr>
                <a:xfrm>
                  <a:off x="3937045" y="5317306"/>
                  <a:ext cx="8998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a14:m>
                  <a:r>
                    <a:rPr lang="en-GB" dirty="0"/>
                    <a:t>=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CC148BC-DFD1-4025-8246-4FF63E341A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7045" y="5317306"/>
                  <a:ext cx="899885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6ADBB79-D95C-4CEC-B6D8-8919D94C39DE}"/>
                </a:ext>
              </a:extLst>
            </p:cNvPr>
            <p:cNvSpPr/>
            <p:nvPr/>
          </p:nvSpPr>
          <p:spPr>
            <a:xfrm>
              <a:off x="3871739" y="5298713"/>
              <a:ext cx="1085058" cy="4375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B878A4C-518A-41A9-81B7-DE72F5848C89}"/>
                    </a:ext>
                  </a:extLst>
                </p:cNvPr>
                <p:cNvSpPr txBox="1"/>
                <p:nvPr/>
              </p:nvSpPr>
              <p:spPr>
                <a:xfrm>
                  <a:off x="1871085" y="4908515"/>
                  <a:ext cx="66671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510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>
                    <a:latin typeface="HelveticaNeue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B878A4C-518A-41A9-81B7-DE72F5848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1085" y="4908515"/>
                  <a:ext cx="666714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70E6410-CA2C-4D7E-9011-7A4AED47A20F}"/>
                  </a:ext>
                </a:extLst>
              </p:cNvPr>
              <p:cNvSpPr/>
              <p:nvPr/>
            </p:nvSpPr>
            <p:spPr>
              <a:xfrm>
                <a:off x="4357302" y="5149302"/>
                <a:ext cx="4459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70E6410-CA2C-4D7E-9011-7A4AED47A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02" y="5149302"/>
                <a:ext cx="44595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E8D91746-612C-4ABC-907B-965E31B5BB9F}"/>
              </a:ext>
            </a:extLst>
          </p:cNvPr>
          <p:cNvGrpSpPr/>
          <p:nvPr/>
        </p:nvGrpSpPr>
        <p:grpSpPr>
          <a:xfrm>
            <a:off x="1933619" y="4314776"/>
            <a:ext cx="2966212" cy="2126196"/>
            <a:chOff x="5458856" y="2041512"/>
            <a:chExt cx="2966212" cy="2126196"/>
          </a:xfrm>
        </p:grpSpPr>
        <p:pic>
          <p:nvPicPr>
            <p:cNvPr id="12" name="Picture 11" descr="A star in the background&#10;&#10;Description automatically generated">
              <a:extLst>
                <a:ext uri="{FF2B5EF4-FFF2-40B4-BE49-F238E27FC236}">
                  <a16:creationId xmlns:a16="http://schemas.microsoft.com/office/drawing/2014/main" id="{D5E3029A-5F3D-4511-A427-7D46BA9FA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133" y="2041512"/>
              <a:ext cx="1654446" cy="212619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5AD445-8E8D-4CCC-A333-97F704530024}"/>
                </a:ext>
              </a:extLst>
            </p:cNvPr>
            <p:cNvSpPr txBox="1"/>
            <p:nvPr/>
          </p:nvSpPr>
          <p:spPr>
            <a:xfrm>
              <a:off x="5458856" y="2041512"/>
              <a:ext cx="44888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Neue"/>
                </a:rPr>
                <a:t>5V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16C634-8303-4E1C-88FB-0CE68D7A4A96}"/>
                </a:ext>
              </a:extLst>
            </p:cNvPr>
            <p:cNvSpPr txBox="1"/>
            <p:nvPr/>
          </p:nvSpPr>
          <p:spPr>
            <a:xfrm>
              <a:off x="6836165" y="2875394"/>
              <a:ext cx="44888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Neue"/>
                </a:rPr>
                <a:t>5V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A982277-B647-4B07-92AF-0E57671E2A0E}"/>
                    </a:ext>
                  </a:extLst>
                </p:cNvPr>
                <p:cNvSpPr/>
                <p:nvPr/>
              </p:nvSpPr>
              <p:spPr>
                <a:xfrm>
                  <a:off x="5598133" y="3275111"/>
                  <a:ext cx="644727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A982277-B647-4B07-92AF-0E57671E2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133" y="3275111"/>
                  <a:ext cx="644727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03B0548-42E9-450E-A21F-BCF4805761AF}"/>
                    </a:ext>
                  </a:extLst>
                </p:cNvPr>
                <p:cNvSpPr/>
                <p:nvPr/>
              </p:nvSpPr>
              <p:spPr>
                <a:xfrm>
                  <a:off x="7340010" y="2829354"/>
                  <a:ext cx="6241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dirty="0"/>
                    <a:t>  =</a:t>
                  </a:r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03B0548-42E9-450E-A21F-BCF480576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0010" y="2829354"/>
                  <a:ext cx="624145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8197" r="-6863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451B942-521C-4155-AEEF-EF324FB355DD}"/>
                </a:ext>
              </a:extLst>
            </p:cNvPr>
            <p:cNvSpPr/>
            <p:nvPr/>
          </p:nvSpPr>
          <p:spPr>
            <a:xfrm>
              <a:off x="7340010" y="2829354"/>
              <a:ext cx="1085058" cy="4375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CC1CF94-2FEC-40FD-A238-7EF0EB9AE88F}"/>
              </a:ext>
            </a:extLst>
          </p:cNvPr>
          <p:cNvSpPr txBox="1"/>
          <p:nvPr/>
        </p:nvSpPr>
        <p:spPr>
          <a:xfrm>
            <a:off x="4403426" y="2682792"/>
            <a:ext cx="6999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HelveticaNeue"/>
              </a:rPr>
              <a:t>2.64V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1A001DC-C993-4AEC-80FB-FD7446AE24B7}"/>
              </a:ext>
            </a:extLst>
          </p:cNvPr>
          <p:cNvGrpSpPr/>
          <p:nvPr/>
        </p:nvGrpSpPr>
        <p:grpSpPr>
          <a:xfrm>
            <a:off x="1723909" y="1837918"/>
            <a:ext cx="3269930" cy="2126196"/>
            <a:chOff x="5278098" y="4541818"/>
            <a:chExt cx="3269930" cy="2126196"/>
          </a:xfrm>
        </p:grpSpPr>
        <p:pic>
          <p:nvPicPr>
            <p:cNvPr id="11" name="Picture 10" descr="A star in the background&#10;&#10;Description automatically generated">
              <a:extLst>
                <a:ext uri="{FF2B5EF4-FFF2-40B4-BE49-F238E27FC236}">
                  <a16:creationId xmlns:a16="http://schemas.microsoft.com/office/drawing/2014/main" id="{F30EE4B6-11FB-4B56-9A21-C1A2B06B6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08" y="4541818"/>
              <a:ext cx="1654446" cy="2126196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3BC94A-163F-4546-9FDF-FE66EAEF6E99}"/>
                </a:ext>
              </a:extLst>
            </p:cNvPr>
            <p:cNvSpPr txBox="1"/>
            <p:nvPr/>
          </p:nvSpPr>
          <p:spPr>
            <a:xfrm>
              <a:off x="5458857" y="4541818"/>
              <a:ext cx="58551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Neue"/>
                </a:rPr>
                <a:t>3.3V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4165273-E2AE-41B3-8FCA-4BB08FF64685}"/>
                    </a:ext>
                  </a:extLst>
                </p:cNvPr>
                <p:cNvSpPr/>
                <p:nvPr/>
              </p:nvSpPr>
              <p:spPr>
                <a:xfrm>
                  <a:off x="5278098" y="5775417"/>
                  <a:ext cx="942887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100000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4165273-E2AE-41B3-8FCA-4BB08FF64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8098" y="5775417"/>
                  <a:ext cx="942887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B2D5B00-7D17-4865-9B43-CA5863B5228C}"/>
                    </a:ext>
                  </a:extLst>
                </p:cNvPr>
                <p:cNvSpPr/>
                <p:nvPr/>
              </p:nvSpPr>
              <p:spPr>
                <a:xfrm>
                  <a:off x="7333470" y="5337869"/>
                  <a:ext cx="7711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a14:m>
                  <a:r>
                    <a:rPr lang="en-GB" dirty="0"/>
                    <a:t>  =</a:t>
                  </a:r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B2D5B00-7D17-4865-9B43-CA5863B522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3470" y="5337869"/>
                  <a:ext cx="771109" cy="369332"/>
                </a:xfrm>
                <a:prstGeom prst="rect">
                  <a:avLst/>
                </a:prstGeom>
                <a:blipFill>
                  <a:blip r:embed="rId18"/>
                  <a:stretch>
                    <a:fillRect t="-10000" r="-5556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D2E5B7-C4FA-4BBE-916F-15878544F999}"/>
                </a:ext>
              </a:extLst>
            </p:cNvPr>
            <p:cNvSpPr/>
            <p:nvPr/>
          </p:nvSpPr>
          <p:spPr>
            <a:xfrm>
              <a:off x="7333470" y="5337869"/>
              <a:ext cx="1214558" cy="4375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B956F0F-DC26-40F9-B1CF-4B6B1FA3E346}"/>
                    </a:ext>
                  </a:extLst>
                </p:cNvPr>
                <p:cNvSpPr/>
                <p:nvPr/>
              </p:nvSpPr>
              <p:spPr>
                <a:xfrm>
                  <a:off x="5377484" y="5009529"/>
                  <a:ext cx="843501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25000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B956F0F-DC26-40F9-B1CF-4B6B1FA3E3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484" y="5009529"/>
                  <a:ext cx="843501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D71573B0-012C-4DAC-AB11-C86270B7DB5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3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  <p:bldP spid="34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oT Power Management">
            <a:extLst>
              <a:ext uri="{FF2B5EF4-FFF2-40B4-BE49-F238E27FC236}">
                <a16:creationId xmlns:a16="http://schemas.microsoft.com/office/drawing/2014/main" id="{AB56906E-A5BF-4A43-B5A5-A4D35A102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F822E3-A136-4C05-A248-D51173F93D31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D121135D-650E-48D8-AB3E-73C74192B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078" y="3698474"/>
            <a:ext cx="1933575" cy="2181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584233-0115-44F7-90ED-7F748B2E4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28476" y="2522973"/>
            <a:ext cx="1857375" cy="3267075"/>
          </a:xfrm>
          <a:prstGeom prst="rect">
            <a:avLst/>
          </a:prstGeom>
        </p:spPr>
      </p:pic>
      <p:pic>
        <p:nvPicPr>
          <p:cNvPr id="16" name="Picture 15" descr="A close up of a device&#10;&#10;Description automatically generated">
            <a:extLst>
              <a:ext uri="{FF2B5EF4-FFF2-40B4-BE49-F238E27FC236}">
                <a16:creationId xmlns:a16="http://schemas.microsoft.com/office/drawing/2014/main" id="{877B6725-5F56-4A29-999B-D6D8CC1D7B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4" y="771595"/>
            <a:ext cx="3571862" cy="2783541"/>
          </a:xfrm>
          <a:prstGeom prst="rect">
            <a:avLst/>
          </a:prstGeom>
        </p:spPr>
      </p:pic>
      <p:pic>
        <p:nvPicPr>
          <p:cNvPr id="18" name="Picture 17" descr="A close up of a device&#10;&#10;Description automatically generated">
            <a:extLst>
              <a:ext uri="{FF2B5EF4-FFF2-40B4-BE49-F238E27FC236}">
                <a16:creationId xmlns:a16="http://schemas.microsoft.com/office/drawing/2014/main" id="{EDB71E5F-7FD6-49C3-BCC9-696884EC09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676" y="717806"/>
            <a:ext cx="3048000" cy="2286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D8B01E-5EE5-4A5D-8133-805041783EA2}"/>
              </a:ext>
            </a:extLst>
          </p:cNvPr>
          <p:cNvSpPr txBox="1"/>
          <p:nvPr/>
        </p:nvSpPr>
        <p:spPr>
          <a:xfrm>
            <a:off x="3375212" y="197629"/>
            <a:ext cx="368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Project Sensors</a:t>
            </a:r>
          </a:p>
        </p:txBody>
      </p:sp>
      <p:pic>
        <p:nvPicPr>
          <p:cNvPr id="20" name="Picture 19" descr="A picture containing object&#10;&#10;Description automatically generated">
            <a:extLst>
              <a:ext uri="{FF2B5EF4-FFF2-40B4-BE49-F238E27FC236}">
                <a16:creationId xmlns:a16="http://schemas.microsoft.com/office/drawing/2014/main" id="{84D6A698-1D8A-4E49-BFE8-C779D4619DB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A8A09AA-77BC-4F18-A10E-3602AF130FB6}"/>
              </a:ext>
            </a:extLst>
          </p:cNvPr>
          <p:cNvSpPr/>
          <p:nvPr/>
        </p:nvSpPr>
        <p:spPr>
          <a:xfrm>
            <a:off x="725008" y="3362293"/>
            <a:ext cx="2720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Dust Concentration Sensor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3FA097-C6D2-45C2-8865-0066A976590B}"/>
              </a:ext>
            </a:extLst>
          </p:cNvPr>
          <p:cNvSpPr/>
          <p:nvPr/>
        </p:nvSpPr>
        <p:spPr>
          <a:xfrm>
            <a:off x="3445796" y="5865519"/>
            <a:ext cx="2720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Light Intensity Sensor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9D7BB0-969E-4FE7-B1D4-093837449124}"/>
              </a:ext>
            </a:extLst>
          </p:cNvPr>
          <p:cNvSpPr/>
          <p:nvPr/>
        </p:nvSpPr>
        <p:spPr>
          <a:xfrm>
            <a:off x="6880888" y="2615576"/>
            <a:ext cx="2720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MQ5 Gas Sensor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E21C56-A126-4BAD-AD20-AC6C54CE4F03}"/>
              </a:ext>
            </a:extLst>
          </p:cNvPr>
          <p:cNvSpPr/>
          <p:nvPr/>
        </p:nvSpPr>
        <p:spPr>
          <a:xfrm>
            <a:off x="8339329" y="5065182"/>
            <a:ext cx="3905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BME280 Pressure, Humidity and Temperature Sensor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74384E-0615-423D-B44B-27FD3F67F2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2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75D75-D1DC-4ACC-A162-A04A5C0F3B5F}"/>
              </a:ext>
            </a:extLst>
          </p:cNvPr>
          <p:cNvSpPr txBox="1"/>
          <p:nvPr/>
        </p:nvSpPr>
        <p:spPr>
          <a:xfrm>
            <a:off x="3375212" y="197629"/>
            <a:ext cx="368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Dust Sensor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CCD379EC-9AF2-4339-BC08-EAF2C4B297B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F546824C-964E-4C07-867C-BDF76F6B4E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" t="7088" r="5316" b="6634"/>
          <a:stretch/>
        </p:blipFill>
        <p:spPr>
          <a:xfrm>
            <a:off x="8923548" y="1292766"/>
            <a:ext cx="2696077" cy="19897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6C4503-2E09-4487-BB00-9BE7FDE142D2}"/>
              </a:ext>
            </a:extLst>
          </p:cNvPr>
          <p:cNvSpPr/>
          <p:nvPr/>
        </p:nvSpPr>
        <p:spPr>
          <a:xfrm>
            <a:off x="200738" y="1075385"/>
            <a:ext cx="74568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HelveticaNeue"/>
              </a:rPr>
              <a:t>Good indication of the air quality in a environment by measuring the dust concentration.</a:t>
            </a:r>
          </a:p>
          <a:p>
            <a:r>
              <a:rPr lang="en-GB" dirty="0">
                <a:solidFill>
                  <a:srgbClr val="222222"/>
                </a:solidFill>
                <a:latin typeface="HelveticaNeue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0254A0-66A7-45E7-A46C-DE1CA7B82896}"/>
              </a:ext>
            </a:extLst>
          </p:cNvPr>
          <p:cNvSpPr/>
          <p:nvPr/>
        </p:nvSpPr>
        <p:spPr>
          <a:xfrm>
            <a:off x="9016103" y="3383018"/>
            <a:ext cx="2779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HelveticaNeue"/>
              </a:rPr>
              <a:t>Unit: pcs/L or pcs/0.01cf. 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04CA78-D1C7-4CA7-8246-545A6D7ED2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60"/>
          <a:stretch/>
        </p:blipFill>
        <p:spPr>
          <a:xfrm>
            <a:off x="5411687" y="3770707"/>
            <a:ext cx="6403990" cy="16283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E073C41-8BC6-43A6-96C0-081E823C45A1}"/>
              </a:ext>
            </a:extLst>
          </p:cNvPr>
          <p:cNvSpPr/>
          <p:nvPr/>
        </p:nvSpPr>
        <p:spPr>
          <a:xfrm>
            <a:off x="5626280" y="53829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HelveticaNeue"/>
              </a:rPr>
              <a:t>We can see the concentration of dust is very low in the evening, but it is higher in the afternoon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93386-7B83-4ED7-96E7-CDC5464DC558}"/>
              </a:ext>
            </a:extLst>
          </p:cNvPr>
          <p:cNvSpPr/>
          <p:nvPr/>
        </p:nvSpPr>
        <p:spPr>
          <a:xfrm>
            <a:off x="200738" y="1919601"/>
            <a:ext cx="55528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HelveticaNeue"/>
              </a:rPr>
              <a:t>The Particulate Matter level (PM level) in the air is measured by counting the Low Pulse Occupancy time (LPO time) in given time unit.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HelveticaNeue"/>
              </a:rPr>
              <a:t>LPO time is proportional to PM </a:t>
            </a:r>
            <a:r>
              <a:rPr lang="en-GB" dirty="0">
                <a:solidFill>
                  <a:srgbClr val="FF0000"/>
                </a:solidFill>
                <a:latin typeface="HelveticaNeue"/>
              </a:rPr>
              <a:t>con</a:t>
            </a:r>
            <a:r>
              <a:rPr lang="en-GB" dirty="0">
                <a:solidFill>
                  <a:srgbClr val="222222"/>
                </a:solidFill>
                <a:latin typeface="HelveticaNeue"/>
              </a:rPr>
              <a:t>centration. This sensor can provide reliable data for air purifier systems; it is responsive to PM of diameter 1μm.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This sensor uses counting method to measure dust </a:t>
            </a:r>
            <a:r>
              <a:rPr lang="en-GB" dirty="0">
                <a:solidFill>
                  <a:srgbClr val="FF0000"/>
                </a:solidFill>
                <a:latin typeface="HelveticaNeue"/>
              </a:rPr>
              <a:t>con</a:t>
            </a:r>
            <a:r>
              <a:rPr lang="en-GB" dirty="0">
                <a:latin typeface="HelveticaNeue"/>
              </a:rPr>
              <a:t>centration, not weighing method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3A7706-BF47-4C2E-8858-F30CD995DB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2">
                <a:extLst>
                  <a:ext uri="{FF2B5EF4-FFF2-40B4-BE49-F238E27FC236}">
                    <a16:creationId xmlns:a16="http://schemas.microsoft.com/office/drawing/2014/main" id="{A1674A34-BC2A-498F-9798-FEAD9B1BE3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06097" y="1463109"/>
                <a:ext cx="3019425" cy="2247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:r>
                  <a:rPr lang="en-GB" sz="1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</a:t>
                </a:r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𝐿𝑜𝑤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𝑂𝑐𝑐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𝐿𝑜𝑤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𝑂𝑐𝑐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𝐷𝑢𝑟𝑎𝑡𝑖𝑜𝑛</m:t>
                      </m:r>
                    </m:oMath>
                  </m:oMathPara>
                </a14:m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𝐿𝑜𝑤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𝑂𝑐𝑐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𝑆𝑎𝑚𝑝𝑙𝑒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∙10.00</m:t>
                          </m:r>
                        </m:den>
                      </m:f>
                    </m:oMath>
                  </m:oMathPara>
                </a14:m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𝐶𝑜𝑛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=1.1 ∙ </m:t>
                      </m:r>
                      <m:sSup>
                        <m:sSup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−3.8 ∙ </m:t>
                      </m:r>
                      <m:sSup>
                        <m:sSup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+520−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+0.62 </m:t>
                      </m:r>
                    </m:oMath>
                  </m:oMathPara>
                </a14:m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16" name="Text Box 2">
                <a:extLst>
                  <a:ext uri="{FF2B5EF4-FFF2-40B4-BE49-F238E27FC236}">
                    <a16:creationId xmlns:a16="http://schemas.microsoft.com/office/drawing/2014/main" id="{A1674A34-BC2A-498F-9798-FEAD9B1BE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06097" y="1463109"/>
                <a:ext cx="3019425" cy="22479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32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75D75-D1DC-4ACC-A162-A04A5C0F3B5F}"/>
              </a:ext>
            </a:extLst>
          </p:cNvPr>
          <p:cNvSpPr txBox="1"/>
          <p:nvPr/>
        </p:nvSpPr>
        <p:spPr>
          <a:xfrm>
            <a:off x="3375212" y="197629"/>
            <a:ext cx="368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MQ5 Gas Sensor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CCD379EC-9AF2-4339-BC08-EAF2C4B297B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6C4503-2E09-4487-BB00-9BE7FDE142D2}"/>
              </a:ext>
            </a:extLst>
          </p:cNvPr>
          <p:cNvSpPr/>
          <p:nvPr/>
        </p:nvSpPr>
        <p:spPr>
          <a:xfrm>
            <a:off x="224117" y="1212425"/>
            <a:ext cx="77598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The Grove - Gas Sensor(MQ5) module is useful for gas leakage detection (in home and industry). </a:t>
            </a:r>
          </a:p>
          <a:p>
            <a:endParaRPr lang="en-GB" dirty="0">
              <a:latin typeface="HelveticaNeue"/>
            </a:endParaRP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15C161DC-19D3-4BE4-B2B4-EAC338FDD9B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" t="21272" r="7513" b="16182"/>
          <a:stretch/>
        </p:blipFill>
        <p:spPr>
          <a:xfrm>
            <a:off x="8586396" y="1212232"/>
            <a:ext cx="2626822" cy="14297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D86A6D-F7ED-4EA8-91BB-5F6E9413151F}"/>
              </a:ext>
            </a:extLst>
          </p:cNvPr>
          <p:cNvSpPr/>
          <p:nvPr/>
        </p:nvSpPr>
        <p:spPr>
          <a:xfrm>
            <a:off x="574527" y="2036002"/>
            <a:ext cx="73059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It is suitable for detecting Hydrogen (H2), Liquid Petroleum Gas (LPG), Methane (CH4), Carbon-dioxide (C0) and ethanol/methanol. </a:t>
            </a:r>
          </a:p>
          <a:p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Graph shows how different readings means different gases have been detected. Note RS/R0 is the ratio between that which has been sensed and the normalised ideal condition.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DD1FD6-A995-4A96-831C-D2D7E62E5E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EBB771-7B74-4410-9D58-9BB80F110C9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53" r="896"/>
          <a:stretch/>
        </p:blipFill>
        <p:spPr>
          <a:xfrm>
            <a:off x="7632328" y="2879436"/>
            <a:ext cx="3704988" cy="32553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2">
                <a:extLst>
                  <a:ext uri="{FF2B5EF4-FFF2-40B4-BE49-F238E27FC236}">
                    <a16:creationId xmlns:a16="http://schemas.microsoft.com/office/drawing/2014/main" id="{B2443148-E28F-424C-BA47-FBC18F94A0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2843" y="3909136"/>
                <a:ext cx="1524000" cy="2238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Get actual </a:t>
                </a:r>
                <a:r>
                  <a:rPr lang="en-GB" sz="1100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ratio</a:t>
                </a:r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𝐴𝐷𝐶</m:t>
                          </m:r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1024∗</m:t>
                          </m:r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𝑔𝑎𝑠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 </m:t>
                          </m:r>
                        </m:num>
                        <m:den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𝑟𝑎𝑡𝑖𝑜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𝑔𝑎𝑠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𝑅𝑜</m:t>
                          </m:r>
                        </m:den>
                      </m:f>
                    </m:oMath>
                  </m:oMathPara>
                </a14:m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12" name="Text Box 2">
                <a:extLst>
                  <a:ext uri="{FF2B5EF4-FFF2-40B4-BE49-F238E27FC236}">
                    <a16:creationId xmlns:a16="http://schemas.microsoft.com/office/drawing/2014/main" id="{B2443148-E28F-424C-BA47-FBC18F94A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12843" y="3909136"/>
                <a:ext cx="1524000" cy="22383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2">
                <a:extLst>
                  <a:ext uri="{FF2B5EF4-FFF2-40B4-BE49-F238E27FC236}">
                    <a16:creationId xmlns:a16="http://schemas.microsoft.com/office/drawing/2014/main" id="{0422C6CD-2478-49B0-BE25-A52BB730E6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4027" y="3915986"/>
                <a:ext cx="1524000" cy="2247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:r>
                  <a:rPr lang="en-GB" sz="1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Ro</a:t>
                </a:r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𝐴𝐷𝐶</m:t>
                          </m:r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1024∗</m:t>
                          </m:r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𝑎𝑖𝑟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 </m:t>
                          </m:r>
                        </m:num>
                        <m:den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𝑅𝑜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𝑎𝑖𝑟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6.5</m:t>
                          </m:r>
                        </m:den>
                      </m:f>
                    </m:oMath>
                  </m:oMathPara>
                </a14:m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13" name="Text Box 2">
                <a:extLst>
                  <a:ext uri="{FF2B5EF4-FFF2-40B4-BE49-F238E27FC236}">
                    <a16:creationId xmlns:a16="http://schemas.microsoft.com/office/drawing/2014/main" id="{0422C6CD-2478-49B0-BE25-A52BB730E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4027" y="3915986"/>
                <a:ext cx="1524000" cy="22479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818E650-E6C8-4BF4-B0AE-97B3EAC3BE38}"/>
              </a:ext>
            </a:extLst>
          </p:cNvPr>
          <p:cNvSpPr/>
          <p:nvPr/>
        </p:nvSpPr>
        <p:spPr>
          <a:xfrm>
            <a:off x="1417428" y="3880501"/>
            <a:ext cx="26482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There is no one simple linear equation for the graph however, the </a:t>
            </a:r>
            <a:r>
              <a:rPr lang="en-GB" dirty="0">
                <a:solidFill>
                  <a:srgbClr val="FF0000"/>
                </a:solidFill>
                <a:latin typeface="HelveticaNeue"/>
              </a:rPr>
              <a:t>Ro</a:t>
            </a:r>
            <a:r>
              <a:rPr lang="en-GB" dirty="0">
                <a:latin typeface="HelveticaNeue"/>
              </a:rPr>
              <a:t> is worked out during a testing phase and then used in the actual implementation to get the </a:t>
            </a:r>
            <a:r>
              <a:rPr lang="en-GB" dirty="0">
                <a:solidFill>
                  <a:srgbClr val="7030A0"/>
                </a:solidFill>
                <a:latin typeface="HelveticaNeue"/>
              </a:rPr>
              <a:t>ratio</a:t>
            </a:r>
            <a:r>
              <a:rPr lang="en-GB" dirty="0">
                <a:latin typeface="HelveticaNeue"/>
              </a:rPr>
              <a:t> or RS/RO</a:t>
            </a:r>
          </a:p>
        </p:txBody>
      </p:sp>
    </p:spTree>
    <p:extLst>
      <p:ext uri="{BB962C8B-B14F-4D97-AF65-F5344CB8AC3E}">
        <p14:creationId xmlns:p14="http://schemas.microsoft.com/office/powerpoint/2010/main" val="194912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75D75-D1DC-4ACC-A162-A04A5C0F3B5F}"/>
              </a:ext>
            </a:extLst>
          </p:cNvPr>
          <p:cNvSpPr txBox="1"/>
          <p:nvPr/>
        </p:nvSpPr>
        <p:spPr>
          <a:xfrm>
            <a:off x="3383289" y="197629"/>
            <a:ext cx="415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Light Level Sensor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CCD379EC-9AF2-4339-BC08-EAF2C4B297B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441" y="51487"/>
            <a:ext cx="923330" cy="9233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6C4503-2E09-4487-BB00-9BE7FDE142D2}"/>
              </a:ext>
            </a:extLst>
          </p:cNvPr>
          <p:cNvSpPr/>
          <p:nvPr/>
        </p:nvSpPr>
        <p:spPr>
          <a:xfrm>
            <a:off x="224117" y="1212425"/>
            <a:ext cx="104161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The Grove - Light sensor integrates a photo-resistor(light dependent resistor) to detect the intensity of light. The resistance of photo-resistor decreases when the intensity of light increases. The output signal is analogue value, the brighter the light is, the larger the value.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D86A6D-F7ED-4EA8-91BB-5F6E9413151F}"/>
              </a:ext>
            </a:extLst>
          </p:cNvPr>
          <p:cNvSpPr/>
          <p:nvPr/>
        </p:nvSpPr>
        <p:spPr>
          <a:xfrm>
            <a:off x="468292" y="252689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This module can be used to build a light controlled switch i.e. switch off lights during day time and switch on lights during night time.</a:t>
            </a:r>
          </a:p>
          <a:p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If a door has been opened during the day</a:t>
            </a:r>
          </a:p>
          <a:p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Sun light in a greenhouse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A robot that reacts to 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Neue"/>
            </a:endParaRPr>
          </a:p>
        </p:txBody>
      </p:sp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9FA15B0B-F090-41F3-948E-D5D6BD4B71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057" y="2901786"/>
            <a:ext cx="1613770" cy="1820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11C0DE-24FA-4C52-9AFB-31D8B444F7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4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Microsoft Office PowerPoint</Application>
  <PresentationFormat>Widescreen</PresentationFormat>
  <Paragraphs>147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3ds</vt:lpstr>
      <vt:lpstr>Arial</vt:lpstr>
      <vt:lpstr>Calibri</vt:lpstr>
      <vt:lpstr>Calibri Light</vt:lpstr>
      <vt:lpstr>Cambria Math</vt:lpstr>
      <vt:lpstr>HelveticaNeue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Blair</dc:creator>
  <cp:lastModifiedBy>Richard Blair</cp:lastModifiedBy>
  <cp:revision>18</cp:revision>
  <dcterms:created xsi:type="dcterms:W3CDTF">2019-08-17T21:28:59Z</dcterms:created>
  <dcterms:modified xsi:type="dcterms:W3CDTF">2019-08-23T17:25:18Z</dcterms:modified>
</cp:coreProperties>
</file>