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472" autoAdjust="0"/>
  </p:normalViewPr>
  <p:slideViewPr>
    <p:cSldViewPr snapToGrid="0">
      <p:cViewPr varScale="1">
        <p:scale>
          <a:sx n="71" d="100"/>
          <a:sy n="71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E1B-3DE4-4082-8057-FA3E47C40905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E9AA-FFB8-4A6F-835D-DFF20E695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8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5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1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2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8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4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C045-EE75-4159-815C-B2A08BECC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DDD56-25C0-4F6C-8C4D-48F8C1652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0303-4B19-4F84-9554-EF2CEF96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1C19-1EF0-40B1-8F15-8DD0C1D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366-3255-4796-A150-53A350B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A8F-A486-491F-907C-CA5E9296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EBF38-8A75-411E-B7AF-729C1D10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1C2-6A9D-4A77-8C89-0BACC2A8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14F0-E5FC-41C2-95A8-EF90FB99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710E-C928-450B-BA4F-65EEA94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8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3FAA-17D1-4406-B0D5-763739DD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02FF9-01CF-462D-A9E4-310177D3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19CA-860D-4096-8E35-E41772BC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A64B-40D6-445F-AB2F-2FE2C92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2734-5CA0-49C2-9242-4E827992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04-E41C-442C-987E-384C010D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5E15-B4AD-4894-9191-27BD14FB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7599-3181-4EE8-853C-DD9A22D5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1C0A-2A08-4A3B-873E-38EDF340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F68-839A-46C2-9F74-738933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0E4-7C75-46FF-BB58-F6FE3A2E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D72B-89CB-4DB6-A321-DA656EDD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572-8CEA-4347-BCC9-883A05A4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F6FB-943C-4AA9-A6C6-EE0D833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05E1-C36A-43D1-87DA-8D59965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A0D7-6280-4895-A759-509BE4E6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E0C2-99E3-4F17-809E-207B1E93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682F-0910-4E01-847B-04DC032F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6453-F380-4BF3-9268-EA33D6A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08FA-2C31-4C62-ACD2-83288A55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0E9E-9D59-4733-BC10-BB727FA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0A60-DAFA-4CA0-8464-E942DDA0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3EB1-D794-4B7E-A747-3CF1F96F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B19C-26C2-4716-A3B3-8B890689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92E0D-B067-4EE3-9441-CDDCC597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226CA-1104-4522-9F6D-FE2B0445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F3377-F187-4B3A-8989-03F6D854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4106-AD18-4A11-BF45-C216629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3D313-B488-4D39-82C6-248AF9CB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E17-F4E0-4A19-BEEF-9E36ED8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F568E-F01A-418F-A2AE-74A21960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607E1-45E0-4518-96EE-097C41A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F74EE-D78D-418A-9AED-EA6D6FB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673FE-BAA1-47D7-89C6-7B3C9C0A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43A7-1FD4-4487-A0F6-C9BB2BD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0B98-88CD-42B6-B0FA-062CA35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0F1-19F3-49DC-B620-6D14820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B76D-6354-4B45-B297-6150D04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2580-642E-4C65-BF92-FCA90E18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E926-E982-42F7-9558-6A108CA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F22F-E24B-4C7C-A3C1-3B04241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0DEDB-1767-4B1C-B6EE-45A44996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2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2F4A-B2C5-4062-A08A-A149C706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E49A3-7BD6-412C-A8CE-CA1CDE7A7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C9B7-FE88-4CFA-A857-AE118B5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9DF1-6BA5-44EC-B1A1-18D4121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A0885-6BBF-46A7-8EDF-A24A0FB2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DFD2-2659-4738-A3E7-C3BA597A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2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D5B18-A668-41FF-8DF7-58AE380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D906-DBB3-4BF2-8992-7B47F84B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A57-4B7C-4989-BC78-21E4448CE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DC46-661E-48B2-857C-F62253F6C9C2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38E-60BD-4E5D-A651-6286839D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2672-78CE-43A9-BE46-25B1FF15F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.jp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</a:t>
            </a: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What is the IoT?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18126-4E75-422F-9BFA-E5FAFDBDB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0" y="6010630"/>
            <a:ext cx="1847267" cy="8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949824" y="1640541"/>
            <a:ext cx="8189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What is the IoT?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Why IoT?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How many devices?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Examples of IoT</a:t>
            </a:r>
          </a:p>
          <a:p>
            <a:endParaRPr lang="en-GB" dirty="0">
              <a:latin typeface="Helvetica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B9A1-27CF-4E31-9333-C95F542D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0" y="6010630"/>
            <a:ext cx="1847267" cy="8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818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What is IoT?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949824" y="1640541"/>
            <a:ext cx="8189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70C0"/>
                </a:solidFill>
                <a:latin typeface="HelveticaNeue"/>
              </a:rPr>
              <a:t>Internet of Things (IoT) </a:t>
            </a:r>
            <a:r>
              <a:rPr lang="en-GB" dirty="0">
                <a:latin typeface="HelveticaNeue"/>
              </a:rPr>
              <a:t>is a system of devices connected to the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HelveticaNeue"/>
              </a:rPr>
              <a:t>Internet</a:t>
            </a:r>
            <a:r>
              <a:rPr lang="en-GB" dirty="0">
                <a:latin typeface="HelveticaNeue"/>
              </a:rPr>
              <a:t> with the ability to collect and exchange data from users or the environment with no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HelveticaNeue"/>
              </a:rPr>
              <a:t>human intervention</a:t>
            </a:r>
            <a:r>
              <a:rPr lang="en-GB" dirty="0">
                <a:latin typeface="HelveticaNeu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HelveticaNeue"/>
            </a:endParaRPr>
          </a:p>
          <a:p>
            <a:endParaRPr lang="en-GB" dirty="0">
              <a:latin typeface="HelveticaNeue"/>
            </a:endParaRPr>
          </a:p>
          <a:p>
            <a:endParaRPr lang="en-GB" dirty="0">
              <a:latin typeface="HelveticaNeue"/>
            </a:endParaRP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HelveticaNeue"/>
              </a:rPr>
              <a:t>The device or the `thing` in the IoT could be any device embedded with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HelveticaNeue"/>
              </a:rPr>
              <a:t>electronics, software and a sensor</a:t>
            </a:r>
            <a:r>
              <a:rPr lang="en-GB" dirty="0">
                <a:latin typeface="HelveticaNeue"/>
              </a:rPr>
              <a:t> like a; smart refrigerator, a smart air conditioner, household light system, connected security system or even a person with a heart monitor or an automobile.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B9A1-27CF-4E31-9333-C95F542D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0" y="6010630"/>
            <a:ext cx="1847267" cy="84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E95E69-D321-4C11-B081-5B452E60E63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9" y="1721223"/>
            <a:ext cx="872487" cy="872487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038B5F9F-E736-4E4E-85D5-39C5280B11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176" y="3666017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818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Why IoT?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3326443" y="2157466"/>
            <a:ext cx="46392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HelveticaNeue"/>
              </a:rPr>
              <a:t>We are </a:t>
            </a:r>
            <a:r>
              <a:rPr lang="en-GB" dirty="0">
                <a:solidFill>
                  <a:srgbClr val="0070C0"/>
                </a:solidFill>
                <a:latin typeface="HelveticaNeue"/>
              </a:rPr>
              <a:t>lazy</a:t>
            </a:r>
          </a:p>
          <a:p>
            <a:pPr>
              <a:buClr>
                <a:schemeClr val="tx1"/>
              </a:buClr>
            </a:pPr>
            <a:endParaRPr lang="en-GB" dirty="0">
              <a:solidFill>
                <a:srgbClr val="0070C0"/>
              </a:solidFill>
              <a:latin typeface="HelveticaNeue"/>
            </a:endParaRPr>
          </a:p>
          <a:p>
            <a:pPr>
              <a:buClr>
                <a:schemeClr val="tx1"/>
              </a:buClr>
            </a:pPr>
            <a:endParaRPr lang="en-GB" dirty="0">
              <a:latin typeface="HelveticaNeue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HelveticaNeue"/>
              </a:rPr>
              <a:t>We want to </a:t>
            </a:r>
            <a:r>
              <a:rPr lang="en-GB" dirty="0">
                <a:solidFill>
                  <a:srgbClr val="0070C0"/>
                </a:solidFill>
                <a:latin typeface="HelveticaNeue"/>
              </a:rPr>
              <a:t>automate</a:t>
            </a:r>
            <a:r>
              <a:rPr lang="en-GB" dirty="0">
                <a:latin typeface="HelveticaNeue"/>
              </a:rPr>
              <a:t> everything</a:t>
            </a:r>
          </a:p>
          <a:p>
            <a:pPr>
              <a:buClr>
                <a:schemeClr val="tx1"/>
              </a:buClr>
            </a:pPr>
            <a:endParaRPr lang="en-GB" dirty="0">
              <a:latin typeface="HelveticaNeue"/>
            </a:endParaRPr>
          </a:p>
          <a:p>
            <a:pPr>
              <a:buClr>
                <a:schemeClr val="tx1"/>
              </a:buClr>
            </a:pPr>
            <a:endParaRPr lang="en-GB" dirty="0">
              <a:latin typeface="HelveticaNeue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HelveticaNeue"/>
              </a:rPr>
              <a:t>We want to </a:t>
            </a:r>
            <a:r>
              <a:rPr lang="en-GB" dirty="0">
                <a:solidFill>
                  <a:srgbClr val="0070C0"/>
                </a:solidFill>
                <a:latin typeface="HelveticaNeue"/>
              </a:rPr>
              <a:t>control</a:t>
            </a:r>
            <a:r>
              <a:rPr lang="en-GB" dirty="0">
                <a:latin typeface="HelveticaNeue"/>
              </a:rPr>
              <a:t> everything remotely</a:t>
            </a:r>
          </a:p>
          <a:p>
            <a:pPr>
              <a:buClr>
                <a:schemeClr val="tx1"/>
              </a:buClr>
            </a:pPr>
            <a:endParaRPr lang="en-GB" dirty="0">
              <a:latin typeface="HelveticaNeue"/>
            </a:endParaRPr>
          </a:p>
          <a:p>
            <a:pPr>
              <a:buClr>
                <a:schemeClr val="tx1"/>
              </a:buClr>
            </a:pPr>
            <a:endParaRPr lang="en-GB" dirty="0">
              <a:latin typeface="HelveticaNeue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HelveticaNeue"/>
              </a:rPr>
              <a:t>We want to see </a:t>
            </a:r>
            <a:r>
              <a:rPr lang="en-GB" dirty="0">
                <a:solidFill>
                  <a:srgbClr val="0070C0"/>
                </a:solidFill>
                <a:latin typeface="HelveticaNeue"/>
              </a:rPr>
              <a:t>data in ‘</a:t>
            </a:r>
            <a:r>
              <a:rPr lang="en-GB" i="1" dirty="0">
                <a:solidFill>
                  <a:srgbClr val="0070C0"/>
                </a:solidFill>
                <a:latin typeface="HelveticaNeue"/>
              </a:rPr>
              <a:t>real-time</a:t>
            </a:r>
            <a:r>
              <a:rPr lang="en-GB" dirty="0">
                <a:solidFill>
                  <a:srgbClr val="0070C0"/>
                </a:solidFill>
                <a:latin typeface="HelveticaNeue"/>
              </a:rPr>
              <a:t>’</a:t>
            </a:r>
          </a:p>
          <a:p>
            <a:endParaRPr lang="en-GB" dirty="0">
              <a:latin typeface="Helvetica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B9A1-27CF-4E31-9333-C95F542D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0" y="6010630"/>
            <a:ext cx="1847267" cy="84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AC5A1-7FCC-446A-9D7E-251E1D39B9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60" y="1851171"/>
            <a:ext cx="1186600" cy="76480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B2FEE19-89ED-4247-BC5F-4BACD5C9D4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201"/>
          <a:stretch/>
        </p:blipFill>
        <p:spPr>
          <a:xfrm>
            <a:off x="7818617" y="2370672"/>
            <a:ext cx="1594682" cy="1336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907F2C-C390-465F-A724-BE69FCE4C73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71" y="3528518"/>
            <a:ext cx="990600" cy="990600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A7C4FF0-10E2-4B2B-8A54-70F79B851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99" y="4316418"/>
            <a:ext cx="1259518" cy="107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1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001371" y="8659"/>
            <a:ext cx="818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How many devices?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841665" y="751584"/>
            <a:ext cx="91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We are only going to be using one device with multiple sensors, but in 2020 it is estimated that there will be the equivalent of 8 devices per person.</a:t>
            </a:r>
          </a:p>
          <a:p>
            <a:pPr>
              <a:buClr>
                <a:schemeClr val="tx1"/>
              </a:buClr>
            </a:pPr>
            <a:endParaRPr lang="en-GB" dirty="0">
              <a:latin typeface="Helvetica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B9A1-27CF-4E31-9333-C95F542D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0" y="6010630"/>
            <a:ext cx="1847267" cy="847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E921F-AEC6-4892-B984-A3C5219D8A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37000"/>
                    </a14:imgEffect>
                  </a14:imgLayer>
                </a14:imgProps>
              </a:ext>
            </a:extLst>
          </a:blip>
          <a:srcRect l="53393" t="17759" r="3293" b="44485"/>
          <a:stretch/>
        </p:blipFill>
        <p:spPr>
          <a:xfrm>
            <a:off x="9711856" y="629662"/>
            <a:ext cx="2066925" cy="978165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73A2208-6369-45BB-9401-080D8394A0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548" y="2939917"/>
            <a:ext cx="978166" cy="9781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8472AD-8D0A-49DD-8F18-248E146E293F}"/>
                  </a:ext>
                </a:extLst>
              </p:cNvPr>
              <p:cNvSpPr/>
              <p:nvPr/>
            </p:nvSpPr>
            <p:spPr>
              <a:xfrm>
                <a:off x="841665" y="1607828"/>
                <a:ext cx="11114137" cy="5644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Neue"/>
                  </a:rPr>
                  <a:t>Internet Protocol is a way of addressing these devices, there are two main standards,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IPv4</a:t>
                </a:r>
                <a:r>
                  <a:rPr lang="en-GB" dirty="0">
                    <a:latin typeface="HelveticaNeue"/>
                  </a:rPr>
                  <a:t> and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IPv6</a:t>
                </a:r>
                <a:r>
                  <a:rPr lang="en-GB" dirty="0">
                    <a:latin typeface="HelveticaNeue"/>
                  </a:rPr>
                  <a:t>,</a:t>
                </a:r>
              </a:p>
              <a:p>
                <a:pPr>
                  <a:buClr>
                    <a:schemeClr val="tx1"/>
                  </a:buClr>
                </a:pPr>
                <a:r>
                  <a:rPr lang="en-GB" dirty="0">
                    <a:latin typeface="HelveticaNeue"/>
                  </a:rPr>
                  <a:t>    v for version. IPv4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</m:sup>
                    </m:sSup>
                  </m:oMath>
                </a14:m>
                <a:r>
                  <a:rPr lang="en-GB" b="1" dirty="0">
                    <a:latin typeface="HelveticaNeue"/>
                  </a:rPr>
                  <a:t> </a:t>
                </a:r>
                <a:r>
                  <a:rPr lang="en-GB" dirty="0">
                    <a:latin typeface="HelveticaNeue"/>
                  </a:rPr>
                  <a:t>or 4.3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Billion</a:t>
                </a:r>
                <a:r>
                  <a:rPr lang="en-GB" b="1" dirty="0">
                    <a:solidFill>
                      <a:srgbClr val="0070C0"/>
                    </a:solidFill>
                    <a:latin typeface="HelveticaNeue"/>
                  </a:rPr>
                  <a:t>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addresses </a:t>
                </a:r>
                <a:r>
                  <a:rPr lang="en-GB" dirty="0">
                    <a:latin typeface="HelveticaNeue"/>
                  </a:rPr>
                  <a:t>and we are running out of space.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IPv6</a:t>
                </a:r>
                <a:r>
                  <a:rPr lang="en-GB" dirty="0">
                    <a:latin typeface="HelveticaNeue"/>
                  </a:rPr>
                  <a:t> is the successor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 </a:t>
                </a:r>
                <a:r>
                  <a:rPr lang="en-GB" dirty="0">
                    <a:latin typeface="HelveticaNeue"/>
                  </a:rPr>
                  <a:t>addresses (scientific notation for a very large number using base 2)</a:t>
                </a:r>
              </a:p>
              <a:p>
                <a:pPr algn="ctr">
                  <a:buClr>
                    <a:schemeClr val="tx1"/>
                  </a:buClr>
                </a:pPr>
                <a:endParaRPr lang="en-GB" b="1" u="sng" dirty="0">
                  <a:solidFill>
                    <a:srgbClr val="0070C0"/>
                  </a:solidFill>
                  <a:latin typeface="HelveticaNeue"/>
                </a:endParaRPr>
              </a:p>
              <a:p>
                <a:pPr algn="ctr">
                  <a:buClr>
                    <a:schemeClr val="tx1"/>
                  </a:buClr>
                </a:pPr>
                <a:r>
                  <a:rPr lang="en-GB" b="1" u="sng" dirty="0">
                    <a:solidFill>
                      <a:srgbClr val="0070C0"/>
                    </a:solidFill>
                    <a:latin typeface="HelveticaNeue"/>
                  </a:rPr>
                  <a:t>As a number</a:t>
                </a:r>
              </a:p>
              <a:p>
                <a:pPr algn="ctr">
                  <a:buClr>
                    <a:schemeClr val="tx1"/>
                  </a:buClr>
                </a:pPr>
                <a:endParaRPr lang="en-GB" dirty="0">
                  <a:latin typeface="HelveticaNeue"/>
                </a:endParaRPr>
              </a:p>
              <a:p>
                <a:pPr algn="ctr">
                  <a:buClr>
                    <a:schemeClr val="tx1"/>
                  </a:buClr>
                </a:pPr>
                <a:r>
                  <a:rPr lang="en-GB" dirty="0">
                    <a:latin typeface="HelveticaNeue"/>
                  </a:rPr>
                  <a:t>340,282,366,920,938,463,463,374,607,431,768,211,456 </a:t>
                </a:r>
              </a:p>
              <a:p>
                <a:pPr algn="ctr">
                  <a:buClr>
                    <a:schemeClr val="tx1"/>
                  </a:buClr>
                </a:pPr>
                <a:endParaRPr lang="en-GB" b="1" u="sng" dirty="0">
                  <a:solidFill>
                    <a:srgbClr val="0070C0"/>
                  </a:solidFill>
                  <a:latin typeface="HelveticaNeue"/>
                </a:endParaRPr>
              </a:p>
              <a:p>
                <a:pPr algn="ctr">
                  <a:buClr>
                    <a:schemeClr val="tx1"/>
                  </a:buClr>
                </a:pPr>
                <a:r>
                  <a:rPr lang="en-GB" b="1" u="sng" dirty="0">
                    <a:solidFill>
                      <a:srgbClr val="0070C0"/>
                    </a:solidFill>
                    <a:latin typeface="HelveticaNeue"/>
                  </a:rPr>
                  <a:t>In words;</a:t>
                </a:r>
              </a:p>
              <a:p>
                <a:pPr algn="ctr">
                  <a:buClr>
                    <a:schemeClr val="tx1"/>
                  </a:buClr>
                </a:pPr>
                <a:endParaRPr lang="en-GB" dirty="0">
                  <a:latin typeface="HelveticaNeue"/>
                </a:endParaRPr>
              </a:p>
              <a:p>
                <a:pPr algn="ctr">
                  <a:buClr>
                    <a:schemeClr val="tx1"/>
                  </a:buClr>
                </a:pPr>
                <a:r>
                  <a:rPr lang="en-GB" dirty="0">
                    <a:latin typeface="HelveticaNeue"/>
                  </a:rPr>
                  <a:t>Three hundred and forty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undecillion</a:t>
                </a:r>
                <a:r>
                  <a:rPr lang="en-GB" dirty="0">
                    <a:latin typeface="HelveticaNeue"/>
                  </a:rPr>
                  <a:t>, two hundred and eighty-two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decillion</a:t>
                </a:r>
                <a:r>
                  <a:rPr lang="en-GB" dirty="0">
                    <a:latin typeface="HelveticaNeue"/>
                  </a:rPr>
                  <a:t>, three hundred and sixty-six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nonillion</a:t>
                </a:r>
                <a:r>
                  <a:rPr lang="en-GB" dirty="0">
                    <a:latin typeface="HelveticaNeue"/>
                  </a:rPr>
                  <a:t>, nine hundred and twenty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octillion</a:t>
                </a:r>
                <a:r>
                  <a:rPr lang="en-GB" dirty="0">
                    <a:latin typeface="HelveticaNeue"/>
                  </a:rPr>
                  <a:t>, nine hundred and thirty-eight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septillion</a:t>
                </a:r>
                <a:r>
                  <a:rPr lang="en-GB" dirty="0">
                    <a:latin typeface="HelveticaNeue"/>
                  </a:rPr>
                  <a:t>, four hundred and </a:t>
                </a:r>
              </a:p>
              <a:p>
                <a:pPr algn="ctr">
                  <a:buClr>
                    <a:schemeClr val="tx1"/>
                  </a:buClr>
                </a:pPr>
                <a:r>
                  <a:rPr lang="en-GB" dirty="0">
                    <a:latin typeface="HelveticaNeue"/>
                  </a:rPr>
                  <a:t>sixty-three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sextillion</a:t>
                </a:r>
                <a:r>
                  <a:rPr lang="en-GB" dirty="0">
                    <a:latin typeface="HelveticaNeue"/>
                  </a:rPr>
                  <a:t>, four hundred and sixty-three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quintillion</a:t>
                </a:r>
                <a:r>
                  <a:rPr lang="en-GB" dirty="0">
                    <a:latin typeface="HelveticaNeue"/>
                  </a:rPr>
                  <a:t>, three hundred and seventy-four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quadrillion</a:t>
                </a:r>
                <a:r>
                  <a:rPr lang="en-GB" dirty="0">
                    <a:latin typeface="HelveticaNeue"/>
                  </a:rPr>
                  <a:t>, </a:t>
                </a:r>
              </a:p>
              <a:p>
                <a:pPr algn="ctr">
                  <a:buClr>
                    <a:schemeClr val="tx1"/>
                  </a:buClr>
                </a:pPr>
                <a:r>
                  <a:rPr lang="en-GB" dirty="0">
                    <a:latin typeface="HelveticaNeue"/>
                  </a:rPr>
                  <a:t>six hundred and seven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trillion</a:t>
                </a:r>
                <a:r>
                  <a:rPr lang="en-GB" dirty="0">
                    <a:latin typeface="HelveticaNeue"/>
                  </a:rPr>
                  <a:t>, four hundred and thirty-one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 billion</a:t>
                </a:r>
                <a:r>
                  <a:rPr lang="en-GB" dirty="0">
                    <a:latin typeface="HelveticaNeue"/>
                  </a:rPr>
                  <a:t>, seven hundred and sixty-eight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million</a:t>
                </a:r>
                <a:r>
                  <a:rPr lang="en-GB" dirty="0">
                    <a:latin typeface="HelveticaNeue"/>
                  </a:rPr>
                  <a:t>, </a:t>
                </a:r>
              </a:p>
              <a:p>
                <a:pPr algn="ctr">
                  <a:buClr>
                    <a:schemeClr val="tx1"/>
                  </a:buClr>
                </a:pPr>
                <a:r>
                  <a:rPr lang="en-GB" dirty="0">
                    <a:latin typeface="HelveticaNeue"/>
                  </a:rPr>
                  <a:t>two hundred and eleven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thousand</a:t>
                </a:r>
                <a:r>
                  <a:rPr lang="en-GB" dirty="0">
                    <a:latin typeface="HelveticaNeue"/>
                  </a:rPr>
                  <a:t>, four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hundred</a:t>
                </a:r>
                <a:r>
                  <a:rPr lang="en-GB" dirty="0">
                    <a:latin typeface="HelveticaNeue"/>
                  </a:rPr>
                  <a:t> and fifty-six.</a:t>
                </a:r>
              </a:p>
              <a:p>
                <a:pPr>
                  <a:buClr>
                    <a:schemeClr val="tx1"/>
                  </a:buClr>
                </a:pPr>
                <a:endParaRPr lang="en-GB" dirty="0">
                  <a:latin typeface="HelveticaNeue"/>
                </a:endParaRPr>
              </a:p>
              <a:p>
                <a:pPr algn="ctr">
                  <a:buClr>
                    <a:schemeClr val="tx1"/>
                  </a:buClr>
                </a:pPr>
                <a:r>
                  <a:rPr lang="en-GB" dirty="0">
                    <a:latin typeface="HelveticaNeue"/>
                  </a:rPr>
                  <a:t>Perspective:  There are an estimated </a:t>
                </a:r>
                <a:r>
                  <a:rPr lang="en-GB" dirty="0">
                    <a:solidFill>
                      <a:srgbClr val="0070C0"/>
                    </a:solidFill>
                    <a:latin typeface="HelveticaNeue"/>
                  </a:rPr>
                  <a:t>100 Billion stars</a:t>
                </a:r>
                <a:r>
                  <a:rPr lang="en-GB" dirty="0">
                    <a:latin typeface="HelveticaNeue"/>
                  </a:rPr>
                  <a:t> in the known universe</a:t>
                </a: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GB" dirty="0">
                  <a:latin typeface="HelveticaNeue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GB" dirty="0">
                  <a:latin typeface="HelveticaNeue"/>
                </a:endParaRPr>
              </a:p>
              <a:p>
                <a:pPr>
                  <a:buClr>
                    <a:schemeClr val="tx1"/>
                  </a:buClr>
                </a:pPr>
                <a:endParaRPr lang="en-GB" dirty="0">
                  <a:latin typeface="HelveticaNeue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8472AD-8D0A-49DD-8F18-248E146E2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65" y="1607828"/>
                <a:ext cx="11114137" cy="5644750"/>
              </a:xfrm>
              <a:prstGeom prst="rect">
                <a:avLst/>
              </a:prstGeom>
              <a:blipFill>
                <a:blip r:embed="rId9"/>
                <a:stretch>
                  <a:fillRect l="-439" t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814933" y="265400"/>
            <a:ext cx="818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B9A1-27CF-4E31-9333-C95F542D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0" y="6010630"/>
            <a:ext cx="1847267" cy="84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68270-C95B-4FBD-8BCD-D9DE593C7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97" b="1809"/>
          <a:stretch/>
        </p:blipFill>
        <p:spPr>
          <a:xfrm>
            <a:off x="1660432" y="1139253"/>
            <a:ext cx="8498261" cy="52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237697" y="127795"/>
            <a:ext cx="971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Summary</a:t>
            </a:r>
          </a:p>
          <a:p>
            <a:pPr algn="ctr"/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“Internet of Things for Sensing the Schools Environment Project”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F32BF-D056-4BCF-9F38-8DD4133A49BC}"/>
              </a:ext>
            </a:extLst>
          </p:cNvPr>
          <p:cNvSpPr txBox="1"/>
          <p:nvPr/>
        </p:nvSpPr>
        <p:spPr>
          <a:xfrm>
            <a:off x="3275069" y="1535575"/>
            <a:ext cx="65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The Internet of Things (IoT) is the connection of sensors and devices connected in a Local Area Network (LAN) (100m</a:t>
            </a:r>
            <a:r>
              <a:rPr lang="en-GB" baseline="30000" dirty="0">
                <a:latin typeface="HelveticaNeue"/>
              </a:rPr>
              <a:t>3</a:t>
            </a:r>
            <a:r>
              <a:rPr lang="en-GB" dirty="0">
                <a:latin typeface="HelveticaNeue"/>
              </a:rPr>
              <a:t> area) using technology such as Bluetooth or WIFI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9F85D-DE5B-48AD-AB2E-8C6C70CD3FBA}"/>
              </a:ext>
            </a:extLst>
          </p:cNvPr>
          <p:cNvSpPr txBox="1"/>
          <p:nvPr/>
        </p:nvSpPr>
        <p:spPr>
          <a:xfrm>
            <a:off x="2191869" y="3214897"/>
            <a:ext cx="653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Sensing in this context is the use of sensors to detect the change in environment they are placed in and send information to other electronics or computing devices.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CD461-74BF-4B75-A2AD-9234C9CA2E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40" y="1405465"/>
            <a:ext cx="872487" cy="872487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02776EB3-34EA-457B-AEAB-675F510F82A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96" y="3198657"/>
            <a:ext cx="923330" cy="92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D9408-2937-41C7-AD41-EE353DAD98E5}"/>
              </a:ext>
            </a:extLst>
          </p:cNvPr>
          <p:cNvSpPr txBox="1"/>
          <p:nvPr/>
        </p:nvSpPr>
        <p:spPr>
          <a:xfrm>
            <a:off x="3314245" y="5132447"/>
            <a:ext cx="65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"/>
              </a:rPr>
              <a:t>The School Environment is the surroundings or conditions in which you, animals and plants live or operate.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3A27DD0-7D87-4027-BE1C-F41B56DB7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3" y="4951494"/>
            <a:ext cx="883024" cy="88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ACFB85-2453-4EE6-BEEA-25F48E4D7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0" y="6010630"/>
            <a:ext cx="1847267" cy="8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0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3ds</vt:lpstr>
      <vt:lpstr>Arial</vt:lpstr>
      <vt:lpstr>Calibri</vt:lpstr>
      <vt:lpstr>Calibri Light</vt:lpstr>
      <vt:lpstr>Cambria Math</vt:lpstr>
      <vt:lpstr>HelveticaNeue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34</cp:revision>
  <dcterms:created xsi:type="dcterms:W3CDTF">2019-07-03T20:12:10Z</dcterms:created>
  <dcterms:modified xsi:type="dcterms:W3CDTF">2019-09-01T22:25:10Z</dcterms:modified>
</cp:coreProperties>
</file>