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9" r:id="rId3"/>
    <p:sldId id="260" r:id="rId4"/>
    <p:sldId id="261" r:id="rId5"/>
    <p:sldId id="262" r:id="rId6"/>
    <p:sldId id="263" r:id="rId7"/>
    <p:sldId id="264" r:id="rId8"/>
    <p:sldId id="257"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Blair" initials="RB" lastIdx="1" clrIdx="0">
    <p:extLst>
      <p:ext uri="{19B8F6BF-5375-455C-9EA6-DF929625EA0E}">
        <p15:presenceInfo xmlns:p15="http://schemas.microsoft.com/office/powerpoint/2012/main" userId="Richard Blai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194B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6" autoAdjust="0"/>
    <p:restoredTop sz="62472" autoAdjust="0"/>
  </p:normalViewPr>
  <p:slideViewPr>
    <p:cSldViewPr snapToGrid="0">
      <p:cViewPr varScale="1">
        <p:scale>
          <a:sx n="71" d="100"/>
          <a:sy n="71" d="100"/>
        </p:scale>
        <p:origin x="2136" y="60"/>
      </p:cViewPr>
      <p:guideLst/>
    </p:cSldViewPr>
  </p:slideViewPr>
  <p:notesTextViewPr>
    <p:cViewPr>
      <p:scale>
        <a:sx n="202" d="100"/>
        <a:sy n="202"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B6E1B-3DE4-4082-8057-FA3E47C40905}" type="datetimeFigureOut">
              <a:rPr lang="en-GB" smtClean="0"/>
              <a:t>27/11/2019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5AE9AA-FFB8-4A6F-835D-DFF20E6952A1}" type="slidenum">
              <a:rPr lang="en-GB" smtClean="0"/>
              <a:t>‹#›</a:t>
            </a:fld>
            <a:endParaRPr lang="en-GB"/>
          </a:p>
        </p:txBody>
      </p:sp>
    </p:spTree>
    <p:extLst>
      <p:ext uri="{BB962C8B-B14F-4D97-AF65-F5344CB8AC3E}">
        <p14:creationId xmlns:p14="http://schemas.microsoft.com/office/powerpoint/2010/main" val="2235785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kid friendly language </a:t>
            </a:r>
          </a:p>
          <a:p>
            <a:endParaRPr lang="en-GB" dirty="0"/>
          </a:p>
          <a:p>
            <a:r>
              <a:rPr lang="en-GB" dirty="0"/>
              <a:t>Show the image of the kit, </a:t>
            </a:r>
            <a:r>
              <a:rPr lang="en-GB"/>
              <a:t>screen shots etc</a:t>
            </a:r>
          </a:p>
          <a:p>
            <a:endParaRPr lang="en-GB" dirty="0"/>
          </a:p>
        </p:txBody>
      </p:sp>
      <p:sp>
        <p:nvSpPr>
          <p:cNvPr id="4" name="Slide Number Placeholder 3"/>
          <p:cNvSpPr>
            <a:spLocks noGrp="1"/>
          </p:cNvSpPr>
          <p:nvPr>
            <p:ph type="sldNum" sz="quarter" idx="5"/>
          </p:nvPr>
        </p:nvSpPr>
        <p:spPr/>
        <p:txBody>
          <a:bodyPr/>
          <a:lstStyle/>
          <a:p>
            <a:fld id="{945AE9AA-FFB8-4A6F-835D-DFF20E6952A1}" type="slidenum">
              <a:rPr lang="en-GB" smtClean="0"/>
              <a:t>1</a:t>
            </a:fld>
            <a:endParaRPr lang="en-GB"/>
          </a:p>
        </p:txBody>
      </p:sp>
    </p:spTree>
    <p:extLst>
      <p:ext uri="{BB962C8B-B14F-4D97-AF65-F5344CB8AC3E}">
        <p14:creationId xmlns:p14="http://schemas.microsoft.com/office/powerpoint/2010/main" val="1963609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5AE9AA-FFB8-4A6F-835D-DFF20E6952A1}" type="slidenum">
              <a:rPr lang="en-GB" smtClean="0"/>
              <a:t>2</a:t>
            </a:fld>
            <a:endParaRPr lang="en-GB"/>
          </a:p>
        </p:txBody>
      </p:sp>
    </p:spTree>
    <p:extLst>
      <p:ext uri="{BB962C8B-B14F-4D97-AF65-F5344CB8AC3E}">
        <p14:creationId xmlns:p14="http://schemas.microsoft.com/office/powerpoint/2010/main" val="3194680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The internet of things was first coined by </a:t>
            </a:r>
            <a:r>
              <a:rPr lang="en-GB" sz="1200" b="1" i="0" u="none" strike="noStrike" kern="1200" dirty="0">
                <a:solidFill>
                  <a:schemeClr val="tx1"/>
                </a:solidFill>
                <a:effectLst/>
                <a:latin typeface="+mn-lt"/>
                <a:ea typeface="+mn-ea"/>
                <a:cs typeface="+mn-cs"/>
              </a:rPr>
              <a:t>British</a:t>
            </a:r>
            <a:r>
              <a:rPr lang="en-GB" sz="1200" b="0" i="0" u="none" strike="noStrike" kern="1200" dirty="0">
                <a:solidFill>
                  <a:schemeClr val="tx1"/>
                </a:solidFill>
                <a:effectLst/>
                <a:latin typeface="+mn-lt"/>
                <a:ea typeface="+mn-ea"/>
                <a:cs typeface="+mn-cs"/>
              </a:rPr>
              <a:t> visionary Kevin Ashton in 1999. This term pronounced a system where the Internet connects to the actuality via a global network of data sensors.</a:t>
            </a:r>
          </a:p>
          <a:p>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 The term today has several visions based on its user and its use.  </a:t>
            </a:r>
          </a:p>
          <a:p>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 We will be building, coding, operating our own IoT device using a range of sensors. </a:t>
            </a:r>
          </a:p>
          <a:p>
            <a:endParaRPr lang="en-GB" dirty="0"/>
          </a:p>
        </p:txBody>
      </p:sp>
      <p:sp>
        <p:nvSpPr>
          <p:cNvPr id="4" name="Slide Number Placeholder 3"/>
          <p:cNvSpPr>
            <a:spLocks noGrp="1"/>
          </p:cNvSpPr>
          <p:nvPr>
            <p:ph type="sldNum" sz="quarter" idx="5"/>
          </p:nvPr>
        </p:nvSpPr>
        <p:spPr/>
        <p:txBody>
          <a:bodyPr/>
          <a:lstStyle/>
          <a:p>
            <a:fld id="{945AE9AA-FFB8-4A6F-835D-DFF20E6952A1}" type="slidenum">
              <a:rPr lang="en-GB" smtClean="0"/>
              <a:t>3</a:t>
            </a:fld>
            <a:endParaRPr lang="en-GB"/>
          </a:p>
        </p:txBody>
      </p:sp>
    </p:spTree>
    <p:extLst>
      <p:ext uri="{BB962C8B-B14F-4D97-AF65-F5344CB8AC3E}">
        <p14:creationId xmlns:p14="http://schemas.microsoft.com/office/powerpoint/2010/main" val="3024750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Lazy, automation is everything to the world. </a:t>
            </a:r>
          </a:p>
          <a:p>
            <a:endParaRPr lang="en-GB" dirty="0"/>
          </a:p>
          <a:p>
            <a:r>
              <a:rPr lang="en-GB" dirty="0"/>
              <a:t>But we also want to control things remotely from the comfort of a chair. </a:t>
            </a:r>
          </a:p>
          <a:p>
            <a:endParaRPr lang="en-GB" dirty="0"/>
          </a:p>
          <a:p>
            <a:r>
              <a:rPr lang="en-GB" dirty="0"/>
              <a:t>Data in </a:t>
            </a:r>
            <a:r>
              <a:rPr lang="en-GB" i="1" dirty="0"/>
              <a:t>real-time, </a:t>
            </a:r>
            <a:r>
              <a:rPr lang="en-GB" i="0" dirty="0"/>
              <a:t> this means something as close to instant as we can get, as it still takes time to sense, process, transmit, process and display the data. This could range from 10 milli-seconds to 500ms.</a:t>
            </a:r>
            <a:endParaRPr lang="en-GB" i="1" dirty="0"/>
          </a:p>
        </p:txBody>
      </p:sp>
      <p:sp>
        <p:nvSpPr>
          <p:cNvPr id="4" name="Slide Number Placeholder 3"/>
          <p:cNvSpPr>
            <a:spLocks noGrp="1"/>
          </p:cNvSpPr>
          <p:nvPr>
            <p:ph type="sldNum" sz="quarter" idx="5"/>
          </p:nvPr>
        </p:nvSpPr>
        <p:spPr/>
        <p:txBody>
          <a:bodyPr/>
          <a:lstStyle/>
          <a:p>
            <a:fld id="{945AE9AA-FFB8-4A6F-835D-DFF20E6952A1}" type="slidenum">
              <a:rPr lang="en-GB" smtClean="0"/>
              <a:t>4</a:t>
            </a:fld>
            <a:endParaRPr lang="en-GB"/>
          </a:p>
        </p:txBody>
      </p:sp>
    </p:spTree>
    <p:extLst>
      <p:ext uri="{BB962C8B-B14F-4D97-AF65-F5344CB8AC3E}">
        <p14:creationId xmlns:p14="http://schemas.microsoft.com/office/powerpoint/2010/main" val="39087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there is estimated to be 50 billion IoT devices by 2020 , that is equivalent to 8 devices per person currently alive today. </a:t>
            </a:r>
          </a:p>
          <a:p>
            <a:endParaRPr lang="en-GB" dirty="0"/>
          </a:p>
          <a:p>
            <a:r>
              <a:rPr lang="en-GB" dirty="0"/>
              <a:t>IoT devices require addresses, much like your PC or phone when they are on the internet. There are 2 standards for addressing devices they are:</a:t>
            </a:r>
          </a:p>
          <a:p>
            <a:r>
              <a:rPr lang="en-GB" dirty="0"/>
              <a:t>IPv4 and IPv6</a:t>
            </a:r>
          </a:p>
          <a:p>
            <a:endParaRPr lang="en-GB" dirty="0"/>
          </a:p>
          <a:p>
            <a:r>
              <a:rPr lang="en-GB" dirty="0"/>
              <a:t>IPv4  has 4 .3 billion  addresses, but this is normally expressed as 2^32, as it is in base 2.  We are running out of addresses.</a:t>
            </a:r>
          </a:p>
          <a:p>
            <a:endParaRPr lang="en-GB" dirty="0"/>
          </a:p>
          <a:p>
            <a:r>
              <a:rPr lang="en-GB" dirty="0"/>
              <a:t>IPv6 has 340 undecillion addresses or 2^128. Undecillion has 33 zeroes. We are not going to run out anytime soon.</a:t>
            </a:r>
          </a:p>
          <a:p>
            <a:endParaRPr lang="en-GB" dirty="0"/>
          </a:p>
          <a:p>
            <a:r>
              <a:rPr lang="en-GB" sz="1200" b="0" i="0" u="none" strike="noStrike" kern="1200" dirty="0">
                <a:solidFill>
                  <a:schemeClr val="tx1"/>
                </a:solidFill>
                <a:effectLst/>
                <a:latin typeface="+mn-lt"/>
                <a:ea typeface="+mn-ea"/>
                <a:cs typeface="+mn-cs"/>
              </a:rPr>
              <a:t>If the current pool of 4.3 billion addresses were the size of a golf ball, the new 340 undecillion address space would be about the size of the sun. </a:t>
            </a:r>
            <a:endParaRPr lang="en-GB" dirty="0"/>
          </a:p>
        </p:txBody>
      </p:sp>
      <p:sp>
        <p:nvSpPr>
          <p:cNvPr id="4" name="Slide Number Placeholder 3"/>
          <p:cNvSpPr>
            <a:spLocks noGrp="1"/>
          </p:cNvSpPr>
          <p:nvPr>
            <p:ph type="sldNum" sz="quarter" idx="5"/>
          </p:nvPr>
        </p:nvSpPr>
        <p:spPr/>
        <p:txBody>
          <a:bodyPr/>
          <a:lstStyle/>
          <a:p>
            <a:fld id="{945AE9AA-FFB8-4A6F-835D-DFF20E6952A1}" type="slidenum">
              <a:rPr lang="en-GB" smtClean="0"/>
              <a:t>5</a:t>
            </a:fld>
            <a:endParaRPr lang="en-GB"/>
          </a:p>
        </p:txBody>
      </p:sp>
    </p:spTree>
    <p:extLst>
      <p:ext uri="{BB962C8B-B14F-4D97-AF65-F5344CB8AC3E}">
        <p14:creationId xmlns:p14="http://schemas.microsoft.com/office/powerpoint/2010/main" val="3826721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almost an exhaustive list (never ending…) of applications. </a:t>
            </a:r>
          </a:p>
          <a:p>
            <a:endParaRPr lang="en-GB" dirty="0"/>
          </a:p>
          <a:p>
            <a:r>
              <a:rPr lang="en-GB" dirty="0"/>
              <a:t>Here is a list: </a:t>
            </a:r>
          </a:p>
          <a:p>
            <a:endParaRPr lang="en-GB" dirty="0"/>
          </a:p>
          <a:p>
            <a:r>
              <a:rPr lang="en-GB" u="sng" dirty="0"/>
              <a:t>Smart/Connected Home</a:t>
            </a:r>
          </a:p>
          <a:p>
            <a:pPr marL="171450" indent="-171450">
              <a:buFont typeface="Arial" panose="020B0604020202020204" pitchFamily="34" charset="0"/>
              <a:buChar char="•"/>
            </a:pPr>
            <a:r>
              <a:rPr lang="en-GB" u="none" dirty="0"/>
              <a:t>Lights, atmospheric controls, voice assistances (Alexa), CCTV IP</a:t>
            </a:r>
          </a:p>
          <a:p>
            <a:pPr marL="0" indent="0">
              <a:buFont typeface="Arial" panose="020B0604020202020204" pitchFamily="34" charset="0"/>
              <a:buNone/>
            </a:pPr>
            <a:endParaRPr lang="en-GB" u="none" dirty="0"/>
          </a:p>
          <a:p>
            <a:r>
              <a:rPr lang="en-GB" u="sng" dirty="0"/>
              <a:t>Wearables</a:t>
            </a:r>
          </a:p>
          <a:p>
            <a:pPr marL="171450" indent="-171450">
              <a:buFont typeface="Arial" panose="020B0604020202020204" pitchFamily="34" charset="0"/>
              <a:buChar char="•"/>
            </a:pPr>
            <a:r>
              <a:rPr lang="en-GB" u="none" dirty="0"/>
              <a:t>Smartwatches, Glucose monitor, Medical assistance clothing</a:t>
            </a:r>
          </a:p>
          <a:p>
            <a:pPr marL="171450" indent="-171450">
              <a:buFont typeface="Arial" panose="020B0604020202020204" pitchFamily="34" charset="0"/>
              <a:buChar char="•"/>
            </a:pPr>
            <a:endParaRPr lang="en-GB" u="none" dirty="0"/>
          </a:p>
          <a:p>
            <a:r>
              <a:rPr lang="en-GB" u="sng" dirty="0"/>
              <a:t>Retail</a:t>
            </a:r>
          </a:p>
          <a:p>
            <a:pPr marL="171450" indent="-171450">
              <a:buFont typeface="Arial" panose="020B0604020202020204" pitchFamily="34" charset="0"/>
              <a:buChar char="•"/>
            </a:pPr>
            <a:r>
              <a:rPr lang="en-GB" u="none" dirty="0"/>
              <a:t>Wireless shopping scanners (</a:t>
            </a:r>
            <a:r>
              <a:rPr lang="en-GB" u="none" dirty="0" err="1"/>
              <a:t>ePOS</a:t>
            </a:r>
            <a:r>
              <a:rPr lang="en-GB" u="none" dirty="0"/>
              <a:t> – electronic Point-Of-Sale)</a:t>
            </a:r>
          </a:p>
          <a:p>
            <a:pPr marL="0" indent="0">
              <a:buFont typeface="Arial" panose="020B0604020202020204" pitchFamily="34" charset="0"/>
              <a:buNone/>
            </a:pPr>
            <a:endParaRPr lang="en-GB" u="none" dirty="0"/>
          </a:p>
          <a:p>
            <a:r>
              <a:rPr lang="en-GB" u="sng" dirty="0"/>
              <a:t>Smart Cities</a:t>
            </a:r>
          </a:p>
          <a:p>
            <a:pPr marL="171450" indent="-171450">
              <a:buFont typeface="Arial" panose="020B0604020202020204" pitchFamily="34" charset="0"/>
              <a:buChar char="•"/>
            </a:pPr>
            <a:r>
              <a:rPr lang="en-GB" u="none" dirty="0"/>
              <a:t>Smart waste collection (Notify when it needs emptying), Smart street lamps(monitor light levels and adjust brightness accordingly), Parking space sensors (lights turn change colour when space is occupied)</a:t>
            </a:r>
          </a:p>
          <a:p>
            <a:pPr marL="0" indent="0">
              <a:buFont typeface="Arial" panose="020B0604020202020204" pitchFamily="34" charset="0"/>
              <a:buNone/>
            </a:pPr>
            <a:endParaRPr lang="en-GB" u="none" dirty="0"/>
          </a:p>
          <a:p>
            <a:pPr marL="0" indent="0">
              <a:buFont typeface="Arial" panose="020B0604020202020204" pitchFamily="34" charset="0"/>
              <a:buNone/>
            </a:pPr>
            <a:endParaRPr lang="en-GB" u="none" dirty="0"/>
          </a:p>
          <a:p>
            <a:pPr marL="0" indent="0">
              <a:buFont typeface="Arial" panose="020B0604020202020204" pitchFamily="34" charset="0"/>
              <a:buNone/>
            </a:pPr>
            <a:endParaRPr lang="en-GB" u="sng" dirty="0"/>
          </a:p>
          <a:p>
            <a:pPr marL="0" indent="0">
              <a:buFont typeface="Arial" panose="020B0604020202020204" pitchFamily="34" charset="0"/>
              <a:buNone/>
            </a:pPr>
            <a:endParaRPr lang="en-GB" u="none" dirty="0"/>
          </a:p>
          <a:p>
            <a:r>
              <a:rPr lang="en-GB" dirty="0"/>
              <a:t>	</a:t>
            </a:r>
          </a:p>
        </p:txBody>
      </p:sp>
      <p:sp>
        <p:nvSpPr>
          <p:cNvPr id="4" name="Slide Number Placeholder 3"/>
          <p:cNvSpPr>
            <a:spLocks noGrp="1"/>
          </p:cNvSpPr>
          <p:nvPr>
            <p:ph type="sldNum" sz="quarter" idx="5"/>
          </p:nvPr>
        </p:nvSpPr>
        <p:spPr/>
        <p:txBody>
          <a:bodyPr/>
          <a:lstStyle/>
          <a:p>
            <a:fld id="{945AE9AA-FFB8-4A6F-835D-DFF20E6952A1}" type="slidenum">
              <a:rPr lang="en-GB" smtClean="0"/>
              <a:t>6</a:t>
            </a:fld>
            <a:endParaRPr lang="en-GB"/>
          </a:p>
        </p:txBody>
      </p:sp>
    </p:spTree>
    <p:extLst>
      <p:ext uri="{BB962C8B-B14F-4D97-AF65-F5344CB8AC3E}">
        <p14:creationId xmlns:p14="http://schemas.microsoft.com/office/powerpoint/2010/main" val="4046984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have our IoT device, which is made up of a microcontroller with 7 sensors, which monitors the environment and reports to a cloud(internet) and then we retrieve that data on to a screen. </a:t>
            </a:r>
          </a:p>
        </p:txBody>
      </p:sp>
      <p:sp>
        <p:nvSpPr>
          <p:cNvPr id="4" name="Slide Number Placeholder 3"/>
          <p:cNvSpPr>
            <a:spLocks noGrp="1"/>
          </p:cNvSpPr>
          <p:nvPr>
            <p:ph type="sldNum" sz="quarter" idx="5"/>
          </p:nvPr>
        </p:nvSpPr>
        <p:spPr/>
        <p:txBody>
          <a:bodyPr/>
          <a:lstStyle/>
          <a:p>
            <a:fld id="{945AE9AA-FFB8-4A6F-835D-DFF20E6952A1}" type="slidenum">
              <a:rPr lang="en-GB" smtClean="0"/>
              <a:t>7</a:t>
            </a:fld>
            <a:endParaRPr lang="en-GB"/>
          </a:p>
        </p:txBody>
      </p:sp>
    </p:spTree>
    <p:extLst>
      <p:ext uri="{BB962C8B-B14F-4D97-AF65-F5344CB8AC3E}">
        <p14:creationId xmlns:p14="http://schemas.microsoft.com/office/powerpoint/2010/main" val="2386649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This project aims to provide you with a thorough introduction to IoT. </a:t>
            </a:r>
          </a:p>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It introduces the key concepts of IoT, necessary in using and deploying IoT systems.</a:t>
            </a:r>
          </a:p>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Furthermore, the application of physical computing to sense the environment around you</a:t>
            </a:r>
          </a:p>
          <a:p>
            <a:endParaRPr lang="en-GB" dirty="0"/>
          </a:p>
        </p:txBody>
      </p:sp>
      <p:sp>
        <p:nvSpPr>
          <p:cNvPr id="4" name="Slide Number Placeholder 3"/>
          <p:cNvSpPr>
            <a:spLocks noGrp="1"/>
          </p:cNvSpPr>
          <p:nvPr>
            <p:ph type="sldNum" sz="quarter" idx="5"/>
          </p:nvPr>
        </p:nvSpPr>
        <p:spPr/>
        <p:txBody>
          <a:bodyPr/>
          <a:lstStyle/>
          <a:p>
            <a:fld id="{945AE9AA-FFB8-4A6F-835D-DFF20E6952A1}" type="slidenum">
              <a:rPr lang="en-GB" smtClean="0"/>
              <a:t>8</a:t>
            </a:fld>
            <a:endParaRPr lang="en-GB"/>
          </a:p>
        </p:txBody>
      </p:sp>
    </p:spTree>
    <p:extLst>
      <p:ext uri="{BB962C8B-B14F-4D97-AF65-F5344CB8AC3E}">
        <p14:creationId xmlns:p14="http://schemas.microsoft.com/office/powerpoint/2010/main" val="3434349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This project aims to provide you with a thorough introduction to IoT. </a:t>
            </a:r>
          </a:p>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It introduces the key concepts of IoT, necessary in using and deploying IoT systems.</a:t>
            </a:r>
          </a:p>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Furthermore, the application of physical computing to sense the environment around you</a:t>
            </a:r>
          </a:p>
          <a:p>
            <a:endParaRPr lang="en-GB" dirty="0"/>
          </a:p>
        </p:txBody>
      </p:sp>
      <p:sp>
        <p:nvSpPr>
          <p:cNvPr id="4" name="Slide Number Placeholder 3"/>
          <p:cNvSpPr>
            <a:spLocks noGrp="1"/>
          </p:cNvSpPr>
          <p:nvPr>
            <p:ph type="sldNum" sz="quarter" idx="5"/>
          </p:nvPr>
        </p:nvSpPr>
        <p:spPr/>
        <p:txBody>
          <a:bodyPr/>
          <a:lstStyle/>
          <a:p>
            <a:fld id="{945AE9AA-FFB8-4A6F-835D-DFF20E6952A1}" type="slidenum">
              <a:rPr lang="en-GB" smtClean="0"/>
              <a:t>9</a:t>
            </a:fld>
            <a:endParaRPr lang="en-GB"/>
          </a:p>
        </p:txBody>
      </p:sp>
    </p:spTree>
    <p:extLst>
      <p:ext uri="{BB962C8B-B14F-4D97-AF65-F5344CB8AC3E}">
        <p14:creationId xmlns:p14="http://schemas.microsoft.com/office/powerpoint/2010/main" val="1785892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C045-EE75-4159-815C-B2A08BECCF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2CDDD56-25C0-4F6C-8C4D-48F8C16526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28C0303-4B19-4F84-9554-EF2CEF965462}"/>
              </a:ext>
            </a:extLst>
          </p:cNvPr>
          <p:cNvSpPr>
            <a:spLocks noGrp="1"/>
          </p:cNvSpPr>
          <p:nvPr>
            <p:ph type="dt" sz="half" idx="10"/>
          </p:nvPr>
        </p:nvSpPr>
        <p:spPr/>
        <p:txBody>
          <a:bodyPr/>
          <a:lstStyle/>
          <a:p>
            <a:fld id="{35DBDC46-661E-48B2-857C-F62253F6C9C2}" type="datetimeFigureOut">
              <a:rPr lang="en-GB" smtClean="0"/>
              <a:t>27/11/2019</a:t>
            </a:fld>
            <a:endParaRPr lang="en-GB"/>
          </a:p>
        </p:txBody>
      </p:sp>
      <p:sp>
        <p:nvSpPr>
          <p:cNvPr id="5" name="Footer Placeholder 4">
            <a:extLst>
              <a:ext uri="{FF2B5EF4-FFF2-40B4-BE49-F238E27FC236}">
                <a16:creationId xmlns:a16="http://schemas.microsoft.com/office/drawing/2014/main" id="{BFAC1C19-1EF0-40B1-8F15-8DD0C1D87E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289366-3255-4796-A150-53A350B3CAAD}"/>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3666466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5A8F-A486-491F-907C-CA5E929653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0EBF38-8A75-411E-B7AF-729C1D10D5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DB71C2-6A9D-4A77-8C89-0BACC2A8C607}"/>
              </a:ext>
            </a:extLst>
          </p:cNvPr>
          <p:cNvSpPr>
            <a:spLocks noGrp="1"/>
          </p:cNvSpPr>
          <p:nvPr>
            <p:ph type="dt" sz="half" idx="10"/>
          </p:nvPr>
        </p:nvSpPr>
        <p:spPr/>
        <p:txBody>
          <a:bodyPr/>
          <a:lstStyle/>
          <a:p>
            <a:fld id="{35DBDC46-661E-48B2-857C-F62253F6C9C2}" type="datetimeFigureOut">
              <a:rPr lang="en-GB" smtClean="0"/>
              <a:t>27/11/2019</a:t>
            </a:fld>
            <a:endParaRPr lang="en-GB"/>
          </a:p>
        </p:txBody>
      </p:sp>
      <p:sp>
        <p:nvSpPr>
          <p:cNvPr id="5" name="Footer Placeholder 4">
            <a:extLst>
              <a:ext uri="{FF2B5EF4-FFF2-40B4-BE49-F238E27FC236}">
                <a16:creationId xmlns:a16="http://schemas.microsoft.com/office/drawing/2014/main" id="{46C214F0-E5FC-41C2-95A8-EF90FB99F1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BF710E-C928-450B-BA4F-65EEA943FFA4}"/>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123978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B73FAA-17D1-4406-B0D5-763739DDA6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D02FF9-01CF-462D-A9E4-310177D3CD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B119CA-860D-4096-8E35-E41772BC1519}"/>
              </a:ext>
            </a:extLst>
          </p:cNvPr>
          <p:cNvSpPr>
            <a:spLocks noGrp="1"/>
          </p:cNvSpPr>
          <p:nvPr>
            <p:ph type="dt" sz="half" idx="10"/>
          </p:nvPr>
        </p:nvSpPr>
        <p:spPr/>
        <p:txBody>
          <a:bodyPr/>
          <a:lstStyle/>
          <a:p>
            <a:fld id="{35DBDC46-661E-48B2-857C-F62253F6C9C2}" type="datetimeFigureOut">
              <a:rPr lang="en-GB" smtClean="0"/>
              <a:t>27/11/2019</a:t>
            </a:fld>
            <a:endParaRPr lang="en-GB"/>
          </a:p>
        </p:txBody>
      </p:sp>
      <p:sp>
        <p:nvSpPr>
          <p:cNvPr id="5" name="Footer Placeholder 4">
            <a:extLst>
              <a:ext uri="{FF2B5EF4-FFF2-40B4-BE49-F238E27FC236}">
                <a16:creationId xmlns:a16="http://schemas.microsoft.com/office/drawing/2014/main" id="{6168A64B-40D6-445F-AB2F-2FE2C92C0D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072734-5CA0-49C2-9242-4E827992C7B4}"/>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2584440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A2A04-E41C-442C-987E-384C010D19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B2F5E15-B4AD-4894-9191-27BD14FB5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D67599-3181-4EE8-853C-DD9A22D5BE97}"/>
              </a:ext>
            </a:extLst>
          </p:cNvPr>
          <p:cNvSpPr>
            <a:spLocks noGrp="1"/>
          </p:cNvSpPr>
          <p:nvPr>
            <p:ph type="dt" sz="half" idx="10"/>
          </p:nvPr>
        </p:nvSpPr>
        <p:spPr/>
        <p:txBody>
          <a:bodyPr/>
          <a:lstStyle/>
          <a:p>
            <a:fld id="{35DBDC46-661E-48B2-857C-F62253F6C9C2}" type="datetimeFigureOut">
              <a:rPr lang="en-GB" smtClean="0"/>
              <a:t>27/11/2019</a:t>
            </a:fld>
            <a:endParaRPr lang="en-GB"/>
          </a:p>
        </p:txBody>
      </p:sp>
      <p:sp>
        <p:nvSpPr>
          <p:cNvPr id="5" name="Footer Placeholder 4">
            <a:extLst>
              <a:ext uri="{FF2B5EF4-FFF2-40B4-BE49-F238E27FC236}">
                <a16:creationId xmlns:a16="http://schemas.microsoft.com/office/drawing/2014/main" id="{26681C0A-2A08-4A3B-873E-38EDF340BD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13BF68-839A-46C2-9F74-738933666E16}"/>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2173822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30E4-7C75-46FF-BB58-F6FE3A2EC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387D72B-89CB-4DB6-A321-DA656EDDD3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C9D572-8CEA-4347-BCC9-883A05A49B89}"/>
              </a:ext>
            </a:extLst>
          </p:cNvPr>
          <p:cNvSpPr>
            <a:spLocks noGrp="1"/>
          </p:cNvSpPr>
          <p:nvPr>
            <p:ph type="dt" sz="half" idx="10"/>
          </p:nvPr>
        </p:nvSpPr>
        <p:spPr/>
        <p:txBody>
          <a:bodyPr/>
          <a:lstStyle/>
          <a:p>
            <a:fld id="{35DBDC46-661E-48B2-857C-F62253F6C9C2}" type="datetimeFigureOut">
              <a:rPr lang="en-GB" smtClean="0"/>
              <a:t>27/11/2019</a:t>
            </a:fld>
            <a:endParaRPr lang="en-GB"/>
          </a:p>
        </p:txBody>
      </p:sp>
      <p:sp>
        <p:nvSpPr>
          <p:cNvPr id="5" name="Footer Placeholder 4">
            <a:extLst>
              <a:ext uri="{FF2B5EF4-FFF2-40B4-BE49-F238E27FC236}">
                <a16:creationId xmlns:a16="http://schemas.microsoft.com/office/drawing/2014/main" id="{4B7CF6FB-943C-4AA9-A6C6-EE0D833856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0605E1-C36A-43D1-87DA-8D59965024D6}"/>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391719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6A0D7-6280-4895-A759-509BE4E6CA0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6DE0C2-99E3-4F17-809E-207B1E9360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906682F-0910-4E01-847B-04DC032F61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6626453-F380-4BF3-9268-EA33D6AB74FD}"/>
              </a:ext>
            </a:extLst>
          </p:cNvPr>
          <p:cNvSpPr>
            <a:spLocks noGrp="1"/>
          </p:cNvSpPr>
          <p:nvPr>
            <p:ph type="dt" sz="half" idx="10"/>
          </p:nvPr>
        </p:nvSpPr>
        <p:spPr/>
        <p:txBody>
          <a:bodyPr/>
          <a:lstStyle/>
          <a:p>
            <a:fld id="{35DBDC46-661E-48B2-857C-F62253F6C9C2}" type="datetimeFigureOut">
              <a:rPr lang="en-GB" smtClean="0"/>
              <a:t>27/11/2019</a:t>
            </a:fld>
            <a:endParaRPr lang="en-GB"/>
          </a:p>
        </p:txBody>
      </p:sp>
      <p:sp>
        <p:nvSpPr>
          <p:cNvPr id="6" name="Footer Placeholder 5">
            <a:extLst>
              <a:ext uri="{FF2B5EF4-FFF2-40B4-BE49-F238E27FC236}">
                <a16:creationId xmlns:a16="http://schemas.microsoft.com/office/drawing/2014/main" id="{B4EF08FA-2C31-4C62-ACD2-83288A5549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2980E9E-9D59-4733-BC10-BB727FA9FD6B}"/>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356060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0A60-DAFA-4CA0-8464-E942DDA074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7303EB1-D794-4B7E-A747-3CF1F96F5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F7B19C-26C2-4716-A3B3-8B89068922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5B92E0D-B067-4EE3-9441-CDDCC5978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C226CA-1104-4522-9F6D-FE2B0445EF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C1F3377-F187-4B3A-8989-03F6D8541D10}"/>
              </a:ext>
            </a:extLst>
          </p:cNvPr>
          <p:cNvSpPr>
            <a:spLocks noGrp="1"/>
          </p:cNvSpPr>
          <p:nvPr>
            <p:ph type="dt" sz="half" idx="10"/>
          </p:nvPr>
        </p:nvSpPr>
        <p:spPr/>
        <p:txBody>
          <a:bodyPr/>
          <a:lstStyle/>
          <a:p>
            <a:fld id="{35DBDC46-661E-48B2-857C-F62253F6C9C2}" type="datetimeFigureOut">
              <a:rPr lang="en-GB" smtClean="0"/>
              <a:t>27/11/2019</a:t>
            </a:fld>
            <a:endParaRPr lang="en-GB"/>
          </a:p>
        </p:txBody>
      </p:sp>
      <p:sp>
        <p:nvSpPr>
          <p:cNvPr id="8" name="Footer Placeholder 7">
            <a:extLst>
              <a:ext uri="{FF2B5EF4-FFF2-40B4-BE49-F238E27FC236}">
                <a16:creationId xmlns:a16="http://schemas.microsoft.com/office/drawing/2014/main" id="{B5954106-AD18-4A11-BF45-C216629D769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553D313-B488-4D39-82C6-248AF9CB697B}"/>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255352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BE17-F4E0-4A19-BEEF-9E36ED8C3B8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B4F568E-F01A-418F-A2AE-74A219608313}"/>
              </a:ext>
            </a:extLst>
          </p:cNvPr>
          <p:cNvSpPr>
            <a:spLocks noGrp="1"/>
          </p:cNvSpPr>
          <p:nvPr>
            <p:ph type="dt" sz="half" idx="10"/>
          </p:nvPr>
        </p:nvSpPr>
        <p:spPr/>
        <p:txBody>
          <a:bodyPr/>
          <a:lstStyle/>
          <a:p>
            <a:fld id="{35DBDC46-661E-48B2-857C-F62253F6C9C2}" type="datetimeFigureOut">
              <a:rPr lang="en-GB" smtClean="0"/>
              <a:t>27/11/2019</a:t>
            </a:fld>
            <a:endParaRPr lang="en-GB"/>
          </a:p>
        </p:txBody>
      </p:sp>
      <p:sp>
        <p:nvSpPr>
          <p:cNvPr id="4" name="Footer Placeholder 3">
            <a:extLst>
              <a:ext uri="{FF2B5EF4-FFF2-40B4-BE49-F238E27FC236}">
                <a16:creationId xmlns:a16="http://schemas.microsoft.com/office/drawing/2014/main" id="{C5C607E1-45E0-4518-96EE-097C41A0417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9CF74EE-D78D-418A-9AED-EA6D6FB28470}"/>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142072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A673FE-BAA1-47D7-89C6-7B3C9C0AAE9A}"/>
              </a:ext>
            </a:extLst>
          </p:cNvPr>
          <p:cNvSpPr>
            <a:spLocks noGrp="1"/>
          </p:cNvSpPr>
          <p:nvPr>
            <p:ph type="dt" sz="half" idx="10"/>
          </p:nvPr>
        </p:nvSpPr>
        <p:spPr/>
        <p:txBody>
          <a:bodyPr/>
          <a:lstStyle/>
          <a:p>
            <a:fld id="{35DBDC46-661E-48B2-857C-F62253F6C9C2}" type="datetimeFigureOut">
              <a:rPr lang="en-GB" smtClean="0"/>
              <a:t>27/11/2019</a:t>
            </a:fld>
            <a:endParaRPr lang="en-GB"/>
          </a:p>
        </p:txBody>
      </p:sp>
      <p:sp>
        <p:nvSpPr>
          <p:cNvPr id="3" name="Footer Placeholder 2">
            <a:extLst>
              <a:ext uri="{FF2B5EF4-FFF2-40B4-BE49-F238E27FC236}">
                <a16:creationId xmlns:a16="http://schemas.microsoft.com/office/drawing/2014/main" id="{D20443A7-1FD4-4487-A0F6-C9BB2BDB25F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5810B98-88CD-42B6-B0FA-062CA35DDD7C}"/>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841998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50F1-19F3-49DC-B620-6D1482094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A5FB76D-6354-4B45-B297-6150D0444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6412580-642E-4C65-BF92-FCA90E18B0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6E926-E982-42F7-9558-6A108CAF7C06}"/>
              </a:ext>
            </a:extLst>
          </p:cNvPr>
          <p:cNvSpPr>
            <a:spLocks noGrp="1"/>
          </p:cNvSpPr>
          <p:nvPr>
            <p:ph type="dt" sz="half" idx="10"/>
          </p:nvPr>
        </p:nvSpPr>
        <p:spPr/>
        <p:txBody>
          <a:bodyPr/>
          <a:lstStyle/>
          <a:p>
            <a:fld id="{35DBDC46-661E-48B2-857C-F62253F6C9C2}" type="datetimeFigureOut">
              <a:rPr lang="en-GB" smtClean="0"/>
              <a:t>27/11/2019</a:t>
            </a:fld>
            <a:endParaRPr lang="en-GB"/>
          </a:p>
        </p:txBody>
      </p:sp>
      <p:sp>
        <p:nvSpPr>
          <p:cNvPr id="6" name="Footer Placeholder 5">
            <a:extLst>
              <a:ext uri="{FF2B5EF4-FFF2-40B4-BE49-F238E27FC236}">
                <a16:creationId xmlns:a16="http://schemas.microsoft.com/office/drawing/2014/main" id="{5A07F22F-E24B-4C7C-A3C1-3B042417E7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90DEDB-1767-4B1C-B6EE-45A44996F22D}"/>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66612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22F4A-B2C5-4062-A08A-A149C7068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DE49A3-7BD6-412C-A8CE-CA1CDE7A7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7E8C9B7-FE88-4CFA-A857-AE118B58D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DB9DF1-6BA5-44EC-B1A1-18D41216549D}"/>
              </a:ext>
            </a:extLst>
          </p:cNvPr>
          <p:cNvSpPr>
            <a:spLocks noGrp="1"/>
          </p:cNvSpPr>
          <p:nvPr>
            <p:ph type="dt" sz="half" idx="10"/>
          </p:nvPr>
        </p:nvSpPr>
        <p:spPr/>
        <p:txBody>
          <a:bodyPr/>
          <a:lstStyle/>
          <a:p>
            <a:fld id="{35DBDC46-661E-48B2-857C-F62253F6C9C2}" type="datetimeFigureOut">
              <a:rPr lang="en-GB" smtClean="0"/>
              <a:t>27/11/2019</a:t>
            </a:fld>
            <a:endParaRPr lang="en-GB"/>
          </a:p>
        </p:txBody>
      </p:sp>
      <p:sp>
        <p:nvSpPr>
          <p:cNvPr id="6" name="Footer Placeholder 5">
            <a:extLst>
              <a:ext uri="{FF2B5EF4-FFF2-40B4-BE49-F238E27FC236}">
                <a16:creationId xmlns:a16="http://schemas.microsoft.com/office/drawing/2014/main" id="{D96A0885-6BBF-46A7-8EDF-A24A0FB2D4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E9DFD2-2659-4738-A3E7-C3BA597AE8D2}"/>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2998323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BD5B18-A668-41FF-8DF7-58AE3807C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83CD906-DBB3-4BF2-8992-7B47F84B8E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D41A57-4B7C-4989-BC78-21E4448CEC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DBDC46-661E-48B2-857C-F62253F6C9C2}" type="datetimeFigureOut">
              <a:rPr lang="en-GB" smtClean="0"/>
              <a:t>27/11/2019</a:t>
            </a:fld>
            <a:endParaRPr lang="en-GB"/>
          </a:p>
        </p:txBody>
      </p:sp>
      <p:sp>
        <p:nvSpPr>
          <p:cNvPr id="5" name="Footer Placeholder 4">
            <a:extLst>
              <a:ext uri="{FF2B5EF4-FFF2-40B4-BE49-F238E27FC236}">
                <a16:creationId xmlns:a16="http://schemas.microsoft.com/office/drawing/2014/main" id="{CC38738E-60BD-4E5D-A651-6286839D4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0152672-78CE-43A9-BE46-25B1FF15FA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2ECE-DBD0-42B2-8F86-6F8475BE4F95}" type="slidenum">
              <a:rPr lang="en-GB" smtClean="0"/>
              <a:t>‹#›</a:t>
            </a:fld>
            <a:endParaRPr lang="en-GB"/>
          </a:p>
        </p:txBody>
      </p:sp>
    </p:spTree>
    <p:extLst>
      <p:ext uri="{BB962C8B-B14F-4D97-AF65-F5344CB8AC3E}">
        <p14:creationId xmlns:p14="http://schemas.microsoft.com/office/powerpoint/2010/main" val="1547031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jp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10.png"/><Relationship Id="rId4" Type="http://schemas.openxmlformats.org/officeDocument/2006/relationships/image" Target="../media/image2.jp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jp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image" Target="../media/image2.jpg"/><Relationship Id="rId9" Type="http://schemas.openxmlformats.org/officeDocument/2006/relationships/image" Target="../media/image18.png"/><Relationship Id="rId1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1.png"/><Relationship Id="rId7" Type="http://schemas.openxmlformats.org/officeDocument/2006/relationships/hyperlink" Target="file:///C:\Program%20Files%20(x86)\Arduino\arduino.exe" TargetMode="External"/><Relationship Id="rId12"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5.jpg"/><Relationship Id="rId11" Type="http://schemas.openxmlformats.org/officeDocument/2006/relationships/hyperlink" Target="file:///C:\Users\richb\Documents\GitHub\IoT-and-Our-Schools-Environments-for-Education\DashBoardv2.html" TargetMode="External"/><Relationship Id="rId5" Type="http://schemas.openxmlformats.org/officeDocument/2006/relationships/hyperlink" Target="https://github.com/CompEng0001/IoT-and-Our-Schools-Environments-for-Education/wiki" TargetMode="External"/><Relationship Id="rId10" Type="http://schemas.openxmlformats.org/officeDocument/2006/relationships/image" Target="../media/image27.jpg"/><Relationship Id="rId4" Type="http://schemas.openxmlformats.org/officeDocument/2006/relationships/image" Target="../media/image2.jpg"/><Relationship Id="rId9" Type="http://schemas.openxmlformats.org/officeDocument/2006/relationships/hyperlink" Target="https://thingspeak.com/channels/79210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23727" y="1986624"/>
            <a:ext cx="12192001" cy="646331"/>
          </a:xfrm>
          <a:prstGeom prst="rect">
            <a:avLst/>
          </a:prstGeom>
          <a:noFill/>
        </p:spPr>
        <p:txBody>
          <a:bodyPr wrap="square" rtlCol="0">
            <a:spAutoFit/>
          </a:bodyPr>
          <a:lstStyle/>
          <a:p>
            <a:r>
              <a:rPr lang="en-GB" sz="3600" dirty="0">
                <a:solidFill>
                  <a:schemeClr val="bg2">
                    <a:lumMod val="25000"/>
                  </a:schemeClr>
                </a:solidFill>
                <a:latin typeface="3ds" panose="02000503020000020004" pitchFamily="2" charset="0"/>
              </a:rPr>
              <a:t>Internet of Things for Sensing the School’s Environment</a:t>
            </a:r>
          </a:p>
        </p:txBody>
      </p:sp>
      <p:pic>
        <p:nvPicPr>
          <p:cNvPr id="3" name="Picture 2">
            <a:extLst>
              <a:ext uri="{FF2B5EF4-FFF2-40B4-BE49-F238E27FC236}">
                <a16:creationId xmlns:a16="http://schemas.microsoft.com/office/drawing/2014/main" id="{6F318126-4E75-422F-9BFA-E5FAFDBDB3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pic>
        <p:nvPicPr>
          <p:cNvPr id="6" name="Picture 5" descr="A picture containing vector graphics&#10;&#10;Description automatically generated">
            <a:extLst>
              <a:ext uri="{FF2B5EF4-FFF2-40B4-BE49-F238E27FC236}">
                <a16:creationId xmlns:a16="http://schemas.microsoft.com/office/drawing/2014/main" id="{1F29DC54-0C90-4146-A795-DDE528B3A239}"/>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198183" y="3989915"/>
            <a:ext cx="1754327" cy="1754327"/>
          </a:xfrm>
          <a:prstGeom prst="rect">
            <a:avLst/>
          </a:prstGeom>
        </p:spPr>
      </p:pic>
      <p:sp>
        <p:nvSpPr>
          <p:cNvPr id="2" name="Rectangle 1">
            <a:extLst>
              <a:ext uri="{FF2B5EF4-FFF2-40B4-BE49-F238E27FC236}">
                <a16:creationId xmlns:a16="http://schemas.microsoft.com/office/drawing/2014/main" id="{27E37CFA-2878-4DFB-A40D-008C9430BB63}"/>
              </a:ext>
            </a:extLst>
          </p:cNvPr>
          <p:cNvSpPr/>
          <p:nvPr/>
        </p:nvSpPr>
        <p:spPr>
          <a:xfrm>
            <a:off x="5475311" y="2868085"/>
            <a:ext cx="1172116" cy="369332"/>
          </a:xfrm>
          <a:prstGeom prst="rect">
            <a:avLst/>
          </a:prstGeom>
        </p:spPr>
        <p:txBody>
          <a:bodyPr wrap="none">
            <a:spAutoFit/>
          </a:bodyPr>
          <a:lstStyle/>
          <a:p>
            <a:r>
              <a:rPr lang="en-GB" dirty="0">
                <a:latin typeface="HelveticaNeue"/>
              </a:rPr>
              <a:t>Rich Blair</a:t>
            </a:r>
            <a:endParaRPr lang="en-GB" dirty="0"/>
          </a:p>
        </p:txBody>
      </p:sp>
    </p:spTree>
    <p:extLst>
      <p:ext uri="{BB962C8B-B14F-4D97-AF65-F5344CB8AC3E}">
        <p14:creationId xmlns:p14="http://schemas.microsoft.com/office/powerpoint/2010/main" val="318984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660432" y="292294"/>
            <a:ext cx="2454368" cy="646331"/>
          </a:xfrm>
          <a:prstGeom prst="rect">
            <a:avLst/>
          </a:prstGeom>
          <a:noFill/>
        </p:spPr>
        <p:txBody>
          <a:bodyPr wrap="square" rtlCol="0">
            <a:spAutoFit/>
          </a:bodyPr>
          <a:lstStyle/>
          <a:p>
            <a:r>
              <a:rPr lang="en-GB" sz="3600" dirty="0">
                <a:solidFill>
                  <a:schemeClr val="bg2">
                    <a:lumMod val="25000"/>
                  </a:schemeClr>
                </a:solidFill>
                <a:latin typeface="3ds" panose="02000503020000020004" pitchFamily="2" charset="0"/>
              </a:rPr>
              <a:t>Contents</a:t>
            </a:r>
          </a:p>
        </p:txBody>
      </p:sp>
      <p:sp>
        <p:nvSpPr>
          <p:cNvPr id="2" name="TextBox 1">
            <a:extLst>
              <a:ext uri="{FF2B5EF4-FFF2-40B4-BE49-F238E27FC236}">
                <a16:creationId xmlns:a16="http://schemas.microsoft.com/office/drawing/2014/main" id="{262E5A7B-B940-4ED6-9F56-FDBE55B0A1D8}"/>
              </a:ext>
            </a:extLst>
          </p:cNvPr>
          <p:cNvSpPr txBox="1"/>
          <p:nvPr/>
        </p:nvSpPr>
        <p:spPr>
          <a:xfrm>
            <a:off x="1660432" y="2245659"/>
            <a:ext cx="8189258" cy="1754326"/>
          </a:xfrm>
          <a:prstGeom prst="rect">
            <a:avLst/>
          </a:prstGeom>
          <a:noFill/>
        </p:spPr>
        <p:txBody>
          <a:bodyPr wrap="square" rtlCol="0">
            <a:spAutoFit/>
          </a:bodyPr>
          <a:lstStyle/>
          <a:p>
            <a:pPr marL="342900" indent="-342900">
              <a:buFont typeface="+mj-lt"/>
              <a:buAutoNum type="arabicPeriod"/>
            </a:pPr>
            <a:r>
              <a:rPr lang="en-GB" dirty="0">
                <a:latin typeface="HelveticaNeue"/>
              </a:rPr>
              <a:t>What is the IoT?</a:t>
            </a:r>
          </a:p>
          <a:p>
            <a:pPr marL="342900" indent="-342900">
              <a:buFont typeface="+mj-lt"/>
              <a:buAutoNum type="arabicPeriod"/>
            </a:pPr>
            <a:r>
              <a:rPr lang="en-GB" dirty="0">
                <a:latin typeface="HelveticaNeue"/>
              </a:rPr>
              <a:t>Why IoT?</a:t>
            </a:r>
          </a:p>
          <a:p>
            <a:pPr marL="342900" indent="-342900">
              <a:buFont typeface="+mj-lt"/>
              <a:buAutoNum type="arabicPeriod"/>
            </a:pPr>
            <a:r>
              <a:rPr lang="en-GB" dirty="0">
                <a:latin typeface="HelveticaNeue"/>
              </a:rPr>
              <a:t>How many devices?</a:t>
            </a:r>
          </a:p>
          <a:p>
            <a:pPr marL="342900" indent="-342900">
              <a:buFont typeface="+mj-lt"/>
              <a:buAutoNum type="arabicPeriod"/>
            </a:pPr>
            <a:r>
              <a:rPr lang="en-GB" dirty="0">
                <a:latin typeface="HelveticaNeue"/>
              </a:rPr>
              <a:t>What is the range?</a:t>
            </a:r>
          </a:p>
          <a:p>
            <a:pPr marL="342900" indent="-342900">
              <a:buFont typeface="+mj-lt"/>
              <a:buAutoNum type="arabicPeriod"/>
            </a:pPr>
            <a:r>
              <a:rPr lang="en-GB" dirty="0">
                <a:latin typeface="HelveticaNeue"/>
              </a:rPr>
              <a:t>Applications</a:t>
            </a:r>
          </a:p>
          <a:p>
            <a:pPr marL="342900" indent="-342900">
              <a:buFont typeface="+mj-lt"/>
              <a:buAutoNum type="arabicPeriod"/>
            </a:pPr>
            <a:r>
              <a:rPr lang="en-GB" dirty="0">
                <a:latin typeface="HelveticaNeue"/>
              </a:rPr>
              <a:t>Our Application</a:t>
            </a: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spTree>
    <p:extLst>
      <p:ext uri="{BB962C8B-B14F-4D97-AF65-F5344CB8AC3E}">
        <p14:creationId xmlns:p14="http://schemas.microsoft.com/office/powerpoint/2010/main" val="32491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660432" y="292294"/>
            <a:ext cx="8189258" cy="646331"/>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What is IoT?</a:t>
            </a:r>
          </a:p>
        </p:txBody>
      </p:sp>
      <p:sp>
        <p:nvSpPr>
          <p:cNvPr id="2" name="TextBox 1">
            <a:extLst>
              <a:ext uri="{FF2B5EF4-FFF2-40B4-BE49-F238E27FC236}">
                <a16:creationId xmlns:a16="http://schemas.microsoft.com/office/drawing/2014/main" id="{262E5A7B-B940-4ED6-9F56-FDBE55B0A1D8}"/>
              </a:ext>
            </a:extLst>
          </p:cNvPr>
          <p:cNvSpPr txBox="1"/>
          <p:nvPr/>
        </p:nvSpPr>
        <p:spPr>
          <a:xfrm>
            <a:off x="1949824" y="1640541"/>
            <a:ext cx="8189258" cy="3416320"/>
          </a:xfrm>
          <a:prstGeom prst="rect">
            <a:avLst/>
          </a:prstGeom>
          <a:noFill/>
        </p:spPr>
        <p:txBody>
          <a:bodyPr wrap="square" rtlCol="0">
            <a:spAutoFit/>
          </a:bodyPr>
          <a:lstStyle/>
          <a:p>
            <a:pPr marL="285750" indent="-285750">
              <a:buClr>
                <a:schemeClr val="tx1"/>
              </a:buClr>
              <a:buFont typeface="Wingdings" panose="05000000000000000000" pitchFamily="2" charset="2"/>
              <a:buChar char="q"/>
            </a:pPr>
            <a:r>
              <a:rPr lang="en-GB" dirty="0">
                <a:solidFill>
                  <a:srgbClr val="0070C0"/>
                </a:solidFill>
                <a:latin typeface="HelveticaNeue"/>
              </a:rPr>
              <a:t>Internet of Things (IoT) </a:t>
            </a:r>
            <a:r>
              <a:rPr lang="en-GB" dirty="0">
                <a:latin typeface="HelveticaNeue"/>
              </a:rPr>
              <a:t>is a system of devices connected to the </a:t>
            </a:r>
            <a:r>
              <a:rPr lang="en-GB" dirty="0">
                <a:solidFill>
                  <a:schemeClr val="accent5">
                    <a:lumMod val="75000"/>
                  </a:schemeClr>
                </a:solidFill>
                <a:latin typeface="HelveticaNeue"/>
              </a:rPr>
              <a:t>Internet</a:t>
            </a:r>
            <a:r>
              <a:rPr lang="en-GB" dirty="0">
                <a:latin typeface="HelveticaNeue"/>
              </a:rPr>
              <a:t> with the ability to collect and exchange data from users or the environment with no </a:t>
            </a:r>
            <a:r>
              <a:rPr lang="en-GB" dirty="0">
                <a:solidFill>
                  <a:schemeClr val="accent5">
                    <a:lumMod val="75000"/>
                  </a:schemeClr>
                </a:solidFill>
                <a:latin typeface="HelveticaNeue"/>
              </a:rPr>
              <a:t>human intervention</a:t>
            </a:r>
            <a:r>
              <a:rPr lang="en-GB" dirty="0">
                <a:latin typeface="HelveticaNeue"/>
              </a:rPr>
              <a:t>.</a:t>
            </a:r>
          </a:p>
          <a:p>
            <a:pPr marL="285750" indent="-285750">
              <a:buFont typeface="Wingdings" panose="05000000000000000000" pitchFamily="2" charset="2"/>
              <a:buChar char="q"/>
            </a:pPr>
            <a:endParaRPr lang="en-GB" dirty="0">
              <a:latin typeface="HelveticaNeue"/>
            </a:endParaRPr>
          </a:p>
          <a:p>
            <a:endParaRPr lang="en-GB" dirty="0">
              <a:latin typeface="HelveticaNeue"/>
            </a:endParaRPr>
          </a:p>
          <a:p>
            <a:endParaRPr lang="en-GB" dirty="0">
              <a:latin typeface="HelveticaNeue"/>
            </a:endParaRPr>
          </a:p>
          <a:p>
            <a:endParaRPr lang="en-GB" dirty="0">
              <a:latin typeface="HelveticaNeue"/>
            </a:endParaRPr>
          </a:p>
          <a:p>
            <a:pPr marL="285750" indent="-285750">
              <a:buFont typeface="Wingdings" panose="05000000000000000000" pitchFamily="2" charset="2"/>
              <a:buChar char="q"/>
            </a:pPr>
            <a:r>
              <a:rPr lang="en-GB" dirty="0">
                <a:latin typeface="HelveticaNeue"/>
              </a:rPr>
              <a:t>The device or the `thing` in the IoT could be any device embedded with </a:t>
            </a:r>
            <a:r>
              <a:rPr lang="en-GB" dirty="0">
                <a:solidFill>
                  <a:schemeClr val="accent5">
                    <a:lumMod val="75000"/>
                  </a:schemeClr>
                </a:solidFill>
                <a:latin typeface="HelveticaNeue"/>
              </a:rPr>
              <a:t>electronics, software and a sensor</a:t>
            </a:r>
            <a:r>
              <a:rPr lang="en-GB" dirty="0">
                <a:latin typeface="HelveticaNeue"/>
              </a:rPr>
              <a:t> like a; smart refrigerator, a smart air conditioner, household light system, connected security system or even a person with a heart monitor or an automobile. In our case an </a:t>
            </a:r>
            <a:r>
              <a:rPr lang="en-GB" dirty="0">
                <a:solidFill>
                  <a:srgbClr val="0070C0"/>
                </a:solidFill>
                <a:latin typeface="HelveticaNeue"/>
              </a:rPr>
              <a:t>environmental sensing kit</a:t>
            </a:r>
            <a:r>
              <a:rPr lang="en-GB" dirty="0">
                <a:latin typeface="HelveticaNeue"/>
              </a:rPr>
              <a:t>.</a:t>
            </a:r>
            <a:endParaRPr lang="en-GB" dirty="0">
              <a:solidFill>
                <a:srgbClr val="0070C0"/>
              </a:solidFill>
              <a:latin typeface="HelveticaNeue"/>
            </a:endParaRP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pic>
        <p:nvPicPr>
          <p:cNvPr id="8" name="Picture 7">
            <a:extLst>
              <a:ext uri="{FF2B5EF4-FFF2-40B4-BE49-F238E27FC236}">
                <a16:creationId xmlns:a16="http://schemas.microsoft.com/office/drawing/2014/main" id="{F0E95E69-D321-4C11-B081-5B452E60E631}"/>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606689" y="1721223"/>
            <a:ext cx="872487" cy="872487"/>
          </a:xfrm>
          <a:prstGeom prst="rect">
            <a:avLst/>
          </a:prstGeom>
        </p:spPr>
      </p:pic>
      <p:pic>
        <p:nvPicPr>
          <p:cNvPr id="9" name="Picture 8" descr="A picture containing object&#10;&#10;Description automatically generated">
            <a:extLst>
              <a:ext uri="{FF2B5EF4-FFF2-40B4-BE49-F238E27FC236}">
                <a16:creationId xmlns:a16="http://schemas.microsoft.com/office/drawing/2014/main" id="{038B5F9F-E736-4E4E-85D5-39C5280B11C2}"/>
              </a:ext>
            </a:extLst>
          </p:cNvPr>
          <p:cNvPicPr>
            <a:picLocks noChangeAspect="1"/>
          </p:cNvPicPr>
          <p:nvPr/>
        </p:nvPicPr>
        <p:blipFill>
          <a:blip r:embed="rId6">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242176" y="3666017"/>
            <a:ext cx="923330" cy="923330"/>
          </a:xfrm>
          <a:prstGeom prst="rect">
            <a:avLst/>
          </a:prstGeom>
        </p:spPr>
      </p:pic>
    </p:spTree>
    <p:extLst>
      <p:ext uri="{BB962C8B-B14F-4D97-AF65-F5344CB8AC3E}">
        <p14:creationId xmlns:p14="http://schemas.microsoft.com/office/powerpoint/2010/main" val="1758400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660432" y="292294"/>
            <a:ext cx="8189258" cy="646331"/>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Why IoT?</a:t>
            </a:r>
          </a:p>
        </p:txBody>
      </p:sp>
      <p:sp>
        <p:nvSpPr>
          <p:cNvPr id="2" name="TextBox 1">
            <a:extLst>
              <a:ext uri="{FF2B5EF4-FFF2-40B4-BE49-F238E27FC236}">
                <a16:creationId xmlns:a16="http://schemas.microsoft.com/office/drawing/2014/main" id="{262E5A7B-B940-4ED6-9F56-FDBE55B0A1D8}"/>
              </a:ext>
            </a:extLst>
          </p:cNvPr>
          <p:cNvSpPr txBox="1"/>
          <p:nvPr/>
        </p:nvSpPr>
        <p:spPr>
          <a:xfrm>
            <a:off x="3326443" y="2157466"/>
            <a:ext cx="4639235" cy="3139321"/>
          </a:xfrm>
          <a:prstGeom prst="rect">
            <a:avLst/>
          </a:prstGeom>
          <a:noFill/>
        </p:spPr>
        <p:txBody>
          <a:bodyPr wrap="square" rtlCol="0">
            <a:spAutoFit/>
          </a:bodyPr>
          <a:lstStyle/>
          <a:p>
            <a:pPr marL="285750" indent="-285750">
              <a:buClr>
                <a:schemeClr val="tx1"/>
              </a:buClr>
              <a:buFont typeface="Wingdings" panose="05000000000000000000" pitchFamily="2" charset="2"/>
              <a:buChar char="q"/>
            </a:pPr>
            <a:r>
              <a:rPr lang="en-GB" dirty="0">
                <a:latin typeface="HelveticaNeue"/>
              </a:rPr>
              <a:t>We are </a:t>
            </a:r>
            <a:r>
              <a:rPr lang="en-GB" dirty="0">
                <a:solidFill>
                  <a:srgbClr val="0070C0"/>
                </a:solidFill>
                <a:latin typeface="HelveticaNeue"/>
              </a:rPr>
              <a:t>lazy</a:t>
            </a:r>
          </a:p>
          <a:p>
            <a:pPr>
              <a:buClr>
                <a:schemeClr val="tx1"/>
              </a:buClr>
            </a:pPr>
            <a:endParaRPr lang="en-GB" dirty="0">
              <a:solidFill>
                <a:srgbClr val="0070C0"/>
              </a:solidFill>
              <a:latin typeface="HelveticaNeue"/>
            </a:endParaRPr>
          </a:p>
          <a:p>
            <a:pPr>
              <a:buClr>
                <a:schemeClr val="tx1"/>
              </a:buClr>
            </a:pPr>
            <a:endParaRPr lang="en-GB" dirty="0">
              <a:latin typeface="HelveticaNeue"/>
            </a:endParaRPr>
          </a:p>
          <a:p>
            <a:pPr marL="285750" indent="-285750">
              <a:buClr>
                <a:schemeClr val="tx1"/>
              </a:buClr>
              <a:buFont typeface="Wingdings" panose="05000000000000000000" pitchFamily="2" charset="2"/>
              <a:buChar char="q"/>
            </a:pPr>
            <a:r>
              <a:rPr lang="en-GB" dirty="0">
                <a:latin typeface="HelveticaNeue"/>
              </a:rPr>
              <a:t>We want to </a:t>
            </a:r>
            <a:r>
              <a:rPr lang="en-GB" dirty="0">
                <a:solidFill>
                  <a:srgbClr val="0070C0"/>
                </a:solidFill>
                <a:latin typeface="HelveticaNeue"/>
              </a:rPr>
              <a:t>automate</a:t>
            </a:r>
            <a:r>
              <a:rPr lang="en-GB" dirty="0">
                <a:latin typeface="HelveticaNeue"/>
              </a:rPr>
              <a:t> everything</a:t>
            </a:r>
          </a:p>
          <a:p>
            <a:pPr>
              <a:buClr>
                <a:schemeClr val="tx1"/>
              </a:buClr>
            </a:pPr>
            <a:endParaRPr lang="en-GB" dirty="0">
              <a:latin typeface="HelveticaNeue"/>
            </a:endParaRPr>
          </a:p>
          <a:p>
            <a:pPr>
              <a:buClr>
                <a:schemeClr val="tx1"/>
              </a:buClr>
            </a:pPr>
            <a:endParaRPr lang="en-GB" dirty="0">
              <a:latin typeface="HelveticaNeue"/>
            </a:endParaRPr>
          </a:p>
          <a:p>
            <a:pPr marL="285750" indent="-285750">
              <a:buClr>
                <a:schemeClr val="tx1"/>
              </a:buClr>
              <a:buFont typeface="Wingdings" panose="05000000000000000000" pitchFamily="2" charset="2"/>
              <a:buChar char="q"/>
            </a:pPr>
            <a:r>
              <a:rPr lang="en-GB" dirty="0">
                <a:latin typeface="HelveticaNeue"/>
              </a:rPr>
              <a:t>We want to </a:t>
            </a:r>
            <a:r>
              <a:rPr lang="en-GB" dirty="0">
                <a:solidFill>
                  <a:srgbClr val="0070C0"/>
                </a:solidFill>
                <a:latin typeface="HelveticaNeue"/>
              </a:rPr>
              <a:t>control</a:t>
            </a:r>
            <a:r>
              <a:rPr lang="en-GB" dirty="0">
                <a:latin typeface="HelveticaNeue"/>
              </a:rPr>
              <a:t> everything remotely</a:t>
            </a:r>
          </a:p>
          <a:p>
            <a:pPr>
              <a:buClr>
                <a:schemeClr val="tx1"/>
              </a:buClr>
            </a:pPr>
            <a:endParaRPr lang="en-GB" dirty="0">
              <a:latin typeface="HelveticaNeue"/>
            </a:endParaRPr>
          </a:p>
          <a:p>
            <a:pPr>
              <a:buClr>
                <a:schemeClr val="tx1"/>
              </a:buClr>
            </a:pPr>
            <a:endParaRPr lang="en-GB" dirty="0">
              <a:latin typeface="HelveticaNeue"/>
            </a:endParaRPr>
          </a:p>
          <a:p>
            <a:pPr marL="285750" indent="-285750">
              <a:buClr>
                <a:schemeClr val="tx1"/>
              </a:buClr>
              <a:buFont typeface="Wingdings" panose="05000000000000000000" pitchFamily="2" charset="2"/>
              <a:buChar char="q"/>
            </a:pPr>
            <a:r>
              <a:rPr lang="en-GB" dirty="0">
                <a:latin typeface="HelveticaNeue"/>
              </a:rPr>
              <a:t>We want to see </a:t>
            </a:r>
            <a:r>
              <a:rPr lang="en-GB" dirty="0">
                <a:solidFill>
                  <a:srgbClr val="0070C0"/>
                </a:solidFill>
                <a:latin typeface="HelveticaNeue"/>
              </a:rPr>
              <a:t>data in ‘</a:t>
            </a:r>
            <a:r>
              <a:rPr lang="en-GB" i="1" dirty="0">
                <a:solidFill>
                  <a:srgbClr val="0070C0"/>
                </a:solidFill>
                <a:latin typeface="HelveticaNeue"/>
              </a:rPr>
              <a:t>real-time</a:t>
            </a:r>
            <a:r>
              <a:rPr lang="en-GB" dirty="0">
                <a:solidFill>
                  <a:srgbClr val="0070C0"/>
                </a:solidFill>
                <a:latin typeface="HelveticaNeue"/>
              </a:rPr>
              <a:t>’</a:t>
            </a:r>
          </a:p>
          <a:p>
            <a:endParaRPr lang="en-GB" dirty="0">
              <a:latin typeface="HelveticaNeue"/>
            </a:endParaRP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pic>
        <p:nvPicPr>
          <p:cNvPr id="6" name="Picture 5">
            <a:extLst>
              <a:ext uri="{FF2B5EF4-FFF2-40B4-BE49-F238E27FC236}">
                <a16:creationId xmlns:a16="http://schemas.microsoft.com/office/drawing/2014/main" id="{C0BAC5A1-7FCC-446A-9D7E-251E1D39B927}"/>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638660" y="1851171"/>
            <a:ext cx="1186600" cy="764801"/>
          </a:xfrm>
          <a:prstGeom prst="rect">
            <a:avLst/>
          </a:prstGeom>
        </p:spPr>
      </p:pic>
      <p:pic>
        <p:nvPicPr>
          <p:cNvPr id="11" name="Picture 10" descr="A close up of a logo&#10;&#10;Description automatically generated">
            <a:extLst>
              <a:ext uri="{FF2B5EF4-FFF2-40B4-BE49-F238E27FC236}">
                <a16:creationId xmlns:a16="http://schemas.microsoft.com/office/drawing/2014/main" id="{8B2FEE19-89ED-4247-BC5F-4BACD5C9D41A}"/>
              </a:ext>
            </a:extLst>
          </p:cNvPr>
          <p:cNvPicPr>
            <a:picLocks noChangeAspect="1"/>
          </p:cNvPicPr>
          <p:nvPr/>
        </p:nvPicPr>
        <p:blipFill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11500"/>
                    </a14:imgEffect>
                    <a14:imgEffect>
                      <a14:saturation sat="400000"/>
                    </a14:imgEffect>
                    <a14:imgEffect>
                      <a14:brightnessContrast contrast="100000"/>
                    </a14:imgEffect>
                  </a14:imgLayer>
                </a14:imgProps>
              </a:ext>
              <a:ext uri="{28A0092B-C50C-407E-A947-70E740481C1C}">
                <a14:useLocalDpi xmlns:a14="http://schemas.microsoft.com/office/drawing/2010/main" val="0"/>
              </a:ext>
            </a:extLst>
          </a:blip>
          <a:srcRect b="16201"/>
          <a:stretch/>
        </p:blipFill>
        <p:spPr>
          <a:xfrm>
            <a:off x="7818617" y="2370672"/>
            <a:ext cx="1594682" cy="1336325"/>
          </a:xfrm>
          <a:prstGeom prst="rect">
            <a:avLst/>
          </a:prstGeom>
        </p:spPr>
      </p:pic>
      <p:pic>
        <p:nvPicPr>
          <p:cNvPr id="13" name="Picture 12">
            <a:extLst>
              <a:ext uri="{FF2B5EF4-FFF2-40B4-BE49-F238E27FC236}">
                <a16:creationId xmlns:a16="http://schemas.microsoft.com/office/drawing/2014/main" id="{E3907F2C-C390-465F-A724-BE69FCE4C73D}"/>
              </a:ext>
            </a:extLst>
          </p:cNvPr>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690571" y="3528518"/>
            <a:ext cx="990600" cy="990600"/>
          </a:xfrm>
          <a:prstGeom prst="rect">
            <a:avLst/>
          </a:prstGeom>
        </p:spPr>
      </p:pic>
      <p:pic>
        <p:nvPicPr>
          <p:cNvPr id="1026" name="Picture 2" descr="See the source image">
            <a:extLst>
              <a:ext uri="{FF2B5EF4-FFF2-40B4-BE49-F238E27FC236}">
                <a16:creationId xmlns:a16="http://schemas.microsoft.com/office/drawing/2014/main" id="{5A7C4FF0-10E2-4B2B-8A54-70F79B851AE8}"/>
              </a:ext>
            </a:extLst>
          </p:cNvPr>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86199" y="4316418"/>
            <a:ext cx="1259518" cy="1071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61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2001371" y="8659"/>
            <a:ext cx="8189258" cy="646331"/>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How many devices?</a:t>
            </a:r>
          </a:p>
        </p:txBody>
      </p:sp>
      <p:sp>
        <p:nvSpPr>
          <p:cNvPr id="2" name="TextBox 1">
            <a:extLst>
              <a:ext uri="{FF2B5EF4-FFF2-40B4-BE49-F238E27FC236}">
                <a16:creationId xmlns:a16="http://schemas.microsoft.com/office/drawing/2014/main" id="{262E5A7B-B940-4ED6-9F56-FDBE55B0A1D8}"/>
              </a:ext>
            </a:extLst>
          </p:cNvPr>
          <p:cNvSpPr txBox="1"/>
          <p:nvPr/>
        </p:nvSpPr>
        <p:spPr>
          <a:xfrm>
            <a:off x="559278" y="751584"/>
            <a:ext cx="9126745" cy="923330"/>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GB" dirty="0">
                <a:latin typeface="HelveticaNeue"/>
              </a:rPr>
              <a:t>We are only going to be using one device with multiple sensors, but in 2020 it is estimated that there will be the equivalent of 8 devices per person.</a:t>
            </a:r>
          </a:p>
          <a:p>
            <a:pPr>
              <a:buClr>
                <a:schemeClr val="tx1"/>
              </a:buClr>
            </a:pPr>
            <a:endParaRPr lang="en-GB" dirty="0">
              <a:latin typeface="HelveticaNeue"/>
            </a:endParaRP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pic>
        <p:nvPicPr>
          <p:cNvPr id="14" name="Picture 13">
            <a:extLst>
              <a:ext uri="{FF2B5EF4-FFF2-40B4-BE49-F238E27FC236}">
                <a16:creationId xmlns:a16="http://schemas.microsoft.com/office/drawing/2014/main" id="{361E921F-AEC6-4892-B984-A3C5219D8A77}"/>
              </a:ext>
            </a:extLst>
          </p:cNvPr>
          <p:cNvPicPr>
            <a:picLocks noChangeAspect="1"/>
          </p:cNvPicPr>
          <p:nvPr/>
        </p:nvPicPr>
        <p:blipFill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harpenSoften amount="100000"/>
                    </a14:imgEffect>
                    <a14:imgEffect>
                      <a14:brightnessContrast contrast="-37000"/>
                    </a14:imgEffect>
                  </a14:imgLayer>
                </a14:imgProps>
              </a:ext>
            </a:extLst>
          </a:blip>
          <a:srcRect l="53393" t="17759" r="3293" b="44485"/>
          <a:stretch/>
        </p:blipFill>
        <p:spPr>
          <a:xfrm>
            <a:off x="9099657" y="654990"/>
            <a:ext cx="2066925" cy="978165"/>
          </a:xfrm>
          <a:prstGeom prst="rect">
            <a:avLst/>
          </a:prstGeom>
        </p:spPr>
      </p:pic>
      <p:pic>
        <p:nvPicPr>
          <p:cNvPr id="16" name="Picture 15" descr="A close up of a logo&#10;&#10;Description automatically generated">
            <a:extLst>
              <a:ext uri="{FF2B5EF4-FFF2-40B4-BE49-F238E27FC236}">
                <a16:creationId xmlns:a16="http://schemas.microsoft.com/office/drawing/2014/main" id="{873A2208-6369-45BB-9401-080D8394A05F}"/>
              </a:ext>
            </a:extLst>
          </p:cNvPr>
          <p:cNvPicPr>
            <a:picLocks noChangeAspect="1"/>
          </p:cNvPicPr>
          <p:nvPr/>
        </p:nvPicPr>
        <p:blipFill>
          <a:blip r:embed="rId7">
            <a:duotone>
              <a:schemeClr val="accent1">
                <a:shade val="45000"/>
                <a:satMod val="135000"/>
              </a:schemeClr>
              <a:prstClr val="white"/>
            </a:duotone>
            <a:extLst>
              <a:ext uri="{BEBA8EAE-BF5A-486C-A8C5-ECC9F3942E4B}">
                <a14:imgProps xmlns:a14="http://schemas.microsoft.com/office/drawing/2010/main">
                  <a14:imgLayer r:embed="rId8">
                    <a14:imgEffect>
                      <a14:sharpenSoften amount="100000"/>
                    </a14:imgEffect>
                  </a14:imgLayer>
                </a14:imgProps>
              </a:ext>
              <a:ext uri="{28A0092B-C50C-407E-A947-70E740481C1C}">
                <a14:useLocalDpi xmlns:a14="http://schemas.microsoft.com/office/drawing/2010/main" val="0"/>
              </a:ext>
            </a:extLst>
          </a:blip>
          <a:stretch>
            <a:fillRect/>
          </a:stretch>
        </p:blipFill>
        <p:spPr>
          <a:xfrm>
            <a:off x="1421375" y="2931583"/>
            <a:ext cx="978166" cy="978166"/>
          </a:xfrm>
          <a:prstGeom prst="rect">
            <a:avLst/>
          </a:prstGeom>
        </p:spPr>
      </p:pic>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B28472AD-8D0A-49DD-8F18-248E146E293F}"/>
                  </a:ext>
                </a:extLst>
              </p:cNvPr>
              <p:cNvSpPr/>
              <p:nvPr/>
            </p:nvSpPr>
            <p:spPr>
              <a:xfrm>
                <a:off x="559278" y="1820307"/>
                <a:ext cx="11114137" cy="4213589"/>
              </a:xfrm>
              <a:prstGeom prst="rect">
                <a:avLst/>
              </a:prstGeom>
            </p:spPr>
            <p:txBody>
              <a:bodyPr wrap="square">
                <a:spAutoFit/>
              </a:bodyPr>
              <a:lstStyle/>
              <a:p>
                <a:pPr marL="285750" indent="-285750">
                  <a:buClr>
                    <a:schemeClr val="tx1"/>
                  </a:buClr>
                  <a:buFont typeface="Arial" panose="020B0604020202020204" pitchFamily="34" charset="0"/>
                  <a:buChar char="•"/>
                </a:pPr>
                <a:r>
                  <a:rPr lang="en-GB" dirty="0">
                    <a:latin typeface="HelveticaNeue"/>
                  </a:rPr>
                  <a:t>Internet Protocol is a way of addressing these devices, there are two main standards, </a:t>
                </a:r>
                <a:r>
                  <a:rPr lang="en-GB" dirty="0">
                    <a:solidFill>
                      <a:srgbClr val="0070C0"/>
                    </a:solidFill>
                    <a:latin typeface="HelveticaNeue"/>
                  </a:rPr>
                  <a:t>IPv4</a:t>
                </a:r>
                <a:r>
                  <a:rPr lang="en-GB" dirty="0">
                    <a:latin typeface="HelveticaNeue"/>
                  </a:rPr>
                  <a:t> and </a:t>
                </a:r>
                <a:r>
                  <a:rPr lang="en-GB" dirty="0">
                    <a:solidFill>
                      <a:srgbClr val="0070C0"/>
                    </a:solidFill>
                    <a:latin typeface="HelveticaNeue"/>
                  </a:rPr>
                  <a:t>IPv6</a:t>
                </a:r>
                <a:r>
                  <a:rPr lang="en-GB" dirty="0">
                    <a:latin typeface="HelveticaNeue"/>
                  </a:rPr>
                  <a:t>,</a:t>
                </a:r>
              </a:p>
              <a:p>
                <a:pPr>
                  <a:buClr>
                    <a:schemeClr val="tx1"/>
                  </a:buClr>
                </a:pPr>
                <a:r>
                  <a:rPr lang="en-GB" dirty="0">
                    <a:latin typeface="HelveticaNeue"/>
                  </a:rPr>
                  <a:t>     v for version. IPv4 has </a:t>
                </a:r>
                <a14:m>
                  <m:oMath xmlns:m="http://schemas.openxmlformats.org/officeDocument/2006/math">
                    <m:sSup>
                      <m:sSupPr>
                        <m:ctrlPr>
                          <a:rPr lang="en-GB" b="1" i="1" smtClean="0">
                            <a:solidFill>
                              <a:srgbClr val="0070C0"/>
                            </a:solidFill>
                            <a:latin typeface="Cambria Math" panose="02040503050406030204" pitchFamily="18" charset="0"/>
                          </a:rPr>
                        </m:ctrlPr>
                      </m:sSupPr>
                      <m:e>
                        <m:r>
                          <a:rPr lang="en-GB" b="1" i="1" smtClean="0">
                            <a:solidFill>
                              <a:srgbClr val="0070C0"/>
                            </a:solidFill>
                            <a:latin typeface="Cambria Math" panose="02040503050406030204" pitchFamily="18" charset="0"/>
                          </a:rPr>
                          <m:t>𝟐</m:t>
                        </m:r>
                      </m:e>
                      <m:sup>
                        <m:r>
                          <a:rPr lang="en-GB" b="1" i="1" smtClean="0">
                            <a:solidFill>
                              <a:srgbClr val="0070C0"/>
                            </a:solidFill>
                            <a:latin typeface="Cambria Math" panose="02040503050406030204" pitchFamily="18" charset="0"/>
                          </a:rPr>
                          <m:t>𝟑𝟐</m:t>
                        </m:r>
                      </m:sup>
                    </m:sSup>
                  </m:oMath>
                </a14:m>
                <a:r>
                  <a:rPr lang="en-GB" b="1" dirty="0">
                    <a:latin typeface="HelveticaNeue"/>
                  </a:rPr>
                  <a:t> </a:t>
                </a:r>
                <a:r>
                  <a:rPr lang="en-GB" dirty="0">
                    <a:latin typeface="HelveticaNeue"/>
                  </a:rPr>
                  <a:t>or 4.3 </a:t>
                </a:r>
                <a:r>
                  <a:rPr lang="en-GB" dirty="0">
                    <a:solidFill>
                      <a:srgbClr val="0070C0"/>
                    </a:solidFill>
                    <a:latin typeface="HelveticaNeue"/>
                  </a:rPr>
                  <a:t>Billion</a:t>
                </a:r>
                <a:r>
                  <a:rPr lang="en-GB" b="1" dirty="0">
                    <a:solidFill>
                      <a:srgbClr val="0070C0"/>
                    </a:solidFill>
                    <a:latin typeface="HelveticaNeue"/>
                  </a:rPr>
                  <a:t> </a:t>
                </a:r>
                <a:r>
                  <a:rPr lang="en-GB" dirty="0">
                    <a:solidFill>
                      <a:srgbClr val="0070C0"/>
                    </a:solidFill>
                    <a:latin typeface="HelveticaNeue"/>
                  </a:rPr>
                  <a:t>addresses </a:t>
                </a:r>
                <a:r>
                  <a:rPr lang="en-GB" dirty="0">
                    <a:latin typeface="HelveticaNeue"/>
                  </a:rPr>
                  <a:t>and we are running out of space. </a:t>
                </a:r>
              </a:p>
              <a:p>
                <a:pPr>
                  <a:buClr>
                    <a:schemeClr val="tx1"/>
                  </a:buClr>
                </a:pPr>
                <a:r>
                  <a:rPr lang="en-GB" dirty="0">
                    <a:solidFill>
                      <a:srgbClr val="0070C0"/>
                    </a:solidFill>
                    <a:latin typeface="HelveticaNeue"/>
                  </a:rPr>
                  <a:t>     IPv6</a:t>
                </a:r>
                <a:r>
                  <a:rPr lang="en-GB" dirty="0">
                    <a:latin typeface="HelveticaNeue"/>
                  </a:rPr>
                  <a:t> is the successor with </a:t>
                </a:r>
                <a14:m>
                  <m:oMath xmlns:m="http://schemas.openxmlformats.org/officeDocument/2006/math">
                    <m:sSup>
                      <m:sSupPr>
                        <m:ctrlPr>
                          <a:rPr lang="en-GB" b="1" i="1" smtClean="0">
                            <a:solidFill>
                              <a:srgbClr val="0070C0"/>
                            </a:solidFill>
                            <a:latin typeface="Cambria Math" panose="02040503050406030204" pitchFamily="18" charset="0"/>
                          </a:rPr>
                        </m:ctrlPr>
                      </m:sSupPr>
                      <m:e>
                        <m:r>
                          <a:rPr lang="en-GB" b="1" i="1">
                            <a:solidFill>
                              <a:srgbClr val="0070C0"/>
                            </a:solidFill>
                            <a:latin typeface="Cambria Math" panose="02040503050406030204" pitchFamily="18" charset="0"/>
                          </a:rPr>
                          <m:t>𝟐</m:t>
                        </m:r>
                      </m:e>
                      <m:sup>
                        <m:r>
                          <a:rPr lang="en-GB" b="1" i="1" smtClean="0">
                            <a:solidFill>
                              <a:srgbClr val="0070C0"/>
                            </a:solidFill>
                            <a:latin typeface="Cambria Math" panose="02040503050406030204" pitchFamily="18" charset="0"/>
                          </a:rPr>
                          <m:t>𝟏𝟐𝟖</m:t>
                        </m:r>
                      </m:sup>
                    </m:sSup>
                  </m:oMath>
                </a14:m>
                <a:r>
                  <a:rPr lang="en-GB" dirty="0">
                    <a:solidFill>
                      <a:srgbClr val="0070C0"/>
                    </a:solidFill>
                    <a:latin typeface="HelveticaNeue"/>
                  </a:rPr>
                  <a:t> </a:t>
                </a:r>
                <a:r>
                  <a:rPr lang="en-GB" dirty="0">
                    <a:latin typeface="HelveticaNeue"/>
                  </a:rPr>
                  <a:t>addresses (scientific notation for a very large number using base 2)</a:t>
                </a:r>
              </a:p>
              <a:p>
                <a:pPr algn="ctr">
                  <a:buClr>
                    <a:schemeClr val="tx1"/>
                  </a:buClr>
                </a:pPr>
                <a:endParaRPr lang="en-GB" sz="1000" b="1" u="sng" dirty="0">
                  <a:solidFill>
                    <a:srgbClr val="FF0000"/>
                  </a:solidFill>
                  <a:latin typeface="HelveticaNeue"/>
                </a:endParaRPr>
              </a:p>
              <a:p>
                <a:pPr algn="ctr">
                  <a:buClr>
                    <a:schemeClr val="tx1"/>
                  </a:buClr>
                </a:pPr>
                <a:r>
                  <a:rPr lang="en-GB" b="1" u="sng" dirty="0">
                    <a:solidFill>
                      <a:srgbClr val="0070C0"/>
                    </a:solidFill>
                    <a:latin typeface="HelveticaNeue"/>
                  </a:rPr>
                  <a:t>As a number</a:t>
                </a:r>
              </a:p>
              <a:p>
                <a:pPr algn="ctr">
                  <a:buClr>
                    <a:schemeClr val="tx1"/>
                  </a:buClr>
                </a:pPr>
                <a:endParaRPr lang="en-GB" sz="700" dirty="0">
                  <a:latin typeface="HelveticaNeue"/>
                </a:endParaRPr>
              </a:p>
              <a:p>
                <a:pPr algn="ctr">
                  <a:buClr>
                    <a:schemeClr val="tx1"/>
                  </a:buClr>
                </a:pPr>
                <a:r>
                  <a:rPr lang="en-GB" dirty="0">
                    <a:latin typeface="HelveticaNeue"/>
                  </a:rPr>
                  <a:t>340,282,366,920,938,463,463,374,607,431,768,211,456 </a:t>
                </a:r>
              </a:p>
              <a:p>
                <a:pPr algn="ctr">
                  <a:buClr>
                    <a:schemeClr val="tx1"/>
                  </a:buClr>
                </a:pPr>
                <a:endParaRPr lang="en-GB" sz="600" b="1" u="sng" dirty="0">
                  <a:solidFill>
                    <a:srgbClr val="0070C0"/>
                  </a:solidFill>
                  <a:latin typeface="HelveticaNeue"/>
                </a:endParaRPr>
              </a:p>
              <a:p>
                <a:pPr algn="ctr">
                  <a:buClr>
                    <a:schemeClr val="tx1"/>
                  </a:buClr>
                </a:pPr>
                <a:r>
                  <a:rPr lang="en-GB" b="1" u="sng" dirty="0">
                    <a:solidFill>
                      <a:srgbClr val="0070C0"/>
                    </a:solidFill>
                    <a:latin typeface="HelveticaNeue"/>
                  </a:rPr>
                  <a:t>In words;</a:t>
                </a:r>
              </a:p>
              <a:p>
                <a:pPr algn="ctr">
                  <a:buClr>
                    <a:schemeClr val="tx1"/>
                  </a:buClr>
                </a:pPr>
                <a:endParaRPr lang="en-GB" sz="1000" dirty="0">
                  <a:latin typeface="HelveticaNeue"/>
                </a:endParaRPr>
              </a:p>
              <a:p>
                <a:pPr algn="ctr">
                  <a:buClr>
                    <a:schemeClr val="tx1"/>
                  </a:buClr>
                </a:pPr>
                <a:r>
                  <a:rPr lang="en-GB" dirty="0">
                    <a:latin typeface="HelveticaNeue"/>
                  </a:rPr>
                  <a:t>Three hundred and forty </a:t>
                </a:r>
                <a:r>
                  <a:rPr lang="en-GB" dirty="0">
                    <a:solidFill>
                      <a:srgbClr val="0070C0"/>
                    </a:solidFill>
                    <a:latin typeface="HelveticaNeue"/>
                  </a:rPr>
                  <a:t>undecillion</a:t>
                </a:r>
                <a:r>
                  <a:rPr lang="en-GB" dirty="0">
                    <a:latin typeface="HelveticaNeue"/>
                  </a:rPr>
                  <a:t>, two hundred and eighty-two </a:t>
                </a:r>
                <a:r>
                  <a:rPr lang="en-GB" dirty="0">
                    <a:solidFill>
                      <a:srgbClr val="0070C0"/>
                    </a:solidFill>
                    <a:latin typeface="HelveticaNeue"/>
                  </a:rPr>
                  <a:t>decillion</a:t>
                </a:r>
                <a:r>
                  <a:rPr lang="en-GB" dirty="0">
                    <a:latin typeface="HelveticaNeue"/>
                  </a:rPr>
                  <a:t>, three hundred and sixty-six </a:t>
                </a:r>
                <a:r>
                  <a:rPr lang="en-GB" dirty="0">
                    <a:solidFill>
                      <a:srgbClr val="0070C0"/>
                    </a:solidFill>
                    <a:latin typeface="HelveticaNeue"/>
                  </a:rPr>
                  <a:t>nonillion</a:t>
                </a:r>
                <a:r>
                  <a:rPr lang="en-GB" dirty="0">
                    <a:latin typeface="HelveticaNeue"/>
                  </a:rPr>
                  <a:t>, nine hundred and twenty </a:t>
                </a:r>
                <a:r>
                  <a:rPr lang="en-GB" dirty="0">
                    <a:solidFill>
                      <a:srgbClr val="0070C0"/>
                    </a:solidFill>
                    <a:latin typeface="HelveticaNeue"/>
                  </a:rPr>
                  <a:t>octillion</a:t>
                </a:r>
                <a:r>
                  <a:rPr lang="en-GB" dirty="0">
                    <a:latin typeface="HelveticaNeue"/>
                  </a:rPr>
                  <a:t>, nine hundred and thirty-eight </a:t>
                </a:r>
                <a:r>
                  <a:rPr lang="en-GB" dirty="0">
                    <a:solidFill>
                      <a:srgbClr val="0070C0"/>
                    </a:solidFill>
                    <a:latin typeface="HelveticaNeue"/>
                  </a:rPr>
                  <a:t>septillion</a:t>
                </a:r>
                <a:r>
                  <a:rPr lang="en-GB" dirty="0">
                    <a:latin typeface="HelveticaNeue"/>
                  </a:rPr>
                  <a:t>, four hundred and </a:t>
                </a:r>
              </a:p>
              <a:p>
                <a:pPr algn="ctr">
                  <a:buClr>
                    <a:schemeClr val="tx1"/>
                  </a:buClr>
                </a:pPr>
                <a:r>
                  <a:rPr lang="en-GB" dirty="0">
                    <a:latin typeface="HelveticaNeue"/>
                  </a:rPr>
                  <a:t>sixty-three </a:t>
                </a:r>
                <a:r>
                  <a:rPr lang="en-GB" dirty="0">
                    <a:solidFill>
                      <a:srgbClr val="0070C0"/>
                    </a:solidFill>
                    <a:latin typeface="HelveticaNeue"/>
                  </a:rPr>
                  <a:t>sextillion</a:t>
                </a:r>
                <a:r>
                  <a:rPr lang="en-GB" dirty="0">
                    <a:latin typeface="HelveticaNeue"/>
                  </a:rPr>
                  <a:t>, four hundred and sixty-three </a:t>
                </a:r>
                <a:r>
                  <a:rPr lang="en-GB" dirty="0">
                    <a:solidFill>
                      <a:srgbClr val="0070C0"/>
                    </a:solidFill>
                    <a:latin typeface="HelveticaNeue"/>
                  </a:rPr>
                  <a:t>quintillion</a:t>
                </a:r>
                <a:r>
                  <a:rPr lang="en-GB" dirty="0">
                    <a:latin typeface="HelveticaNeue"/>
                  </a:rPr>
                  <a:t>, three hundred and seventy-four </a:t>
                </a:r>
                <a:r>
                  <a:rPr lang="en-GB" dirty="0">
                    <a:solidFill>
                      <a:srgbClr val="0070C0"/>
                    </a:solidFill>
                    <a:latin typeface="HelveticaNeue"/>
                  </a:rPr>
                  <a:t>quadrillion</a:t>
                </a:r>
                <a:r>
                  <a:rPr lang="en-GB" dirty="0">
                    <a:latin typeface="HelveticaNeue"/>
                  </a:rPr>
                  <a:t>, </a:t>
                </a:r>
              </a:p>
              <a:p>
                <a:pPr algn="ctr">
                  <a:buClr>
                    <a:schemeClr val="tx1"/>
                  </a:buClr>
                </a:pPr>
                <a:r>
                  <a:rPr lang="en-GB" dirty="0">
                    <a:latin typeface="HelveticaNeue"/>
                  </a:rPr>
                  <a:t>six hundred and seven </a:t>
                </a:r>
                <a:r>
                  <a:rPr lang="en-GB" dirty="0">
                    <a:solidFill>
                      <a:srgbClr val="0070C0"/>
                    </a:solidFill>
                    <a:latin typeface="HelveticaNeue"/>
                  </a:rPr>
                  <a:t>trillion</a:t>
                </a:r>
                <a:r>
                  <a:rPr lang="en-GB" dirty="0">
                    <a:latin typeface="HelveticaNeue"/>
                  </a:rPr>
                  <a:t>, four hundred and thirty-one</a:t>
                </a:r>
                <a:r>
                  <a:rPr lang="en-GB" dirty="0">
                    <a:solidFill>
                      <a:srgbClr val="0070C0"/>
                    </a:solidFill>
                    <a:latin typeface="HelveticaNeue"/>
                  </a:rPr>
                  <a:t> billion</a:t>
                </a:r>
                <a:r>
                  <a:rPr lang="en-GB" dirty="0">
                    <a:latin typeface="HelveticaNeue"/>
                  </a:rPr>
                  <a:t>, seven hundred and sixty-eight </a:t>
                </a:r>
                <a:r>
                  <a:rPr lang="en-GB" dirty="0">
                    <a:solidFill>
                      <a:srgbClr val="0070C0"/>
                    </a:solidFill>
                    <a:latin typeface="HelveticaNeue"/>
                  </a:rPr>
                  <a:t>million</a:t>
                </a:r>
                <a:r>
                  <a:rPr lang="en-GB" dirty="0">
                    <a:latin typeface="HelveticaNeue"/>
                  </a:rPr>
                  <a:t>, </a:t>
                </a:r>
              </a:p>
              <a:p>
                <a:pPr algn="ctr">
                  <a:buClr>
                    <a:schemeClr val="tx1"/>
                  </a:buClr>
                </a:pPr>
                <a:r>
                  <a:rPr lang="en-GB" dirty="0">
                    <a:latin typeface="HelveticaNeue"/>
                  </a:rPr>
                  <a:t>two hundred and eleven </a:t>
                </a:r>
                <a:r>
                  <a:rPr lang="en-GB" dirty="0">
                    <a:solidFill>
                      <a:srgbClr val="0070C0"/>
                    </a:solidFill>
                    <a:latin typeface="HelveticaNeue"/>
                  </a:rPr>
                  <a:t>thousand</a:t>
                </a:r>
                <a:r>
                  <a:rPr lang="en-GB" dirty="0">
                    <a:latin typeface="HelveticaNeue"/>
                  </a:rPr>
                  <a:t>, four </a:t>
                </a:r>
                <a:r>
                  <a:rPr lang="en-GB" dirty="0">
                    <a:solidFill>
                      <a:srgbClr val="0070C0"/>
                    </a:solidFill>
                    <a:latin typeface="HelveticaNeue"/>
                  </a:rPr>
                  <a:t>hundred</a:t>
                </a:r>
                <a:r>
                  <a:rPr lang="en-GB" dirty="0">
                    <a:latin typeface="HelveticaNeue"/>
                  </a:rPr>
                  <a:t> and fifty-six.</a:t>
                </a:r>
              </a:p>
              <a:p>
                <a:pPr>
                  <a:buClr>
                    <a:schemeClr val="tx1"/>
                  </a:buClr>
                </a:pPr>
                <a:endParaRPr lang="en-GB" dirty="0">
                  <a:latin typeface="HelveticaNeue"/>
                </a:endParaRPr>
              </a:p>
              <a:p>
                <a:pPr algn="ctr">
                  <a:buClr>
                    <a:schemeClr val="tx1"/>
                  </a:buClr>
                </a:pPr>
                <a:r>
                  <a:rPr lang="en-GB" dirty="0">
                    <a:latin typeface="HelveticaNeue"/>
                  </a:rPr>
                  <a:t>Perspective:  There are an estimated </a:t>
                </a:r>
                <a:r>
                  <a:rPr lang="en-GB" dirty="0">
                    <a:solidFill>
                      <a:srgbClr val="0070C0"/>
                    </a:solidFill>
                    <a:latin typeface="HelveticaNeue"/>
                  </a:rPr>
                  <a:t>100 Billion stars</a:t>
                </a:r>
                <a:r>
                  <a:rPr lang="en-GB" dirty="0">
                    <a:latin typeface="HelveticaNeue"/>
                  </a:rPr>
                  <a:t> in the known universe</a:t>
                </a:r>
              </a:p>
            </p:txBody>
          </p:sp>
        </mc:Choice>
        <mc:Fallback xmlns="">
          <p:sp>
            <p:nvSpPr>
              <p:cNvPr id="17" name="Rectangle 16">
                <a:extLst>
                  <a:ext uri="{FF2B5EF4-FFF2-40B4-BE49-F238E27FC236}">
                    <a16:creationId xmlns:a16="http://schemas.microsoft.com/office/drawing/2014/main" id="{B28472AD-8D0A-49DD-8F18-248E146E293F}"/>
                  </a:ext>
                </a:extLst>
              </p:cNvPr>
              <p:cNvSpPr>
                <a:spLocks noRot="1" noChangeAspect="1" noMove="1" noResize="1" noEditPoints="1" noAdjustHandles="1" noChangeArrowheads="1" noChangeShapeType="1" noTextEdit="1"/>
              </p:cNvSpPr>
              <p:nvPr/>
            </p:nvSpPr>
            <p:spPr>
              <a:xfrm>
                <a:off x="559278" y="1820307"/>
                <a:ext cx="11114137" cy="4213589"/>
              </a:xfrm>
              <a:prstGeom prst="rect">
                <a:avLst/>
              </a:prstGeom>
              <a:blipFill>
                <a:blip r:embed="rId9"/>
                <a:stretch>
                  <a:fillRect l="-384" t="-868" b="-1447"/>
                </a:stretch>
              </a:blipFill>
            </p:spPr>
            <p:txBody>
              <a:bodyPr/>
              <a:lstStyle/>
              <a:p>
                <a:r>
                  <a:rPr lang="en-GB">
                    <a:noFill/>
                  </a:rPr>
                  <a:t> </a:t>
                </a:r>
              </a:p>
            </p:txBody>
          </p:sp>
        </mc:Fallback>
      </mc:AlternateContent>
    </p:spTree>
    <p:extLst>
      <p:ext uri="{BB962C8B-B14F-4D97-AF65-F5344CB8AC3E}">
        <p14:creationId xmlns:p14="http://schemas.microsoft.com/office/powerpoint/2010/main" val="116479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814933" y="265400"/>
            <a:ext cx="8189258" cy="646331"/>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Applications</a:t>
            </a: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pic>
        <p:nvPicPr>
          <p:cNvPr id="6" name="Picture 5">
            <a:extLst>
              <a:ext uri="{FF2B5EF4-FFF2-40B4-BE49-F238E27FC236}">
                <a16:creationId xmlns:a16="http://schemas.microsoft.com/office/drawing/2014/main" id="{1C468270-C95B-4FBD-8BCD-D9DE593C75E9}"/>
              </a:ext>
            </a:extLst>
          </p:cNvPr>
          <p:cNvPicPr>
            <a:picLocks noChangeAspect="1"/>
          </p:cNvPicPr>
          <p:nvPr/>
        </p:nvPicPr>
        <p:blipFill rotWithShape="1">
          <a:blip r:embed="rId5"/>
          <a:srcRect t="14297" b="1809"/>
          <a:stretch/>
        </p:blipFill>
        <p:spPr>
          <a:xfrm>
            <a:off x="1660432" y="1139253"/>
            <a:ext cx="8498261" cy="5295062"/>
          </a:xfrm>
          <a:prstGeom prst="rect">
            <a:avLst/>
          </a:prstGeom>
        </p:spPr>
      </p:pic>
    </p:spTree>
    <p:extLst>
      <p:ext uri="{BB962C8B-B14F-4D97-AF65-F5344CB8AC3E}">
        <p14:creationId xmlns:p14="http://schemas.microsoft.com/office/powerpoint/2010/main" val="322026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814933" y="265400"/>
            <a:ext cx="8189258" cy="646331"/>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Our Application</a:t>
            </a: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grpSp>
        <p:nvGrpSpPr>
          <p:cNvPr id="22" name="Group 21">
            <a:extLst>
              <a:ext uri="{FF2B5EF4-FFF2-40B4-BE49-F238E27FC236}">
                <a16:creationId xmlns:a16="http://schemas.microsoft.com/office/drawing/2014/main" id="{B4C2CBA9-4F9D-46C5-8C3B-8D8B96BCD746}"/>
              </a:ext>
            </a:extLst>
          </p:cNvPr>
          <p:cNvGrpSpPr/>
          <p:nvPr/>
        </p:nvGrpSpPr>
        <p:grpSpPr>
          <a:xfrm>
            <a:off x="485004" y="1303816"/>
            <a:ext cx="4232664" cy="3554785"/>
            <a:chOff x="5082482" y="1309708"/>
            <a:chExt cx="5843660" cy="4907773"/>
          </a:xfrm>
        </p:grpSpPr>
        <p:pic>
          <p:nvPicPr>
            <p:cNvPr id="3" name="Picture 2">
              <a:extLst>
                <a:ext uri="{FF2B5EF4-FFF2-40B4-BE49-F238E27FC236}">
                  <a16:creationId xmlns:a16="http://schemas.microsoft.com/office/drawing/2014/main" id="{E8D4CA60-46EE-4640-85D4-A68BD83F75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4007" y="3351892"/>
              <a:ext cx="1102135" cy="1102135"/>
            </a:xfrm>
            <a:prstGeom prst="rect">
              <a:avLst/>
            </a:prstGeom>
          </p:spPr>
        </p:pic>
        <p:pic>
          <p:nvPicPr>
            <p:cNvPr id="9" name="Picture 8">
              <a:extLst>
                <a:ext uri="{FF2B5EF4-FFF2-40B4-BE49-F238E27FC236}">
                  <a16:creationId xmlns:a16="http://schemas.microsoft.com/office/drawing/2014/main" id="{2B107D5E-16D8-4DC1-8F27-469C22BDB6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2558" y="1849035"/>
              <a:ext cx="1085451" cy="1106060"/>
            </a:xfrm>
            <a:prstGeom prst="rect">
              <a:avLst/>
            </a:prstGeom>
          </p:spPr>
        </p:pic>
        <p:pic>
          <p:nvPicPr>
            <p:cNvPr id="11" name="Picture 10">
              <a:extLst>
                <a:ext uri="{FF2B5EF4-FFF2-40B4-BE49-F238E27FC236}">
                  <a16:creationId xmlns:a16="http://schemas.microsoft.com/office/drawing/2014/main" id="{4DFA6D59-4C0D-4568-99FB-E6944C93B4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82482" y="3185385"/>
              <a:ext cx="1363168" cy="1363168"/>
            </a:xfrm>
            <a:prstGeom prst="rect">
              <a:avLst/>
            </a:prstGeom>
          </p:spPr>
        </p:pic>
        <p:pic>
          <p:nvPicPr>
            <p:cNvPr id="13" name="Picture 12" descr="A close up of a sign&#10;&#10;Description automatically generated">
              <a:extLst>
                <a:ext uri="{FF2B5EF4-FFF2-40B4-BE49-F238E27FC236}">
                  <a16:creationId xmlns:a16="http://schemas.microsoft.com/office/drawing/2014/main" id="{F938D819-3E04-4423-9285-0401080953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04576" y="1309708"/>
              <a:ext cx="1264235" cy="1258098"/>
            </a:xfrm>
            <a:prstGeom prst="rect">
              <a:avLst/>
            </a:prstGeom>
          </p:spPr>
        </p:pic>
        <p:pic>
          <p:nvPicPr>
            <p:cNvPr id="15" name="Picture 14" descr="A picture containing object&#10;&#10;Description automatically generated">
              <a:extLst>
                <a:ext uri="{FF2B5EF4-FFF2-40B4-BE49-F238E27FC236}">
                  <a16:creationId xmlns:a16="http://schemas.microsoft.com/office/drawing/2014/main" id="{C5A422E2-F898-4749-964D-688AEFEA4B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41385" y="4778843"/>
              <a:ext cx="1461117" cy="1438638"/>
            </a:xfrm>
            <a:prstGeom prst="rect">
              <a:avLst/>
            </a:prstGeom>
          </p:spPr>
        </p:pic>
        <p:pic>
          <p:nvPicPr>
            <p:cNvPr id="17" name="Picture 16" descr="A close up of a logo&#10;&#10;Description automatically generated">
              <a:extLst>
                <a:ext uri="{FF2B5EF4-FFF2-40B4-BE49-F238E27FC236}">
                  <a16:creationId xmlns:a16="http://schemas.microsoft.com/office/drawing/2014/main" id="{DC65BC02-5E27-4842-B230-0F5D41CF226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86320" y="1682746"/>
              <a:ext cx="1483147" cy="1438638"/>
            </a:xfrm>
            <a:prstGeom prst="rect">
              <a:avLst/>
            </a:prstGeom>
          </p:spPr>
        </p:pic>
        <p:pic>
          <p:nvPicPr>
            <p:cNvPr id="19" name="Picture 18" descr="A close up of a logo&#10;&#10;Description automatically generated">
              <a:extLst>
                <a:ext uri="{FF2B5EF4-FFF2-40B4-BE49-F238E27FC236}">
                  <a16:creationId xmlns:a16="http://schemas.microsoft.com/office/drawing/2014/main" id="{CFD118B5-5AF5-496A-B09A-EF05E7E10A3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95376" y="4743517"/>
              <a:ext cx="1438638" cy="1438638"/>
            </a:xfrm>
            <a:prstGeom prst="rect">
              <a:avLst/>
            </a:prstGeom>
          </p:spPr>
        </p:pic>
        <p:pic>
          <p:nvPicPr>
            <p:cNvPr id="21" name="Picture 20" descr="A close up of a logo&#10;&#10;Description automatically generated">
              <a:extLst>
                <a:ext uri="{FF2B5EF4-FFF2-40B4-BE49-F238E27FC236}">
                  <a16:creationId xmlns:a16="http://schemas.microsoft.com/office/drawing/2014/main" id="{D5E1625A-09F1-4C11-88A2-9FD0E7E51D5F}"/>
                </a:ext>
              </a:extLst>
            </p:cNvPr>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287499" y="2942380"/>
              <a:ext cx="1742155" cy="1742155"/>
            </a:xfrm>
            <a:prstGeom prst="rect">
              <a:avLst/>
            </a:prstGeom>
          </p:spPr>
        </p:pic>
      </p:grpSp>
      <p:pic>
        <p:nvPicPr>
          <p:cNvPr id="1028" name="Picture 4" descr="Related image">
            <a:extLst>
              <a:ext uri="{FF2B5EF4-FFF2-40B4-BE49-F238E27FC236}">
                <a16:creationId xmlns:a16="http://schemas.microsoft.com/office/drawing/2014/main" id="{C5FC07A2-8187-4833-91EC-0F71A221440B}"/>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876179" y="2171769"/>
            <a:ext cx="1648111" cy="164811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Image result for screen icon">
            <a:extLst>
              <a:ext uri="{FF2B5EF4-FFF2-40B4-BE49-F238E27FC236}">
                <a16:creationId xmlns:a16="http://schemas.microsoft.com/office/drawing/2014/main" id="{0B8CB6F7-9A7B-49C5-990B-E2C987986116}"/>
              </a:ext>
            </a:extLst>
          </p:cNvPr>
          <p:cNvPicPr>
            <a:picLocks noChangeAspect="1" noChangeArrowheads="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22957" y="2298587"/>
            <a:ext cx="1565245" cy="1565245"/>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7DDE289D-D31D-47A5-B8AC-5048098B1B2B}"/>
              </a:ext>
            </a:extLst>
          </p:cNvPr>
          <p:cNvSpPr/>
          <p:nvPr/>
        </p:nvSpPr>
        <p:spPr>
          <a:xfrm>
            <a:off x="6324983" y="3790983"/>
            <a:ext cx="922982" cy="369332"/>
          </a:xfrm>
          <a:prstGeom prst="rect">
            <a:avLst/>
          </a:prstGeom>
        </p:spPr>
        <p:txBody>
          <a:bodyPr wrap="square">
            <a:spAutoFit/>
          </a:bodyPr>
          <a:lstStyle/>
          <a:p>
            <a:pPr>
              <a:buClr>
                <a:schemeClr val="tx1"/>
              </a:buClr>
            </a:pPr>
            <a:r>
              <a:rPr lang="en-GB" dirty="0">
                <a:latin typeface="HelveticaNeue"/>
              </a:rPr>
              <a:t>Cloud</a:t>
            </a:r>
          </a:p>
        </p:txBody>
      </p:sp>
      <p:sp>
        <p:nvSpPr>
          <p:cNvPr id="30" name="Rectangle 29">
            <a:extLst>
              <a:ext uri="{FF2B5EF4-FFF2-40B4-BE49-F238E27FC236}">
                <a16:creationId xmlns:a16="http://schemas.microsoft.com/office/drawing/2014/main" id="{7D0DB8EB-B577-42F6-AA45-52F91E04DC24}"/>
              </a:ext>
            </a:extLst>
          </p:cNvPr>
          <p:cNvSpPr/>
          <p:nvPr/>
        </p:nvSpPr>
        <p:spPr>
          <a:xfrm>
            <a:off x="9467651" y="3863832"/>
            <a:ext cx="1648111" cy="369332"/>
          </a:xfrm>
          <a:prstGeom prst="rect">
            <a:avLst/>
          </a:prstGeom>
        </p:spPr>
        <p:txBody>
          <a:bodyPr wrap="square">
            <a:spAutoFit/>
          </a:bodyPr>
          <a:lstStyle/>
          <a:p>
            <a:pPr>
              <a:buClr>
                <a:schemeClr val="tx1"/>
              </a:buClr>
            </a:pPr>
            <a:r>
              <a:rPr lang="en-GB" dirty="0">
                <a:latin typeface="HelveticaNeue"/>
              </a:rPr>
              <a:t>Retrieve Data</a:t>
            </a:r>
          </a:p>
        </p:txBody>
      </p:sp>
      <p:sp>
        <p:nvSpPr>
          <p:cNvPr id="31" name="Rectangle 30">
            <a:extLst>
              <a:ext uri="{FF2B5EF4-FFF2-40B4-BE49-F238E27FC236}">
                <a16:creationId xmlns:a16="http://schemas.microsoft.com/office/drawing/2014/main" id="{91572D4E-94EC-4004-9F5C-ED124B6902F6}"/>
              </a:ext>
            </a:extLst>
          </p:cNvPr>
          <p:cNvSpPr/>
          <p:nvPr/>
        </p:nvSpPr>
        <p:spPr>
          <a:xfrm>
            <a:off x="2082136" y="5184852"/>
            <a:ext cx="1261873" cy="369332"/>
          </a:xfrm>
          <a:prstGeom prst="rect">
            <a:avLst/>
          </a:prstGeom>
        </p:spPr>
        <p:txBody>
          <a:bodyPr wrap="square">
            <a:spAutoFit/>
          </a:bodyPr>
          <a:lstStyle/>
          <a:p>
            <a:pPr>
              <a:buClr>
                <a:schemeClr val="tx1"/>
              </a:buClr>
            </a:pPr>
            <a:r>
              <a:rPr lang="en-GB" dirty="0">
                <a:latin typeface="HelveticaNeue"/>
              </a:rPr>
              <a:t>IoT device</a:t>
            </a:r>
          </a:p>
        </p:txBody>
      </p:sp>
    </p:spTree>
    <p:extLst>
      <p:ext uri="{BB962C8B-B14F-4D97-AF65-F5344CB8AC3E}">
        <p14:creationId xmlns:p14="http://schemas.microsoft.com/office/powerpoint/2010/main" val="1626944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628" t="11071" r="17690" b="10896"/>
          <a:stretch/>
        </p:blipFill>
        <p:spPr bwMode="auto">
          <a:xfrm>
            <a:off x="9525" y="5393006"/>
            <a:ext cx="1464993" cy="14649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237697" y="127795"/>
            <a:ext cx="9716606" cy="1015663"/>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Summary</a:t>
            </a:r>
          </a:p>
          <a:p>
            <a:pPr algn="ctr"/>
            <a:r>
              <a:rPr lang="en-GB" sz="2400" i="1" dirty="0">
                <a:solidFill>
                  <a:schemeClr val="bg2">
                    <a:lumMod val="25000"/>
                  </a:schemeClr>
                </a:solidFill>
                <a:latin typeface="3ds" panose="02000503020000020004" pitchFamily="2" charset="0"/>
              </a:rPr>
              <a:t>“Internet of Things for Sensing the Schools Environment Project”</a:t>
            </a:r>
          </a:p>
        </p:txBody>
      </p:sp>
      <p:sp>
        <p:nvSpPr>
          <p:cNvPr id="3" name="TextBox 2">
            <a:extLst>
              <a:ext uri="{FF2B5EF4-FFF2-40B4-BE49-F238E27FC236}">
                <a16:creationId xmlns:a16="http://schemas.microsoft.com/office/drawing/2014/main" id="{8F7F32BF-D056-4BCF-9F38-8DD4133A49BC}"/>
              </a:ext>
            </a:extLst>
          </p:cNvPr>
          <p:cNvSpPr txBox="1"/>
          <p:nvPr/>
        </p:nvSpPr>
        <p:spPr>
          <a:xfrm>
            <a:off x="3275069" y="1535575"/>
            <a:ext cx="6535271" cy="923330"/>
          </a:xfrm>
          <a:prstGeom prst="rect">
            <a:avLst/>
          </a:prstGeom>
          <a:noFill/>
        </p:spPr>
        <p:txBody>
          <a:bodyPr wrap="square" rtlCol="0">
            <a:spAutoFit/>
          </a:bodyPr>
          <a:lstStyle/>
          <a:p>
            <a:r>
              <a:rPr lang="en-GB" dirty="0">
                <a:latin typeface="HelveticaNeue"/>
              </a:rPr>
              <a:t>The Internet of Things (IoT) is the connection of sensors and devices connected in a Local Area Network (LAN) (100m</a:t>
            </a:r>
            <a:r>
              <a:rPr lang="en-GB" baseline="30000" dirty="0">
                <a:latin typeface="HelveticaNeue"/>
              </a:rPr>
              <a:t>3</a:t>
            </a:r>
            <a:r>
              <a:rPr lang="en-GB" dirty="0">
                <a:latin typeface="HelveticaNeue"/>
              </a:rPr>
              <a:t> area) using technology such as Bluetooth or WIFI</a:t>
            </a:r>
          </a:p>
        </p:txBody>
      </p:sp>
      <p:sp>
        <p:nvSpPr>
          <p:cNvPr id="7" name="TextBox 6">
            <a:extLst>
              <a:ext uri="{FF2B5EF4-FFF2-40B4-BE49-F238E27FC236}">
                <a16:creationId xmlns:a16="http://schemas.microsoft.com/office/drawing/2014/main" id="{A9B9F85D-DE5B-48AD-AB2E-8C6C70CD3FBA}"/>
              </a:ext>
            </a:extLst>
          </p:cNvPr>
          <p:cNvSpPr txBox="1"/>
          <p:nvPr/>
        </p:nvSpPr>
        <p:spPr>
          <a:xfrm>
            <a:off x="2191869" y="3214897"/>
            <a:ext cx="6535272" cy="923330"/>
          </a:xfrm>
          <a:prstGeom prst="rect">
            <a:avLst/>
          </a:prstGeom>
          <a:noFill/>
        </p:spPr>
        <p:txBody>
          <a:bodyPr wrap="square" rtlCol="0">
            <a:spAutoFit/>
          </a:bodyPr>
          <a:lstStyle/>
          <a:p>
            <a:r>
              <a:rPr lang="en-GB" dirty="0">
                <a:latin typeface="HelveticaNeue"/>
              </a:rPr>
              <a:t>Sensing in this context is the use of sensors to detect the change in environment they are placed in and send information to other electronics or computing devices.</a:t>
            </a:r>
          </a:p>
        </p:txBody>
      </p:sp>
      <p:pic>
        <p:nvPicPr>
          <p:cNvPr id="9" name="Picture 8">
            <a:extLst>
              <a:ext uri="{FF2B5EF4-FFF2-40B4-BE49-F238E27FC236}">
                <a16:creationId xmlns:a16="http://schemas.microsoft.com/office/drawing/2014/main" id="{010CD461-74BF-4B75-A2AD-9234C9CA2E94}"/>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a:off x="9810340" y="1405465"/>
            <a:ext cx="872487" cy="872487"/>
          </a:xfrm>
          <a:prstGeom prst="rect">
            <a:avLst/>
          </a:prstGeom>
        </p:spPr>
      </p:pic>
      <p:pic>
        <p:nvPicPr>
          <p:cNvPr id="11" name="Picture 10" descr="A picture containing object&#10;&#10;Description automatically generated">
            <a:extLst>
              <a:ext uri="{FF2B5EF4-FFF2-40B4-BE49-F238E27FC236}">
                <a16:creationId xmlns:a16="http://schemas.microsoft.com/office/drawing/2014/main" id="{02776EB3-34EA-457B-AEAB-675F510F82A9}"/>
              </a:ext>
            </a:extLst>
          </p:cNvPr>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178696" y="3198657"/>
            <a:ext cx="923330" cy="923330"/>
          </a:xfrm>
          <a:prstGeom prst="rect">
            <a:avLst/>
          </a:prstGeom>
        </p:spPr>
      </p:pic>
      <p:sp>
        <p:nvSpPr>
          <p:cNvPr id="13" name="TextBox 12">
            <a:extLst>
              <a:ext uri="{FF2B5EF4-FFF2-40B4-BE49-F238E27FC236}">
                <a16:creationId xmlns:a16="http://schemas.microsoft.com/office/drawing/2014/main" id="{AC9D9408-2937-41C7-AD41-EE353DAD98E5}"/>
              </a:ext>
            </a:extLst>
          </p:cNvPr>
          <p:cNvSpPr txBox="1"/>
          <p:nvPr/>
        </p:nvSpPr>
        <p:spPr>
          <a:xfrm>
            <a:off x="2729753" y="5132447"/>
            <a:ext cx="7119764" cy="646331"/>
          </a:xfrm>
          <a:prstGeom prst="rect">
            <a:avLst/>
          </a:prstGeom>
          <a:noFill/>
        </p:spPr>
        <p:txBody>
          <a:bodyPr wrap="square" rtlCol="0">
            <a:spAutoFit/>
          </a:bodyPr>
          <a:lstStyle/>
          <a:p>
            <a:r>
              <a:rPr lang="en-GB" dirty="0">
                <a:latin typeface="HelveticaNeue"/>
              </a:rPr>
              <a:t>The environment in this context is the surroundings or conditions in which you, animals and plants live or operate in your school setting.</a:t>
            </a:r>
          </a:p>
        </p:txBody>
      </p:sp>
      <p:pic>
        <p:nvPicPr>
          <p:cNvPr id="14" name="Picture 13" descr="A close up of a logo&#10;&#10;Description automatically generated">
            <a:extLst>
              <a:ext uri="{FF2B5EF4-FFF2-40B4-BE49-F238E27FC236}">
                <a16:creationId xmlns:a16="http://schemas.microsoft.com/office/drawing/2014/main" id="{C3A27DD0-7D87-4027-BE1C-F41B56DB74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82833" y="4951494"/>
            <a:ext cx="883024" cy="883024"/>
          </a:xfrm>
          <a:prstGeom prst="rect">
            <a:avLst/>
          </a:prstGeom>
        </p:spPr>
      </p:pic>
      <p:pic>
        <p:nvPicPr>
          <p:cNvPr id="15" name="Picture 14">
            <a:extLst>
              <a:ext uri="{FF2B5EF4-FFF2-40B4-BE49-F238E27FC236}">
                <a16:creationId xmlns:a16="http://schemas.microsoft.com/office/drawing/2014/main" id="{89ACFB85-2453-4EE6-BEEA-25F48E4D79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spTree>
    <p:extLst>
      <p:ext uri="{BB962C8B-B14F-4D97-AF65-F5344CB8AC3E}">
        <p14:creationId xmlns:p14="http://schemas.microsoft.com/office/powerpoint/2010/main" val="3159704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628" t="11071" r="17690" b="10896"/>
          <a:stretch/>
        </p:blipFill>
        <p:spPr bwMode="auto">
          <a:xfrm>
            <a:off x="9525" y="5393006"/>
            <a:ext cx="1464993" cy="14649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175438" y="909714"/>
            <a:ext cx="9716606" cy="646331"/>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STEM Teacher Tool Kit</a:t>
            </a:r>
            <a:endParaRPr lang="en-GB" sz="2400" dirty="0">
              <a:solidFill>
                <a:schemeClr val="bg2">
                  <a:lumMod val="25000"/>
                </a:schemeClr>
              </a:solidFill>
              <a:latin typeface="3ds" panose="02000503020000020004" pitchFamily="2" charset="0"/>
            </a:endParaRPr>
          </a:p>
        </p:txBody>
      </p:sp>
      <p:pic>
        <p:nvPicPr>
          <p:cNvPr id="15" name="Picture 14">
            <a:extLst>
              <a:ext uri="{FF2B5EF4-FFF2-40B4-BE49-F238E27FC236}">
                <a16:creationId xmlns:a16="http://schemas.microsoft.com/office/drawing/2014/main" id="{89ACFB85-2453-4EE6-BEEA-25F48E4D79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sp>
        <p:nvSpPr>
          <p:cNvPr id="16" name="TextBox 15">
            <a:extLst>
              <a:ext uri="{FF2B5EF4-FFF2-40B4-BE49-F238E27FC236}">
                <a16:creationId xmlns:a16="http://schemas.microsoft.com/office/drawing/2014/main" id="{2FDC950E-B623-41D7-8015-C368B731D41E}"/>
              </a:ext>
            </a:extLst>
          </p:cNvPr>
          <p:cNvSpPr txBox="1"/>
          <p:nvPr/>
        </p:nvSpPr>
        <p:spPr>
          <a:xfrm>
            <a:off x="1242560" y="5951018"/>
            <a:ext cx="9716606" cy="646331"/>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Environmental IoT Sensor Kit</a:t>
            </a:r>
            <a:endParaRPr lang="en-GB" sz="2400" dirty="0">
              <a:solidFill>
                <a:schemeClr val="bg2">
                  <a:lumMod val="25000"/>
                </a:schemeClr>
              </a:solidFill>
              <a:latin typeface="3ds" panose="02000503020000020004" pitchFamily="2" charset="0"/>
            </a:endParaRPr>
          </a:p>
        </p:txBody>
      </p:sp>
      <p:pic>
        <p:nvPicPr>
          <p:cNvPr id="6" name="Picture 5" descr="A picture containing drawing&#10;&#10;Description automatically generated">
            <a:hlinkClick r:id="rId5"/>
            <a:extLst>
              <a:ext uri="{FF2B5EF4-FFF2-40B4-BE49-F238E27FC236}">
                <a16:creationId xmlns:a16="http://schemas.microsoft.com/office/drawing/2014/main" id="{60AA0F17-8CDF-4123-8288-748A69E018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021" y="2107775"/>
            <a:ext cx="1464994" cy="1312891"/>
          </a:xfrm>
          <a:prstGeom prst="rect">
            <a:avLst/>
          </a:prstGeom>
        </p:spPr>
      </p:pic>
      <p:pic>
        <p:nvPicPr>
          <p:cNvPr id="10" name="Picture 9" descr="A picture containing drawing&#10;&#10;Description automatically generated">
            <a:hlinkClick r:id="rId7" action="ppaction://hlinkfile"/>
            <a:extLst>
              <a:ext uri="{FF2B5EF4-FFF2-40B4-BE49-F238E27FC236}">
                <a16:creationId xmlns:a16="http://schemas.microsoft.com/office/drawing/2014/main" id="{2CD61463-D5EF-4C68-8A6C-972F5F6264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86961" y="2399474"/>
            <a:ext cx="2081553" cy="922822"/>
          </a:xfrm>
          <a:prstGeom prst="rect">
            <a:avLst/>
          </a:prstGeom>
        </p:spPr>
      </p:pic>
      <p:pic>
        <p:nvPicPr>
          <p:cNvPr id="20" name="Picture 19" descr="A picture containing drawing, bird, flower&#10;&#10;Description automatically generated">
            <a:hlinkClick r:id="rId9"/>
            <a:extLst>
              <a:ext uri="{FF2B5EF4-FFF2-40B4-BE49-F238E27FC236}">
                <a16:creationId xmlns:a16="http://schemas.microsoft.com/office/drawing/2014/main" id="{F440FA61-F9C9-4A3A-A89A-151DD8173BE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01765" y="2315436"/>
            <a:ext cx="1683218" cy="1258817"/>
          </a:xfrm>
          <a:prstGeom prst="rect">
            <a:avLst/>
          </a:prstGeom>
        </p:spPr>
      </p:pic>
      <p:cxnSp>
        <p:nvCxnSpPr>
          <p:cNvPr id="22" name="Straight Connector 21">
            <a:extLst>
              <a:ext uri="{FF2B5EF4-FFF2-40B4-BE49-F238E27FC236}">
                <a16:creationId xmlns:a16="http://schemas.microsoft.com/office/drawing/2014/main" id="{E792DBC3-8BD5-4B88-9A10-AE602734C217}"/>
              </a:ext>
            </a:extLst>
          </p:cNvPr>
          <p:cNvCxnSpPr/>
          <p:nvPr/>
        </p:nvCxnSpPr>
        <p:spPr>
          <a:xfrm>
            <a:off x="2796988" y="1936375"/>
            <a:ext cx="0" cy="1862437"/>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3" name="Picture 22">
            <a:hlinkClick r:id="rId11"/>
            <a:extLst>
              <a:ext uri="{FF2B5EF4-FFF2-40B4-BE49-F238E27FC236}">
                <a16:creationId xmlns:a16="http://schemas.microsoft.com/office/drawing/2014/main" id="{4A976B53-D941-46A8-A489-6DCE6416FA7A}"/>
              </a:ext>
            </a:extLst>
          </p:cNvPr>
          <p:cNvPicPr>
            <a:picLocks noChangeAspect="1"/>
          </p:cNvPicPr>
          <p:nvPr/>
        </p:nvPicPr>
        <p:blipFill rotWithShape="1">
          <a:blip r:embed="rId12"/>
          <a:srcRect l="21482" t="42157" r="71222" b="32924"/>
          <a:stretch/>
        </p:blipFill>
        <p:spPr>
          <a:xfrm>
            <a:off x="9640902" y="2196884"/>
            <a:ext cx="1460703" cy="1403313"/>
          </a:xfrm>
          <a:prstGeom prst="rect">
            <a:avLst/>
          </a:prstGeom>
        </p:spPr>
      </p:pic>
      <p:cxnSp>
        <p:nvCxnSpPr>
          <p:cNvPr id="26" name="Straight Connector 25">
            <a:extLst>
              <a:ext uri="{FF2B5EF4-FFF2-40B4-BE49-F238E27FC236}">
                <a16:creationId xmlns:a16="http://schemas.microsoft.com/office/drawing/2014/main" id="{E9649D7F-70C9-46E8-A8B2-F23E1808B669}"/>
              </a:ext>
            </a:extLst>
          </p:cNvPr>
          <p:cNvCxnSpPr/>
          <p:nvPr/>
        </p:nvCxnSpPr>
        <p:spPr>
          <a:xfrm>
            <a:off x="5880848" y="1929666"/>
            <a:ext cx="0" cy="1862437"/>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07A639-BBB1-46BF-9643-6BEC8BE33FF3}"/>
              </a:ext>
            </a:extLst>
          </p:cNvPr>
          <p:cNvCxnSpPr/>
          <p:nvPr/>
        </p:nvCxnSpPr>
        <p:spPr>
          <a:xfrm>
            <a:off x="8897471" y="1936375"/>
            <a:ext cx="0" cy="1862437"/>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678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980</Words>
  <Application>Microsoft Office PowerPoint</Application>
  <PresentationFormat>Widescreen</PresentationFormat>
  <Paragraphs>116</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3ds</vt:lpstr>
      <vt:lpstr>Arial</vt:lpstr>
      <vt:lpstr>Calibri</vt:lpstr>
      <vt:lpstr>Calibri Light</vt:lpstr>
      <vt:lpstr>Cambria Math</vt:lpstr>
      <vt:lpstr>HelveticaNeue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Blair</dc:creator>
  <cp:lastModifiedBy>Richard Blair</cp:lastModifiedBy>
  <cp:revision>50</cp:revision>
  <dcterms:created xsi:type="dcterms:W3CDTF">2019-07-03T20:12:10Z</dcterms:created>
  <dcterms:modified xsi:type="dcterms:W3CDTF">2019-11-27T18:43:59Z</dcterms:modified>
</cp:coreProperties>
</file>