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58" r:id="rId4"/>
    <p:sldId id="265" r:id="rId5"/>
    <p:sldId id="266" r:id="rId6"/>
    <p:sldId id="269" r:id="rId7"/>
    <p:sldId id="261" r:id="rId8"/>
    <p:sldId id="262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FF"/>
    <a:srgbClr val="00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034" autoAdjust="0"/>
  </p:normalViewPr>
  <p:slideViewPr>
    <p:cSldViewPr snapToGrid="0">
      <p:cViewPr varScale="1">
        <p:scale>
          <a:sx n="83" d="100"/>
          <a:sy n="83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FB03-71CD-4F8F-BBF4-8710FA86CB6C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48BDB-68D1-4CA7-865B-304A96B4E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80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9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simplest sensor, a photodiode is put next to a resistor just like a voltage divider circuit. </a:t>
            </a:r>
          </a:p>
          <a:p>
            <a:endParaRPr lang="en-GB" dirty="0"/>
          </a:p>
          <a:p>
            <a:r>
              <a:rPr lang="en-GB" dirty="0"/>
              <a:t>We take the value and then assign some meaning to it such as 900 ADC is bright, 200 or lower is dark.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04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BME680 is a 4-in-1 sensor, temperature, humidity, air pressure and Volatile Organic Compound (VOC).</a:t>
            </a:r>
          </a:p>
          <a:p>
            <a:endParaRPr lang="en-GB" dirty="0"/>
          </a:p>
          <a:p>
            <a:r>
              <a:rPr lang="en-GB" dirty="0"/>
              <a:t>Thermometer ranges from </a:t>
            </a:r>
            <a:r>
              <a:rPr lang="en-GB" dirty="0">
                <a:latin typeface="HelveticaNeue"/>
              </a:rPr>
              <a:t>-40 ℃ to 85 ℃ with ±1.0°C accuracy </a:t>
            </a:r>
          </a:p>
          <a:p>
            <a:r>
              <a:rPr lang="en-GB" dirty="0">
                <a:latin typeface="HelveticaNeue"/>
              </a:rPr>
              <a:t>Humidity ranges from 0 to 100%  % relative humidity , with ±3% accuracy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HelveticaNeue"/>
              </a:rPr>
              <a:t>Atmospheric pressure sensor measurement range: 300 to 1100 kPa with ±0.001 kPa accuracy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>
              <a:latin typeface="Helvetica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HelveticaNeue"/>
              </a:rPr>
              <a:t>Finally the VOC measures gas resistance in </a:t>
            </a:r>
            <a:r>
              <a:rPr lang="en-GB" dirty="0" err="1">
                <a:latin typeface="HelveticaNeue"/>
              </a:rPr>
              <a:t>kOhms</a:t>
            </a:r>
            <a:r>
              <a:rPr lang="en-GB" dirty="0">
                <a:latin typeface="HelveticaNeue"/>
              </a:rPr>
              <a:t>, this is converted to the Indoor Air Quality (IAQ) index which ranges from 0 to +300% , excellent to hazardous to life air quality.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8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can you think of any sensors? Hints: Thermometer, </a:t>
            </a:r>
            <a:r>
              <a:rPr lang="en-GB" dirty="0" err="1"/>
              <a:t>Gigacounter</a:t>
            </a:r>
            <a:r>
              <a:rPr lang="en-GB" dirty="0"/>
              <a:t>, pressure sensor, Ph sensor, Light sensor Volt/Amp meter</a:t>
            </a:r>
          </a:p>
          <a:p>
            <a:endParaRPr lang="en-GB" dirty="0"/>
          </a:p>
          <a:p>
            <a:r>
              <a:rPr lang="en-GB" dirty="0"/>
              <a:t>There are so many types and variations from analogue to digital (glass thermometer, electronic thermometer).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8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sensor circuit is essentially a voltage divider with either resistors, capacitors or inductive components.</a:t>
            </a:r>
          </a:p>
          <a:p>
            <a:endParaRPr lang="en-GB" dirty="0"/>
          </a:p>
          <a:p>
            <a:r>
              <a:rPr lang="en-GB" dirty="0"/>
              <a:t>This a resistive voltage divider and is sensing that which is present. Say sunlight, as light increases so does the resistance. The higher the </a:t>
            </a:r>
            <a:r>
              <a:rPr lang="en-GB" dirty="0" err="1"/>
              <a:t>Vout</a:t>
            </a:r>
            <a:r>
              <a:rPr lang="en-GB" dirty="0"/>
              <a:t> the more light there is. The name for this component is called a Light dependant resistor (LDR)</a:t>
            </a:r>
          </a:p>
          <a:p>
            <a:endParaRPr lang="en-GB" dirty="0"/>
          </a:p>
          <a:p>
            <a:r>
              <a:rPr lang="en-GB" dirty="0"/>
              <a:t>Voltage in (Vin) is the source say 5v and the Voltage out (</a:t>
            </a:r>
            <a:r>
              <a:rPr lang="en-GB" dirty="0" err="1"/>
              <a:t>Vout</a:t>
            </a:r>
            <a:r>
              <a:rPr lang="en-GB" dirty="0"/>
              <a:t>). </a:t>
            </a:r>
          </a:p>
          <a:p>
            <a:endParaRPr lang="en-GB" dirty="0"/>
          </a:p>
          <a:p>
            <a:r>
              <a:rPr lang="en-GB" dirty="0"/>
              <a:t>R1 is the LDR and R2 is a normal resistor.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formula is used in some of our sensors.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48BDB-68D1-4CA7-865B-304A96B4E5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92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Voltage is V</a:t>
                </a:r>
              </a:p>
              <a:p>
                <a:r>
                  <a:rPr lang="en-GB" dirty="0"/>
                  <a:t>Resistance is Ohms represented</a:t>
                </a:r>
                <a:r>
                  <a:rPr lang="en-GB" baseline="0" dirty="0"/>
                  <a:t>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GB" sz="1200" b="0" dirty="0"/>
              </a:p>
              <a:p>
                <a:endParaRPr lang="en-GB" sz="1200" b="0" dirty="0"/>
              </a:p>
              <a:p>
                <a:r>
                  <a:rPr lang="en-GB" sz="1200" b="0" dirty="0"/>
                  <a:t>Half a mark if the symbols are missing.</a:t>
                </a:r>
              </a:p>
              <a:p>
                <a:endParaRPr lang="en-GB" sz="1200" b="0" dirty="0"/>
              </a:p>
              <a:p>
                <a:pPr marL="228600" indent="-228600">
                  <a:buAutoNum type="arabicPeriod"/>
                </a:pPr>
                <a:r>
                  <a:rPr lang="en-GB" sz="1200" b="0" dirty="0"/>
                  <a:t>2.64v</a:t>
                </a:r>
              </a:p>
              <a:p>
                <a:pPr marL="228600" indent="-228600">
                  <a:buAutoNum type="arabicPeriod"/>
                </a:pPr>
                <a:r>
                  <a:rPr lang="en-GB" sz="1200" b="0" dirty="0"/>
                  <a:t>15.22v</a:t>
                </a:r>
              </a:p>
              <a:p>
                <a:pPr marL="228600" indent="-228600">
                  <a:buAutoNum type="arabicPeriod"/>
                </a:pPr>
                <a:r>
                  <a:rPr lang="en-GB" sz="1200" b="0" dirty="0"/>
                  <a:t>0.00v</a:t>
                </a:r>
              </a:p>
              <a:p>
                <a:pPr marL="228600" indent="-228600">
                  <a:buAutoNum type="arabicPeriod"/>
                </a:pPr>
                <a:r>
                  <a:rPr lang="en-GB" sz="1200" b="0" dirty="0"/>
                  <a:t>4.94v or 5.00v depending on the calculator (the equation should be re arranged or transposed to make Vin the subject: appears with answer.</a:t>
                </a:r>
              </a:p>
              <a:p>
                <a:pPr marL="0" indent="0">
                  <a:buNone/>
                </a:pPr>
                <a:endParaRPr lang="en-GB" sz="1200" b="0" dirty="0"/>
              </a:p>
              <a:p>
                <a:endParaRPr lang="en-GB" sz="1200" b="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Voltage is V</a:t>
                </a:r>
              </a:p>
              <a:p>
                <a:r>
                  <a:rPr lang="en-GB" dirty="0"/>
                  <a:t>Resistance is Ohms represented</a:t>
                </a:r>
                <a:r>
                  <a:rPr lang="en-GB" baseline="0" dirty="0"/>
                  <a:t> as </a:t>
                </a:r>
                <a:r>
                  <a:rPr lang="el-GR" sz="1200" b="0" i="0">
                    <a:latin typeface="Cambria Math" panose="02040503050406030204" pitchFamily="18" charset="0"/>
                  </a:rPr>
                  <a:t>Ω</a:t>
                </a:r>
                <a:endParaRPr lang="en-GB" sz="1200" b="0" dirty="0"/>
              </a:p>
              <a:p>
                <a:endParaRPr lang="en-GB" sz="1200" b="0" dirty="0"/>
              </a:p>
              <a:p>
                <a:r>
                  <a:rPr lang="en-GB" sz="1200" b="0" dirty="0"/>
                  <a:t>Half a mark if the symbols are missing.</a:t>
                </a:r>
              </a:p>
              <a:p>
                <a:endParaRPr lang="en-GB" sz="1200" b="0" dirty="0"/>
              </a:p>
              <a:p>
                <a:pPr marL="228600" indent="-228600">
                  <a:buAutoNum type="arabicPeriod"/>
                </a:pPr>
                <a:r>
                  <a:rPr lang="en-GB" sz="1200" b="0" dirty="0"/>
                  <a:t>2.64v</a:t>
                </a:r>
              </a:p>
              <a:p>
                <a:pPr marL="228600" indent="-228600">
                  <a:buAutoNum type="arabicPeriod"/>
                </a:pPr>
                <a:r>
                  <a:rPr lang="en-GB" sz="1200" b="0" dirty="0"/>
                  <a:t>15.22v</a:t>
                </a:r>
              </a:p>
              <a:p>
                <a:pPr marL="228600" indent="-228600">
                  <a:buAutoNum type="arabicPeriod"/>
                </a:pPr>
                <a:r>
                  <a:rPr lang="en-GB" sz="1200" b="0" dirty="0"/>
                  <a:t>0.00v</a:t>
                </a:r>
              </a:p>
              <a:p>
                <a:pPr marL="228600" indent="-228600">
                  <a:buAutoNum type="arabicPeriod"/>
                </a:pPr>
                <a:r>
                  <a:rPr lang="en-GB" sz="1200" b="0" dirty="0"/>
                  <a:t>4.94v or 5.00v depending on the calculator (the equation should be re arranged or transposed to make Vin the subject: appears with answer.</a:t>
                </a:r>
              </a:p>
              <a:p>
                <a:pPr marL="0" indent="0">
                  <a:buNone/>
                </a:pPr>
                <a:endParaRPr lang="en-GB" sz="1200" b="0" dirty="0"/>
              </a:p>
              <a:p>
                <a:endParaRPr lang="en-GB" sz="1200" b="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48BDB-68D1-4CA7-865B-304A96B4E5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22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microcontroller, there are many types and variations, but we are using a ardunio MKR1010 </a:t>
            </a:r>
            <a:r>
              <a:rPr lang="en-GB" dirty="0" err="1"/>
              <a:t>WiFi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There are many functionalities of a microcontroller, we programme it to perform functions that take inputs and produce outputs real world. </a:t>
            </a:r>
          </a:p>
          <a:p>
            <a:endParaRPr lang="en-GB" dirty="0"/>
          </a:p>
          <a:p>
            <a:r>
              <a:rPr lang="en-GB" dirty="0"/>
              <a:t>One of the main functions is the Analogue Digital Converter (ADC), there are range of ADCs and they are defined as 2,4,8,10,12,16 etc bit ADC. </a:t>
            </a:r>
          </a:p>
          <a:p>
            <a:endParaRPr lang="en-GB" dirty="0"/>
          </a:p>
          <a:p>
            <a:r>
              <a:rPr lang="en-GB" dirty="0"/>
              <a:t>10 bit is expressed as 1024 or 2^10 this gives a range from 0 to 1023 (note 0 to 1023 has 1024 numbers)  like 2^4 is 16 but would range from 0 to 15. </a:t>
            </a:r>
          </a:p>
          <a:p>
            <a:endParaRPr lang="en-GB" dirty="0"/>
          </a:p>
          <a:p>
            <a:r>
              <a:rPr lang="en-GB" dirty="0"/>
              <a:t>The calculation takes the voltage out, which is an analogue signal and converts it into a digital signal in the range of the ADC (0 to 1023) </a:t>
            </a:r>
          </a:p>
          <a:p>
            <a:endParaRPr lang="en-GB" dirty="0"/>
          </a:p>
          <a:p>
            <a:r>
              <a:rPr lang="en-GB" dirty="0"/>
              <a:t>We then take that value and use more equations to turn it into a value we can understand, such as temperature.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48BDB-68D1-4CA7-865B-304A96B4E5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23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sensors we are going to use, and we will talk about how each one functions.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48BDB-68D1-4CA7-865B-304A96B4E5D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278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dust sensor is fairly complex but for basically it uses a laser to measure the dust particles falling through the laser beam.</a:t>
            </a:r>
          </a:p>
          <a:p>
            <a:endParaRPr lang="en-GB" dirty="0"/>
          </a:p>
          <a:p>
            <a:r>
              <a:rPr lang="en-GB" dirty="0"/>
              <a:t>Dust, pollen, pollution (soot) etc is called Particulate matter. </a:t>
            </a:r>
          </a:p>
          <a:p>
            <a:endParaRPr lang="en-GB" dirty="0"/>
          </a:p>
          <a:p>
            <a:r>
              <a:rPr lang="en-GB" dirty="0"/>
              <a:t>Low occupancy is the amount of time there is dust blocking the laser beam in an amount of time. 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Notice con in red is the Concentration. Duration and </a:t>
            </a:r>
            <a:r>
              <a:rPr lang="en-GB" dirty="0" err="1"/>
              <a:t>LowOcc</a:t>
            </a:r>
            <a:r>
              <a:rPr lang="en-GB" dirty="0"/>
              <a:t> is in </a:t>
            </a:r>
            <a:r>
              <a:rPr lang="en-GB" dirty="0" err="1"/>
              <a:t>ms</a:t>
            </a:r>
            <a:r>
              <a:rPr lang="en-GB" dirty="0"/>
              <a:t> milli-seconds</a:t>
            </a:r>
          </a:p>
          <a:p>
            <a:endParaRPr lang="en-GB" dirty="0"/>
          </a:p>
          <a:p>
            <a:r>
              <a:rPr lang="en-GB" dirty="0"/>
              <a:t>Unit is Particles (pcs) per 0.01 cubic feet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64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 composed of a micro AL2O3 ceramic tube, Tin Dioxide (SnO2) sensitive layer, measuring electrode and heater which are fixed into a</a:t>
            </a: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crust made by plastic and a stainless steel net.</a:t>
            </a:r>
          </a:p>
          <a:p>
            <a:endParaRPr lang="en-GB" dirty="0"/>
          </a:p>
          <a:p>
            <a:r>
              <a:rPr lang="en-GB" dirty="0"/>
              <a:t>Used to measure a range of gases. </a:t>
            </a:r>
          </a:p>
          <a:p>
            <a:endParaRPr lang="en-GB" dirty="0"/>
          </a:p>
          <a:p>
            <a:r>
              <a:rPr lang="en-GB" dirty="0"/>
              <a:t>Math involved consists of several dividing functions. First R0 and </a:t>
            </a:r>
            <a:r>
              <a:rPr lang="en-GB" dirty="0" err="1"/>
              <a:t>Rs_air</a:t>
            </a:r>
            <a:r>
              <a:rPr lang="en-GB" dirty="0"/>
              <a:t> are found using a ADC formula. Then the ratio is found, this ratio is between 0.1 and 10, see graph. </a:t>
            </a:r>
          </a:p>
          <a:p>
            <a:endParaRPr lang="en-GB" dirty="0"/>
          </a:p>
          <a:p>
            <a:r>
              <a:rPr lang="en-GB" dirty="0"/>
              <a:t>There is no linear formula for this, however manual interpretation of the graph we can get the values of each gas parts per million. There is a way to do this in code, but that is for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AE9AA-FFB8-4A6F-835D-DFF20E6952A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45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13A4-CD58-4850-958D-B612B2FC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FA9F-D105-4123-A1AC-4D325CBF9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CE84-6883-43A7-BAD7-D75DFE85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E2A6-93F9-4A1F-8A45-8C7AAA94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F86B-C9E3-478E-B945-BD6FC984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29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9FA-1B4A-40F0-BE75-5B6D81C6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55662-9732-470C-B879-785946350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6867-8C7D-4A52-A23F-E4CB547C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5A08-EB97-4EF8-80E6-CD236A2F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8D00D-0E86-4FC3-90E8-82592460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18D58-306B-42F5-B65E-D5263241F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2EFE0-B72D-4F2E-9753-55DF4DC4D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48C6-E1B4-41DD-A55A-736E7206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C2DEC-4E2D-4C1F-9388-50BB187E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3AD6-177B-4219-A9FC-953EC763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9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D07D-3C05-4576-9F21-34D7C69B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7B53-1625-40D1-89AB-5E0E4B59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36F7-7ABA-4965-B254-9CBB0701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588D-F390-4B20-8928-77A87CF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E27C-3D9A-481B-9660-FC283C02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7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A81D-2977-48DE-B9B5-13D876B7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404DE-FB16-4DD0-97E0-66A1A22B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91B5-099D-483A-897D-E4D26648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ABF45-7789-472C-8668-95688930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3313-1CB0-4B2E-99D2-D3E320F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91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CE3E-6502-492D-8306-73722D8E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61BF-0C0B-42B6-96EB-B1F32E050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33445-235D-400A-B3A8-2857DE3D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DF1D9-AC97-4CC3-9955-13FD61BE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88E5-E59E-4304-81B6-0A8B646D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60E76-5983-40AE-9AB7-FE3D5161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3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CC94-A5B1-4904-BDC2-331FAD67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5209-6FF0-45E5-896D-AB190D140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59469-4E58-4915-8044-2FE53487A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E7453-6065-4FC7-A9CE-F1473285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BED19-1A67-47CB-8493-6A07569EC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EEE8B-2382-4ABE-A9AF-92F06A04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BDC49-159C-4AFA-97ED-8BC98826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4FA87-3125-4203-A512-91408ECD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2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67F3-E2B1-4045-BD7F-6666DF95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EB553-6D7D-4152-A55F-6594CB36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CB381-0A43-4100-8A0D-BC013F77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411F5-49D3-4C33-B43A-BDE5A71C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59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A0B41-8565-4E87-A0B5-F3D2290F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683F4-4B9D-4F6D-8994-6DBA0222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4FD76-989A-4668-B888-FDB8F346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D241-5D2C-4239-8CF4-9B4BE468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B2A5-23EF-412B-907F-A4DEC9C4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27EDB-A5E7-4FE1-81F7-092424312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6F568-2AF6-483D-8BEA-BAF93EEA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09AC7-AEC6-44C7-A1CA-CDF4F874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7D400-A260-43EE-A8AD-76D73C1A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5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CF8E-DC6D-45BD-9C07-1CEC23F0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590F2-1A4C-4969-A319-571C731C4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F8EED-0FD1-43DE-B6EA-55DB57EB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C0B00-72AE-4A21-A81C-970DD140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514E-685F-4447-A0A3-A4708FC0080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0F7B7-9677-473B-8890-1D09D571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D3D0-AC49-4C0A-9D61-A33AF8A5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82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CD43E-D185-412F-BEA7-935E6C99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D08D4-79B9-46B2-9BB2-2E0F2E34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54E4-D110-48A8-AEEA-F3E237656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514E-685F-4447-A0A3-A4708FC00805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9D23-F2C2-4905-AC13-6BF73B4F1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507F-1E88-4D9D-B259-73714A2F2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6068-5A49-4551-9FB4-5D8B27843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9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7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8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en.wikipedia.org/wiki/List_of_sensors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24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1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2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3.jp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Relationship Id="rId9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9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30.jp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23727" y="198662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Internet of Things for Sensing the School’s Environment</a:t>
            </a:r>
          </a:p>
          <a:p>
            <a:endParaRPr lang="en-GB" sz="3600" dirty="0">
              <a:solidFill>
                <a:schemeClr val="bg2">
                  <a:lumMod val="25000"/>
                </a:schemeClr>
              </a:solidFill>
              <a:latin typeface="3ds" panose="02000503020000020004" pitchFamily="2" charset="0"/>
            </a:endParaRPr>
          </a:p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					Sensors 101</a:t>
            </a:r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ABB2372A-4B72-4732-A34C-E03287EC9A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37" y="3740950"/>
            <a:ext cx="923330" cy="923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9827C7-A70D-4E4B-8E71-9B6D3877A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4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83289" y="197629"/>
            <a:ext cx="415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Light Level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41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24117" y="1212425"/>
            <a:ext cx="1041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The Grove - Light sensor integrates a photo-resistor(light dependent resistor) to detect the intensity of light. The resistance of photo-resistor decreases when the intensity of light increases. The output signal is analogue value, the brighter the light is, the larger the value.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86A6D-F7ED-4EA8-91BB-5F6E9413151F}"/>
              </a:ext>
            </a:extLst>
          </p:cNvPr>
          <p:cNvSpPr/>
          <p:nvPr/>
        </p:nvSpPr>
        <p:spPr>
          <a:xfrm>
            <a:off x="468292" y="252689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This module can be used to build a light controlled switch i.e. switch off lights during day time and switch on lights during night time.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If a door has been opened during the day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Sun light in a greenhouse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A robot that reacts to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</p:txBody>
      </p:sp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9FA15B0B-F090-41F3-948E-D5D6BD4B7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057" y="2901786"/>
            <a:ext cx="1613770" cy="1820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11C0DE-24FA-4C52-9AFB-31D8B444F7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4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83289" y="197629"/>
            <a:ext cx="415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BME680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41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50779" y="1050566"/>
            <a:ext cx="10416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Grove – The BME680 is high-precision, low-power combined temperature, humidity, pressure, and Volatile Organic Compound (VOC) sensor. As the atmospheric pressure changes with altitude, it can also measure approximate altitude of a place.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7446D0-C37F-4598-91FF-4FC2D08CB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75" y="1973896"/>
            <a:ext cx="1857375" cy="32670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80149F-55FE-46E5-9ECE-DEE1D87C39F4}"/>
              </a:ext>
            </a:extLst>
          </p:cNvPr>
          <p:cNvSpPr/>
          <p:nvPr/>
        </p:nvSpPr>
        <p:spPr>
          <a:xfrm>
            <a:off x="744350" y="2208917"/>
            <a:ext cx="87172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Temperature sensor measurement range:  -40 ℃ to 85 ℃, with ±1.0°C accuracy 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Humidity sensor measurements range: 0% to 100% relative humidity , with ±3% accuracy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Atmospheric pressure sensor measurement range: 300 to 1100 kPa with ±1.0 kPa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VOC measurement range: 1.000 to 300.00 </a:t>
            </a:r>
            <a:r>
              <a:rPr lang="en-GB" dirty="0" err="1">
                <a:latin typeface="HelveticaNeue"/>
              </a:rPr>
              <a:t>kOhms</a:t>
            </a:r>
            <a:r>
              <a:rPr lang="en-GB" dirty="0">
                <a:latin typeface="HelveticaNeue"/>
              </a:rPr>
              <a:t>. With clever bit of maths we can convert this to the Indoor Air Quality (IAQ) Index 0 to +300%, excellent to hazardous to life air quality.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0ED91-AFCF-4A44-A265-C6C1F85D59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1660432" y="292294"/>
            <a:ext cx="245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E5A7B-B940-4ED6-9F56-FDBE55B0A1D8}"/>
              </a:ext>
            </a:extLst>
          </p:cNvPr>
          <p:cNvSpPr txBox="1"/>
          <p:nvPr/>
        </p:nvSpPr>
        <p:spPr>
          <a:xfrm>
            <a:off x="1660432" y="1660205"/>
            <a:ext cx="8189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Introduction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Sensors 101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Sensor Circuit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Practice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Project Sensors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Dust Sensor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BME680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MQ5 (Gas)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HelveticaNeue"/>
              </a:rPr>
              <a:t>Light Sensor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HelveticaNeue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Helvetica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44CD7-F8F7-4198-871A-81A3CC00C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54CF-F8EF-476F-941C-A4D2002C5A47}"/>
              </a:ext>
            </a:extLst>
          </p:cNvPr>
          <p:cNvSpPr txBox="1"/>
          <p:nvPr/>
        </p:nvSpPr>
        <p:spPr>
          <a:xfrm>
            <a:off x="3857105" y="197629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Fundamentals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0B36F-07AE-499E-BF91-9E6F5368C15F}"/>
              </a:ext>
            </a:extLst>
          </p:cNvPr>
          <p:cNvSpPr txBox="1"/>
          <p:nvPr/>
        </p:nvSpPr>
        <p:spPr>
          <a:xfrm>
            <a:off x="1494308" y="1408689"/>
            <a:ext cx="3662747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Can you think of any sensors? </a:t>
            </a:r>
          </a:p>
        </p:txBody>
      </p:sp>
      <p:pic>
        <p:nvPicPr>
          <p:cNvPr id="19" name="Picture 18" descr="A picture containing object&#10;&#10;Description automatically generated">
            <a:extLst>
              <a:ext uri="{FF2B5EF4-FFF2-40B4-BE49-F238E27FC236}">
                <a16:creationId xmlns:a16="http://schemas.microsoft.com/office/drawing/2014/main" id="{AD853EF7-B4AC-4628-97FA-3553F23E642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FBEE15-9AAB-46A5-912D-7BF96D055629}"/>
              </a:ext>
            </a:extLst>
          </p:cNvPr>
          <p:cNvSpPr txBox="1"/>
          <p:nvPr/>
        </p:nvSpPr>
        <p:spPr>
          <a:xfrm>
            <a:off x="1250720" y="2265370"/>
            <a:ext cx="10764982" cy="177279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Acoustic, sound, vibration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Automotive Sensors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Chemical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Electric current, electric potential, magnetic, 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Environment, weather, moisture, 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Flow, fluid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Ionizing radiation, subatomic particles,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Navigation instruments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Position, angle, displacement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20" dirty="0">
                <a:latin typeface="HelveticaNeue"/>
              </a:rPr>
              <a:t>Optical, light, imaging, photon…….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BEC00-D772-4FDE-8CEC-2F4C4D09CFE0}"/>
              </a:ext>
            </a:extLst>
          </p:cNvPr>
          <p:cNvSpPr txBox="1"/>
          <p:nvPr/>
        </p:nvSpPr>
        <p:spPr>
          <a:xfrm>
            <a:off x="2496983" y="5006705"/>
            <a:ext cx="8991206" cy="124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There are so many more sensors that have not been listed. </a:t>
            </a:r>
          </a:p>
          <a:p>
            <a:endParaRPr lang="en-GB" sz="182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For more go to </a:t>
            </a:r>
            <a:r>
              <a:rPr lang="en-GB" sz="1820" dirty="0">
                <a:latin typeface="HelveticaNeue"/>
                <a:hlinkClick r:id="rId5"/>
              </a:rPr>
              <a:t>https://en.wikipedia.org/wiki/List_of_sensors</a:t>
            </a:r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4340AD-1BCA-42B3-A098-AFAA51A30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7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46ECB3ED-E9B9-4CA7-BD77-0F20654B3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70E65E-6D1D-4B65-8564-13836D36E795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8016-D133-4B6B-AEAB-99495F16BB75}"/>
              </a:ext>
            </a:extLst>
          </p:cNvPr>
          <p:cNvSpPr txBox="1"/>
          <p:nvPr/>
        </p:nvSpPr>
        <p:spPr>
          <a:xfrm>
            <a:off x="1615834" y="974816"/>
            <a:ext cx="8646460" cy="485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Expanding on the previous slide, a sensor is a essentially a voltage divider circuit, which is used to measure difference between V</a:t>
            </a:r>
            <a:r>
              <a:rPr lang="en-GB" sz="1820" baseline="-25000" dirty="0">
                <a:latin typeface="HelveticaNeue"/>
              </a:rPr>
              <a:t>in</a:t>
            </a:r>
            <a:r>
              <a:rPr lang="en-GB" sz="1820" dirty="0">
                <a:latin typeface="HelveticaNeue"/>
              </a:rPr>
              <a:t> and </a:t>
            </a:r>
            <a:r>
              <a:rPr lang="en-GB" sz="1820" dirty="0" err="1">
                <a:latin typeface="HelveticaNeue"/>
              </a:rPr>
              <a:t>V</a:t>
            </a:r>
            <a:r>
              <a:rPr lang="en-GB" sz="1820" baseline="-25000" dirty="0" err="1">
                <a:latin typeface="HelveticaNeue"/>
              </a:rPr>
              <a:t>out</a:t>
            </a:r>
            <a:r>
              <a:rPr lang="en-GB" sz="1820" dirty="0">
                <a:latin typeface="HelveticaNeue"/>
              </a:rPr>
              <a:t> a typical circuit shown below.</a:t>
            </a: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So by using the known input voltage and the and resistor values the output voltage can be calculated using this formula.</a:t>
            </a:r>
          </a:p>
          <a:p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  <a:p>
            <a:endParaRPr lang="en-GB" sz="1820" dirty="0">
              <a:latin typeface="HelveticaNeue"/>
            </a:endParaRPr>
          </a:p>
          <a:p>
            <a:r>
              <a:rPr lang="en-GB" sz="1820" dirty="0">
                <a:latin typeface="HelveticaNeue"/>
              </a:rPr>
              <a:t>We are measuring the change in resistance (R</a:t>
            </a:r>
            <a:r>
              <a:rPr lang="en-GB" sz="1820" baseline="-25000" dirty="0">
                <a:latin typeface="HelveticaNeue"/>
              </a:rPr>
              <a:t>1</a:t>
            </a:r>
            <a:r>
              <a:rPr lang="en-GB" sz="1820" dirty="0">
                <a:latin typeface="HelveticaNeue"/>
              </a:rPr>
              <a:t>) from an unknown phenomenon.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5EDB32-AC4A-4015-BC8B-01E932F1DB5A}"/>
                  </a:ext>
                </a:extLst>
              </p:cNvPr>
              <p:cNvSpPr/>
              <p:nvPr/>
            </p:nvSpPr>
            <p:spPr>
              <a:xfrm>
                <a:off x="2831869" y="4689825"/>
                <a:ext cx="6528262" cy="518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/>
                  <a:t>                 or   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4.45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5EDB32-AC4A-4015-BC8B-01E932F1D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869" y="4689825"/>
                <a:ext cx="6528262" cy="518475"/>
              </a:xfrm>
              <a:prstGeom prst="rect">
                <a:avLst/>
              </a:prstGeom>
              <a:blipFill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tar in the background&#10;&#10;Description automatically generated">
            <a:extLst>
              <a:ext uri="{FF2B5EF4-FFF2-40B4-BE49-F238E27FC236}">
                <a16:creationId xmlns:a16="http://schemas.microsoft.com/office/drawing/2014/main" id="{0DEB6AA1-EA6E-4392-97C0-69D197A84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2" y="1738853"/>
            <a:ext cx="1654446" cy="2126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0DE25-9A5B-4C9A-AE29-378CE9BEB346}"/>
              </a:ext>
            </a:extLst>
          </p:cNvPr>
          <p:cNvSpPr txBox="1"/>
          <p:nvPr/>
        </p:nvSpPr>
        <p:spPr>
          <a:xfrm>
            <a:off x="3857104" y="189986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Sensor Circuit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4C7587DC-27C8-40E5-A69F-793346C4A8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74DB3F-FBE9-40C4-9ABA-B9991BF64B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5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56C2385D-1666-4D76-BC41-EC5C58BAC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BFCBB9-F828-4432-B91B-F18BF5A483C1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08CBB-7C7F-4F16-B5B7-B461001423D0}"/>
              </a:ext>
            </a:extLst>
          </p:cNvPr>
          <p:cNvSpPr txBox="1"/>
          <p:nvPr/>
        </p:nvSpPr>
        <p:spPr>
          <a:xfrm>
            <a:off x="4081548" y="189986"/>
            <a:ext cx="320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Practice</a:t>
            </a:r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4B2B8AF6-177B-4B7F-B5CA-4C2A1B04791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AB13A2-2A97-46EA-AE3E-8DAF237F7AAD}"/>
                  </a:ext>
                </a:extLst>
              </p:cNvPr>
              <p:cNvSpPr txBox="1"/>
              <p:nvPr/>
            </p:nvSpPr>
            <p:spPr>
              <a:xfrm>
                <a:off x="2271668" y="950555"/>
                <a:ext cx="9142125" cy="518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HelveticaNeue"/>
                  </a:rPr>
                  <a:t>Solve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GB" dirty="0">
                    <a:latin typeface="HelveticaNeue"/>
                  </a:rPr>
                  <a:t>  in each circuit, the formula is: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GB" dirty="0">
                  <a:latin typeface="HelveticaNeue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AB13A2-2A97-46EA-AE3E-8DAF237F7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668" y="950555"/>
                <a:ext cx="9142125" cy="518475"/>
              </a:xfrm>
              <a:prstGeom prst="rect">
                <a:avLst/>
              </a:prstGeom>
              <a:blipFill>
                <a:blip r:embed="rId5"/>
                <a:stretch>
                  <a:fillRect l="-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338075-1D34-4CF9-8707-8FACCD03F8CE}"/>
                  </a:ext>
                </a:extLst>
              </p:cNvPr>
              <p:cNvSpPr txBox="1"/>
              <p:nvPr/>
            </p:nvSpPr>
            <p:spPr>
              <a:xfrm>
                <a:off x="9401077" y="5147578"/>
                <a:ext cx="4000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1400" dirty="0">
                  <a:latin typeface="HelveticaNeue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338075-1D34-4CF9-8707-8FACCD03F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077" y="5147578"/>
                <a:ext cx="4000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61A3BD2-88C4-4963-BF15-AEFD43E3933A}"/>
              </a:ext>
            </a:extLst>
          </p:cNvPr>
          <p:cNvGrpSpPr/>
          <p:nvPr/>
        </p:nvGrpSpPr>
        <p:grpSpPr>
          <a:xfrm>
            <a:off x="6875940" y="4314776"/>
            <a:ext cx="3089124" cy="2126196"/>
            <a:chOff x="1867673" y="2041512"/>
            <a:chExt cx="3089124" cy="2126196"/>
          </a:xfrm>
        </p:grpSpPr>
        <p:pic>
          <p:nvPicPr>
            <p:cNvPr id="9" name="Picture 8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9BD62A81-DECE-4C4F-BFA3-D08FC5FC3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673" y="2041512"/>
              <a:ext cx="1654446" cy="212619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2AEA6E-D496-4C6E-9D38-9874503454DC}"/>
                </a:ext>
              </a:extLst>
            </p:cNvPr>
            <p:cNvSpPr txBox="1"/>
            <p:nvPr/>
          </p:nvSpPr>
          <p:spPr>
            <a:xfrm>
              <a:off x="3156425" y="2890909"/>
              <a:ext cx="6667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1.64v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31AD44-B041-415F-8613-6A9106BBC32A}"/>
                    </a:ext>
                  </a:extLst>
                </p:cNvPr>
                <p:cNvSpPr txBox="1"/>
                <p:nvPr/>
              </p:nvSpPr>
              <p:spPr>
                <a:xfrm>
                  <a:off x="1867673" y="2478702"/>
                  <a:ext cx="66671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>
                    <a:latin typeface="HelveticaNeue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31AD44-B041-415F-8613-6A9106BBC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7673" y="2478702"/>
                  <a:ext cx="66671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9C1540-9126-4212-A7A2-3B505634021F}"/>
                    </a:ext>
                  </a:extLst>
                </p:cNvPr>
                <p:cNvSpPr/>
                <p:nvPr/>
              </p:nvSpPr>
              <p:spPr>
                <a:xfrm>
                  <a:off x="3871739" y="2829354"/>
                  <a:ext cx="6077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dirty="0"/>
                    <a:t>=</a:t>
                  </a: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9C1540-9126-4212-A7A2-3B50563402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1739" y="2829354"/>
                  <a:ext cx="60773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8081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6791D3-F2FF-4D60-8B95-D6AB130A12EC}"/>
                </a:ext>
              </a:extLst>
            </p:cNvPr>
            <p:cNvSpPr/>
            <p:nvPr/>
          </p:nvSpPr>
          <p:spPr>
            <a:xfrm>
              <a:off x="3871739" y="2829354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D8CE0D-24FE-4FD9-9E6F-20776A461F1A}"/>
                  </a:ext>
                </a:extLst>
              </p:cNvPr>
              <p:cNvSpPr txBox="1"/>
              <p:nvPr/>
            </p:nvSpPr>
            <p:spPr>
              <a:xfrm>
                <a:off x="9272153" y="2655623"/>
                <a:ext cx="81778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15.22</m:t>
                    </m:r>
                  </m:oMath>
                </a14:m>
                <a:r>
                  <a:rPr lang="en-GB" sz="1400" dirty="0">
                    <a:latin typeface="HelveticaNeue"/>
                  </a:rPr>
                  <a:t>v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D8CE0D-24FE-4FD9-9E6F-20776A461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153" y="2655623"/>
                <a:ext cx="817788" cy="307777"/>
              </a:xfrm>
              <a:prstGeom prst="rect">
                <a:avLst/>
              </a:prstGeom>
              <a:blipFill>
                <a:blip r:embed="rId1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F9DC2D2-FD42-477D-86EE-8E7B58E66BB5}"/>
              </a:ext>
            </a:extLst>
          </p:cNvPr>
          <p:cNvGrpSpPr/>
          <p:nvPr/>
        </p:nvGrpSpPr>
        <p:grpSpPr>
          <a:xfrm>
            <a:off x="6734173" y="1811400"/>
            <a:ext cx="3140389" cy="2126196"/>
            <a:chOff x="1816408" y="4526671"/>
            <a:chExt cx="3140389" cy="2126196"/>
          </a:xfrm>
        </p:grpSpPr>
        <p:pic>
          <p:nvPicPr>
            <p:cNvPr id="10" name="Picture 9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4C18E8B2-87FD-4716-9805-C2582A15C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673" y="4526671"/>
              <a:ext cx="1654446" cy="212619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825B1E-6954-417E-B7B8-F2D741E192B4}"/>
                    </a:ext>
                  </a:extLst>
                </p:cNvPr>
                <p:cNvSpPr txBox="1"/>
                <p:nvPr/>
              </p:nvSpPr>
              <p:spPr>
                <a:xfrm>
                  <a:off x="1816408" y="5817725"/>
                  <a:ext cx="66671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>
                    <a:latin typeface="HelveticaNeue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825B1E-6954-417E-B7B8-F2D741E19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408" y="5817725"/>
                  <a:ext cx="666714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146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6ADBB79-D95C-4CEC-B6D8-8919D94C39DE}"/>
                </a:ext>
              </a:extLst>
            </p:cNvPr>
            <p:cNvSpPr/>
            <p:nvPr/>
          </p:nvSpPr>
          <p:spPr>
            <a:xfrm>
              <a:off x="3871739" y="5298713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0E6410-CA2C-4D7E-9011-7A4AED47A20F}"/>
                  </a:ext>
                </a:extLst>
              </p:cNvPr>
              <p:cNvSpPr/>
              <p:nvPr/>
            </p:nvSpPr>
            <p:spPr>
              <a:xfrm>
                <a:off x="4349571" y="5178355"/>
                <a:ext cx="69791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0.00</m:t>
                    </m:r>
                  </m:oMath>
                </a14:m>
                <a:r>
                  <a:rPr lang="en-GB" sz="1400" dirty="0"/>
                  <a:t>v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70E6410-CA2C-4D7E-9011-7A4AED47A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71" y="5178355"/>
                <a:ext cx="697913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8D91746-612C-4ABC-907B-965E31B5BB9F}"/>
              </a:ext>
            </a:extLst>
          </p:cNvPr>
          <p:cNvGrpSpPr/>
          <p:nvPr/>
        </p:nvGrpSpPr>
        <p:grpSpPr>
          <a:xfrm>
            <a:off x="1933619" y="4314776"/>
            <a:ext cx="2966212" cy="2126196"/>
            <a:chOff x="5458856" y="2041512"/>
            <a:chExt cx="2966212" cy="2126196"/>
          </a:xfrm>
        </p:grpSpPr>
        <p:pic>
          <p:nvPicPr>
            <p:cNvPr id="12" name="Picture 11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D5E3029A-5F3D-4511-A427-7D46BA9FA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133" y="2041512"/>
              <a:ext cx="1654446" cy="21261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5AD445-8E8D-4CCC-A333-97F704530024}"/>
                </a:ext>
              </a:extLst>
            </p:cNvPr>
            <p:cNvSpPr txBox="1"/>
            <p:nvPr/>
          </p:nvSpPr>
          <p:spPr>
            <a:xfrm>
              <a:off x="5458856" y="2041512"/>
              <a:ext cx="44888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5v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A982277-B647-4B07-92AF-0E57671E2A0E}"/>
                    </a:ext>
                  </a:extLst>
                </p:cNvPr>
                <p:cNvSpPr/>
                <p:nvPr/>
              </p:nvSpPr>
              <p:spPr>
                <a:xfrm>
                  <a:off x="5598133" y="3275111"/>
                  <a:ext cx="644727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A982277-B647-4B07-92AF-0E57671E2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33" y="3275111"/>
                  <a:ext cx="644727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51B942-521C-4155-AEEF-EF324FB355DD}"/>
                </a:ext>
              </a:extLst>
            </p:cNvPr>
            <p:cNvSpPr/>
            <p:nvPr/>
          </p:nvSpPr>
          <p:spPr>
            <a:xfrm>
              <a:off x="7340010" y="2829354"/>
              <a:ext cx="10850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CC1CF94-2FEC-40FD-A238-7EF0EB9AE88F}"/>
              </a:ext>
            </a:extLst>
          </p:cNvPr>
          <p:cNvSpPr txBox="1"/>
          <p:nvPr/>
        </p:nvSpPr>
        <p:spPr>
          <a:xfrm>
            <a:off x="4403426" y="2682792"/>
            <a:ext cx="69990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Neue"/>
              </a:rPr>
              <a:t>2.64v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1A001DC-C993-4AEC-80FB-FD7446AE24B7}"/>
              </a:ext>
            </a:extLst>
          </p:cNvPr>
          <p:cNvGrpSpPr/>
          <p:nvPr/>
        </p:nvGrpSpPr>
        <p:grpSpPr>
          <a:xfrm>
            <a:off x="1723909" y="1837918"/>
            <a:ext cx="3269930" cy="2126196"/>
            <a:chOff x="5278098" y="4541818"/>
            <a:chExt cx="3269930" cy="2126196"/>
          </a:xfrm>
        </p:grpSpPr>
        <p:pic>
          <p:nvPicPr>
            <p:cNvPr id="11" name="Picture 10" descr="A star in the background&#10;&#10;Description automatically generated">
              <a:extLst>
                <a:ext uri="{FF2B5EF4-FFF2-40B4-BE49-F238E27FC236}">
                  <a16:creationId xmlns:a16="http://schemas.microsoft.com/office/drawing/2014/main" id="{F30EE4B6-11FB-4B56-9A21-C1A2B06B6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08" y="4541818"/>
              <a:ext cx="1654446" cy="212619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3BC94A-163F-4546-9FDF-FE66EAEF6E99}"/>
                </a:ext>
              </a:extLst>
            </p:cNvPr>
            <p:cNvSpPr txBox="1"/>
            <p:nvPr/>
          </p:nvSpPr>
          <p:spPr>
            <a:xfrm>
              <a:off x="5458857" y="4541818"/>
              <a:ext cx="5855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HelveticaNeue"/>
                </a:rPr>
                <a:t>3.3v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165273-E2AE-41B3-8FCA-4BB08FF64685}"/>
                    </a:ext>
                  </a:extLst>
                </p:cNvPr>
                <p:cNvSpPr/>
                <p:nvPr/>
              </p:nvSpPr>
              <p:spPr>
                <a:xfrm>
                  <a:off x="5278098" y="5775417"/>
                  <a:ext cx="942887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4165273-E2AE-41B3-8FCA-4BB08FF64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098" y="5775417"/>
                  <a:ext cx="942887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B2D5B00-7D17-4865-9B43-CA5863B5228C}"/>
                    </a:ext>
                  </a:extLst>
                </p:cNvPr>
                <p:cNvSpPr/>
                <p:nvPr/>
              </p:nvSpPr>
              <p:spPr>
                <a:xfrm>
                  <a:off x="7333470" y="5337869"/>
                  <a:ext cx="7182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a14:m>
                  <a:r>
                    <a:rPr lang="en-GB" dirty="0"/>
                    <a:t> =</a:t>
                  </a: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B2D5B00-7D17-4865-9B43-CA5863B522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470" y="5337869"/>
                  <a:ext cx="718210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8197" r="-5932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D2E5B7-C4FA-4BBE-916F-15878544F999}"/>
                </a:ext>
              </a:extLst>
            </p:cNvPr>
            <p:cNvSpPr/>
            <p:nvPr/>
          </p:nvSpPr>
          <p:spPr>
            <a:xfrm>
              <a:off x="7333470" y="5337869"/>
              <a:ext cx="1214558" cy="437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B956F0F-DC26-40F9-B1CF-4B6B1FA3E346}"/>
                    </a:ext>
                  </a:extLst>
                </p:cNvPr>
                <p:cNvSpPr/>
                <p:nvPr/>
              </p:nvSpPr>
              <p:spPr>
                <a:xfrm>
                  <a:off x="5377484" y="5009529"/>
                  <a:ext cx="84350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25000</m:t>
                        </m:r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B956F0F-DC26-40F9-B1CF-4B6B1FA3E3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484" y="5009529"/>
                  <a:ext cx="843501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D71573B0-012C-4DAC-AB11-C86270B7DB5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84ED151-621C-4FB5-9038-96FB408D5D7F}"/>
                  </a:ext>
                </a:extLst>
              </p:cNvPr>
              <p:cNvSpPr/>
              <p:nvPr/>
            </p:nvSpPr>
            <p:spPr>
              <a:xfrm>
                <a:off x="2271668" y="4770447"/>
                <a:ext cx="4459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84ED151-621C-4FB5-9038-96FB408D5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668" y="4770447"/>
                <a:ext cx="445955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FF06889-D8C6-48E0-8CEB-5266BCA6A953}"/>
                  </a:ext>
                </a:extLst>
              </p:cNvPr>
              <p:cNvSpPr/>
              <p:nvPr/>
            </p:nvSpPr>
            <p:spPr>
              <a:xfrm>
                <a:off x="3758524" y="5116800"/>
                <a:ext cx="7182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GB" dirty="0"/>
                  <a:t> =</a:t>
                </a: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FF06889-D8C6-48E0-8CEB-5266BCA6A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524" y="5116800"/>
                <a:ext cx="718210" cy="369332"/>
              </a:xfrm>
              <a:prstGeom prst="rect">
                <a:avLst/>
              </a:prstGeom>
              <a:blipFill>
                <a:blip r:embed="rId22"/>
                <a:stretch>
                  <a:fillRect t="-8197" r="-6838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AD6C9039-495C-45E0-ADF7-227C6D6BDA8A}"/>
              </a:ext>
            </a:extLst>
          </p:cNvPr>
          <p:cNvSpPr txBox="1"/>
          <p:nvPr/>
        </p:nvSpPr>
        <p:spPr>
          <a:xfrm>
            <a:off x="6575566" y="1816989"/>
            <a:ext cx="6180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Neue"/>
              </a:rPr>
              <a:t>19.1v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F35123-CA3D-4811-92FB-F3D36B1EBC0D}"/>
                  </a:ext>
                </a:extLst>
              </p:cNvPr>
              <p:cNvSpPr txBox="1"/>
              <p:nvPr/>
            </p:nvSpPr>
            <p:spPr>
              <a:xfrm>
                <a:off x="6716859" y="2243071"/>
                <a:ext cx="6667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2732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1400" dirty="0">
                  <a:latin typeface="HelveticaNeue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F35123-CA3D-4811-92FB-F3D36B1EB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859" y="2243071"/>
                <a:ext cx="666714" cy="307777"/>
              </a:xfrm>
              <a:prstGeom prst="rect">
                <a:avLst/>
              </a:prstGeom>
              <a:blipFill>
                <a:blip r:embed="rId23"/>
                <a:stretch>
                  <a:fillRect r="-14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B0D4491-8668-4A3A-8ECE-00E0E179FC18}"/>
                  </a:ext>
                </a:extLst>
              </p:cNvPr>
              <p:cNvSpPr/>
              <p:nvPr/>
            </p:nvSpPr>
            <p:spPr>
              <a:xfrm>
                <a:off x="8721514" y="2621237"/>
                <a:ext cx="8067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dirty="0"/>
                  <a:t>=</a:t>
                </a: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B0D4491-8668-4A3A-8ECE-00E0E179F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14" y="2621237"/>
                <a:ext cx="806764" cy="369332"/>
              </a:xfrm>
              <a:prstGeom prst="rect">
                <a:avLst/>
              </a:prstGeom>
              <a:blipFill>
                <a:blip r:embed="rId2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F53CFED-216B-43B2-ABB4-5E22977DE78C}"/>
                  </a:ext>
                </a:extLst>
              </p:cNvPr>
              <p:cNvSpPr txBox="1"/>
              <p:nvPr/>
            </p:nvSpPr>
            <p:spPr>
              <a:xfrm>
                <a:off x="6890063" y="5596469"/>
                <a:ext cx="6667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49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sz="1400" dirty="0">
                  <a:latin typeface="HelveticaNeue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F53CFED-216B-43B2-ABB4-5E22977DE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063" y="5596469"/>
                <a:ext cx="666714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575109E-6207-434D-8626-D22B76CF048A}"/>
              </a:ext>
            </a:extLst>
          </p:cNvPr>
          <p:cNvGrpSpPr/>
          <p:nvPr/>
        </p:nvGrpSpPr>
        <p:grpSpPr>
          <a:xfrm>
            <a:off x="8502969" y="3828004"/>
            <a:ext cx="1788340" cy="1153488"/>
            <a:chOff x="8502969" y="3828004"/>
            <a:chExt cx="1788340" cy="1153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0835C85-9E0B-4BD8-BEA7-8C4DD0B00573}"/>
                    </a:ext>
                  </a:extLst>
                </p:cNvPr>
                <p:cNvSpPr/>
                <p:nvPr/>
              </p:nvSpPr>
              <p:spPr>
                <a:xfrm>
                  <a:off x="8502969" y="3983217"/>
                  <a:ext cx="1679754" cy="8781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0835C85-9E0B-4BD8-BEA7-8C4DD0B005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2969" y="3983217"/>
                  <a:ext cx="1679754" cy="87818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4D5A27-DE13-45CC-85CA-54D5C43F4878}"/>
                </a:ext>
              </a:extLst>
            </p:cNvPr>
            <p:cNvSpPr/>
            <p:nvPr/>
          </p:nvSpPr>
          <p:spPr>
            <a:xfrm>
              <a:off x="8534979" y="3828004"/>
              <a:ext cx="1756330" cy="115348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9463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34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46ECB3ED-E9B9-4CA7-BD77-0F20654B3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93006"/>
            <a:ext cx="1464993" cy="14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70E65E-6D1D-4B65-8564-13836D36E795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8016-D133-4B6B-AEAB-99495F16BB75}"/>
              </a:ext>
            </a:extLst>
          </p:cNvPr>
          <p:cNvSpPr txBox="1"/>
          <p:nvPr/>
        </p:nvSpPr>
        <p:spPr>
          <a:xfrm>
            <a:off x="1354251" y="987543"/>
            <a:ext cx="8438927" cy="139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The </a:t>
            </a:r>
            <a:r>
              <a:rPr lang="en-GB" sz="1820" dirty="0">
                <a:solidFill>
                  <a:schemeClr val="accent1">
                    <a:lumMod val="75000"/>
                  </a:schemeClr>
                </a:solidFill>
                <a:latin typeface="HelveticaNeue"/>
              </a:rPr>
              <a:t>Microcontroller</a:t>
            </a:r>
            <a:r>
              <a:rPr lang="en-GB" sz="1820" dirty="0">
                <a:latin typeface="HelveticaNeue"/>
              </a:rPr>
              <a:t> a is device that can process </a:t>
            </a:r>
            <a:r>
              <a:rPr lang="en-GB" sz="1820" dirty="0">
                <a:solidFill>
                  <a:schemeClr val="accent1">
                    <a:lumMod val="75000"/>
                  </a:schemeClr>
                </a:solidFill>
                <a:latin typeface="HelveticaNeue"/>
              </a:rPr>
              <a:t>one</a:t>
            </a:r>
            <a:r>
              <a:rPr lang="en-GB" sz="1820" dirty="0">
                <a:latin typeface="HelveticaNeue"/>
              </a:rPr>
              <a:t> action at a time.  For this project we are using an </a:t>
            </a:r>
            <a:r>
              <a:rPr lang="en-GB" sz="1820" dirty="0">
                <a:solidFill>
                  <a:schemeClr val="accent1">
                    <a:lumMod val="75000"/>
                  </a:schemeClr>
                </a:solidFill>
                <a:latin typeface="HelveticaNeue"/>
              </a:rPr>
              <a:t>Ardunio MKR1010 </a:t>
            </a:r>
            <a:r>
              <a:rPr lang="en-GB" sz="1820" dirty="0" err="1">
                <a:solidFill>
                  <a:schemeClr val="accent1">
                    <a:lumMod val="75000"/>
                  </a:schemeClr>
                </a:solidFill>
                <a:latin typeface="HelveticaNeue"/>
              </a:rPr>
              <a:t>WiFi</a:t>
            </a:r>
            <a:r>
              <a:rPr lang="en-GB" sz="1820" dirty="0">
                <a:solidFill>
                  <a:schemeClr val="accent1">
                    <a:lumMod val="75000"/>
                  </a:schemeClr>
                </a:solidFill>
                <a:latin typeface="HelveticaNeue"/>
              </a:rPr>
              <a:t>. </a:t>
            </a:r>
            <a:r>
              <a:rPr lang="en-GB" sz="1820" dirty="0">
                <a:latin typeface="HelveticaNeue"/>
              </a:rPr>
              <a:t>Other than sending our data over </a:t>
            </a:r>
            <a:r>
              <a:rPr lang="en-GB" sz="1820" dirty="0" err="1">
                <a:latin typeface="HelveticaNeue"/>
              </a:rPr>
              <a:t>WiFi</a:t>
            </a:r>
            <a:r>
              <a:rPr lang="en-GB" sz="1820" dirty="0">
                <a:latin typeface="HelveticaNeue"/>
              </a:rPr>
              <a:t> and controlling our sensors it serves. There is a very important function that the MKR1010 performs, the Analogue Digital Converter (ADC).</a:t>
            </a:r>
            <a:endParaRPr lang="en-GB" sz="1820" baseline="-25000" dirty="0">
              <a:latin typeface="HelveticaNeue"/>
            </a:endParaRPr>
          </a:p>
          <a:p>
            <a:endParaRPr lang="en-GB" sz="1820" baseline="-25000" dirty="0">
              <a:latin typeface="Helvetica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0DE25-9A5B-4C9A-AE29-378CE9BEB346}"/>
              </a:ext>
            </a:extLst>
          </p:cNvPr>
          <p:cNvSpPr txBox="1"/>
          <p:nvPr/>
        </p:nvSpPr>
        <p:spPr>
          <a:xfrm>
            <a:off x="2293013" y="231391"/>
            <a:ext cx="729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Analogue to Digital Converter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74DB3F-FBE9-40C4-9ABA-B9991BF64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8868298-4D38-4771-B7AE-F5DD63D15DA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071" y="147784"/>
            <a:ext cx="1837078" cy="839759"/>
          </a:xfrm>
          <a:prstGeom prst="rect">
            <a:avLst/>
          </a:prstGeom>
        </p:spPr>
      </p:pic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FB28CF01-0D08-4A44-BE03-1ABD31C9D8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6" t="25604" r="12298" b="24576"/>
          <a:stretch/>
        </p:blipFill>
        <p:spPr>
          <a:xfrm rot="16200000">
            <a:off x="8701068" y="2330846"/>
            <a:ext cx="3750197" cy="1565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A56E2A-7B6F-4682-BB54-B3A90A987F13}"/>
                  </a:ext>
                </a:extLst>
              </p:cNvPr>
              <p:cNvSpPr txBox="1"/>
              <p:nvPr/>
            </p:nvSpPr>
            <p:spPr>
              <a:xfrm>
                <a:off x="4905573" y="2386900"/>
                <a:ext cx="4431083" cy="2307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20" dirty="0">
                    <a:latin typeface="HelveticaNeue"/>
                  </a:rPr>
                  <a:t>The </a:t>
                </a:r>
                <a:r>
                  <a:rPr lang="en-GB" sz="1820" dirty="0">
                    <a:solidFill>
                      <a:srgbClr val="00F900"/>
                    </a:solidFill>
                    <a:latin typeface="HelveticaNeue"/>
                  </a:rPr>
                  <a:t>green line </a:t>
                </a:r>
                <a:r>
                  <a:rPr lang="en-GB" sz="1820" dirty="0">
                    <a:latin typeface="HelveticaNeue"/>
                  </a:rPr>
                  <a:t>is the analogue signal, all signals in the real world are analogue. We convert them to a digital signal, </a:t>
                </a:r>
                <a:r>
                  <a:rPr lang="en-GB" sz="1820" dirty="0">
                    <a:solidFill>
                      <a:srgbClr val="002BFF"/>
                    </a:solidFill>
                    <a:latin typeface="HelveticaNeue"/>
                  </a:rPr>
                  <a:t>blue line</a:t>
                </a:r>
                <a:r>
                  <a:rPr lang="en-GB" sz="1820" dirty="0">
                    <a:latin typeface="HelveticaNeue"/>
                  </a:rPr>
                  <a:t>, or rather into a number consisting of 1s and 0s (Binary). The ADC returns a value from 0 to 1023, this is called a 10-bit ADC or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GB" sz="1820" dirty="0">
                    <a:latin typeface="HelveticaNeue"/>
                  </a:rPr>
                  <a:t>.</a:t>
                </a:r>
              </a:p>
              <a:p>
                <a:endParaRPr lang="en-GB" sz="1820" baseline="-25000" dirty="0">
                  <a:latin typeface="HelveticaNeue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A56E2A-7B6F-4682-BB54-B3A90A987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73" y="2386900"/>
                <a:ext cx="4431083" cy="2307170"/>
              </a:xfrm>
              <a:prstGeom prst="rect">
                <a:avLst/>
              </a:prstGeom>
              <a:blipFill>
                <a:blip r:embed="rId7"/>
                <a:stretch>
                  <a:fillRect l="-1238" t="-1323" r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E058AF2-F720-4651-B543-98E957E8B45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1" b="5874"/>
          <a:stretch/>
        </p:blipFill>
        <p:spPr>
          <a:xfrm>
            <a:off x="1365855" y="2209303"/>
            <a:ext cx="3519495" cy="1809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F53B4A-9E27-4D64-9F8E-EA2CE095C3A2}"/>
                  </a:ext>
                </a:extLst>
              </p:cNvPr>
              <p:cNvSpPr/>
              <p:nvPr/>
            </p:nvSpPr>
            <p:spPr>
              <a:xfrm>
                <a:off x="4759256" y="4850923"/>
                <a:ext cx="2416880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∗ 1024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F53B4A-9E27-4D64-9F8E-EA2CE095C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256" y="4850923"/>
                <a:ext cx="2416880" cy="6580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771E5A4-8E0E-4E56-B47F-97E8B943817D}"/>
              </a:ext>
            </a:extLst>
          </p:cNvPr>
          <p:cNvSpPr txBox="1"/>
          <p:nvPr/>
        </p:nvSpPr>
        <p:spPr>
          <a:xfrm>
            <a:off x="1691121" y="5003680"/>
            <a:ext cx="313220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The when we get that voltage out value from the sensor we need to turn that into something meaningful so…</a:t>
            </a:r>
            <a:endParaRPr lang="en-GB" sz="1820" baseline="-25000" dirty="0">
              <a:latin typeface="Helvetica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59052B-7B07-4813-8CC4-8D426C317ECC}"/>
                  </a:ext>
                </a:extLst>
              </p:cNvPr>
              <p:cNvSpPr/>
              <p:nvPr/>
            </p:nvSpPr>
            <p:spPr>
              <a:xfrm>
                <a:off x="4879247" y="5746785"/>
                <a:ext cx="2318583" cy="612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336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1.64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∗ 1024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59052B-7B07-4813-8CC4-8D426C317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247" y="5746785"/>
                <a:ext cx="2318583" cy="6128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8FBB8F4A-5F06-4436-A800-97D52F27CC59}"/>
              </a:ext>
            </a:extLst>
          </p:cNvPr>
          <p:cNvSpPr/>
          <p:nvPr/>
        </p:nvSpPr>
        <p:spPr>
          <a:xfrm>
            <a:off x="4759256" y="4817547"/>
            <a:ext cx="2437103" cy="167884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1438F4-B196-4EA3-BBB4-CA96C8450455}"/>
              </a:ext>
            </a:extLst>
          </p:cNvPr>
          <p:cNvSpPr txBox="1"/>
          <p:nvPr/>
        </p:nvSpPr>
        <p:spPr>
          <a:xfrm>
            <a:off x="7331044" y="4910613"/>
            <a:ext cx="264105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20" dirty="0">
                <a:latin typeface="HelveticaNeue"/>
              </a:rPr>
              <a:t>We then use more maths to turn that into something understandable for what we are measuring. </a:t>
            </a:r>
            <a:endParaRPr lang="en-GB" sz="1820" baseline="-25000" dirty="0">
              <a:latin typeface="HelveticaNeue"/>
            </a:endParaRPr>
          </a:p>
        </p:txBody>
      </p:sp>
    </p:spTree>
    <p:extLst>
      <p:ext uri="{BB962C8B-B14F-4D97-AF65-F5344CB8AC3E}">
        <p14:creationId xmlns:p14="http://schemas.microsoft.com/office/powerpoint/2010/main" val="367740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oT Power Management">
            <a:extLst>
              <a:ext uri="{FF2B5EF4-FFF2-40B4-BE49-F238E27FC236}">
                <a16:creationId xmlns:a16="http://schemas.microsoft.com/office/drawing/2014/main" id="{AB56906E-A5BF-4A43-B5A5-A4D35A102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F822E3-A136-4C05-A248-D51173F93D31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D121135D-650E-48D8-AB3E-73C74192B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78" y="3698474"/>
            <a:ext cx="1933575" cy="2181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584233-0115-44F7-90ED-7F748B2E4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28476" y="2522973"/>
            <a:ext cx="1857375" cy="3267075"/>
          </a:xfrm>
          <a:prstGeom prst="rect">
            <a:avLst/>
          </a:prstGeom>
        </p:spPr>
      </p:pic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877B6725-5F56-4A29-999B-D6D8CC1D7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4" y="771595"/>
            <a:ext cx="3571862" cy="2783541"/>
          </a:xfrm>
          <a:prstGeom prst="rect">
            <a:avLst/>
          </a:prstGeom>
        </p:spPr>
      </p:pic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EDB71E5F-7FD6-49C3-BCC9-696884EC09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76" y="717806"/>
            <a:ext cx="3048000" cy="228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D8B01E-5EE5-4A5D-8133-805041783EA2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Project Sensors</a:t>
            </a:r>
          </a:p>
        </p:txBody>
      </p:sp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84D6A698-1D8A-4E49-BFE8-C779D4619DB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A8A09AA-77BC-4F18-A10E-3602AF130FB6}"/>
              </a:ext>
            </a:extLst>
          </p:cNvPr>
          <p:cNvSpPr/>
          <p:nvPr/>
        </p:nvSpPr>
        <p:spPr>
          <a:xfrm>
            <a:off x="725008" y="3362293"/>
            <a:ext cx="2720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Dust Concentration Sensor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FA097-C6D2-45C2-8865-0066A976590B}"/>
              </a:ext>
            </a:extLst>
          </p:cNvPr>
          <p:cNvSpPr/>
          <p:nvPr/>
        </p:nvSpPr>
        <p:spPr>
          <a:xfrm>
            <a:off x="3445796" y="5865519"/>
            <a:ext cx="272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Light Intensity Sensor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D7BB0-969E-4FE7-B1D4-093837449124}"/>
              </a:ext>
            </a:extLst>
          </p:cNvPr>
          <p:cNvSpPr/>
          <p:nvPr/>
        </p:nvSpPr>
        <p:spPr>
          <a:xfrm>
            <a:off x="6880888" y="2615576"/>
            <a:ext cx="2720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MQ5 Gas Sensor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E21C56-A126-4BAD-AD20-AC6C54CE4F03}"/>
              </a:ext>
            </a:extLst>
          </p:cNvPr>
          <p:cNvSpPr/>
          <p:nvPr/>
        </p:nvSpPr>
        <p:spPr>
          <a:xfrm>
            <a:off x="8339329" y="5065182"/>
            <a:ext cx="3905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BME680 Pressure, Humidity and Temperature, VOC Sensor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74384E-0615-423D-B44B-27FD3F67F2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2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Dust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F546824C-964E-4C07-867C-BDF76F6B4E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" t="7088" r="5316" b="6634"/>
          <a:stretch/>
        </p:blipFill>
        <p:spPr>
          <a:xfrm>
            <a:off x="9027607" y="1488397"/>
            <a:ext cx="2696077" cy="19897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00738" y="1075385"/>
            <a:ext cx="7456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Good indication of the air quality in a environment by measuring the dust concentration.</a:t>
            </a:r>
          </a:p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254A0-66A7-45E7-A46C-DE1CA7B82896}"/>
              </a:ext>
            </a:extLst>
          </p:cNvPr>
          <p:cNvSpPr/>
          <p:nvPr/>
        </p:nvSpPr>
        <p:spPr>
          <a:xfrm>
            <a:off x="9027607" y="3449950"/>
            <a:ext cx="2779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Unit: pcs/L or pcs/0.01cf.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93386-7B83-4ED7-96E7-CDC5464DC558}"/>
              </a:ext>
            </a:extLst>
          </p:cNvPr>
          <p:cNvSpPr/>
          <p:nvPr/>
        </p:nvSpPr>
        <p:spPr>
          <a:xfrm>
            <a:off x="200738" y="1919601"/>
            <a:ext cx="55528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HelveticaNeue"/>
              </a:rPr>
              <a:t>The Particulate Matter level (PM level) in the air is measured by counting the Low Pulse Occupancy time (LPO time) in given time unit.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HelveticaNeue"/>
              </a:rPr>
              <a:t>LPO time is proportional to PM </a:t>
            </a:r>
            <a:r>
              <a:rPr lang="en-GB" dirty="0">
                <a:solidFill>
                  <a:srgbClr val="FF0000"/>
                </a:solidFill>
                <a:latin typeface="HelveticaNeue"/>
              </a:rPr>
              <a:t>con</a:t>
            </a:r>
            <a:r>
              <a:rPr lang="en-GB" dirty="0">
                <a:solidFill>
                  <a:srgbClr val="222222"/>
                </a:solidFill>
                <a:latin typeface="HelveticaNeue"/>
              </a:rPr>
              <a:t>centration. This sensor can provide reliable data for air purifier systems; it is responsive to PM of diameter 1μm.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222222"/>
              </a:solidFill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This sensor uses counting method to measure dust </a:t>
            </a:r>
            <a:r>
              <a:rPr lang="en-GB" dirty="0">
                <a:solidFill>
                  <a:srgbClr val="FF0000"/>
                </a:solidFill>
                <a:latin typeface="HelveticaNeue"/>
              </a:rPr>
              <a:t>con</a:t>
            </a:r>
            <a:r>
              <a:rPr lang="en-GB" dirty="0">
                <a:latin typeface="HelveticaNeue"/>
              </a:rPr>
              <a:t>centration, not weighing method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3A7706-BF47-4C2E-8858-F30CD995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">
                <a:extLst>
                  <a:ext uri="{FF2B5EF4-FFF2-40B4-BE49-F238E27FC236}">
                    <a16:creationId xmlns:a16="http://schemas.microsoft.com/office/drawing/2014/main" id="{A1674A34-BC2A-498F-9798-FEAD9B1BE3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6496" y="1468701"/>
                <a:ext cx="3189783" cy="2247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:r>
                  <a:rPr lang="en-GB" sz="1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</a:t>
                </a:r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𝐿𝑜𝑤</m:t>
                          </m:r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𝑂𝑐𝑐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𝐿𝑜𝑤</m:t>
                          </m:r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𝑂𝑐𝑐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𝐷𝑢𝑟𝑎𝑡𝑖𝑜𝑛</m:t>
                      </m:r>
                    </m:oMath>
                  </m:oMathPara>
                </a14:m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𝐿𝑜𝑤</m:t>
                              </m:r>
                            </m:e>
                            <m:sub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𝑂𝑐𝑐</m:t>
                              </m:r>
                            </m:sub>
                          </m:s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𝑆𝑎𝑚𝑝𝑙𝑒</m:t>
                              </m:r>
                            </m:e>
                            <m:sub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∙10.00</m:t>
                          </m:r>
                        </m:den>
                      </m:f>
                    </m:oMath>
                  </m:oMathPara>
                </a14:m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𝐶𝑜𝑛</m:t>
                      </m:r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=1.1 ∙ </m:t>
                      </m:r>
                      <m:sSup>
                        <m:s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−3.8 ∙ </m:t>
                      </m:r>
                      <m:sSup>
                        <m:s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+520−</m:t>
                      </m:r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+0.62 </m:t>
                      </m:r>
                    </m:oMath>
                  </m:oMathPara>
                </a14:m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6" name="Text Box 2">
                <a:extLst>
                  <a:ext uri="{FF2B5EF4-FFF2-40B4-BE49-F238E27FC236}">
                    <a16:creationId xmlns:a16="http://schemas.microsoft.com/office/drawing/2014/main" id="{A1674A34-BC2A-498F-9798-FEAD9B1BE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6496" y="1468701"/>
                <a:ext cx="3189783" cy="22479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2">
                <a:extLst>
                  <a:ext uri="{FF2B5EF4-FFF2-40B4-BE49-F238E27FC236}">
                    <a16:creationId xmlns:a16="http://schemas.microsoft.com/office/drawing/2014/main" id="{DB11D2CE-CCDF-4660-88A0-A1363EDAA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4378" y="4234706"/>
                <a:ext cx="6169306" cy="175082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:r>
                  <a:rPr lang="en-GB" sz="16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</a:t>
                </a:r>
                <a:endParaRPr lang="en-GB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𝑚𝑠</m:t>
                          </m:r>
                        </m:sub>
                      </m:sSub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𝑚𝑠</m:t>
                          </m:r>
                        </m:sub>
                      </m:sSub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10000</m:t>
                          </m:r>
                        </m:e>
                        <m:sub>
                          <m:r>
                            <a:rPr lang="en-GB" sz="16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𝑚𝑠</m:t>
                          </m:r>
                        </m:sub>
                      </m:sSub>
                    </m:oMath>
                  </m:oMathPara>
                </a14:m>
                <a:endParaRPr lang="en-GB" sz="1600" b="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0.05</m:t>
                      </m:r>
                      <m:r>
                        <a:rPr lang="en-GB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000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6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30000</m:t>
                              </m:r>
                            </m:e>
                            <m:sub>
                              <m:r>
                                <a:rPr lang="en-GB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sub>
                          </m:sSub>
                          <m:r>
                            <a:rPr lang="en-GB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∙10.00</m:t>
                          </m:r>
                        </m:den>
                      </m:f>
                    </m:oMath>
                  </m:oMathPara>
                </a14:m>
                <a:endParaRPr lang="en-GB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 dirty="0">
                    <a:solidFill>
                      <a:srgbClr val="FF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520 pcs/0.01cf </a:t>
                </a:r>
                <a14:m>
                  <m:oMath xmlns:m="http://schemas.openxmlformats.org/officeDocument/2006/math">
                    <m:r>
                      <a:rPr lang="en-GB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=1.1 ∙ </m:t>
                    </m:r>
                    <m:sSup>
                      <m:sSupPr>
                        <m:ctrlPr>
                          <a:rPr lang="en-GB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0.05</m:t>
                        </m:r>
                      </m:e>
                      <m:sup>
                        <m:r>
                          <a:rPr lang="en-GB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GB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−3.8 ∙ </m:t>
                    </m:r>
                    <m:sSup>
                      <m:sSupPr>
                        <m:ctrlPr>
                          <a:rPr lang="en-GB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0.05</m:t>
                        </m:r>
                      </m:e>
                      <m:sup>
                        <m:r>
                          <a:rPr lang="en-GB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+520−</m:t>
                    </m:r>
                    <m:r>
                      <a:rPr lang="en-GB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0.05</m:t>
                    </m:r>
                    <m:r>
                      <a:rPr lang="en-GB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+0.62 </m:t>
                    </m:r>
                  </m:oMath>
                </a14:m>
                <a:endParaRPr lang="en-GB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7" name="Text Box 2">
                <a:extLst>
                  <a:ext uri="{FF2B5EF4-FFF2-40B4-BE49-F238E27FC236}">
                    <a16:creationId xmlns:a16="http://schemas.microsoft.com/office/drawing/2014/main" id="{DB11D2CE-CCDF-4660-88A0-A1363EDAA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4378" y="4234706"/>
                <a:ext cx="6169306" cy="1750826"/>
              </a:xfrm>
              <a:prstGeom prst="rect">
                <a:avLst/>
              </a:prstGeom>
              <a:blipFill>
                <a:blip r:embed="rId8"/>
                <a:stretch>
                  <a:fillRect t="-346" b="-1730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11D06E2-CB8F-4947-9A80-99121DE60BA6}"/>
              </a:ext>
            </a:extLst>
          </p:cNvPr>
          <p:cNvSpPr/>
          <p:nvPr/>
        </p:nvSpPr>
        <p:spPr>
          <a:xfrm>
            <a:off x="8113107" y="389353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HelveticaNeue"/>
              </a:rPr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32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oT Power Management">
            <a:extLst>
              <a:ext uri="{FF2B5EF4-FFF2-40B4-BE49-F238E27FC236}">
                <a16:creationId xmlns:a16="http://schemas.microsoft.com/office/drawing/2014/main" id="{F9844D2D-635D-44A0-B958-1E4C3924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8" t="11071" r="17690" b="10896"/>
          <a:stretch/>
        </p:blipFill>
        <p:spPr bwMode="auto">
          <a:xfrm>
            <a:off x="9525" y="5388348"/>
            <a:ext cx="1469651" cy="1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76336-A01A-47A0-975E-B9D85496F266}"/>
              </a:ext>
            </a:extLst>
          </p:cNvPr>
          <p:cNvSpPr/>
          <p:nvPr/>
        </p:nvSpPr>
        <p:spPr>
          <a:xfrm rot="5400000">
            <a:off x="8578368" y="3220641"/>
            <a:ext cx="6874669" cy="400050"/>
          </a:xfrm>
          <a:prstGeom prst="rect">
            <a:avLst/>
          </a:prstGeom>
          <a:solidFill>
            <a:srgbClr val="194B89"/>
          </a:solidFill>
          <a:ln>
            <a:solidFill>
              <a:srgbClr val="194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75D75-D1DC-4ACC-A162-A04A5C0F3B5F}"/>
              </a:ext>
            </a:extLst>
          </p:cNvPr>
          <p:cNvSpPr txBox="1"/>
          <p:nvPr/>
        </p:nvSpPr>
        <p:spPr>
          <a:xfrm>
            <a:off x="3375212" y="197629"/>
            <a:ext cx="368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3ds" panose="02000503020000020004" pitchFamily="2" charset="0"/>
              </a:rPr>
              <a:t>MQ5 Gas Sensor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CCD379EC-9AF2-4339-BC08-EAF2C4B297B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608" y="51487"/>
            <a:ext cx="923330" cy="9233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6C4503-2E09-4487-BB00-9BE7FDE142D2}"/>
              </a:ext>
            </a:extLst>
          </p:cNvPr>
          <p:cNvSpPr/>
          <p:nvPr/>
        </p:nvSpPr>
        <p:spPr>
          <a:xfrm>
            <a:off x="224117" y="1212425"/>
            <a:ext cx="77598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The Grove - Gas Sensor(MQ5) module is useful for gas leakage detection (in home and industry). </a:t>
            </a:r>
          </a:p>
          <a:p>
            <a:endParaRPr lang="en-GB" dirty="0">
              <a:latin typeface="HelveticaNeue"/>
            </a:endParaRP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15C161DC-19D3-4BE4-B2B4-EAC338FDD9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t="21272" r="7513" b="16182"/>
          <a:stretch/>
        </p:blipFill>
        <p:spPr>
          <a:xfrm>
            <a:off x="8586396" y="1212232"/>
            <a:ext cx="2626822" cy="14297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D86A6D-F7ED-4EA8-91BB-5F6E9413151F}"/>
              </a:ext>
            </a:extLst>
          </p:cNvPr>
          <p:cNvSpPr/>
          <p:nvPr/>
        </p:nvSpPr>
        <p:spPr>
          <a:xfrm>
            <a:off x="574527" y="2036002"/>
            <a:ext cx="73059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It is suitable for detecting Hydrogen (H2), Liquid Petroleum Gas (LPG), Methane (CH4), Carbon-dioxide (C0) and ethanol/methanol. </a:t>
            </a:r>
          </a:p>
          <a:p>
            <a:endParaRPr lang="en-GB" dirty="0">
              <a:latin typeface="Helvetica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Neue"/>
              </a:rPr>
              <a:t>Graph shows how different readings means different gases have been detected. Note RS/R0 is the ratio between that which has been sensed and the normalised ideal condition.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DD1FD6-A995-4A96-831C-D2D7E62E5E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65" y="6134793"/>
            <a:ext cx="1576589" cy="7232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EBB771-7B74-4410-9D58-9BB80F110C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53" r="896"/>
          <a:stretch/>
        </p:blipFill>
        <p:spPr>
          <a:xfrm>
            <a:off x="7637091" y="2884199"/>
            <a:ext cx="3704988" cy="32553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B2443148-E28F-424C-BA47-FBC18F94A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2843" y="3909136"/>
                <a:ext cx="1524000" cy="22383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 actual </a:t>
                </a:r>
                <a:r>
                  <a:rPr lang="en-GB" sz="11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ratio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𝐴𝐷𝐶</m:t>
                          </m:r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1024∗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𝑔𝑎𝑠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num>
                        <m:den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𝑟𝑎𝑡𝑖𝑜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𝑔𝑎𝑠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𝑅𝑜</m:t>
                          </m:r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B2443148-E28F-424C-BA47-FBC18F94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2843" y="3909136"/>
                <a:ext cx="1524000" cy="22383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">
                <a:extLst>
                  <a:ext uri="{FF2B5EF4-FFF2-40B4-BE49-F238E27FC236}">
                    <a16:creationId xmlns:a16="http://schemas.microsoft.com/office/drawing/2014/main" id="{0422C6CD-2478-49B0-BE25-A52BB730E6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4027" y="3915986"/>
                <a:ext cx="1524000" cy="2247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 </a:t>
                </a:r>
                <a:r>
                  <a:rPr lang="en-GB" sz="1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𝐴𝐷𝐶</m:t>
                          </m:r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1024∗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𝑅𝑆</m:t>
                          </m:r>
                        </m:e>
                        <m: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num>
                        <m:den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𝑅𝑜</m:t>
                      </m:r>
                      <m:r>
                        <a:rPr lang="en-GB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GB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𝑎𝑖𝑟</m:t>
                              </m:r>
                            </m:sub>
                          </m:sSub>
                        </m:num>
                        <m:den>
                          <m:r>
                            <a:rPr lang="en-GB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6.5</m:t>
                          </m:r>
                        </m:den>
                      </m:f>
                    </m:oMath>
                  </m:oMathPara>
                </a14:m>
                <a:endParaRPr lang="en-GB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3" name="Text Box 2">
                <a:extLst>
                  <a:ext uri="{FF2B5EF4-FFF2-40B4-BE49-F238E27FC236}">
                    <a16:creationId xmlns:a16="http://schemas.microsoft.com/office/drawing/2014/main" id="{0422C6CD-2478-49B0-BE25-A52BB730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4027" y="3915986"/>
                <a:ext cx="1524000" cy="2247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818E650-E6C8-4BF4-B0AE-97B3EAC3BE38}"/>
              </a:ext>
            </a:extLst>
          </p:cNvPr>
          <p:cNvSpPr/>
          <p:nvPr/>
        </p:nvSpPr>
        <p:spPr>
          <a:xfrm>
            <a:off x="1417428" y="3880501"/>
            <a:ext cx="26482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Neue"/>
              </a:rPr>
              <a:t>There is no one simple linear equation for the graph however, the </a:t>
            </a:r>
            <a:r>
              <a:rPr lang="en-GB" dirty="0">
                <a:solidFill>
                  <a:srgbClr val="FF0000"/>
                </a:solidFill>
                <a:latin typeface="HelveticaNeue"/>
              </a:rPr>
              <a:t>Ro</a:t>
            </a:r>
            <a:r>
              <a:rPr lang="en-GB" dirty="0">
                <a:latin typeface="HelveticaNeue"/>
              </a:rPr>
              <a:t> is worked out during a testing phase and then used in the actual implementation to get the </a:t>
            </a:r>
            <a:r>
              <a:rPr lang="en-GB" dirty="0">
                <a:solidFill>
                  <a:srgbClr val="7030A0"/>
                </a:solidFill>
                <a:latin typeface="HelveticaNeue"/>
              </a:rPr>
              <a:t>ratio</a:t>
            </a:r>
            <a:r>
              <a:rPr lang="en-GB" dirty="0">
                <a:latin typeface="HelveticaNeue"/>
              </a:rPr>
              <a:t> or RS/RO</a:t>
            </a:r>
          </a:p>
        </p:txBody>
      </p:sp>
    </p:spTree>
    <p:extLst>
      <p:ext uri="{BB962C8B-B14F-4D97-AF65-F5344CB8AC3E}">
        <p14:creationId xmlns:p14="http://schemas.microsoft.com/office/powerpoint/2010/main" val="194912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1682</Words>
  <Application>Microsoft Office PowerPoint</Application>
  <PresentationFormat>Widescreen</PresentationFormat>
  <Paragraphs>226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3ds</vt:lpstr>
      <vt:lpstr>Arial</vt:lpstr>
      <vt:lpstr>Calibri</vt:lpstr>
      <vt:lpstr>Calibri Light</vt:lpstr>
      <vt:lpstr>Cambria Math</vt:lpstr>
      <vt:lpstr>HelveticaNeue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Blair</dc:creator>
  <cp:lastModifiedBy>Richard Blair</cp:lastModifiedBy>
  <cp:revision>44</cp:revision>
  <dcterms:created xsi:type="dcterms:W3CDTF">2019-08-17T21:28:59Z</dcterms:created>
  <dcterms:modified xsi:type="dcterms:W3CDTF">2019-09-10T07:34:18Z</dcterms:modified>
</cp:coreProperties>
</file>