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915" r:id="rId2"/>
    <p:sldId id="962" r:id="rId3"/>
    <p:sldId id="919" r:id="rId4"/>
    <p:sldId id="961" r:id="rId5"/>
    <p:sldId id="920" r:id="rId6"/>
    <p:sldId id="926" r:id="rId7"/>
    <p:sldId id="927" r:id="rId8"/>
    <p:sldId id="964" r:id="rId9"/>
    <p:sldId id="930" r:id="rId10"/>
    <p:sldId id="931" r:id="rId11"/>
    <p:sldId id="932" r:id="rId12"/>
    <p:sldId id="933" r:id="rId13"/>
    <p:sldId id="936" r:id="rId14"/>
    <p:sldId id="939" r:id="rId15"/>
    <p:sldId id="940" r:id="rId16"/>
    <p:sldId id="941" r:id="rId17"/>
    <p:sldId id="945" r:id="rId18"/>
    <p:sldId id="947" r:id="rId19"/>
    <p:sldId id="965" r:id="rId20"/>
    <p:sldId id="951" r:id="rId21"/>
    <p:sldId id="952" r:id="rId22"/>
    <p:sldId id="953" r:id="rId23"/>
    <p:sldId id="954" r:id="rId24"/>
    <p:sldId id="955" r:id="rId25"/>
    <p:sldId id="956" r:id="rId26"/>
    <p:sldId id="959" r:id="rId27"/>
    <p:sldId id="96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B97"/>
    <a:srgbClr val="95CA18"/>
    <a:srgbClr val="222222"/>
    <a:srgbClr val="0033CC"/>
    <a:srgbClr val="FF00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04C97-F1A7-4AC4-8009-BAC31C932357}" v="1" dt="2021-10-25T08:17:2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6" autoAdjust="0"/>
    <p:restoredTop sz="94660"/>
  </p:normalViewPr>
  <p:slideViewPr>
    <p:cSldViewPr>
      <p:cViewPr varScale="1">
        <p:scale>
          <a:sx n="81" d="100"/>
          <a:sy n="81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D4B559-B27A-402D-BE00-73BFB9259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54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7431C7-7261-4D5C-90C2-DA7A977483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65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FCE-3B04-4EEE-B526-273871A7D8D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962E1-0795-4781-A0F4-402F1A24F09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5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142F-095A-4D6E-AC28-5B2A5836A67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DE15E-5557-4FEB-B488-BD0A6CF11B3C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48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64718-BB2A-4223-A9E4-1A4C295B197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39775"/>
            <a:ext cx="4889500" cy="3667125"/>
          </a:xfrm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659313"/>
            <a:ext cx="4857750" cy="4414837"/>
          </a:xfrm>
        </p:spPr>
        <p:txBody>
          <a:bodyPr lIns="89849" tIns="44924" rIns="89849" bIns="44924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669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10303-6551-4C29-A19C-1B3A948AFE74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2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10303-6551-4C29-A19C-1B3A948AFE74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6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D9330F-00F6-472E-9245-064AAA54B2E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FCE-3B04-4EEE-B526-273871A7D8D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F17AA6-3F88-4829-A534-52277BF23CEA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8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50BA-E8AA-4E53-B167-C3B8DF057012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2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50BA-E8AA-4E53-B167-C3B8DF057012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DE255-E6F3-4629-82C5-891C67499BF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7D5F0-986F-43BE-B9D7-28C7B497D68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09C58-1996-4890-93E9-C6FBEA4DBF2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D1915-D0F3-4F17-B438-67665180940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8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49314C-FD72-46AB-9A64-F7C3CE5C0B3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3962400"/>
            <a:ext cx="2832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80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5029200" cy="1600200"/>
          </a:xfrm>
        </p:spPr>
        <p:txBody>
          <a:bodyPr/>
          <a:lstStyle>
            <a:lvl1pPr marL="0" indent="0" algn="l">
              <a:buNone/>
              <a:defRPr sz="3200" b="1" i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0B65-EABB-477C-8174-F8A508C79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B53B-F7B7-4B7A-A186-D017ED0738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87A1B-03C3-4E44-95DA-2723E3DEE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65F37-9EEC-4114-B13C-B05265CBD7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609600" y="1295400"/>
            <a:ext cx="8001000" cy="0"/>
          </a:xfrm>
          <a:prstGeom prst="line">
            <a:avLst/>
          </a:prstGeom>
          <a:ln w="19050">
            <a:solidFill>
              <a:srgbClr val="006B9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09600" y="1371600"/>
            <a:ext cx="59436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C90F-6D68-41AF-92C8-BB28C1754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ACA85-C2F0-42CD-8D40-5B0EB681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B8472-CF9D-4F85-8A52-09B7123FC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B9B49-1A4B-4A32-ADDE-2702690D03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DF3B2-6686-46E2-A0E2-3E708E276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3E89B0-8971-48F3-8AEA-342A2CC636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EF5D-8ACF-4950-A5D2-C1805E41EF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95CA18"/>
                </a:solidFill>
                <a:latin typeface="Arial" charset="0"/>
              </a:defRPr>
            </a:lvl1pPr>
          </a:lstStyle>
          <a:p>
            <a:pPr>
              <a:defRPr/>
            </a:pPr>
            <a:fld id="{653E89B0-8971-48F3-8AEA-342A2CC636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533400" y="6356350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5CA18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PT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029200" y="6356350"/>
            <a:ext cx="28956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74" r:id="rId3"/>
    <p:sldLayoutId id="2147484875" r:id="rId4"/>
    <p:sldLayoutId id="2147484876" r:id="rId5"/>
    <p:sldLayoutId id="2147484877" r:id="rId6"/>
    <p:sldLayoutId id="2147484878" r:id="rId7"/>
    <p:sldLayoutId id="2147484886" r:id="rId8"/>
    <p:sldLayoutId id="2147484879" r:id="rId9"/>
    <p:sldLayoutId id="2147484880" r:id="rId10"/>
    <p:sldLayoutId id="2147484881" r:id="rId11"/>
    <p:sldLayoutId id="2147484882" r:id="rId12"/>
    <p:sldLayoutId id="214748488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5CA18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training-change-app-theme#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077200" cy="1524000"/>
          </a:xfrm>
        </p:spPr>
        <p:txBody>
          <a:bodyPr/>
          <a:lstStyle/>
          <a:p>
            <a:pPr algn="ctr"/>
            <a:r>
              <a:rPr lang="en-GB" dirty="0"/>
              <a:t>Android User Input, Variables and Operations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81000" y="533400"/>
            <a:ext cx="266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5CA18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5CA18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5CA18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5CA18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algn="ctr"/>
            <a:r>
              <a:rPr lang="en-GB" sz="1000" kern="0" dirty="0"/>
              <a:t>Mobile Applications for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0" y="6277841"/>
            <a:ext cx="2057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5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a String Array</a:t>
            </a:r>
            <a:r>
              <a:rPr lang="en-US" sz="1200" dirty="0"/>
              <a:t>(continued)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528286"/>
            <a:ext cx="6477000" cy="4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9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a String Array</a:t>
            </a:r>
            <a:r>
              <a:rPr lang="en-US" sz="1200" dirty="0"/>
              <a:t>(continued)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476808"/>
            <a:ext cx="74199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a String Array</a:t>
            </a:r>
            <a:r>
              <a:rPr lang="en-US" sz="1200" dirty="0"/>
              <a:t>(continued)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562100"/>
            <a:ext cx="6534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2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16294" y="1905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Setting the Hint Property for a Text Field </a:t>
            </a:r>
            <a:endParaRPr lang="en-US" sz="12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924800" cy="45720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hint</a:t>
            </a:r>
            <a:r>
              <a:rPr lang="en-US" dirty="0"/>
              <a:t> is a short </a:t>
            </a:r>
            <a:br>
              <a:rPr lang="en-US" dirty="0"/>
            </a:br>
            <a:r>
              <a:rPr lang="en-US" dirty="0"/>
              <a:t>description of a </a:t>
            </a:r>
            <a:br>
              <a:rPr lang="en-US" dirty="0"/>
            </a:br>
            <a:r>
              <a:rPr lang="en-US" dirty="0"/>
              <a:t>field visible as </a:t>
            </a:r>
            <a:br>
              <a:rPr lang="en-US" dirty="0"/>
            </a:br>
            <a:r>
              <a:rPr lang="en-US" dirty="0"/>
              <a:t>light-colored </a:t>
            </a:r>
            <a:br>
              <a:rPr lang="en-US" dirty="0"/>
            </a:br>
            <a:r>
              <a:rPr lang="en-US" dirty="0"/>
              <a:t>text (called a </a:t>
            </a:r>
            <a:br>
              <a:rPr lang="en-US" dirty="0"/>
            </a:br>
            <a:r>
              <a:rPr lang="en-US" dirty="0"/>
              <a:t>watermark)</a:t>
            </a:r>
          </a:p>
          <a:p>
            <a:pPr eaLnBrk="1" hangingPunct="1"/>
            <a:r>
              <a:rPr lang="en-US" dirty="0"/>
              <a:t>When the user </a:t>
            </a:r>
            <a:r>
              <a:rPr lang="en-US" sz="2600" dirty="0"/>
              <a:t>clicks the control, the hint is removed, and the user is free to type the requested input</a:t>
            </a:r>
          </a:p>
          <a:p>
            <a:pPr lvl="1" eaLnBrk="1" hangingPunct="1">
              <a:buFontTx/>
              <a:buNone/>
            </a:pPr>
            <a:endParaRPr lang="en-US" b="1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DE425-C96A-41E1-81AF-88DDC326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752600"/>
            <a:ext cx="3924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the Android Spinner Control</a:t>
            </a:r>
            <a:endParaRPr lang="en-US" sz="1200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16459" y="1496085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Spinner control </a:t>
            </a:r>
            <a:r>
              <a:rPr lang="en-US" dirty="0"/>
              <a:t>is a widget like a drop-down list for selecting a single item from a fixed list</a:t>
            </a:r>
          </a:p>
          <a:p>
            <a:pPr eaLnBrk="1" hangingPunct="1"/>
            <a:r>
              <a:rPr lang="en-US" dirty="0"/>
              <a:t>The spinner control displays a list of strings called </a:t>
            </a:r>
            <a:r>
              <a:rPr lang="en-US" b="1" dirty="0"/>
              <a:t>items</a:t>
            </a:r>
            <a:r>
              <a:rPr lang="en-US" dirty="0"/>
              <a:t> in a pop-up window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prompt</a:t>
            </a:r>
            <a:r>
              <a:rPr lang="en-US" dirty="0"/>
              <a:t>, which can be used to display instructions at the top of the Spinner control, also is stored in </a:t>
            </a:r>
            <a:r>
              <a:rPr lang="en-US" dirty="0">
                <a:latin typeface="Arial Rounded MT Bold" panose="020F0704030504030204" pitchFamily="34" charset="0"/>
              </a:rPr>
              <a:t>strings.xml</a:t>
            </a:r>
            <a:r>
              <a:rPr lang="en-US" dirty="0"/>
              <a:t> and is named prompt</a:t>
            </a:r>
          </a:p>
          <a:p>
            <a:pPr eaLnBrk="1" hangingPunct="1"/>
            <a:r>
              <a:rPr lang="en-US" dirty="0"/>
              <a:t>The Spinner property called </a:t>
            </a:r>
            <a:r>
              <a:rPr lang="en-US" b="1" dirty="0"/>
              <a:t>entries</a:t>
            </a:r>
            <a:r>
              <a:rPr lang="en-US" dirty="0"/>
              <a:t> connects the String Array to the Spinner control for display in the application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9B4878-F9A9-4899-9BC0-404EF1C13AE9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Using the Android Spinner Control </a:t>
            </a:r>
            <a:r>
              <a:rPr lang="en-US" sz="1200" dirty="0"/>
              <a:t>(continued)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17974"/>
            <a:ext cx="41433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0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Using the Android Spinner Control </a:t>
            </a:r>
            <a:r>
              <a:rPr lang="en-US" sz="1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prompt property of the Spinner connects to the resource named </a:t>
            </a:r>
            <a:r>
              <a:rPr lang="en-GB" dirty="0">
                <a:latin typeface="Arial Rounded MT Bold" panose="020F0704030504030204" pitchFamily="34" charset="0"/>
              </a:rPr>
              <a:t>@string/prompt</a:t>
            </a:r>
          </a:p>
          <a:p>
            <a:r>
              <a:rPr lang="en-GB" dirty="0"/>
              <a:t>The </a:t>
            </a:r>
            <a:r>
              <a:rPr lang="en-GB" dirty="0">
                <a:latin typeface="Arial Rounded MT Bold" panose="020F0704030504030204" pitchFamily="34" charset="0"/>
              </a:rPr>
              <a:t>entries</a:t>
            </a:r>
            <a:r>
              <a:rPr lang="en-GB" dirty="0"/>
              <a:t> property of the Spinner connects to the resources of the string array </a:t>
            </a:r>
            <a:r>
              <a:rPr lang="en-GB" dirty="0">
                <a:latin typeface="Arial Rounded MT Bold" panose="020F0704030504030204" pitchFamily="34" charset="0"/>
              </a:rPr>
              <a:t>@array/</a:t>
            </a:r>
            <a:r>
              <a:rPr lang="en-GB" dirty="0" err="1">
                <a:latin typeface="Arial Rounded MT Bold" panose="020F0704030504030204" pitchFamily="34" charset="0"/>
              </a:rPr>
              <a:t>txtGroup</a:t>
            </a:r>
            <a:endParaRPr lang="en-GB" dirty="0">
              <a:latin typeface="Arial Rounded MT Bold" panose="020F0704030504030204" pitchFamily="34" charset="0"/>
            </a:endParaRPr>
          </a:p>
          <a:p>
            <a:r>
              <a:rPr lang="en-GB" dirty="0"/>
              <a:t>The actual groups are displayed in the Spinner when the app is executed in the emulator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Coding the </a:t>
            </a:r>
            <a:r>
              <a:rPr lang="en-US" dirty="0" err="1"/>
              <a:t>EditText</a:t>
            </a:r>
            <a:r>
              <a:rPr lang="en-US" dirty="0"/>
              <a:t> Class</a:t>
            </a:r>
            <a:endParaRPr lang="en-US" sz="12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used in programming to contain data that changes during the execution of a program</a:t>
            </a:r>
          </a:p>
          <a:p>
            <a:pPr eaLnBrk="1" hangingPunct="1"/>
            <a:r>
              <a:rPr lang="en-US" sz="2400" b="1" dirty="0"/>
              <a:t>Final</a:t>
            </a:r>
            <a:r>
              <a:rPr lang="en-US" sz="2400" dirty="0"/>
              <a:t> variables can be initialized but cannot be changed</a:t>
            </a:r>
          </a:p>
          <a:p>
            <a:pPr eaLnBrk="1" hangingPunct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400" dirty="0"/>
              <a:t> code assigns input value to variable named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tickets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marL="457200" lvl="1" indent="0" eaLnBrk="1" hangingPunct="1">
              <a:buNone/>
            </a:pPr>
            <a:r>
              <a:rPr lang="en-GB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</a:t>
            </a:r>
            <a:r>
              <a:rPr lang="en-GB" sz="18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EditText</a:t>
            </a:r>
            <a:r>
              <a:rPr lang="en-GB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tickets = </a:t>
            </a:r>
            <a:r>
              <a:rPr lang="en-GB" sz="18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GB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R.id.editTextNumber</a:t>
            </a:r>
            <a:r>
              <a:rPr lang="en-GB" sz="1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b="1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A267A4-586E-439E-98D3-D98A52C961E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Coding the Spinner Control</a:t>
            </a:r>
            <a:endParaRPr lang="en-US" sz="16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The Spinner assigns the value from the user’s input to the variable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</a:p>
          <a:p>
            <a:pPr marL="0" indent="0" eaLnBrk="1" hangingPunct="1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eaLnBrk="1" hangingPunct="1">
              <a:buNone/>
            </a:pPr>
            <a:r>
              <a:rPr lang="en-GB" sz="2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Spinner group = </a:t>
            </a:r>
            <a:r>
              <a:rPr lang="en-GB" sz="22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findViewById</a:t>
            </a:r>
            <a:r>
              <a:rPr lang="en-GB" sz="2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2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R.id.spinner</a:t>
            </a:r>
            <a:r>
              <a:rPr lang="en-GB" sz="2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endParaRPr lang="en-US" b="1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D608E1-6D4B-4C1F-8876-977C7828014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101861"/>
            <a:ext cx="1905000" cy="422031"/>
          </a:xfrm>
          <a:prstGeom prst="rect">
            <a:avLst/>
          </a:prstGeom>
        </p:spPr>
        <p:txBody>
          <a:bodyPr/>
          <a:lstStyle/>
          <a:p>
            <a:fld id="{D71E02FC-2E8B-49AC-A736-DB4E262897C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Variables </a:t>
            </a:r>
            <a:endParaRPr lang="en-GB" altLang="en-US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Variables stores values</a:t>
            </a:r>
          </a:p>
          <a:p>
            <a:r>
              <a:rPr lang="en-GB" altLang="en-US" dirty="0"/>
              <a:t>Each variable has</a:t>
            </a:r>
          </a:p>
          <a:p>
            <a:pPr lvl="1"/>
            <a:r>
              <a:rPr lang="en-GB" altLang="en-US" i="1" dirty="0">
                <a:solidFill>
                  <a:schemeClr val="accent2"/>
                </a:solidFill>
              </a:rPr>
              <a:t>an identifier (name) </a:t>
            </a:r>
            <a:endParaRPr lang="en-GB" altLang="en-US" i="1" dirty="0"/>
          </a:p>
          <a:p>
            <a:pPr lvl="1"/>
            <a:r>
              <a:rPr lang="en-GB" altLang="en-US" i="1" dirty="0">
                <a:solidFill>
                  <a:schemeClr val="accent2"/>
                </a:solidFill>
              </a:rPr>
              <a:t>a type (data type)</a:t>
            </a:r>
          </a:p>
          <a:p>
            <a:pPr lvl="2"/>
            <a:r>
              <a:rPr lang="en-GB" altLang="en-US" dirty="0"/>
              <a:t>variable size </a:t>
            </a:r>
          </a:p>
          <a:p>
            <a:pPr lvl="2"/>
            <a:r>
              <a:rPr lang="en-GB" altLang="en-US" dirty="0"/>
              <a:t>range of values</a:t>
            </a:r>
          </a:p>
          <a:p>
            <a:pPr lvl="2"/>
            <a:r>
              <a:rPr lang="en-GB" altLang="en-US" dirty="0"/>
              <a:t>the operations that can be performed with this variable type</a:t>
            </a:r>
          </a:p>
        </p:txBody>
      </p:sp>
    </p:spTree>
    <p:extLst>
      <p:ext uri="{BB962C8B-B14F-4D97-AF65-F5344CB8AC3E}">
        <p14:creationId xmlns:p14="http://schemas.microsoft.com/office/powerpoint/2010/main" val="347947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utoUpdateAnimBg="0"/>
      <p:bldP spid="3368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Concert Tickets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87E29-9F8B-4659-BADF-D7B40C36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39233"/>
            <a:ext cx="2739973" cy="516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9DFF0-CBA2-4401-9FBF-F7FE13EA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754" y="1524000"/>
            <a:ext cx="2812892" cy="52578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AF46F4-4542-4627-AE94-B27F1470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3621"/>
            <a:ext cx="8077200" cy="4495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Variables</a:t>
            </a:r>
            <a:endParaRPr lang="en-US" sz="1200" dirty="0"/>
          </a:p>
        </p:txBody>
      </p:sp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sz="2200" dirty="0"/>
              <a:t>Declare the variable</a:t>
            </a:r>
          </a:p>
          <a:p>
            <a:pPr eaLnBrk="1" hangingPunct="1"/>
            <a:r>
              <a:rPr lang="en-US" sz="2200" dirty="0"/>
              <a:t>Assign a value to the variable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2E8CBC-341B-4C43-9BCC-87449E816D60}" type="slidenum">
              <a:rPr lang="en-US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2" y="2438400"/>
            <a:ext cx="7374321" cy="38383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6" y="1447800"/>
            <a:ext cx="3099088" cy="1381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889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Variables </a:t>
            </a:r>
            <a:r>
              <a:rPr lang="en-US" sz="1200"/>
              <a:t>(continued)</a:t>
            </a:r>
          </a:p>
        </p:txBody>
      </p:sp>
      <p:sp>
        <p:nvSpPr>
          <p:cNvPr id="38915" name="Content Placeholder 8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sz="2800" dirty="0"/>
              <a:t>String Data Type</a:t>
            </a:r>
          </a:p>
          <a:p>
            <a:pPr lvl="1" eaLnBrk="1" hangingPunct="1"/>
            <a:r>
              <a:rPr lang="en-US" dirty="0"/>
              <a:t>The String type is a class and not </a:t>
            </a:r>
            <a:br>
              <a:rPr lang="en-US" dirty="0"/>
            </a:br>
            <a:r>
              <a:rPr lang="en-US" dirty="0"/>
              <a:t>a primitive data type</a:t>
            </a:r>
          </a:p>
          <a:p>
            <a:pPr lvl="1" eaLnBrk="1" hangingPunct="1"/>
            <a:r>
              <a:rPr lang="en-US" dirty="0"/>
              <a:t> A string can be a character, word, or phrase</a:t>
            </a:r>
          </a:p>
          <a:p>
            <a:pPr eaLnBrk="1" hangingPunct="1"/>
            <a:r>
              <a:rPr lang="en-US" dirty="0"/>
              <a:t>Declaring the Variables</a:t>
            </a:r>
          </a:p>
          <a:p>
            <a:pPr lvl="1" eaLnBrk="1" hangingPunct="1"/>
            <a:r>
              <a:rPr lang="en-US" dirty="0"/>
              <a:t>Typically declared at the beginning of an Activity</a:t>
            </a:r>
          </a:p>
          <a:p>
            <a:pPr lvl="1" eaLnBrk="1" hangingPunct="1"/>
            <a:r>
              <a:rPr lang="en-US" dirty="0"/>
              <a:t>Variables must be declared before you can use them</a:t>
            </a:r>
          </a:p>
          <a:p>
            <a:pPr lvl="1" eaLnBrk="1" hangingPunct="1"/>
            <a:endParaRPr lang="en-US" b="1" dirty="0"/>
          </a:p>
          <a:p>
            <a:pPr lvl="1" eaLnBrk="1" hangingPunct="1">
              <a:buFontTx/>
              <a:buNone/>
            </a:pPr>
            <a:endParaRPr lang="en-US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62E8CBC-341B-4C43-9BCC-87449E816D60}" type="slidenum">
              <a:rPr lang="en-US"/>
              <a:pPr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9" y="1524000"/>
            <a:ext cx="2606040" cy="1143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51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Declaring Variables </a:t>
            </a:r>
            <a:r>
              <a:rPr lang="en-US" sz="1200"/>
              <a:t>(continued)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CDEF17-1834-460B-9C4B-C92F776F49DB}" type="slidenum">
              <a:rPr lang="en-US"/>
              <a:pPr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BBFAA-234B-4978-A320-7CEE2FE7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1552575"/>
            <a:ext cx="63055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70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getText</a:t>
            </a:r>
            <a:r>
              <a:rPr lang="en-US" dirty="0"/>
              <a:t>() Method</a:t>
            </a:r>
            <a:endParaRPr lang="en-US" sz="1200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33400" y="1587317"/>
            <a:ext cx="8077200" cy="2358312"/>
          </a:xfrm>
        </p:spPr>
        <p:txBody>
          <a:bodyPr/>
          <a:lstStyle/>
          <a:p>
            <a:pPr eaLnBrk="1" hangingPunct="1"/>
            <a:r>
              <a:rPr lang="en-US" dirty="0"/>
              <a:t>Read data stored in the </a:t>
            </a:r>
            <a:r>
              <a:rPr lang="en-US" dirty="0" err="1">
                <a:latin typeface="Arial Rounded MT Bold" panose="020F0704030504030204" pitchFamily="34" charset="0"/>
              </a:rPr>
              <a:t>EditText</a:t>
            </a:r>
            <a:r>
              <a:rPr lang="en-US" dirty="0"/>
              <a:t> control with the </a:t>
            </a:r>
            <a:r>
              <a:rPr lang="en-US" b="1" dirty="0" err="1"/>
              <a:t>getText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eaLnBrk="1" hangingPunct="1"/>
            <a:r>
              <a:rPr lang="en-US" dirty="0"/>
              <a:t>Data is read in as a string, by default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Parse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is used to </a:t>
            </a:r>
            <a:br>
              <a:rPr lang="en-US" dirty="0"/>
            </a:br>
            <a:r>
              <a:rPr lang="en-US" dirty="0"/>
              <a:t>convert strings </a:t>
            </a:r>
            <a:br>
              <a:rPr lang="en-US" dirty="0"/>
            </a:br>
            <a:r>
              <a:rPr lang="en-US" dirty="0"/>
              <a:t>into numbers</a:t>
            </a:r>
          </a:p>
          <a:p>
            <a:pPr lvl="1" eaLnBrk="1" hangingPunct="1"/>
            <a:endParaRPr lang="en-US" b="1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625393-6E4F-4B61-9FAA-80370260C4D3}" type="slidenum">
              <a:rPr lang="en-US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98" y="3181350"/>
            <a:ext cx="5613918" cy="2023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5410200"/>
            <a:ext cx="6934200" cy="952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508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getText</a:t>
            </a:r>
            <a:r>
              <a:rPr lang="en-US" dirty="0"/>
              <a:t>() Method </a:t>
            </a:r>
            <a:r>
              <a:rPr lang="en-US" sz="1200" dirty="0"/>
              <a:t>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5708" y="1779233"/>
            <a:ext cx="8077200" cy="4495800"/>
          </a:xfrm>
        </p:spPr>
        <p:txBody>
          <a:bodyPr/>
          <a:lstStyle/>
          <a:p>
            <a:r>
              <a:rPr lang="en-GB" sz="2000" dirty="0"/>
              <a:t>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method extracts the text from </a:t>
            </a:r>
            <a:r>
              <a:rPr lang="en-GB" sz="2000" dirty="0" err="1">
                <a:latin typeface="Arial Rounded MT Bold" panose="020F0704030504030204" pitchFamily="34" charset="0"/>
              </a:rPr>
              <a:t>EditText</a:t>
            </a:r>
            <a:r>
              <a:rPr lang="en-GB" sz="2000" dirty="0"/>
              <a:t> tickets and converts it to String 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cs typeface="Courier New" panose="02070309020205020404" pitchFamily="49" charset="0"/>
              </a:rPr>
              <a:t>method converts a string to integer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      </a:t>
            </a:r>
            <a:r>
              <a:rPr lang="en-GB" sz="1800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numberOfTickets</a:t>
            </a:r>
            <a:r>
              <a:rPr lang="en-GB" sz="1800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 = </a:t>
            </a:r>
            <a:r>
              <a:rPr lang="en-GB" sz="1800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Integer.parseInt</a:t>
            </a:r>
            <a:r>
              <a:rPr lang="en-GB" sz="1800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tickets.getText</a:t>
            </a:r>
            <a:r>
              <a:rPr lang="en-GB" sz="1800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().</a:t>
            </a:r>
            <a:r>
              <a:rPr lang="en-GB" sz="1800" dirty="0" err="1">
                <a:latin typeface="Arial Rounded MT Bold" panose="020F0704030504030204" pitchFamily="34" charset="0"/>
                <a:cs typeface="Courier New" panose="02070309020205020404" pitchFamily="49" charset="0"/>
              </a:rPr>
              <a:t>toString</a:t>
            </a:r>
            <a:r>
              <a:rPr lang="en-GB" sz="1800" dirty="0">
                <a:latin typeface="Arial Rounded MT Bold" panose="020F0704030504030204" pitchFamily="34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F5D12A-7FE5-4BB3-BE6D-37595F88AB4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Working with Mathematical Operations </a:t>
            </a:r>
            <a:endParaRPr lang="en-US" sz="110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F5D12A-7FE5-4BB3-BE6D-37595F88AB41}" type="slidenum">
              <a:rPr lang="en-US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44" y="1424209"/>
            <a:ext cx="6538912" cy="48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6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Displaying Android Output</a:t>
            </a:r>
            <a:endParaRPr lang="en-US" sz="1200"/>
          </a:p>
        </p:txBody>
      </p:sp>
      <p:sp>
        <p:nvSpPr>
          <p:cNvPr id="440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dirty="0" err="1"/>
              <a:t>getSelectedItem</a:t>
            </a:r>
            <a:r>
              <a:rPr lang="en-US" b="1" dirty="0"/>
              <a:t>() Method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dirty="0" err="1"/>
              <a:t>getSelectedItem</a:t>
            </a:r>
            <a:r>
              <a:rPr lang="en-US" b="1" dirty="0"/>
              <a:t>() </a:t>
            </a:r>
            <a:r>
              <a:rPr lang="en-US" dirty="0"/>
              <a:t>method returns the text label of the currently selected Spinner item</a:t>
            </a:r>
            <a:br>
              <a:rPr lang="en-US" dirty="0"/>
            </a:br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b="1" dirty="0" err="1"/>
              <a:t>setText</a:t>
            </a:r>
            <a:r>
              <a:rPr lang="en-US" b="1" dirty="0"/>
              <a:t> () Method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dirty="0" err="1"/>
              <a:t>setText</a:t>
            </a:r>
            <a:r>
              <a:rPr lang="en-US" b="1" dirty="0"/>
              <a:t>() </a:t>
            </a:r>
            <a:r>
              <a:rPr lang="en-US" dirty="0"/>
              <a:t>method displays text in a </a:t>
            </a:r>
            <a:r>
              <a:rPr lang="en-US" dirty="0" err="1"/>
              <a:t>TextView</a:t>
            </a:r>
            <a:r>
              <a:rPr lang="en-US" dirty="0"/>
              <a:t> control</a:t>
            </a:r>
          </a:p>
          <a:p>
            <a:pPr lvl="1" eaLnBrk="1" hangingPunct="1"/>
            <a:endParaRPr lang="en-US" dirty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A12220-5262-4330-85F3-B6E4DA2D2369}" type="slidenum">
              <a:rPr lang="en-US"/>
              <a:pPr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987386"/>
            <a:ext cx="6781800" cy="933037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28305"/>
            <a:ext cx="6248400" cy="21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32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Hoisington, C. (2016) </a:t>
            </a:r>
            <a:r>
              <a:rPr lang="en-GB" i="1" dirty="0"/>
              <a:t>Android Boot Camp for Developers Using Java: A Guide to Creating Your First Android Apps</a:t>
            </a:r>
            <a:r>
              <a:rPr lang="en-GB" dirty="0"/>
              <a:t>, Cengage Learning, Chapter 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Content Placeholder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964" y="6337300"/>
            <a:ext cx="20574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32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Android Themes</a:t>
            </a:r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4958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theme</a:t>
            </a:r>
            <a:r>
              <a:rPr lang="en-US" dirty="0"/>
              <a:t> is a style applied to an Activity or an entire application</a:t>
            </a:r>
          </a:p>
          <a:p>
            <a:pPr lvl="1"/>
            <a:r>
              <a:rPr lang="en-US" dirty="0"/>
              <a:t>Themes are Android’s mechanism for applying a consistent style to an app or Activity</a:t>
            </a:r>
          </a:p>
          <a:p>
            <a:pPr lvl="1"/>
            <a:r>
              <a:rPr lang="en-US" dirty="0"/>
              <a:t>The style specifies the visual properties of the elements that make up a user interface, such as </a:t>
            </a:r>
            <a:r>
              <a:rPr lang="en-GB" dirty="0"/>
              <a:t>colour</a:t>
            </a:r>
            <a:r>
              <a:rPr lang="en-US" dirty="0"/>
              <a:t>, height, padding, and font size</a:t>
            </a:r>
          </a:p>
          <a:p>
            <a:pPr lvl="1"/>
            <a:r>
              <a:rPr lang="en-US" dirty="0"/>
              <a:t>Some themes change the background wallpaper of the Activity, while others hide the title bar or display an action bar</a:t>
            </a:r>
          </a:p>
          <a:p>
            <a:pPr marL="457200" lvl="1" indent="0" eaLnBrk="1" hangingPunct="1"/>
            <a:endParaRPr 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11A8D-416B-49A5-B98D-CE8E05FB1B2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Android Themes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(continued)</a:t>
            </a:r>
            <a:endParaRPr lang="en-US" sz="1200" dirty="0"/>
          </a:p>
        </p:txBody>
      </p:sp>
      <p:sp>
        <p:nvSpPr>
          <p:cNvPr id="19459" name="Content Placeholder 8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495800"/>
          </a:xfrm>
        </p:spPr>
        <p:txBody>
          <a:bodyPr/>
          <a:lstStyle/>
          <a:p>
            <a:pPr lvl="1"/>
            <a:r>
              <a:rPr lang="en-US" sz="2000" dirty="0"/>
              <a:t>Some themes display a background depending on the size of the mobile device</a:t>
            </a:r>
          </a:p>
          <a:p>
            <a:pPr lvl="1"/>
            <a:r>
              <a:rPr lang="en-US" sz="2000" dirty="0"/>
              <a:t>You can preview themes in the emulator in </a:t>
            </a:r>
            <a:r>
              <a:rPr lang="en-US" sz="2000" dirty="0">
                <a:latin typeface="Arial Rounded MT Bold" panose="020F0704030504030204" pitchFamily="34" charset="0"/>
              </a:rPr>
              <a:t>activity_main.xml</a:t>
            </a:r>
          </a:p>
          <a:p>
            <a:pPr lvl="1"/>
            <a:r>
              <a:rPr lang="en-US" sz="2000" dirty="0"/>
              <a:t>By changing the theme in the emulator in </a:t>
            </a:r>
            <a:r>
              <a:rPr lang="en-US" sz="2000" dirty="0">
                <a:latin typeface="Arial Rounded MT Bold" panose="020F0704030504030204" pitchFamily="34" charset="0"/>
              </a:rPr>
              <a:t>activity_main.xml</a:t>
            </a:r>
            <a:r>
              <a:rPr lang="en-US" sz="2000" dirty="0"/>
              <a:t> file, you can preview what the theme looks like, but to change it permanently in the application, you must define the themes in the </a:t>
            </a:r>
            <a:r>
              <a:rPr lang="en-US" sz="2000" dirty="0">
                <a:latin typeface="Arial Rounded MT Bold" panose="020F0704030504030204" pitchFamily="34" charset="0"/>
              </a:rPr>
              <a:t>themes.xml</a:t>
            </a:r>
            <a:r>
              <a:rPr lang="en-US" sz="2000" dirty="0"/>
              <a:t> file within the values subfolder of the Activity</a:t>
            </a:r>
          </a:p>
          <a:p>
            <a:r>
              <a:rPr lang="en-US" sz="2400" dirty="0"/>
              <a:t>The default for Nexus 6 shows the title bar displaying the app name with a white background when running the app</a:t>
            </a:r>
          </a:p>
          <a:p>
            <a:r>
              <a:rPr lang="en-US" sz="2400" dirty="0"/>
              <a:t>More on change of app theme on:</a:t>
            </a:r>
          </a:p>
          <a:p>
            <a:pPr marL="0" indent="0">
              <a:buNone/>
            </a:pPr>
            <a:r>
              <a:rPr lang="en-US" sz="160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://developer.android.com/codelabs/basic-android-kotlin-training-change-app-theme#0</a:t>
            </a:r>
            <a:endParaRPr lang="en-US" sz="1600" dirty="0"/>
          </a:p>
          <a:p>
            <a:pPr marL="457200" lvl="1" indent="0" eaLnBrk="1" hangingPunct="1">
              <a:buFontTx/>
              <a:buNone/>
            </a:pPr>
            <a:endParaRPr lang="en-US" dirty="0"/>
          </a:p>
          <a:p>
            <a:pPr marL="457200" lvl="1" indent="0" eaLnBrk="1" hangingPunct="1"/>
            <a:endParaRPr 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11A8D-416B-49A5-B98D-CE8E05FB1B2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11175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Previewing a Theme</a:t>
            </a:r>
          </a:p>
        </p:txBody>
      </p:sp>
      <p:sp>
        <p:nvSpPr>
          <p:cNvPr id="20483" name="Content Placeholder 8"/>
          <p:cNvSpPr>
            <a:spLocks noGrp="1"/>
          </p:cNvSpPr>
          <p:nvPr>
            <p:ph idx="1"/>
          </p:nvPr>
        </p:nvSpPr>
        <p:spPr>
          <a:xfrm>
            <a:off x="533400" y="1599308"/>
            <a:ext cx="7947025" cy="4497584"/>
          </a:xfrm>
        </p:spPr>
        <p:txBody>
          <a:bodyPr/>
          <a:lstStyle/>
          <a:p>
            <a:pPr eaLnBrk="1" hangingPunct="1"/>
            <a:r>
              <a:rPr lang="en-US" dirty="0"/>
              <a:t>Check the </a:t>
            </a:r>
            <a:r>
              <a:rPr lang="en-US" dirty="0">
                <a:latin typeface="Arial Rounded MT Bold" panose="020F0704030504030204" pitchFamily="34" charset="0"/>
              </a:rPr>
              <a:t>activity_main.xml</a:t>
            </a:r>
            <a:r>
              <a:rPr lang="en-US" dirty="0"/>
              <a:t> file in the emulator to see what your screen looks like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859DD1-50CF-41E5-B8D4-7B7A551AFD49}" type="slidenum">
              <a:rPr lang="en-US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63091"/>
            <a:ext cx="5406584" cy="35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9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Simplifying User Input</a:t>
            </a:r>
            <a:endParaRPr lang="en-US" sz="120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3505200"/>
          </a:xfrm>
        </p:spPr>
        <p:txBody>
          <a:bodyPr/>
          <a:lstStyle/>
          <a:p>
            <a:pPr eaLnBrk="1" hangingPunct="1"/>
            <a:r>
              <a:rPr lang="en-US" dirty="0"/>
              <a:t>Users can enter text in multiple ways on Android phone:</a:t>
            </a:r>
          </a:p>
          <a:p>
            <a:pPr lvl="1" eaLnBrk="1" hangingPunct="1"/>
            <a:r>
              <a:rPr lang="en-US" dirty="0"/>
              <a:t>Through an onscreen soft keyboard</a:t>
            </a:r>
          </a:p>
          <a:p>
            <a:pPr lvl="1" eaLnBrk="1" hangingPunct="1"/>
            <a:r>
              <a:rPr lang="en-US" dirty="0"/>
              <a:t>An attached flip button hard keyboard</a:t>
            </a:r>
          </a:p>
          <a:p>
            <a:pPr lvl="1" eaLnBrk="1" hangingPunct="1"/>
            <a:r>
              <a:rPr lang="en-US" dirty="0"/>
              <a:t>Voice-to-text capabilities on most phone models</a:t>
            </a:r>
          </a:p>
          <a:p>
            <a:pPr eaLnBrk="1" hangingPunct="1"/>
            <a:r>
              <a:rPr lang="en-US" dirty="0"/>
              <a:t>The onscreen keyboard is called a </a:t>
            </a:r>
            <a:r>
              <a:rPr lang="en-US" b="1" dirty="0"/>
              <a:t>soft keyboard</a:t>
            </a:r>
            <a:endParaRPr lang="en-US" dirty="0"/>
          </a:p>
          <a:p>
            <a:pPr lvl="1" eaLnBrk="1" hangingPunct="1"/>
            <a:r>
              <a:rPr lang="en-US" dirty="0"/>
              <a:t>Input can be in the form of tapping or gestures (using two fingers to pan, rotate, or zoom)</a:t>
            </a:r>
          </a:p>
          <a:p>
            <a:pPr lvl="1" eaLnBrk="1" hangingPunct="1"/>
            <a:r>
              <a:rPr lang="en-US" dirty="0"/>
              <a:t>Primary design challenge is to simplify user experiences</a:t>
            </a:r>
          </a:p>
          <a:p>
            <a:pPr lvl="1" eaLnBrk="1" hangingPunct="1"/>
            <a:r>
              <a:rPr lang="en-US" dirty="0"/>
              <a:t>Use legible fonts, simplify input, and optimize each device’s capabilities to maximize user experience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75F8559-641E-4B46-8928-0D11DCCB94A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8077200" cy="4495800"/>
          </a:xfrm>
        </p:spPr>
        <p:txBody>
          <a:bodyPr/>
          <a:lstStyle/>
          <a:p>
            <a:pPr marL="57150" indent="0" eaLnBrk="1" hangingPunct="1">
              <a:buNone/>
            </a:pPr>
            <a:r>
              <a:rPr lang="en-US" b="1" dirty="0"/>
              <a:t>Using Android Text Fields</a:t>
            </a:r>
          </a:p>
          <a:p>
            <a:pPr marL="514350" indent="-457200" eaLnBrk="1" hangingPunct="1"/>
            <a:r>
              <a:rPr lang="en-US" dirty="0"/>
              <a:t>Text Fields are the most </a:t>
            </a:r>
            <a:br>
              <a:rPr lang="en-US" dirty="0"/>
            </a:br>
            <a:r>
              <a:rPr lang="en-US" dirty="0"/>
              <a:t>common type of mobile </a:t>
            </a:r>
            <a:br>
              <a:rPr lang="en-US" dirty="0"/>
            </a:br>
            <a:r>
              <a:rPr lang="en-US" dirty="0"/>
              <a:t>input</a:t>
            </a:r>
          </a:p>
          <a:p>
            <a:pPr lvl="1" eaLnBrk="1" hangingPunct="1"/>
            <a:r>
              <a:rPr lang="en-US" dirty="0"/>
              <a:t>Can be free-form plain text</a:t>
            </a:r>
          </a:p>
          <a:p>
            <a:pPr lvl="1" eaLnBrk="1" hangingPunct="1"/>
            <a:r>
              <a:rPr lang="en-US" dirty="0"/>
              <a:t>Numbers</a:t>
            </a:r>
          </a:p>
          <a:p>
            <a:pPr lvl="1" eaLnBrk="1" hangingPunct="1"/>
            <a:r>
              <a:rPr lang="en-US" dirty="0"/>
              <a:t>A person’s name, </a:t>
            </a:r>
            <a:br>
              <a:rPr lang="en-US" dirty="0"/>
            </a:br>
            <a:r>
              <a:rPr lang="en-US" dirty="0"/>
              <a:t>password, email, </a:t>
            </a:r>
            <a:br>
              <a:rPr lang="en-US" dirty="0"/>
            </a:br>
            <a:r>
              <a:rPr lang="en-US" dirty="0"/>
              <a:t>phone number</a:t>
            </a:r>
          </a:p>
          <a:p>
            <a:pPr lvl="1" eaLnBrk="1" hangingPunct="1"/>
            <a:r>
              <a:rPr lang="en-US" dirty="0"/>
              <a:t>A date and time</a:t>
            </a:r>
          </a:p>
          <a:p>
            <a:pPr lvl="1" eaLnBrk="1" hangingPunct="1"/>
            <a:r>
              <a:rPr lang="en-US" dirty="0"/>
              <a:t>Multiline text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59A321-8B21-456D-9C9D-5BE350BA7FD4}" type="slidenum">
              <a:rPr lang="en-US"/>
              <a:pPr/>
              <a:t>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Simplifying User Input </a:t>
            </a:r>
            <a:r>
              <a:rPr lang="en-US" sz="1200" dirty="0"/>
              <a:t>(continued)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2171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User Input </a:t>
            </a:r>
            <a:r>
              <a:rPr lang="en-US" sz="1200" dirty="0"/>
              <a:t>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495800"/>
          </a:xfrm>
        </p:spPr>
        <p:txBody>
          <a:bodyPr/>
          <a:lstStyle/>
          <a:p>
            <a:r>
              <a:rPr lang="en-GB" dirty="0"/>
              <a:t>The Concert Tickets app requests the number of concert tickets which is a positive integer number</a:t>
            </a:r>
          </a:p>
          <a:p>
            <a:r>
              <a:rPr lang="en-GB" dirty="0"/>
              <a:t>There is a variety of Text Fields to choose from in Android Studio </a:t>
            </a:r>
          </a:p>
          <a:p>
            <a:r>
              <a:rPr lang="en-GB" dirty="0"/>
              <a:t>By selecting the Number text field, users can enter only positive integers from the keyboard</a:t>
            </a:r>
          </a:p>
          <a:p>
            <a:r>
              <a:rPr lang="en-GB" dirty="0"/>
              <a:t>This way, the app will not accept letters or symbols from the keyboard, saving developers time for writing data validation code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926C-47F5-4692-A51B-FAEB8FD91E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Adding a String Array</a:t>
            </a:r>
            <a:endParaRPr lang="en-US" sz="12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4572000"/>
          </a:xfrm>
        </p:spPr>
        <p:txBody>
          <a:bodyPr/>
          <a:lstStyle/>
          <a:p>
            <a:pPr eaLnBrk="1" hangingPunct="1"/>
            <a:r>
              <a:rPr lang="en-US" dirty="0"/>
              <a:t>In order to define a drop-down list in Android Studio, you will need to define a </a:t>
            </a:r>
            <a:r>
              <a:rPr lang="en-US" dirty="0">
                <a:latin typeface="Arial Rounded MT Bold" panose="020F0704030504030204" pitchFamily="34" charset="0"/>
              </a:rPr>
              <a:t>string-array</a:t>
            </a:r>
            <a:r>
              <a:rPr lang="en-US" dirty="0"/>
              <a:t> in strings.xml</a:t>
            </a:r>
            <a:endParaRPr lang="en-US" sz="1200" dirty="0"/>
          </a:p>
          <a:p>
            <a:pPr eaLnBrk="1" hangingPunct="1"/>
            <a:r>
              <a:rPr lang="en-US" dirty="0">
                <a:cs typeface="Calibri" panose="020F0502020204030204" pitchFamily="34" charset="0"/>
              </a:rPr>
              <a:t>A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string array defines a string resource of related items in a central location within </a:t>
            </a:r>
            <a:r>
              <a:rPr lang="en-US" dirty="0">
                <a:latin typeface="Arial Rounded MT Bold" panose="020F0704030504030204" pitchFamily="34" charset="0"/>
              </a:rPr>
              <a:t>strings.xml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An </a:t>
            </a:r>
            <a:r>
              <a:rPr lang="en-US" b="1" dirty="0"/>
              <a:t>item</a:t>
            </a:r>
            <a:r>
              <a:rPr lang="en-US" dirty="0"/>
              <a:t> defines an individual entry within a string array</a:t>
            </a:r>
          </a:p>
          <a:p>
            <a:pPr lvl="1" eaLnBrk="1" hangingPunct="1"/>
            <a:r>
              <a:rPr lang="en-US" dirty="0"/>
              <a:t>As you type the </a:t>
            </a:r>
            <a:r>
              <a:rPr lang="en-US" dirty="0">
                <a:latin typeface="Arial Rounded MT Bold" panose="020F0704030504030204" pitchFamily="34" charset="0"/>
              </a:rPr>
              <a:t>string-array</a:t>
            </a:r>
            <a:r>
              <a:rPr lang="en-US" dirty="0"/>
              <a:t> XML code, the Android Studio editor offers suggestions in a panel that can complete the statement</a:t>
            </a:r>
            <a:endParaRPr lang="en-US" b="1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FA42B0-D051-4E08-B529-C3308EA3EAD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6208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On-screen Show (4:3)</PresentationFormat>
  <Paragraphs>160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Courier New</vt:lpstr>
      <vt:lpstr>Times New Roman</vt:lpstr>
      <vt:lpstr>3_Default Design</vt:lpstr>
      <vt:lpstr>Android User Input, Variables and Operations</vt:lpstr>
      <vt:lpstr>Concert Tickets Application</vt:lpstr>
      <vt:lpstr>Android Themes</vt:lpstr>
      <vt:lpstr>Android Themes (continued)</vt:lpstr>
      <vt:lpstr>Previewing a Theme</vt:lpstr>
      <vt:lpstr>Simplifying User Input</vt:lpstr>
      <vt:lpstr>Simplifying User Input (continued)</vt:lpstr>
      <vt:lpstr>Simplifying User Input (continued)</vt:lpstr>
      <vt:lpstr>Adding a String Array</vt:lpstr>
      <vt:lpstr>Adding a String Array(continued)</vt:lpstr>
      <vt:lpstr>Adding a String Array(continued)</vt:lpstr>
      <vt:lpstr>Adding a String Array(continued)</vt:lpstr>
      <vt:lpstr>Setting the Hint Property for a Text Field </vt:lpstr>
      <vt:lpstr>Using the Android Spinner Control</vt:lpstr>
      <vt:lpstr>Using the Android Spinner Control (continued)</vt:lpstr>
      <vt:lpstr>Using the Android Spinner Control (continued)</vt:lpstr>
      <vt:lpstr>Coding the EditText Class</vt:lpstr>
      <vt:lpstr>Coding the Spinner Control</vt:lpstr>
      <vt:lpstr>Variables </vt:lpstr>
      <vt:lpstr>Declaring Variables</vt:lpstr>
      <vt:lpstr>Declaring Variables (continued)</vt:lpstr>
      <vt:lpstr>Declaring Variables (continued)</vt:lpstr>
      <vt:lpstr>getText() Method</vt:lpstr>
      <vt:lpstr>getText() Method (continued)</vt:lpstr>
      <vt:lpstr>Working with Mathematical Operations </vt:lpstr>
      <vt:lpstr>Displaying Android Output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2015-07-26T17:48:16Z</dcterms:created>
  <dcterms:modified xsi:type="dcterms:W3CDTF">2021-10-25T08:19:04Z</dcterms:modified>
</cp:coreProperties>
</file>