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9" r:id="rId14"/>
    <p:sldId id="277" r:id="rId15"/>
    <p:sldId id="280" r:id="rId16"/>
    <p:sldId id="278" r:id="rId17"/>
    <p:sldId id="290" r:id="rId18"/>
    <p:sldId id="27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CAPPARELLI" initials="FC" lastIdx="1" clrIdx="0">
    <p:extLst>
      <p:ext uri="{19B8F6BF-5375-455C-9EA6-DF929625EA0E}">
        <p15:presenceInfo xmlns:p15="http://schemas.microsoft.com/office/powerpoint/2012/main" userId="FABIO CAPPAR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Stile con tema 2 - Color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S1_Edge+Cloud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E_Completed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8</c:v>
                </c:pt>
                <c:pt idx="1">
                  <c:v>29</c:v>
                </c:pt>
                <c:pt idx="2">
                  <c:v>47</c:v>
                </c:pt>
                <c:pt idx="3">
                  <c:v>60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6D6-9F68-D906BE9CAF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2531</c:v>
                </c:pt>
                <c:pt idx="1">
                  <c:v>4931</c:v>
                </c:pt>
                <c:pt idx="2">
                  <c:v>7974</c:v>
                </c:pt>
                <c:pt idx="3">
                  <c:v>9658</c:v>
                </c:pt>
                <c:pt idx="4">
                  <c:v>12253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B-46D6-9F68-D906BE9CAF7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E_Failed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9B-46D6-9F68-D906BE9CAF70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C_Failed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7</c:v>
                </c:pt>
                <c:pt idx="3">
                  <c:v>16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9B-46D6-9F68-D906BE9CAF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S5_Cloud_Only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4619074710573528E-2"/>
          <c:y val="0.35234763847762934"/>
          <c:w val="0.88485933486616863"/>
          <c:h val="0.48872617234562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C_Service_Time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0.57999999999999996</c:v>
                </c:pt>
                <c:pt idx="1">
                  <c:v>0.51</c:v>
                </c:pt>
                <c:pt idx="2">
                  <c:v>0.48</c:v>
                </c:pt>
                <c:pt idx="3">
                  <c:v>0.47</c:v>
                </c:pt>
                <c:pt idx="4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0-4443-81D7-A573A93DCA5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C_Processing_Time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0.38</c:v>
                </c:pt>
                <c:pt idx="1">
                  <c:v>0.3</c:v>
                </c:pt>
                <c:pt idx="2">
                  <c:v>0.28000000000000003</c:v>
                </c:pt>
                <c:pt idx="3">
                  <c:v>0.27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0-4443-81D7-A573A93DCA5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WAN_Delay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40-4443-81D7-A573A93DCA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S1_Edge+Cloud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Edge_Usage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1.853E-3</c:v>
                </c:pt>
                <c:pt idx="1">
                  <c:v>0.14267199999999999</c:v>
                </c:pt>
                <c:pt idx="2">
                  <c:v>6.4850000000000003E-3</c:v>
                </c:pt>
                <c:pt idx="3">
                  <c:v>0.14267199999999999</c:v>
                </c:pt>
                <c:pt idx="4">
                  <c:v>0.56883499999999998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6D6-9F68-D906BE9CAF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Cloud_Usage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1.057995</c:v>
                </c:pt>
                <c:pt idx="1">
                  <c:v>1.96776</c:v>
                </c:pt>
                <c:pt idx="2">
                  <c:v>3.563091</c:v>
                </c:pt>
                <c:pt idx="3">
                  <c:v>4.472855</c:v>
                </c:pt>
                <c:pt idx="4">
                  <c:v>6.6666670000000003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B-46D6-9F68-D906BE9CAF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S4_Edge+Cloud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Edge_Usage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1.853E-3</c:v>
                </c:pt>
                <c:pt idx="1">
                  <c:v>6.4850000000000003E-3</c:v>
                </c:pt>
                <c:pt idx="2">
                  <c:v>5.5589999999999997E-3</c:v>
                </c:pt>
                <c:pt idx="3">
                  <c:v>0.101908</c:v>
                </c:pt>
                <c:pt idx="4">
                  <c:v>0.24828600000000001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1-4AC2-99CF-7EBD6D6FD23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Cloud_Usage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0.90235299999999996</c:v>
                </c:pt>
                <c:pt idx="1">
                  <c:v>1.389661</c:v>
                </c:pt>
                <c:pt idx="2">
                  <c:v>2.0752269999999999</c:v>
                </c:pt>
                <c:pt idx="3">
                  <c:v>2.5291830000000002</c:v>
                </c:pt>
                <c:pt idx="4">
                  <c:v>2.929405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1-4AC2-99CF-7EBD6D6FD2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S2_Cloud_Only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Edge_Usage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6D6-9F68-D906BE9CAF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Cloud_Usage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0.98017399999999999</c:v>
                </c:pt>
                <c:pt idx="1">
                  <c:v>1.2692239999999999</c:v>
                </c:pt>
                <c:pt idx="2">
                  <c:v>1.9121729999999999</c:v>
                </c:pt>
                <c:pt idx="3">
                  <c:v>2.4958309999999999</c:v>
                </c:pt>
                <c:pt idx="4">
                  <c:v>3.2999809999999998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B-46D6-9F68-D906BE9CAF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S2_Edge_Only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037354975541685"/>
          <c:y val="0.30099607938167422"/>
          <c:w val="0.84147545856192163"/>
          <c:h val="0.5442138981886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Edge_Usage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0.48522300000000002</c:v>
                </c:pt>
                <c:pt idx="1">
                  <c:v>0.81827899999999998</c:v>
                </c:pt>
                <c:pt idx="2">
                  <c:v>1.1087180000000001</c:v>
                </c:pt>
                <c:pt idx="3">
                  <c:v>1.3854919999999999</c:v>
                </c:pt>
                <c:pt idx="4">
                  <c:v>1.810265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9-43D5-85B5-602425427ED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Cloud_Usage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49-43D5-85B5-602425427E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S2_Cloud_Only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380664999634475"/>
          <c:y val="0.28003180819030721"/>
          <c:w val="0.81447675334658909"/>
          <c:h val="0.507643155302717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Edge_Usage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4-4A56-855D-5EECC5BD292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Cloud_Usage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1.1932560000000001</c:v>
                </c:pt>
                <c:pt idx="1">
                  <c:v>2.0974620000000002</c:v>
                </c:pt>
                <c:pt idx="2">
                  <c:v>3.1369280000000002</c:v>
                </c:pt>
                <c:pt idx="3">
                  <c:v>4.9546039999999998</c:v>
                </c:pt>
                <c:pt idx="4">
                  <c:v>7.6622539999999999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4-4A56-855D-5EECC5BD29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S4_Edge+Cloud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E_Completed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11</c:v>
                </c:pt>
                <c:pt idx="1">
                  <c:v>32</c:v>
                </c:pt>
                <c:pt idx="2">
                  <c:v>42</c:v>
                </c:pt>
                <c:pt idx="3">
                  <c:v>64</c:v>
                </c:pt>
                <c:pt idx="4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F-4EEA-BBF7-DB1CF162158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2420</c:v>
                </c:pt>
                <c:pt idx="1">
                  <c:v>4589</c:v>
                </c:pt>
                <c:pt idx="2">
                  <c:v>7505</c:v>
                </c:pt>
                <c:pt idx="3">
                  <c:v>10156</c:v>
                </c:pt>
                <c:pt idx="4">
                  <c:v>11338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F-4EEA-BBF7-DB1CF162158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E_Failed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9F-4EEA-BBF7-DB1CF162158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C_Failed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9F-4EEA-BBF7-DB1CF16215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S2_Cloud_Only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C_Completed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2647</c:v>
                </c:pt>
                <c:pt idx="1">
                  <c:v>4996</c:v>
                </c:pt>
                <c:pt idx="2">
                  <c:v>7335</c:v>
                </c:pt>
                <c:pt idx="3">
                  <c:v>10363</c:v>
                </c:pt>
                <c:pt idx="4">
                  <c:v>12819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A-4319-8104-A0D769EE863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18</c:v>
                </c:pt>
                <c:pt idx="4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FA-4319-8104-A0D769EE86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S3_Edge_Only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E_Completed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2327</c:v>
                </c:pt>
                <c:pt idx="1">
                  <c:v>4650</c:v>
                </c:pt>
                <c:pt idx="2">
                  <c:v>7109</c:v>
                </c:pt>
                <c:pt idx="3">
                  <c:v>10445</c:v>
                </c:pt>
                <c:pt idx="4">
                  <c:v>11728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DB-4D3C-8F80-897A05BD552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E_Failed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DB-4D3C-8F80-897A05BD55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S5_Cloud_only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C_Completed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2714</c:v>
                </c:pt>
                <c:pt idx="1">
                  <c:v>4975</c:v>
                </c:pt>
                <c:pt idx="2">
                  <c:v>7755</c:v>
                </c:pt>
                <c:pt idx="3">
                  <c:v>9860</c:v>
                </c:pt>
                <c:pt idx="4">
                  <c:v>13094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B-4947-9E9D-7EB5B63DE4C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B-4947-9E9D-7EB5B63DE4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S1_Edge+Cloud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E_Service_Time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1.1399999999999999</c:v>
                </c:pt>
                <c:pt idx="1">
                  <c:v>0.87</c:v>
                </c:pt>
                <c:pt idx="2">
                  <c:v>0.8</c:v>
                </c:pt>
                <c:pt idx="3">
                  <c:v>1.55</c:v>
                </c:pt>
                <c:pt idx="4">
                  <c:v>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6D6-9F68-D906BE9CAF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C_Service_Time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0.67</c:v>
                </c:pt>
                <c:pt idx="1">
                  <c:v>0.65</c:v>
                </c:pt>
                <c:pt idx="2">
                  <c:v>0.66</c:v>
                </c:pt>
                <c:pt idx="3">
                  <c:v>0.69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B-46D6-9F68-D906BE9CAF7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E_Processing_Time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1.1399999999999999</c:v>
                </c:pt>
                <c:pt idx="1">
                  <c:v>0.86</c:v>
                </c:pt>
                <c:pt idx="2">
                  <c:v>0.8</c:v>
                </c:pt>
                <c:pt idx="3">
                  <c:v>1.55</c:v>
                </c:pt>
                <c:pt idx="4">
                  <c:v>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9B-46D6-9F68-D906BE9CAF70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C_Processing_Time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0.47</c:v>
                </c:pt>
                <c:pt idx="1">
                  <c:v>0.45</c:v>
                </c:pt>
                <c:pt idx="2">
                  <c:v>0.46</c:v>
                </c:pt>
                <c:pt idx="3">
                  <c:v>0.49</c:v>
                </c:pt>
                <c:pt idx="4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9B-46D6-9F68-D906BE9CAF70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LAN_Delay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Foglio1!$F$2:$F$6</c:f>
              <c:numCache>
                <c:formatCode>General</c:formatCode>
                <c:ptCount val="5"/>
                <c:pt idx="0">
                  <c:v>2.5999999999999999E-3</c:v>
                </c:pt>
                <c:pt idx="1">
                  <c:v>2.5999999999999999E-3</c:v>
                </c:pt>
                <c:pt idx="2">
                  <c:v>2.7000000000000001E-3</c:v>
                </c:pt>
                <c:pt idx="3">
                  <c:v>2.7000000000000001E-3</c:v>
                </c:pt>
                <c:pt idx="4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69-4F8A-8438-4A6542D0A79F}"/>
            </c:ext>
          </c:extLst>
        </c:ser>
        <c:ser>
          <c:idx val="5"/>
          <c:order val="5"/>
          <c:tx>
            <c:strRef>
              <c:f>Foglio1!$G$1</c:f>
              <c:strCache>
                <c:ptCount val="1"/>
                <c:pt idx="0">
                  <c:v>WAN_Delay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Foglio1!$G$2:$G$6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69-4F8A-8438-4A6542D0A7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S4_Edge+Cloud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E_Service_Time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0.9</c:v>
                </c:pt>
                <c:pt idx="1">
                  <c:v>0.95</c:v>
                </c:pt>
                <c:pt idx="2">
                  <c:v>1.03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3-47E9-A1BD-BC69C32CB79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C_Service_Time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0.62</c:v>
                </c:pt>
                <c:pt idx="1">
                  <c:v>0.51</c:v>
                </c:pt>
                <c:pt idx="2">
                  <c:v>0.5</c:v>
                </c:pt>
                <c:pt idx="3">
                  <c:v>0.47</c:v>
                </c:pt>
                <c:pt idx="4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3-47E9-A1BD-BC69C32CB79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E_Processing_Time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0.9</c:v>
                </c:pt>
                <c:pt idx="1">
                  <c:v>0.95</c:v>
                </c:pt>
                <c:pt idx="2">
                  <c:v>1.02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23-47E9-A1BD-BC69C32CB79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C_Processing_Time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0.42</c:v>
                </c:pt>
                <c:pt idx="1">
                  <c:v>0.32</c:v>
                </c:pt>
                <c:pt idx="2">
                  <c:v>0.28999999999999998</c:v>
                </c:pt>
                <c:pt idx="3">
                  <c:v>0.27</c:v>
                </c:pt>
                <c:pt idx="4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23-47E9-A1BD-BC69C32CB791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LAN_Delay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Foglio1!$F$2:$F$6</c:f>
              <c:numCache>
                <c:formatCode>General</c:formatCode>
                <c:ptCount val="5"/>
                <c:pt idx="0">
                  <c:v>2.5999999999999999E-3</c:v>
                </c:pt>
                <c:pt idx="1">
                  <c:v>2.5999999999999999E-3</c:v>
                </c:pt>
                <c:pt idx="2">
                  <c:v>2.7000000000000001E-3</c:v>
                </c:pt>
                <c:pt idx="3">
                  <c:v>2.7000000000000001E-3</c:v>
                </c:pt>
                <c:pt idx="4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23-47E9-A1BD-BC69C32CB791}"/>
            </c:ext>
          </c:extLst>
        </c:ser>
        <c:ser>
          <c:idx val="5"/>
          <c:order val="5"/>
          <c:tx>
            <c:strRef>
              <c:f>Foglio1!$G$1</c:f>
              <c:strCache>
                <c:ptCount val="1"/>
                <c:pt idx="0">
                  <c:v>WAN_Delay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Foglio1!$G$2:$G$6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23-47E9-A1BD-BC69C32CB7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S2_Cloud_Only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4619074710573528E-2"/>
          <c:y val="0.35234763847762934"/>
          <c:w val="0.88485933486616863"/>
          <c:h val="0.48872617234562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C_Service_Time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0.68</c:v>
                </c:pt>
                <c:pt idx="1">
                  <c:v>0.65</c:v>
                </c:pt>
                <c:pt idx="2">
                  <c:v>0.67</c:v>
                </c:pt>
                <c:pt idx="3">
                  <c:v>0.72</c:v>
                </c:pt>
                <c:pt idx="4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6D6-9F68-D906BE9CAF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C_Processing_Time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0.48</c:v>
                </c:pt>
                <c:pt idx="1">
                  <c:v>0.45</c:v>
                </c:pt>
                <c:pt idx="2">
                  <c:v>0.47</c:v>
                </c:pt>
                <c:pt idx="3">
                  <c:v>0.52</c:v>
                </c:pt>
                <c:pt idx="4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B-46D6-9F68-D906BE9CAF7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WAN_Delay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9B-46D6-9F68-D906BE9CAF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S3_EDGE_Only</a:t>
            </a:r>
            <a:endParaRPr lang="it-IT" dirty="0">
              <a:effectLst/>
            </a:endParaRPr>
          </a:p>
        </c:rich>
      </c:tx>
      <c:layout>
        <c:manualLayout>
          <c:xMode val="edge"/>
          <c:yMode val="edge"/>
          <c:x val="0.34563590709973147"/>
          <c:y val="2.3226693750251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E_Service_Time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0.96</c:v>
                </c:pt>
                <c:pt idx="1">
                  <c:v>0.82</c:v>
                </c:pt>
                <c:pt idx="2">
                  <c:v>0.78</c:v>
                </c:pt>
                <c:pt idx="3">
                  <c:v>0.75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8-4F60-A2E6-7474ECBE70E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E_Processing_Time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0.95</c:v>
                </c:pt>
                <c:pt idx="1">
                  <c:v>0.85</c:v>
                </c:pt>
                <c:pt idx="2">
                  <c:v>0.78</c:v>
                </c:pt>
                <c:pt idx="3">
                  <c:v>0.74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48-4F60-A2E6-7474ECBE70E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LAN_Delay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306</c:v>
                </c:pt>
                <c:pt idx="1">
                  <c:v>612</c:v>
                </c:pt>
                <c:pt idx="2">
                  <c:v>918</c:v>
                </c:pt>
                <c:pt idx="3">
                  <c:v>1224</c:v>
                </c:pt>
                <c:pt idx="4">
                  <c:v>1530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2.5999999999999999E-3</c:v>
                </c:pt>
                <c:pt idx="1">
                  <c:v>2.5999999999999999E-3</c:v>
                </c:pt>
                <c:pt idx="2">
                  <c:v>2.7000000000000001E-3</c:v>
                </c:pt>
                <c:pt idx="3">
                  <c:v>2.7000000000000001E-3</c:v>
                </c:pt>
                <c:pt idx="4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48-4F60-A2E6-7474ECBE70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3584592"/>
        <c:axId val="403590824"/>
      </c:barChart>
      <c:catAx>
        <c:axId val="4035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90824"/>
        <c:crosses val="autoZero"/>
        <c:auto val="1"/>
        <c:lblAlgn val="ctr"/>
        <c:lblOffset val="100"/>
        <c:noMultiLvlLbl val="0"/>
      </c:catAx>
      <c:valAx>
        <c:axId val="403590824"/>
        <c:scaling>
          <c:orientation val="minMax"/>
          <c:max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358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5CC105B-7DA9-410D-9F04-F50AECD78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Assingment: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35A330-362F-4F71-8683-A7EE78D6A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481C9-31DE-462B-98C2-6320981F408F}" type="datetime1">
              <a:rPr lang="en-US" smtClean="0"/>
              <a:t>6/25/2021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6452B0-CDEA-445A-973B-76F3B92C1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Speaker: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4F3CF-5ADF-40F4-8358-7BB5A9078A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BDC1-CF79-456E-976C-EC2315307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7738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Assingment: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243E-1379-40DD-B2A6-2F736E623943}" type="datetime1">
              <a:rPr lang="en-US" smtClean="0"/>
              <a:t>6/25/2021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Speaker: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0D682-4020-4719-BC9A-290B752B3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3566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66058-CE52-4E3F-8AE4-3944F84D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135295-C165-4581-8A35-5EDB8B6D5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500292-A782-4752-9744-1B8619E9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DE81-BFE7-46E3-9AFC-9F0E798ECFD5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DCB30C-0E2A-40F2-9457-758408B0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26A878-76D4-4218-9E6A-610B2DA0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69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A617-FA50-4BE5-8C09-0E98B89A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A3081B-702E-42D5-A5C7-F538E641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8D6A11-A8CC-49E0-BCA9-DA9FA37B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A3E6-FB34-4AC9-83F6-E5A8E692CE0F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AE91F-568C-4027-A579-E3B80278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BEBB3C-EF2B-4A52-AC91-2EF7340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3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719147-9270-4510-88BC-6DBF78685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E9782E-6F9A-417F-9D33-CC84C62ED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D25852-57CA-4C99-BF53-EA6AB6C1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AF2-CA11-4E9C-BC5C-9C384741ACD8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1536E3-D578-489F-A9AF-AC0BA46D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B6D2E4-434D-4776-B49C-7945BECD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5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F645C-FE77-406A-A213-3827619D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BD732-3D71-491E-9119-840088C8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1AE41E-9B1E-420E-80B9-3CACB324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D772-947E-413E-8EAD-06C7C4EBAE67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FA27D2-0DA6-4598-A060-22383A7D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99F66-16C5-4238-9B9E-FF82441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40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03A92-01DB-4A60-95D7-2FE069A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B3270-DD14-4528-952D-900A751D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0CE39-ECB7-4F42-AC38-1F14363F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B3AE-76C2-41DF-A3C5-2946534410DD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F4163-5CC8-47BF-9C6C-D1C243C0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3FA775-EF12-4E3E-B245-26211E0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70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9EF22-E1D4-49EA-8A35-4F76D3EA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1A4D9-23CA-4813-B993-DD5DD7D5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E3445-9F28-4B76-A466-4CB8A3B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6B58E1-363D-4F1A-BF1D-83490E02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1556-6265-44C8-A8FC-61222B7EDF52}" type="datetime1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F4C62E-EA3F-41C3-BB5A-A330AF92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3C4BDC-0900-45AA-9ACA-B018C5C6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6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223C2-36F7-4918-B3DD-7DD5C8F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69B5E-74AC-447A-9576-B15B09EE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DBACE0-E8C1-44F7-8C81-B6CAD021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98125B6-D528-4072-9C74-B11A6C811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DA070D-7B49-4091-B2AF-8840A4C7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0AADAD5-7985-4AAA-9706-EB7EAFD2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2F1F-509F-4D9A-BACB-990EE425A856}" type="datetime1">
              <a:rPr lang="it-IT" smtClean="0"/>
              <a:t>25/06/2021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BA374B-04A2-4CDC-9241-76D440B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78D3BC-DA6F-4C19-903F-075941A0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20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16282-2DAF-43EF-ABF1-107BBB94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F8EFE1-40FA-4C56-9A00-A9AFE0DE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D6E-90CB-496B-AC22-F0C73FC67944}" type="datetime1">
              <a:rPr lang="it-IT" smtClean="0"/>
              <a:t>25/06/2021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71D63F-B91A-45D6-810E-A8658D98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A96C1A-657E-41D4-8824-F0E0231F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8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385CFA-2C3C-4BF1-833A-89035A52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22-4604-48E8-94F7-79EC305657E1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3CA057-EE6C-4FC5-9933-1CC169D3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D5FEC-F873-4575-B231-C7374FA7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9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789E1-56D0-49E5-A1BC-B3DE234B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436BC-6216-4053-B456-122D1AA0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093774-3244-489B-AF88-A4CE807A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021E7D-F223-400F-82B5-0AB879C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5057-1F8C-466B-AF62-DEF76F1AFB88}" type="datetime1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7939C-C410-427F-8362-4BDA0578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D62033-8525-4FA6-9C9B-D6687357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98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123AD8-8A12-4A4D-8932-6AF4FDDB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763D2C-F457-4E4F-BEAA-B2F8FA15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AFA2AD-FED7-47C5-9CD5-2A335C4B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1CA03-AB15-45BD-AED1-86215121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9F2-9A16-40D8-B508-3079FEDA33A6}" type="datetime1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D6F1F8-374F-4E7A-9F10-93D944B2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93A6E4-C677-4C25-8BB5-E9415F98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9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B2612B-C9A5-42D7-99D4-CDB50B3A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128EF-9CEA-4DA9-B499-A737095F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37F74-FD8F-4648-9567-9898431B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6F68-D19E-4582-AD47-296EA9A2658C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81954-BA48-4C7D-9FDD-A2252978C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Assignments: Simulation  |  Speaker: Fabio Capparelli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3CE812-5991-4488-8933-B8AE3527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B2BE-8EA3-4B74-AA0C-BF5735BF1A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mpEngIoT-UnicalStudentsOrg/SB-Simulation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ompEngIoT-UnicalStudentsOrg/SB-Simula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6454941-7190-4B96-B1FA-C9A90C2A8A2E}"/>
              </a:ext>
            </a:extLst>
          </p:cNvPr>
          <p:cNvSpPr/>
          <p:nvPr/>
        </p:nvSpPr>
        <p:spPr>
          <a:xfrm>
            <a:off x="522515" y="1164181"/>
            <a:ext cx="11146970" cy="36625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Master</a:t>
            </a: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degree</a:t>
            </a: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endParaRPr lang="it-IT" altLang="it-IT" i="1" dirty="0">
              <a:latin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Computer Engineering for the Internet of </a:t>
            </a:r>
            <a:r>
              <a:rPr lang="en-US" altLang="it-IT" sz="20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Things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</a:t>
            </a: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</a:t>
            </a:r>
            <a:endParaRPr lang="it-IT" altLang="it-IT" i="1" dirty="0">
              <a:latin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IoT Systems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it-IT" altLang="it-IT" sz="2000" b="1" dirty="0">
              <a:solidFill>
                <a:srgbClr val="000000"/>
              </a:solidFill>
              <a:latin typeface="Trebuchet MS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Project</a:t>
            </a:r>
            <a:endParaRPr lang="it-IT" altLang="it-IT" sz="2000" i="1" dirty="0">
              <a:latin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2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Smart buildings and automation: a proposal for an IoT system to monitor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2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covid-aware cafeterias in a university campus setting.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sz="2400" b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Assignment 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Simulation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1DAF558-802A-464A-9842-D8C93A777C4C}"/>
              </a:ext>
            </a:extLst>
          </p:cNvPr>
          <p:cNvSpPr/>
          <p:nvPr/>
        </p:nvSpPr>
        <p:spPr>
          <a:xfrm>
            <a:off x="419777" y="5524249"/>
            <a:ext cx="2595566" cy="11658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Professors</a:t>
            </a:r>
            <a:endParaRPr lang="it-IT" sz="1400" dirty="0">
              <a:latin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Giancarlo Fortino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Giandomenico Spezzano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Claudio Savaglio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6F09C88-F331-42C0-BD91-8EC470F5B36D}"/>
              </a:ext>
            </a:extLst>
          </p:cNvPr>
          <p:cNvSpPr/>
          <p:nvPr/>
        </p:nvSpPr>
        <p:spPr>
          <a:xfrm>
            <a:off x="9944777" y="5524249"/>
            <a:ext cx="2132923" cy="5995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Speaker</a:t>
            </a:r>
            <a:endParaRPr lang="it-IT"/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Fabio Capparelli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F631C8B-722E-4C5B-8325-243BA87B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1C3D4A2-B6F0-454B-8F23-89EF02B2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703CD28-A566-4AA1-B4ED-89C05AA1B0DF}"/>
              </a:ext>
            </a:extLst>
          </p:cNvPr>
          <p:cNvSpPr/>
          <p:nvPr/>
        </p:nvSpPr>
        <p:spPr>
          <a:xfrm>
            <a:off x="5029538" y="5693819"/>
            <a:ext cx="2132923" cy="5671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GitHub Link</a:t>
            </a:r>
            <a:endParaRPr lang="it-IT" dirty="0"/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400" i="1" dirty="0">
                <a:latin typeface="Trebuchet MS" panose="020B0603020202020204" pitchFamily="34" charset="0"/>
                <a:hlinkClick r:id="rId4"/>
              </a:rPr>
              <a:t>click </a:t>
            </a:r>
            <a:r>
              <a:rPr lang="it-IT" sz="1400" i="1" dirty="0" err="1">
                <a:latin typeface="Trebuchet MS" panose="020B0603020202020204" pitchFamily="34" charset="0"/>
                <a:hlinkClick r:id="rId4"/>
              </a:rPr>
              <a:t>here</a:t>
            </a:r>
            <a:endParaRPr lang="it-IT" sz="14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1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Servers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B07AB9A0-373C-411C-8DE2-42F90F511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20158"/>
              </p:ext>
            </p:extLst>
          </p:nvPr>
        </p:nvGraphicFramePr>
        <p:xfrm>
          <a:off x="400050" y="1906094"/>
          <a:ext cx="3648075" cy="3731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592">
                  <a:extLst>
                    <a:ext uri="{9D8B030D-6E8A-4147-A177-3AD203B41FA5}">
                      <a16:colId xmlns:a16="http://schemas.microsoft.com/office/drawing/2014/main" val="3241096214"/>
                    </a:ext>
                  </a:extLst>
                </a:gridCol>
                <a:gridCol w="2414483">
                  <a:extLst>
                    <a:ext uri="{9D8B030D-6E8A-4147-A177-3AD203B41FA5}">
                      <a16:colId xmlns:a16="http://schemas.microsoft.com/office/drawing/2014/main" val="2604665864"/>
                    </a:ext>
                  </a:extLst>
                </a:gridCol>
              </a:tblGrid>
              <a:tr h="6579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 Servers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8865545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B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3363361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4 [GB]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1674034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16 [GB]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958455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MIPS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90898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# 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367187"/>
                  </a:ext>
                </a:extLst>
              </a:tr>
              <a:tr h="395767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1.5 [GHz]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91389"/>
                  </a:ext>
                </a:extLst>
              </a:tr>
              <a:tr h="395767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32 [Bit]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4873765"/>
                  </a:ext>
                </a:extLst>
              </a:tr>
              <a:tr h="375979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Linux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46352"/>
                  </a:ext>
                </a:extLst>
              </a:tr>
            </a:tbl>
          </a:graphicData>
        </a:graphic>
      </p:graphicFrame>
      <p:graphicFrame>
        <p:nvGraphicFramePr>
          <p:cNvPr id="13" name="Tabella 9">
            <a:extLst>
              <a:ext uri="{FF2B5EF4-FFF2-40B4-BE49-F238E27FC236}">
                <a16:creationId xmlns:a16="http://schemas.microsoft.com/office/drawing/2014/main" id="{67641FE7-194F-4760-81CF-BC6FDF3D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9587"/>
              </p:ext>
            </p:extLst>
          </p:nvPr>
        </p:nvGraphicFramePr>
        <p:xfrm>
          <a:off x="4344044" y="1906094"/>
          <a:ext cx="3648075" cy="373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592">
                  <a:extLst>
                    <a:ext uri="{9D8B030D-6E8A-4147-A177-3AD203B41FA5}">
                      <a16:colId xmlns:a16="http://schemas.microsoft.com/office/drawing/2014/main" val="3241096214"/>
                    </a:ext>
                  </a:extLst>
                </a:gridCol>
                <a:gridCol w="2414483">
                  <a:extLst>
                    <a:ext uri="{9D8B030D-6E8A-4147-A177-3AD203B41FA5}">
                      <a16:colId xmlns:a16="http://schemas.microsoft.com/office/drawing/2014/main" val="2604665864"/>
                    </a:ext>
                  </a:extLst>
                </a:gridCol>
              </a:tblGrid>
              <a:tr h="732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Cloud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Ocean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8865545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 [GB]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1674034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25 [GB]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958455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MIPS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90898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# 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367187"/>
                  </a:ext>
                </a:extLst>
              </a:tr>
              <a:tr h="440798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1.8 [GHz]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91389"/>
                  </a:ext>
                </a:extLst>
              </a:tr>
              <a:tr h="440798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64 [Bit]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4873765"/>
                  </a:ext>
                </a:extLst>
              </a:tr>
              <a:tr h="418759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Linux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46352"/>
                  </a:ext>
                </a:extLst>
              </a:tr>
            </a:tbl>
          </a:graphicData>
        </a:graphic>
      </p:graphicFrame>
      <p:graphicFrame>
        <p:nvGraphicFramePr>
          <p:cNvPr id="14" name="Tabella 9">
            <a:extLst>
              <a:ext uri="{FF2B5EF4-FFF2-40B4-BE49-F238E27FC236}">
                <a16:creationId xmlns:a16="http://schemas.microsoft.com/office/drawing/2014/main" id="{0C88729F-B4FA-4810-BD9E-5C2DD17F5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47542"/>
              </p:ext>
            </p:extLst>
          </p:nvPr>
        </p:nvGraphicFramePr>
        <p:xfrm>
          <a:off x="8288039" y="1906094"/>
          <a:ext cx="3648075" cy="373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592">
                  <a:extLst>
                    <a:ext uri="{9D8B030D-6E8A-4147-A177-3AD203B41FA5}">
                      <a16:colId xmlns:a16="http://schemas.microsoft.com/office/drawing/2014/main" val="3241096214"/>
                    </a:ext>
                  </a:extLst>
                </a:gridCol>
                <a:gridCol w="2414483">
                  <a:extLst>
                    <a:ext uri="{9D8B030D-6E8A-4147-A177-3AD203B41FA5}">
                      <a16:colId xmlns:a16="http://schemas.microsoft.com/office/drawing/2014/main" val="2604665864"/>
                    </a:ext>
                  </a:extLst>
                </a:gridCol>
              </a:tblGrid>
              <a:tr h="732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Cloud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Ocean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8865545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16 [GB]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1674034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 [TB]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958455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MIPS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4500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90898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# 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367187"/>
                  </a:ext>
                </a:extLst>
              </a:tr>
              <a:tr h="440798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3.6 [GHz]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91389"/>
                  </a:ext>
                </a:extLst>
              </a:tr>
              <a:tr h="440798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64 [Bit]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4873765"/>
                  </a:ext>
                </a:extLst>
              </a:tr>
              <a:tr h="418759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Linux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4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2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11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Tasks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1E1622A4-DFFA-4FAC-9BA8-86D70D762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22277"/>
              </p:ext>
            </p:extLst>
          </p:nvPr>
        </p:nvGraphicFramePr>
        <p:xfrm>
          <a:off x="888407" y="1988231"/>
          <a:ext cx="10360615" cy="34327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07168">
                  <a:extLst>
                    <a:ext uri="{9D8B030D-6E8A-4147-A177-3AD203B41FA5}">
                      <a16:colId xmlns:a16="http://schemas.microsoft.com/office/drawing/2014/main" val="10318246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6766996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603695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50147491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24483439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16851660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96313352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79676508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134694222"/>
                    </a:ext>
                  </a:extLst>
                </a:gridCol>
                <a:gridCol w="1057272">
                  <a:extLst>
                    <a:ext uri="{9D8B030D-6E8A-4147-A177-3AD203B41FA5}">
                      <a16:colId xmlns:a16="http://schemas.microsoft.com/office/drawing/2014/main" val="3472870966"/>
                    </a:ext>
                  </a:extLst>
                </a:gridCol>
              </a:tblGrid>
              <a:tr h="729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Tasks</a:t>
                      </a:r>
                      <a:endParaRPr lang="it-IT" sz="1400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Cloud Probability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b="1" i="1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Poisson</a:t>
                      </a:r>
                      <a:br>
                        <a:rPr lang="it-IT" sz="1400" b="1" i="1" dirty="0">
                          <a:solidFill>
                            <a:srgbClr val="7B7B7B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400" b="1" i="1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Interarival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Active Period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Idle</a:t>
                      </a:r>
                      <a:br>
                        <a:rPr lang="it-IT" sz="1400" b="1" i="1" dirty="0">
                          <a:effectLst/>
                          <a:latin typeface="Trebuchet MS" panose="020B0603020202020204" pitchFamily="34" charset="0"/>
                        </a:rPr>
                      </a:b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Period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Data </a:t>
                      </a:r>
                      <a:b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</a:b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Upload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Data</a:t>
                      </a:r>
                      <a:b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</a:b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Download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Task</a:t>
                      </a:r>
                      <a:b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</a:b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Length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2160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Tensorflow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1.3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1198.7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4 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0.37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4550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128408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Forward Parameter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0.2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299.8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0.05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0.37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1500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0958981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Information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100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0.1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119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300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4631844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effectLst/>
                          <a:latin typeface="Trebuchet MS" panose="020B0603020202020204" pitchFamily="34" charset="0"/>
                        </a:rPr>
                        <a:t>Covid Monitoring</a:t>
                      </a:r>
                      <a:endParaRPr lang="it-IT" sz="1400" b="1" i="1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100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0.4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4.6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1200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789340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it-IT" sz="140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latin typeface="Trebuchet MS" panose="020B0603020202020204" pitchFamily="34" charset="0"/>
                        </a:rPr>
                        <a:t>%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solidFill>
                            <a:srgbClr val="7B7B7B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latin typeface="Trebuchet MS" panose="020B0603020202020204" pitchFamily="34" charset="0"/>
                        </a:rPr>
                        <a:t>Sec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latin typeface="Trebuchet MS" panose="020B0603020202020204" pitchFamily="34" charset="0"/>
                        </a:rPr>
                        <a:t>Sec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latin typeface="Trebuchet MS" panose="020B0603020202020204" pitchFamily="34" charset="0"/>
                        </a:rPr>
                        <a:t>Kbyte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latin typeface="Trebuchet MS" panose="020B0603020202020204" pitchFamily="34" charset="0"/>
                        </a:rPr>
                        <a:t>Kbyte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latin typeface="Trebuchet MS" panose="020B0603020202020204" pitchFamily="34" charset="0"/>
                        </a:rPr>
                        <a:t>MI</a:t>
                      </a:r>
                      <a:endParaRPr lang="it-IT" sz="1400" dirty="0">
                        <a:solidFill>
                          <a:srgbClr val="7B7B7B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67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09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2" y="6151033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12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C8E7E80-19FB-4CF4-BBF0-1D0BAD5DC396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C837AB4-1141-4647-9871-6599B57B0D1B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Results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Tasks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E270356-ADF1-4E75-8D23-2062D0641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171986"/>
              </p:ext>
            </p:extLst>
          </p:nvPr>
        </p:nvGraphicFramePr>
        <p:xfrm>
          <a:off x="595313" y="2250259"/>
          <a:ext cx="5500687" cy="318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11060EB9-B1D6-487D-966D-6FA9DD656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024796"/>
              </p:ext>
            </p:extLst>
          </p:nvPr>
        </p:nvGraphicFramePr>
        <p:xfrm>
          <a:off x="5953126" y="2281246"/>
          <a:ext cx="5990544" cy="3157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429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2" y="6151033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13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C8E7E80-19FB-4CF4-BBF0-1D0BAD5DC396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827BC8FA-A2E7-43D1-83DC-606E846D1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546669"/>
              </p:ext>
            </p:extLst>
          </p:nvPr>
        </p:nvGraphicFramePr>
        <p:xfrm>
          <a:off x="217458" y="1525424"/>
          <a:ext cx="4154686" cy="2600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12C6869-B938-4D0E-B776-EB2A486EE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301237"/>
              </p:ext>
            </p:extLst>
          </p:nvPr>
        </p:nvGraphicFramePr>
        <p:xfrm>
          <a:off x="3993953" y="3663637"/>
          <a:ext cx="4154686" cy="2600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0987CAD6-D979-4FB3-B50B-D7C6A0075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325918"/>
              </p:ext>
            </p:extLst>
          </p:nvPr>
        </p:nvGraphicFramePr>
        <p:xfrm>
          <a:off x="7868651" y="1544977"/>
          <a:ext cx="4154686" cy="270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ttangolo 15">
            <a:extLst>
              <a:ext uri="{FF2B5EF4-FFF2-40B4-BE49-F238E27FC236}">
                <a16:creationId xmlns:a16="http://schemas.microsoft.com/office/drawing/2014/main" id="{5C172B56-4CBE-4E89-A7A8-8AA6B6F54D5C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Results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3991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2" y="6151033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14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C8E7E80-19FB-4CF4-BBF0-1D0BAD5DC396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C837AB4-1141-4647-9871-6599B57B0D1B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Timing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E270356-ADF1-4E75-8D23-2062D0641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111766"/>
              </p:ext>
            </p:extLst>
          </p:nvPr>
        </p:nvGraphicFramePr>
        <p:xfrm>
          <a:off x="333374" y="1919627"/>
          <a:ext cx="5553076" cy="352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B748B045-F52C-4DEE-A43D-F993577D5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02167"/>
              </p:ext>
            </p:extLst>
          </p:nvPr>
        </p:nvGraphicFramePr>
        <p:xfrm>
          <a:off x="6400118" y="1906093"/>
          <a:ext cx="5553076" cy="353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1110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2" y="6151033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15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C8E7E80-19FB-4CF4-BBF0-1D0BAD5DC396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C837AB4-1141-4647-9871-6599B57B0D1B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Timing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E270356-ADF1-4E75-8D23-2062D0641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354211"/>
              </p:ext>
            </p:extLst>
          </p:nvPr>
        </p:nvGraphicFramePr>
        <p:xfrm>
          <a:off x="2182" y="1050937"/>
          <a:ext cx="4131668" cy="281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EBDA233-C503-4EB0-B8AB-6C836889E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243756"/>
              </p:ext>
            </p:extLst>
          </p:nvPr>
        </p:nvGraphicFramePr>
        <p:xfrm>
          <a:off x="3709095" y="3427211"/>
          <a:ext cx="4724401" cy="268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EB6F5A71-B9CA-488A-92DF-35F38E16B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819767"/>
              </p:ext>
            </p:extLst>
          </p:nvPr>
        </p:nvGraphicFramePr>
        <p:xfrm>
          <a:off x="7940284" y="1078789"/>
          <a:ext cx="4200125" cy="281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7067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2" y="6151033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16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C8E7E80-19FB-4CF4-BBF0-1D0BAD5DC396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C837AB4-1141-4647-9871-6599B57B0D1B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Usage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E270356-ADF1-4E75-8D23-2062D0641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30221"/>
              </p:ext>
            </p:extLst>
          </p:nvPr>
        </p:nvGraphicFramePr>
        <p:xfrm>
          <a:off x="511134" y="2157581"/>
          <a:ext cx="5203866" cy="3339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F575FC9-F651-48A5-929B-3F87F9DA7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231258"/>
              </p:ext>
            </p:extLst>
          </p:nvPr>
        </p:nvGraphicFramePr>
        <p:xfrm>
          <a:off x="6071296" y="2157581"/>
          <a:ext cx="5426074" cy="3339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681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2" y="6151033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17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C8E7E80-19FB-4CF4-BBF0-1D0BAD5DC396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E270356-ADF1-4E75-8D23-2062D0641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899902"/>
              </p:ext>
            </p:extLst>
          </p:nvPr>
        </p:nvGraphicFramePr>
        <p:xfrm>
          <a:off x="7515225" y="1052816"/>
          <a:ext cx="4548188" cy="291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833B9F3F-E3B2-49A9-9D66-19AE2D00A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318"/>
              </p:ext>
            </p:extLst>
          </p:nvPr>
        </p:nvGraphicFramePr>
        <p:xfrm>
          <a:off x="3590033" y="3479982"/>
          <a:ext cx="4962525" cy="285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0480C93-E04E-4AC9-8E39-372479711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500630"/>
              </p:ext>
            </p:extLst>
          </p:nvPr>
        </p:nvGraphicFramePr>
        <p:xfrm>
          <a:off x="-1786" y="1009536"/>
          <a:ext cx="4404634" cy="298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7A010500-DB72-452C-AB4D-A3DD3B2B6430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99691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315C-3706-477A-A801-27409107F378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 dirty="0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18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BC5C834-304B-436E-81CA-64086F68D11F}"/>
              </a:ext>
            </a:extLst>
          </p:cNvPr>
          <p:cNvSpPr/>
          <p:nvPr/>
        </p:nvSpPr>
        <p:spPr>
          <a:xfrm>
            <a:off x="1863241" y="2993624"/>
            <a:ext cx="8465517" cy="8707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it-IT" sz="4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THANKS FOR THE ATTENTION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A682EA5-07D5-447C-9A7C-9180809062AF}"/>
              </a:ext>
            </a:extLst>
          </p:cNvPr>
          <p:cNvSpPr/>
          <p:nvPr/>
        </p:nvSpPr>
        <p:spPr>
          <a:xfrm>
            <a:off x="5029537" y="3969794"/>
            <a:ext cx="2132923" cy="5671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GitHub Link</a:t>
            </a:r>
            <a:endParaRPr lang="it-IT" dirty="0"/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400" i="1" dirty="0">
                <a:latin typeface="Trebuchet MS" panose="020B0603020202020204" pitchFamily="34" charset="0"/>
                <a:hlinkClick r:id="rId4"/>
              </a:rPr>
              <a:t>click </a:t>
            </a:r>
            <a:r>
              <a:rPr lang="it-IT" sz="1400" i="1" dirty="0" err="1">
                <a:latin typeface="Trebuchet MS" panose="020B0603020202020204" pitchFamily="34" charset="0"/>
                <a:hlinkClick r:id="rId4"/>
              </a:rPr>
              <a:t>here</a:t>
            </a:r>
            <a:endParaRPr lang="it-IT" sz="14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2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58678" y="1588894"/>
            <a:ext cx="8274642" cy="3133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Simulator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EdgeCloudSim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altLang="it-IT" sz="2400" b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Built on top of CloudSim, that is a simulator for Cloud Computing</a:t>
            </a:r>
            <a:endParaRPr lang="en-US" altLang="it-IT" sz="32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Allow simulation on both Edge and Cloud environment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Uses three simple configuration files and it is based on ScenarioFactory design pattern</a:t>
            </a:r>
            <a:endParaRPr lang="en-US" altLang="it-IT" sz="8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Allow mobility of devices and Edge Servers Orchestration</a:t>
            </a:r>
            <a:endParaRPr lang="en-US" altLang="it-IT" sz="32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Written in Java</a:t>
            </a:r>
            <a:endParaRPr lang="en-US" altLang="it-IT" sz="8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3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70602C4-24CC-4195-AE84-5303D3CE0E89}"/>
              </a:ext>
            </a:extLst>
          </p:cNvPr>
          <p:cNvSpPr/>
          <p:nvPr/>
        </p:nvSpPr>
        <p:spPr>
          <a:xfrm>
            <a:off x="4928280" y="1009536"/>
            <a:ext cx="2335087" cy="426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Tasks</a:t>
            </a:r>
            <a:endParaRPr lang="en-US" altLang="it-IT" sz="2400" b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B46412-B31A-4693-86E3-EEC4C8B8061C}"/>
              </a:ext>
            </a:extLst>
          </p:cNvPr>
          <p:cNvSpPr txBox="1"/>
          <p:nvPr/>
        </p:nvSpPr>
        <p:spPr>
          <a:xfrm>
            <a:off x="664826" y="1766487"/>
            <a:ext cx="11062983" cy="392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Trebuchet MS" panose="020B0603020202020204" pitchFamily="34" charset="0"/>
              </a:rPr>
              <a:t>We considered four principal tasks: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b="0" i="0" u="none" strike="noStrike" baseline="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1" u="sng" strike="noStrike" baseline="0" dirty="0">
                <a:latin typeface="Trebuchet MS" panose="020B0603020202020204" pitchFamily="34" charset="0"/>
              </a:rPr>
              <a:t>Tensorflow task</a:t>
            </a:r>
            <a:r>
              <a:rPr lang="en-US" sz="2000" b="1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en-US" sz="1600" b="0" i="0" u="none" strike="noStrike" baseline="0" dirty="0">
                <a:latin typeface="Trebuchet MS" panose="020B0603020202020204" pitchFamily="34" charset="0"/>
              </a:rPr>
              <a:t>that runs when the devices will be offline and the values of temperature and humidity will be predicted (it runs only on the edge in the reality);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1" u="sng" strike="noStrike" baseline="0" dirty="0">
                <a:latin typeface="Trebuchet MS" panose="020B0603020202020204" pitchFamily="34" charset="0"/>
              </a:rPr>
              <a:t>Forward Parameter task</a:t>
            </a:r>
            <a:r>
              <a:rPr lang="en-US" sz="2000" b="1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en-US" sz="1600" b="0" i="0" u="none" strike="noStrike" baseline="0" dirty="0">
                <a:latin typeface="Trebuchet MS" panose="020B0603020202020204" pitchFamily="34" charset="0"/>
              </a:rPr>
              <a:t>used for forwarding the temperature and humidity values periodically when the devices are online (it runs only on the edge in the reality);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1" u="sng" strike="noStrike" baseline="0" dirty="0">
                <a:latin typeface="Trebuchet MS" panose="020B0603020202020204" pitchFamily="34" charset="0"/>
              </a:rPr>
              <a:t>Information task</a:t>
            </a:r>
            <a:r>
              <a:rPr lang="en-US" sz="2000" b="1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en-US" sz="1600" b="0" i="0" u="none" strike="noStrike" baseline="0" dirty="0">
                <a:latin typeface="Trebuchet MS" panose="020B0603020202020204" pitchFamily="34" charset="0"/>
              </a:rPr>
              <a:t>used for emulating the smart information service to send notification to the current state of the cafeteria to the users (it runs only on the cloud in the reality),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1" u="sng" strike="noStrike" baseline="0" dirty="0">
                <a:latin typeface="Trebuchet MS" panose="020B0603020202020204" pitchFamily="34" charset="0"/>
              </a:rPr>
              <a:t>Covid Monitoring task</a:t>
            </a:r>
            <a:r>
              <a:rPr lang="en-US" sz="2000" b="1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en-US" sz="1600" b="0" i="0" u="none" strike="noStrike" baseline="0" dirty="0">
                <a:latin typeface="Trebuchet MS" panose="020B0603020202020204" pitchFamily="34" charset="0"/>
              </a:rPr>
              <a:t>used for emulating the decision-making algorithm for controlling the covid risk and send alerts to the administrator of cafeterias (it runs only on the cloud in the reality).</a:t>
            </a: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4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15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Scenarios</a:t>
            </a: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altLang="it-IT" sz="2400" b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578A1AC-0350-4247-A9FC-E72D94BB29A9}"/>
              </a:ext>
            </a:extLst>
          </p:cNvPr>
          <p:cNvSpPr/>
          <p:nvPr/>
        </p:nvSpPr>
        <p:spPr>
          <a:xfrm>
            <a:off x="1412619" y="1775225"/>
            <a:ext cx="2479873" cy="411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b="1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Scenario_1</a:t>
            </a: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 runs: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Tensorflow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Forward Parameter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Cloud runs: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Covid Monitoring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1400" b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2-Tier + patch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1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N.B.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1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EdgeCloudSim has been patched to allow as to link the edge with the cloud.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05E2FFD-41BC-4359-8E34-CC11DC326810}"/>
              </a:ext>
            </a:extLst>
          </p:cNvPr>
          <p:cNvSpPr/>
          <p:nvPr/>
        </p:nvSpPr>
        <p:spPr>
          <a:xfrm>
            <a:off x="4831360" y="1775225"/>
            <a:ext cx="2479873" cy="30801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b="1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Scenario_2</a:t>
            </a: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 runs: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Cloud runs: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Tensorflow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Forward Parameter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Covid Monitoring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it-IT" sz="1400" b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2-Tier</a:t>
            </a: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0CEF6FA-BA1E-4F41-A6F6-7EB24BAB75A1}"/>
              </a:ext>
            </a:extLst>
          </p:cNvPr>
          <p:cNvSpPr/>
          <p:nvPr/>
        </p:nvSpPr>
        <p:spPr>
          <a:xfrm>
            <a:off x="8250101" y="1775225"/>
            <a:ext cx="2479873" cy="30801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b="1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Scenario_3</a:t>
            </a: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 runs</a:t>
            </a: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Tensorflow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Forward Parameter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Covid Monitoring task.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Cloud runs</a:t>
            </a: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it-IT" sz="1400" b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1-Tier</a:t>
            </a: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5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15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Scenarios</a:t>
            </a: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altLang="it-IT" sz="2400" b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578A1AC-0350-4247-A9FC-E72D94BB29A9}"/>
              </a:ext>
            </a:extLst>
          </p:cNvPr>
          <p:cNvSpPr/>
          <p:nvPr/>
        </p:nvSpPr>
        <p:spPr>
          <a:xfrm>
            <a:off x="3278043" y="1789145"/>
            <a:ext cx="2479873" cy="411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b="1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Scenario_4</a:t>
            </a: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12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[Much powerful cloud]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altLang="it-IT" sz="1200" u="sng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 runs: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Tensorflow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Forward Parameter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Cloud runs: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Covid Monitoring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1400" b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2-Tier + patch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1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N.B.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1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EdgeCloudSim has been patched to allow as to link the edge with the cloud.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05E2FFD-41BC-4359-8E34-CC11DC326810}"/>
              </a:ext>
            </a:extLst>
          </p:cNvPr>
          <p:cNvSpPr/>
          <p:nvPr/>
        </p:nvSpPr>
        <p:spPr>
          <a:xfrm>
            <a:off x="6696784" y="1789145"/>
            <a:ext cx="2479873" cy="3062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b="1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Scenario_5</a:t>
            </a:r>
            <a:endParaRPr lang="en-US" altLang="it-IT" sz="24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12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[Much powerful cloud]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altLang="it-IT" sz="1100" b="1" i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Edge runs: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Cloud runs: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Tensorflow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Forward Parameter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 task;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altLang="it-IT" sz="1400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Covid Monitoring task.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it-IT" sz="1400" b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2-Tier</a:t>
            </a:r>
            <a:r>
              <a:rPr lang="en-US" altLang="it-IT" sz="1400" i="1" u="sng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altLang="it-IT" sz="1400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6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Scenario_1 &amp; Scenario_4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Topology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6A231C4-A1CE-45F4-986F-4F2ED3222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21" y="1499710"/>
            <a:ext cx="9487949" cy="44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7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Scenario_2 &amp; Scenario_5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Topology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A2E2939-8F66-49D4-BDF3-05C5A0E7D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8" y="1492653"/>
            <a:ext cx="9513116" cy="44238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4507A89-0E14-448C-AFDE-E9F22B41A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1" y="5463997"/>
            <a:ext cx="1177138" cy="18435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95664FC-7B8F-44BF-8488-55F0F56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5463997"/>
            <a:ext cx="996950" cy="18435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9CE74D1-C6CA-45E3-A1EF-9F73C1F55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590" y="5464089"/>
            <a:ext cx="794660" cy="1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8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Scenario_3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Topology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8FE59FC-D876-4115-B1FC-39E0BD1C7D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9"/>
          <a:stretch/>
        </p:blipFill>
        <p:spPr>
          <a:xfrm>
            <a:off x="409575" y="1903851"/>
            <a:ext cx="11782425" cy="36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A5813D-D6E3-4AC7-8B92-2E15E0F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4F0E-85FA-42B1-B39A-F7141F83FC3A}" type="datetime1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8549FA-3DAE-4EBE-AAE0-AD36A29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5343" y="6356350"/>
            <a:ext cx="6161314" cy="365125"/>
          </a:xfrm>
        </p:spPr>
        <p:txBody>
          <a:bodyPr/>
          <a:lstStyle/>
          <a:p>
            <a:r>
              <a:rPr lang="en-US"/>
              <a:t>Assignments: Simulation  |  Speaker: Fabio Capparelli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44F-5508-44DF-8EDF-23EA3B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2BE-8EA3-4B74-AA0C-BF5735BF1A67}" type="slidenum">
              <a:rPr lang="it-IT" smtClean="0"/>
              <a:t>9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B7986-60EB-4AA7-96C4-6A2B3AC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CAD90-A795-4866-BD80-87B99E09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DC2963F-62EE-46DB-BEC7-C33756B3CDE8}"/>
              </a:ext>
            </a:extLst>
          </p:cNvPr>
          <p:cNvSpPr/>
          <p:nvPr/>
        </p:nvSpPr>
        <p:spPr>
          <a:xfrm>
            <a:off x="4928632" y="251487"/>
            <a:ext cx="2334735" cy="611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it-IT" sz="32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Simulation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0CE35A-F088-42CC-B9BC-2D080FA00661}"/>
              </a:ext>
            </a:extLst>
          </p:cNvPr>
          <p:cNvSpPr/>
          <p:nvPr/>
        </p:nvSpPr>
        <p:spPr>
          <a:xfrm>
            <a:off x="1933975" y="837474"/>
            <a:ext cx="8274642" cy="4826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it-IT" sz="20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Scenarios </a:t>
            </a:r>
            <a:r>
              <a:rPr lang="en-US" altLang="it-IT" sz="2000" i="1" dirty="0">
                <a:solidFill>
                  <a:srgbClr val="000000"/>
                </a:solidFill>
                <a:latin typeface="Garamond" panose="020204040303010108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→ </a:t>
            </a:r>
            <a:r>
              <a:rPr lang="en-US" altLang="it-IT" sz="24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Parameters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B07AB9A0-373C-411C-8DE2-42F90F511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36972"/>
              </p:ext>
            </p:extLst>
          </p:nvPr>
        </p:nvGraphicFramePr>
        <p:xfrm>
          <a:off x="333374" y="1906093"/>
          <a:ext cx="4067176" cy="3731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459">
                  <a:extLst>
                    <a:ext uri="{9D8B030D-6E8A-4147-A177-3AD203B41FA5}">
                      <a16:colId xmlns:a16="http://schemas.microsoft.com/office/drawing/2014/main" val="3241096214"/>
                    </a:ext>
                  </a:extLst>
                </a:gridCol>
                <a:gridCol w="2214717">
                  <a:extLst>
                    <a:ext uri="{9D8B030D-6E8A-4147-A177-3AD203B41FA5}">
                      <a16:colId xmlns:a16="http://schemas.microsoft.com/office/drawing/2014/main" val="2604665864"/>
                    </a:ext>
                  </a:extLst>
                </a:gridCol>
              </a:tblGrid>
              <a:tr h="6579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General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865545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Simulation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 [Hours]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3363361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MIN mobile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1674034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MAX mobile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1530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958455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Variability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306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90898"/>
                  </a:ext>
                </a:extLst>
              </a:tr>
              <a:tr h="381201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Simulation scenarios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1_TIER/2_TIER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367187"/>
                  </a:ext>
                </a:extLst>
              </a:tr>
              <a:tr h="395767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Attractiveness L1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20 [Min]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91389"/>
                  </a:ext>
                </a:extLst>
              </a:tr>
              <a:tr h="395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Attractiveness 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35 [min]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4873765"/>
                  </a:ext>
                </a:extLst>
              </a:tr>
              <a:tr h="375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Attractiveness L3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50 [min]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46352"/>
                  </a:ext>
                </a:extLst>
              </a:tr>
            </a:tbl>
          </a:graphicData>
        </a:graphic>
      </p:graphicFrame>
      <p:graphicFrame>
        <p:nvGraphicFramePr>
          <p:cNvPr id="13" name="Tabella 9">
            <a:extLst>
              <a:ext uri="{FF2B5EF4-FFF2-40B4-BE49-F238E27FC236}">
                <a16:creationId xmlns:a16="http://schemas.microsoft.com/office/drawing/2014/main" id="{67641FE7-194F-4760-81CF-BC6FDF3D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21375"/>
              </p:ext>
            </p:extLst>
          </p:nvPr>
        </p:nvGraphicFramePr>
        <p:xfrm>
          <a:off x="4606627" y="1907186"/>
          <a:ext cx="3571875" cy="3731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23">
                  <a:extLst>
                    <a:ext uri="{9D8B030D-6E8A-4147-A177-3AD203B41FA5}">
                      <a16:colId xmlns:a16="http://schemas.microsoft.com/office/drawing/2014/main" val="3241096214"/>
                    </a:ext>
                  </a:extLst>
                </a:gridCol>
                <a:gridCol w="1867552">
                  <a:extLst>
                    <a:ext uri="{9D8B030D-6E8A-4147-A177-3AD203B41FA5}">
                      <a16:colId xmlns:a16="http://schemas.microsoft.com/office/drawing/2014/main" val="2604665864"/>
                    </a:ext>
                  </a:extLst>
                </a:gridCol>
              </a:tblGrid>
              <a:tr h="8254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Attractiveness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865545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latin typeface="Trebuchet MS" panose="020B0603020202020204" pitchFamily="34" charset="0"/>
                        </a:rPr>
                        <a:t>Polifunzionale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1674034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latin typeface="Trebuchet MS" panose="020B0603020202020204" pitchFamily="34" charset="0"/>
                        </a:rPr>
                        <a:t>Maisonettes_A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958455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latin typeface="Trebuchet MS" panose="020B0603020202020204" pitchFamily="34" charset="0"/>
                        </a:rPr>
                        <a:t>Maisonettes_B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90898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latin typeface="Trebuchet MS" panose="020B0603020202020204" pitchFamily="34" charset="0"/>
                        </a:rPr>
                        <a:t>Martensson_A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367187"/>
                  </a:ext>
                </a:extLst>
              </a:tr>
              <a:tr h="496519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latin typeface="Trebuchet MS" panose="020B0603020202020204" pitchFamily="34" charset="0"/>
                        </a:rPr>
                        <a:t>Martensson_B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91389"/>
                  </a:ext>
                </a:extLst>
              </a:tr>
              <a:tr h="496519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Vermicelli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73765"/>
                  </a:ext>
                </a:extLst>
              </a:tr>
            </a:tbl>
          </a:graphicData>
        </a:graphic>
      </p:graphicFrame>
      <p:graphicFrame>
        <p:nvGraphicFramePr>
          <p:cNvPr id="15" name="Tabella 9">
            <a:extLst>
              <a:ext uri="{FF2B5EF4-FFF2-40B4-BE49-F238E27FC236}">
                <a16:creationId xmlns:a16="http://schemas.microsoft.com/office/drawing/2014/main" id="{228D6881-0FDE-480D-B744-7CB214EE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55767"/>
              </p:ext>
            </p:extLst>
          </p:nvPr>
        </p:nvGraphicFramePr>
        <p:xfrm>
          <a:off x="8384579" y="1906094"/>
          <a:ext cx="3648074" cy="3731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645">
                  <a:extLst>
                    <a:ext uri="{9D8B030D-6E8A-4147-A177-3AD203B41FA5}">
                      <a16:colId xmlns:a16="http://schemas.microsoft.com/office/drawing/2014/main" val="3241096214"/>
                    </a:ext>
                  </a:extLst>
                </a:gridCol>
                <a:gridCol w="1850429">
                  <a:extLst>
                    <a:ext uri="{9D8B030D-6E8A-4147-A177-3AD203B41FA5}">
                      <a16:colId xmlns:a16="http://schemas.microsoft.com/office/drawing/2014/main" val="466112842"/>
                    </a:ext>
                  </a:extLst>
                </a:gridCol>
              </a:tblGrid>
              <a:tr h="8254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65545"/>
                  </a:ext>
                </a:extLst>
              </a:tr>
              <a:tr h="4782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Trebuchet MS" panose="020B0603020202020204" pitchFamily="34" charset="0"/>
                        </a:rPr>
                        <a:t>WAN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74034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Propagation delay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rebuchet MS" panose="020B0603020202020204" pitchFamily="34" charset="0"/>
                        </a:rPr>
                        <a:t>0.1 sec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958455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Bandwidth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ebuchet MS" panose="020B0603020202020204" pitchFamily="34" charset="0"/>
                        </a:rPr>
                        <a:t>15 [Mbps]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90898"/>
                  </a:ext>
                </a:extLst>
              </a:tr>
              <a:tr h="4782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67187"/>
                  </a:ext>
                </a:extLst>
              </a:tr>
              <a:tr h="496519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Internal delay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rebuchet MS" panose="020B0603020202020204" pitchFamily="34" charset="0"/>
                        </a:rPr>
                        <a:t>0.005 sec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91389"/>
                  </a:ext>
                </a:extLst>
              </a:tr>
              <a:tr h="496519"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rebuchet MS" panose="020B0603020202020204" pitchFamily="34" charset="0"/>
                        </a:rPr>
                        <a:t>Bandwidth (baud)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ebuchet MS" panose="020B0603020202020204" pitchFamily="34" charset="0"/>
                        </a:rPr>
                        <a:t>1 [Mbps]</a:t>
                      </a:r>
                      <a:endParaRPr lang="en-US" sz="1400" i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7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25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1020</Words>
  <Application>Microsoft Office PowerPoint</Application>
  <PresentationFormat>Widescreen</PresentationFormat>
  <Paragraphs>373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Trebuchet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CAPPARELLI</dc:creator>
  <cp:lastModifiedBy>FABIO CAPPARELLI</cp:lastModifiedBy>
  <cp:revision>72</cp:revision>
  <dcterms:created xsi:type="dcterms:W3CDTF">2021-06-24T09:10:27Z</dcterms:created>
  <dcterms:modified xsi:type="dcterms:W3CDTF">2021-06-25T10:24:00Z</dcterms:modified>
</cp:coreProperties>
</file>