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CF1D-689D-48DF-AE57-A19867767469}" type="datetimeFigureOut">
              <a:rPr lang="en-US" smtClean="0"/>
              <a:t>11-Dec-16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2F46C-A249-4C5C-8077-2973821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F46C-A249-4C5C-8077-2973821A3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Logan Peng, CompPhon Blitz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Non-adjacent </a:t>
            </a:r>
            <a:r>
              <a:rPr lang="en-US" sz="4000" dirty="0" err="1" smtClean="0"/>
              <a:t>Reduplicant</a:t>
            </a:r>
            <a:r>
              <a:rPr lang="en-US" sz="4000" dirty="0" smtClean="0"/>
              <a:t> </a:t>
            </a:r>
            <a:r>
              <a:rPr lang="en-US" sz="4000" dirty="0" err="1" smtClean="0"/>
              <a:t>Infixation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-- Suspecting or sustaining a </a:t>
            </a:r>
            <a:r>
              <a:rPr lang="en-US" sz="2800" dirty="0" err="1" smtClean="0"/>
              <a:t>subsequential</a:t>
            </a:r>
            <a:r>
              <a:rPr lang="en-US" sz="2800" dirty="0" smtClean="0"/>
              <a:t> analysis?</a:t>
            </a:r>
          </a:p>
          <a:p>
            <a:pPr algn="r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1900" dirty="0" smtClean="0"/>
              <a:t>Logan Peng</a:t>
            </a:r>
          </a:p>
          <a:p>
            <a:pPr algn="r"/>
            <a:r>
              <a:rPr lang="en-US" sz="1900" dirty="0" smtClean="0"/>
              <a:t>12  December 2016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101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1366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Backgrounds: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4179"/>
            <a:ext cx="8915400" cy="49688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Adjacent reduplication is Strictly-local (SL) (</a:t>
            </a:r>
            <a:r>
              <a:rPr lang="en-US" sz="2000" dirty="0" err="1" smtClean="0"/>
              <a:t>Chandlee</a:t>
            </a:r>
            <a:r>
              <a:rPr lang="en-US" sz="2000" dirty="0" smtClean="0"/>
              <a:t> &amp; Heinz 2012, </a:t>
            </a:r>
            <a:r>
              <a:rPr lang="en-US" sz="2000" dirty="0" err="1" smtClean="0"/>
              <a:t>Chandlee</a:t>
            </a:r>
            <a:r>
              <a:rPr lang="en-US" sz="2000" dirty="0" smtClean="0"/>
              <a:t> 2014).</a:t>
            </a:r>
          </a:p>
          <a:p>
            <a:pPr lvl="2"/>
            <a:r>
              <a:rPr lang="en-US" sz="1600" dirty="0" smtClean="0"/>
              <a:t>non-adjacent reduplication = nonlocal reduplication (</a:t>
            </a:r>
            <a:r>
              <a:rPr lang="en-US" sz="1600" dirty="0" err="1" smtClean="0"/>
              <a:t>Chandlee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smtClean="0"/>
              <a:t>nonlocal suffixation  ≈ opposite-edge reduplication (</a:t>
            </a:r>
            <a:r>
              <a:rPr lang="en-US" sz="1600" dirty="0" err="1" smtClean="0"/>
              <a:t>Inkelas</a:t>
            </a:r>
            <a:r>
              <a:rPr lang="en-US" sz="1600" dirty="0" smtClean="0"/>
              <a:t> &amp; </a:t>
            </a:r>
            <a:r>
              <a:rPr lang="en-US" sz="1600" dirty="0" err="1" smtClean="0"/>
              <a:t>Zoll</a:t>
            </a:r>
            <a:r>
              <a:rPr lang="en-US" sz="1600" dirty="0" smtClean="0"/>
              <a:t> 2005) 					</a:t>
            </a:r>
            <a:r>
              <a:rPr lang="en-US" sz="1600" dirty="0"/>
              <a:t>	</a:t>
            </a:r>
            <a:r>
              <a:rPr lang="en-US" sz="1600" dirty="0" smtClean="0"/>
              <a:t>	≈ wrong-side reduplication (</a:t>
            </a:r>
            <a:r>
              <a:rPr lang="en-US" sz="1600" dirty="0" err="1" smtClean="0"/>
              <a:t>Kusmer</a:t>
            </a:r>
            <a:r>
              <a:rPr lang="en-US" sz="1600" dirty="0" smtClean="0"/>
              <a:t> &amp; Hauser 2016);  </a:t>
            </a:r>
            <a:endParaRPr lang="en-US" sz="1600" dirty="0"/>
          </a:p>
          <a:p>
            <a:r>
              <a:rPr lang="en-US" sz="2000" dirty="0" smtClean="0"/>
              <a:t>Two major subtypes of nonadjacent reduplication frequently discussed:</a:t>
            </a:r>
          </a:p>
          <a:p>
            <a:pPr lvl="1"/>
            <a:r>
              <a:rPr lang="en-US" sz="1800" dirty="0" err="1" smtClean="0"/>
              <a:t>Suffixal</a:t>
            </a:r>
            <a:r>
              <a:rPr lang="en-US" sz="1800" dirty="0" smtClean="0"/>
              <a:t>: -C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VC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in Koryak (2014) and </a:t>
            </a:r>
            <a:r>
              <a:rPr lang="en-US" sz="1800" dirty="0" err="1" smtClean="0"/>
              <a:t>Chukchee</a:t>
            </a:r>
            <a:r>
              <a:rPr lang="en-US" sz="1800" dirty="0" smtClean="0"/>
              <a:t> (2003);</a:t>
            </a:r>
          </a:p>
          <a:p>
            <a:pPr lvl="1"/>
            <a:r>
              <a:rPr lang="en-US" sz="1800" b="1" dirty="0" err="1" smtClean="0"/>
              <a:t>Infixal</a:t>
            </a:r>
            <a:r>
              <a:rPr lang="en-US" sz="1800" dirty="0" smtClean="0"/>
              <a:t>: in </a:t>
            </a:r>
            <a:r>
              <a:rPr lang="en-US" sz="1800" b="1" dirty="0" smtClean="0"/>
              <a:t>Koasati </a:t>
            </a:r>
            <a:r>
              <a:rPr lang="en-US" sz="1800" dirty="0" smtClean="0"/>
              <a:t>and </a:t>
            </a:r>
            <a:r>
              <a:rPr lang="en-US" sz="1800" b="1" dirty="0" smtClean="0"/>
              <a:t>Creek </a:t>
            </a:r>
            <a:r>
              <a:rPr lang="en-US" sz="1800" dirty="0" smtClean="0"/>
              <a:t>(both are Muskogean languages).  </a:t>
            </a:r>
            <a:endParaRPr lang="en-US" sz="1800" b="1" dirty="0" smtClean="0"/>
          </a:p>
          <a:p>
            <a:r>
              <a:rPr lang="en-US" sz="2000" dirty="0" err="1" smtClean="0"/>
              <a:t>Suffixal</a:t>
            </a:r>
            <a:r>
              <a:rPr lang="en-US" sz="2000" dirty="0" smtClean="0"/>
              <a:t> non-adjacent reduplication is bounded by right-edge and is shown as </a:t>
            </a:r>
            <a:r>
              <a:rPr lang="en-US" sz="2000" dirty="0" err="1" smtClean="0"/>
              <a:t>subsequential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Non-adjacent </a:t>
            </a:r>
            <a:r>
              <a:rPr lang="en-US" sz="2000" dirty="0" err="1" smtClean="0"/>
              <a:t>infixal</a:t>
            </a:r>
            <a:r>
              <a:rPr lang="en-US" sz="2000" dirty="0" smtClean="0"/>
              <a:t> reduplication is predicated to be unattested. However, it exists in both Koasati and Creek, as presented here.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412" y="641362"/>
            <a:ext cx="9737557" cy="128089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-Co-</a:t>
            </a:r>
            <a:r>
              <a:rPr lang="en-US" sz="2800" dirty="0" smtClean="0"/>
              <a:t> reduplication in Koasati (Kimball 1988, 1991)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470" y="1281103"/>
            <a:ext cx="9894498" cy="4483475"/>
          </a:xfrm>
        </p:spPr>
        <p:txBody>
          <a:bodyPr>
            <a:noAutofit/>
          </a:bodyPr>
          <a:lstStyle/>
          <a:p>
            <a:r>
              <a:rPr lang="en-US" sz="2000" dirty="0" smtClean="0"/>
              <a:t>Koasati verb punctual reduplication (Kimball 1988, 1991):</a:t>
            </a:r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copóksin</a:t>
            </a:r>
            <a:r>
              <a:rPr lang="en-US" sz="2000" i="1" dirty="0" smtClean="0"/>
              <a:t>	</a:t>
            </a:r>
            <a:r>
              <a:rPr lang="en-US" sz="2000" i="1" dirty="0"/>
              <a:t> </a:t>
            </a:r>
            <a:r>
              <a:rPr lang="en-US" sz="2000" i="1" dirty="0" err="1" smtClean="0"/>
              <a:t>copok</a:t>
            </a:r>
            <a:r>
              <a:rPr lang="en-US" sz="2000" b="1" i="1" dirty="0" err="1" smtClean="0"/>
              <a:t>có</a:t>
            </a:r>
            <a:r>
              <a:rPr lang="en-US" sz="2000" i="1" dirty="0" err="1" smtClean="0"/>
              <a:t>:sin</a:t>
            </a:r>
            <a:r>
              <a:rPr lang="en-US" sz="2000" i="1" dirty="0" smtClean="0"/>
              <a:t>	</a:t>
            </a:r>
            <a:r>
              <a:rPr lang="en-US" sz="2000" dirty="0" smtClean="0"/>
              <a:t>‘to be a hill’</a:t>
            </a:r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cóffin</a:t>
            </a:r>
            <a:r>
              <a:rPr lang="en-US" sz="2000" i="1" dirty="0" smtClean="0"/>
              <a:t>		</a:t>
            </a:r>
            <a:r>
              <a:rPr lang="en-US" sz="2000" i="1" dirty="0" err="1" smtClean="0"/>
              <a:t>cof</a:t>
            </a:r>
            <a:r>
              <a:rPr lang="en-US" sz="2000" b="1" i="1" dirty="0" err="1" smtClean="0"/>
              <a:t>có</a:t>
            </a:r>
            <a:r>
              <a:rPr lang="en-US" sz="2000" i="1" dirty="0" err="1" smtClean="0"/>
              <a:t>:lin</a:t>
            </a:r>
            <a:r>
              <a:rPr lang="en-US" sz="2000" i="1" dirty="0" smtClean="0"/>
              <a:t>		</a:t>
            </a:r>
            <a:r>
              <a:rPr lang="en-US" sz="2000" dirty="0" smtClean="0"/>
              <a:t>‘to jump’</a:t>
            </a:r>
            <a:r>
              <a:rPr lang="en-US" sz="2000" i="1" dirty="0" smtClean="0"/>
              <a:t>	</a:t>
            </a:r>
          </a:p>
          <a:p>
            <a:r>
              <a:rPr lang="en-US" sz="2000" dirty="0" smtClean="0"/>
              <a:t>Pattern: word-initial CV of verb is reduplicated, V is replaced by </a:t>
            </a:r>
            <a:r>
              <a:rPr lang="en-US" sz="2000" dirty="0"/>
              <a:t>vowel </a:t>
            </a:r>
            <a:r>
              <a:rPr lang="en-US" sz="2000" i="1" dirty="0" smtClean="0"/>
              <a:t>o,</a:t>
            </a:r>
            <a:r>
              <a:rPr lang="en-US" sz="2000" dirty="0" smtClean="0"/>
              <a:t> and inserted between final and penult syllables of the root (1991: 351).</a:t>
            </a:r>
          </a:p>
          <a:p>
            <a:r>
              <a:rPr lang="en-US" sz="2000" dirty="0" smtClean="0"/>
              <a:t>Syllable canons: final syllable only CV; penultimate CVC or CV.</a:t>
            </a:r>
          </a:p>
          <a:p>
            <a:r>
              <a:rPr lang="en-US" sz="2000" dirty="0" smtClean="0"/>
              <a:t>Verbal morphology: final </a:t>
            </a:r>
            <a:r>
              <a:rPr lang="en-US" sz="2000" i="1" dirty="0" smtClean="0"/>
              <a:t>–n </a:t>
            </a:r>
            <a:r>
              <a:rPr lang="en-US" sz="2000" dirty="0" smtClean="0"/>
              <a:t>is the infinitival suffix with null agreement. </a:t>
            </a:r>
          </a:p>
          <a:p>
            <a:r>
              <a:rPr lang="en-US" sz="2000" dirty="0" smtClean="0"/>
              <a:t>This reduplication applies only to bi- and tri-syllabic roots ending CVC.CV.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lternative punctual reduplication pattern (</a:t>
            </a:r>
            <a:r>
              <a:rPr lang="en-US" sz="2000" i="1" dirty="0" smtClean="0"/>
              <a:t>-ho </a:t>
            </a:r>
            <a:r>
              <a:rPr lang="en-US" sz="2000" dirty="0" err="1" smtClean="0"/>
              <a:t>infixation</a:t>
            </a:r>
            <a:r>
              <a:rPr lang="en-US" sz="2000" dirty="0" smtClean="0"/>
              <a:t> after first syllable)</a:t>
            </a:r>
            <a:r>
              <a:rPr lang="en-US" sz="2000" i="1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okcáyyan</a:t>
            </a:r>
            <a:r>
              <a:rPr lang="en-US" sz="2000" i="1" dirty="0" smtClean="0"/>
              <a:t>	</a:t>
            </a:r>
            <a:r>
              <a:rPr lang="en-US" sz="2000" i="1" dirty="0" err="1" smtClean="0"/>
              <a:t>ok</a:t>
            </a:r>
            <a:r>
              <a:rPr lang="en-US" sz="2000" b="1" i="1" dirty="0" err="1" smtClean="0"/>
              <a:t>ho</a:t>
            </a:r>
            <a:r>
              <a:rPr lang="en-US" sz="2000" i="1" dirty="0" err="1" smtClean="0"/>
              <a:t>cáyyan</a:t>
            </a:r>
            <a:r>
              <a:rPr lang="en-US" sz="2000" i="1" dirty="0" smtClean="0"/>
              <a:t>	</a:t>
            </a:r>
            <a:r>
              <a:rPr lang="en-US" sz="2000" dirty="0" smtClean="0"/>
              <a:t>‘to be alive’		-- first syllable has no C onset</a:t>
            </a:r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stokhátkan</a:t>
            </a:r>
            <a:r>
              <a:rPr lang="en-US" sz="2000" i="1" dirty="0" smtClean="0"/>
              <a:t>	</a:t>
            </a:r>
            <a:r>
              <a:rPr lang="en-US" sz="2000" i="1" dirty="0"/>
              <a:t> </a:t>
            </a:r>
            <a:r>
              <a:rPr lang="en-US" sz="2000" i="1" dirty="0" err="1" smtClean="0"/>
              <a:t>stok</a:t>
            </a:r>
            <a:r>
              <a:rPr lang="en-US" sz="2000" b="1" i="1" dirty="0" err="1" smtClean="0"/>
              <a:t>ho</a:t>
            </a:r>
            <a:r>
              <a:rPr lang="en-US" sz="2000" i="1" dirty="0" err="1" smtClean="0"/>
              <a:t>hátkan</a:t>
            </a:r>
            <a:r>
              <a:rPr lang="en-US" sz="2000" i="1" dirty="0" smtClean="0"/>
              <a:t>	</a:t>
            </a:r>
            <a:r>
              <a:rPr lang="en-US" sz="2000" dirty="0" smtClean="0"/>
              <a:t>‘to be gray’		-- CC onset cluster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FSA with syllable structure (Walther 2000):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4879625"/>
            <a:ext cx="8915400" cy="12508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Reduplications for </a:t>
            </a:r>
            <a:r>
              <a:rPr lang="en-US" sz="2000" i="1" dirty="0" err="1" smtClean="0"/>
              <a:t>tahas</a:t>
            </a:r>
            <a:r>
              <a:rPr lang="en-US" sz="2000" b="1" i="1" dirty="0" err="1" smtClean="0"/>
              <a:t>to:</a:t>
            </a:r>
            <a:r>
              <a:rPr lang="en-US" sz="2000" i="1" dirty="0" err="1" smtClean="0"/>
              <a:t>pin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infixation</a:t>
            </a:r>
            <a:r>
              <a:rPr lang="en-US" sz="2000" dirty="0" smtClean="0"/>
              <a:t> for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ak</a:t>
            </a:r>
            <a:r>
              <a:rPr lang="en-US" sz="2000" b="1" i="1" dirty="0" err="1" smtClean="0"/>
              <a:t>ho</a:t>
            </a:r>
            <a:r>
              <a:rPr lang="en-US" sz="2000" i="1" dirty="0" err="1" smtClean="0"/>
              <a:t>latlin</a:t>
            </a:r>
            <a:r>
              <a:rPr lang="en-US" sz="2000" i="1" dirty="0" smtClean="0"/>
              <a:t>;</a:t>
            </a:r>
          </a:p>
          <a:p>
            <a:r>
              <a:rPr lang="en-US" sz="2000" dirty="0" smtClean="0"/>
              <a:t>Could be schematized using nowadays’ </a:t>
            </a:r>
            <a:r>
              <a:rPr lang="en-US" sz="2000" dirty="0" err="1" smtClean="0"/>
              <a:t>subsequential</a:t>
            </a:r>
            <a:r>
              <a:rPr lang="en-US" sz="2000" dirty="0" smtClean="0"/>
              <a:t> approach.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9197614" cy="34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57757"/>
            <a:ext cx="973755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Non-adjacent is still local!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7747"/>
            <a:ext cx="8915400" cy="4483475"/>
          </a:xfrm>
        </p:spPr>
        <p:txBody>
          <a:bodyPr>
            <a:normAutofit/>
          </a:bodyPr>
          <a:lstStyle/>
          <a:p>
            <a:r>
              <a:rPr lang="en-US" dirty="0" smtClean="0"/>
              <a:t>Because this reduplication is limited to verbal stem of CVC.CV or CV.CVC.CV, the infixing position of the </a:t>
            </a:r>
            <a:r>
              <a:rPr lang="en-US" dirty="0" err="1" smtClean="0"/>
              <a:t>reduplicant</a:t>
            </a:r>
            <a:r>
              <a:rPr lang="en-US" dirty="0" smtClean="0"/>
              <a:t> is bounded distance (2 segments for </a:t>
            </a:r>
            <a:r>
              <a:rPr lang="en-US" dirty="0" err="1" smtClean="0"/>
              <a:t>bisyllabic</a:t>
            </a:r>
            <a:r>
              <a:rPr lang="en-US" dirty="0" smtClean="0"/>
              <a:t> root and 4 for </a:t>
            </a:r>
            <a:r>
              <a:rPr lang="en-US" dirty="0" err="1" smtClean="0"/>
              <a:t>trisyllabic</a:t>
            </a:r>
            <a:r>
              <a:rPr lang="en-US" dirty="0" smtClean="0"/>
              <a:t>) away from the base. </a:t>
            </a:r>
            <a:endParaRPr lang="en-US" dirty="0"/>
          </a:p>
          <a:p>
            <a:r>
              <a:rPr lang="en-US" b="1" dirty="0" smtClean="0"/>
              <a:t>Thus, this non-adjacent </a:t>
            </a:r>
            <a:r>
              <a:rPr lang="en-US" b="1" dirty="0" err="1" smtClean="0"/>
              <a:t>infixation</a:t>
            </a:r>
            <a:r>
              <a:rPr lang="en-US" b="1" dirty="0" smtClean="0"/>
              <a:t> reduplication is still local!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1773" y="6130437"/>
            <a:ext cx="1146283" cy="370396"/>
          </a:xfrm>
        </p:spPr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928" y="6135808"/>
            <a:ext cx="7619999" cy="365125"/>
          </a:xfrm>
        </p:spPr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9832" y="2844322"/>
            <a:ext cx="3738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FSA for bi-syllabic reduplication on the left: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VC</a:t>
            </a:r>
            <a:r>
              <a:rPr lang="en-US" b="1" dirty="0" smtClean="0"/>
              <a:t>C</a:t>
            </a:r>
            <a:r>
              <a:rPr lang="en-US" b="1" baseline="-25000" dirty="0" smtClean="0"/>
              <a:t>RED</a:t>
            </a:r>
            <a:r>
              <a:rPr lang="en-US" b="1" i="1" dirty="0" smtClean="0"/>
              <a:t>o</a:t>
            </a:r>
            <a:r>
              <a:rPr lang="en-US" dirty="0" smtClean="0"/>
              <a:t>C	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i="1" dirty="0" err="1" smtClean="0"/>
              <a:t>cóffin</a:t>
            </a:r>
            <a:r>
              <a:rPr lang="en-US" i="1" dirty="0"/>
              <a:t>	</a:t>
            </a:r>
            <a:r>
              <a:rPr lang="en-US" i="1" dirty="0" err="1" smtClean="0"/>
              <a:t>cof</a:t>
            </a:r>
            <a:r>
              <a:rPr lang="en-US" b="1" i="1" dirty="0" err="1" smtClean="0"/>
              <a:t>có</a:t>
            </a:r>
            <a:r>
              <a:rPr lang="en-US" i="1" dirty="0" err="1" smtClean="0"/>
              <a:t>:lin</a:t>
            </a:r>
            <a:r>
              <a:rPr lang="en-US" i="1" dirty="0"/>
              <a:t>	</a:t>
            </a:r>
            <a:r>
              <a:rPr lang="en-US" dirty="0" smtClean="0"/>
              <a:t>‘to </a:t>
            </a:r>
            <a:r>
              <a:rPr lang="en-US" dirty="0"/>
              <a:t>jump’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61" y="2829751"/>
            <a:ext cx="6655904" cy="40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5009"/>
            <a:ext cx="9737557" cy="128089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Suffixal</a:t>
            </a:r>
            <a:r>
              <a:rPr lang="en-US" sz="2800" dirty="0" smtClean="0"/>
              <a:t> analysis?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7747"/>
            <a:ext cx="8915400" cy="448347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Kusmer</a:t>
            </a:r>
            <a:r>
              <a:rPr lang="en-US" sz="2000" dirty="0" smtClean="0"/>
              <a:t> &amp; Hauser (2016) assumes the final CV is a tense suffix (occurring before </a:t>
            </a:r>
            <a:r>
              <a:rPr lang="en-US" sz="2000" i="1" dirty="0" smtClean="0"/>
              <a:t>–n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However, Kimball (1991) explicitly states that tense suffixes are </a:t>
            </a:r>
            <a:r>
              <a:rPr lang="en-US" sz="2000" i="1" dirty="0" smtClean="0"/>
              <a:t>–</a:t>
            </a:r>
            <a:r>
              <a:rPr lang="en-US" sz="2000" i="1" dirty="0" err="1" smtClean="0"/>
              <a:t>sa</a:t>
            </a:r>
            <a:r>
              <a:rPr lang="en-US" sz="2000" i="1" dirty="0" smtClean="0"/>
              <a:t>, -</a:t>
            </a:r>
            <a:r>
              <a:rPr lang="en-US" sz="2000" i="1" dirty="0" err="1" smtClean="0"/>
              <a:t>ti</a:t>
            </a:r>
            <a:r>
              <a:rPr lang="en-US" sz="2000" i="1" dirty="0" smtClean="0"/>
              <a:t>, -to, -</a:t>
            </a:r>
            <a:r>
              <a:rPr lang="en-US" sz="2000" i="1" dirty="0" err="1" smtClean="0"/>
              <a:t>ki</a:t>
            </a:r>
            <a:r>
              <a:rPr lang="en-US" sz="2000" dirty="0" smtClean="0"/>
              <a:t>; and that the final CV in verbs is part of the root.  </a:t>
            </a:r>
          </a:p>
          <a:p>
            <a:r>
              <a:rPr lang="en-US" sz="2000" dirty="0" smtClean="0"/>
              <a:t>Moreover, in another </a:t>
            </a:r>
            <a:r>
              <a:rPr lang="en-US" sz="2000" dirty="0" err="1" smtClean="0"/>
              <a:t>Myskogean</a:t>
            </a:r>
            <a:r>
              <a:rPr lang="en-US" sz="2000" dirty="0" smtClean="0"/>
              <a:t> language, Creek (Martin 2011), verb-final consonants (even clusters) are parts of the stem as well. </a:t>
            </a:r>
          </a:p>
          <a:p>
            <a:r>
              <a:rPr lang="en-US" sz="2000" b="1" dirty="0" smtClean="0"/>
              <a:t>Thus, this plural/punctual reduplication is INFIXAL in both languages (not </a:t>
            </a:r>
            <a:r>
              <a:rPr lang="en-US" sz="2000" b="1" dirty="0" err="1" smtClean="0"/>
              <a:t>suffixal</a:t>
            </a:r>
            <a:r>
              <a:rPr lang="en-US" sz="2000" b="1" dirty="0" smtClean="0"/>
              <a:t>).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892" y="511110"/>
            <a:ext cx="973755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Right-edge-bounded instead?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977" y="1082701"/>
            <a:ext cx="10044023" cy="4483475"/>
          </a:xfrm>
        </p:spPr>
        <p:txBody>
          <a:bodyPr>
            <a:noAutofit/>
          </a:bodyPr>
          <a:lstStyle/>
          <a:p>
            <a:r>
              <a:rPr lang="en-US" sz="2000" dirty="0" smtClean="0"/>
              <a:t>Partial non-adjacent reduplication in Creek (a more complicated version?):</a:t>
            </a:r>
          </a:p>
          <a:p>
            <a:r>
              <a:rPr lang="en-US" sz="2000" dirty="0" smtClean="0"/>
              <a:t>Monosyllabic roots:	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C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RED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RED </a:t>
            </a:r>
            <a:r>
              <a:rPr lang="en-US" sz="2000" dirty="0" smtClean="0"/>
              <a:t>C		</a:t>
            </a:r>
            <a:r>
              <a:rPr lang="en-US" sz="2000" i="1" dirty="0" err="1" smtClean="0"/>
              <a:t>hátk-i</a:t>
            </a:r>
            <a:r>
              <a:rPr lang="en-US" sz="2000" i="1" dirty="0" smtClean="0"/>
              <a:t>:		</a:t>
            </a:r>
            <a:r>
              <a:rPr lang="en-US" sz="2000" i="1" dirty="0" err="1" smtClean="0"/>
              <a:t>hat</a:t>
            </a:r>
            <a:r>
              <a:rPr lang="en-US" sz="2000" b="1" i="1" dirty="0" err="1" smtClean="0"/>
              <a:t>ha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	</a:t>
            </a:r>
            <a:r>
              <a:rPr lang="en-US" sz="2000" dirty="0" smtClean="0"/>
              <a:t>‘white’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/>
              <a:t>V</a:t>
            </a:r>
            <a:r>
              <a:rPr lang="en-US" sz="2000" baseline="-25000" dirty="0"/>
              <a:t>1</a:t>
            </a:r>
            <a:r>
              <a:rPr lang="en-US" sz="2000" dirty="0" smtClean="0"/>
              <a:t>:C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RED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RED </a:t>
            </a:r>
            <a:r>
              <a:rPr lang="en-US" sz="2000" dirty="0" smtClean="0"/>
              <a:t>C		</a:t>
            </a:r>
            <a:r>
              <a:rPr lang="en-US" sz="2000" i="1" dirty="0" err="1" smtClean="0"/>
              <a:t>tó:sk-i</a:t>
            </a:r>
            <a:r>
              <a:rPr lang="en-US" sz="2000" i="1" dirty="0" smtClean="0"/>
              <a:t>:		</a:t>
            </a:r>
            <a:r>
              <a:rPr lang="en-US" sz="2000" i="1" dirty="0" err="1" smtClean="0"/>
              <a:t>to:s</a:t>
            </a:r>
            <a:r>
              <a:rPr lang="en-US" sz="2000" b="1" i="1" dirty="0" err="1" smtClean="0"/>
              <a:t>to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	</a:t>
            </a:r>
            <a:r>
              <a:rPr lang="en-US" sz="2000" dirty="0" smtClean="0"/>
              <a:t>‘mangy’		</a:t>
            </a:r>
            <a:endParaRPr lang="en-US" sz="2000" dirty="0"/>
          </a:p>
          <a:p>
            <a:r>
              <a:rPr lang="en-US" sz="2000" dirty="0" err="1"/>
              <a:t>Bisyllabic</a:t>
            </a:r>
            <a:r>
              <a:rPr lang="en-US" sz="2000" dirty="0"/>
              <a:t> roots: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/>
              <a:t>V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CVC </a:t>
            </a:r>
            <a:r>
              <a:rPr lang="en-US" sz="2000" b="1" dirty="0"/>
              <a:t>C</a:t>
            </a:r>
            <a:r>
              <a:rPr lang="en-US" sz="2000" b="1" baseline="-25000" dirty="0"/>
              <a:t>RED</a:t>
            </a:r>
            <a:r>
              <a:rPr lang="en-US" sz="2000" b="1" dirty="0"/>
              <a:t>V</a:t>
            </a:r>
            <a:r>
              <a:rPr lang="en-US" sz="2000" b="1" baseline="-25000" dirty="0"/>
              <a:t>RED </a:t>
            </a:r>
            <a:r>
              <a:rPr lang="en-US" sz="2000" dirty="0" smtClean="0"/>
              <a:t>C	</a:t>
            </a:r>
            <a:r>
              <a:rPr lang="en-US" sz="2000" i="1" dirty="0" err="1" smtClean="0"/>
              <a:t>likácw-i</a:t>
            </a:r>
            <a:r>
              <a:rPr lang="en-US" sz="2000" i="1" dirty="0" smtClean="0"/>
              <a:t>:	</a:t>
            </a:r>
            <a:r>
              <a:rPr lang="en-US" sz="2000" i="1" dirty="0" err="1" smtClean="0"/>
              <a:t>likac</a:t>
            </a:r>
            <a:r>
              <a:rPr lang="en-US" sz="2000" b="1" i="1" dirty="0" err="1" smtClean="0"/>
              <a:t>li</a:t>
            </a:r>
            <a:r>
              <a:rPr lang="en-US" sz="2000" i="1" dirty="0" err="1" smtClean="0"/>
              <a:t>w-i</a:t>
            </a:r>
            <a:r>
              <a:rPr lang="en-US" sz="2000" i="1" dirty="0" smtClean="0"/>
              <a:t>:	</a:t>
            </a:r>
            <a:r>
              <a:rPr lang="en-US" sz="2000" dirty="0" smtClean="0"/>
              <a:t>‘dirty’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/>
              <a:t>V</a:t>
            </a:r>
            <a:r>
              <a:rPr lang="en-US" sz="2000" baseline="-25000" dirty="0"/>
              <a:t>1</a:t>
            </a:r>
            <a:r>
              <a:rPr lang="en-US" sz="2000" dirty="0" smtClean="0"/>
              <a:t> CV: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RED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RED</a:t>
            </a:r>
            <a:r>
              <a:rPr lang="en-US" sz="2000" dirty="0" smtClean="0"/>
              <a:t>C	</a:t>
            </a:r>
            <a:r>
              <a:rPr lang="en-US" sz="2000" i="1" dirty="0" err="1" smtClean="0"/>
              <a:t>lowá:k-i</a:t>
            </a:r>
            <a:r>
              <a:rPr lang="en-US" sz="2000" i="1" dirty="0" smtClean="0"/>
              <a:t>:	</a:t>
            </a:r>
            <a:r>
              <a:rPr lang="en-US" sz="2000" i="1" dirty="0" err="1" smtClean="0"/>
              <a:t>lowa:</a:t>
            </a:r>
            <a:r>
              <a:rPr lang="en-US" sz="2000" b="1" i="1" dirty="0" err="1" smtClean="0"/>
              <a:t>lo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	</a:t>
            </a:r>
            <a:r>
              <a:rPr lang="en-US" sz="2000" dirty="0" smtClean="0"/>
              <a:t>‘limber, flexible’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V C</a:t>
            </a:r>
            <a:r>
              <a:rPr lang="en-US" sz="2000" baseline="-25000" dirty="0" smtClean="0"/>
              <a:t>1</a:t>
            </a:r>
            <a:r>
              <a:rPr lang="en-US" sz="2000" dirty="0"/>
              <a:t>V</a:t>
            </a:r>
            <a:r>
              <a:rPr lang="en-US" sz="2000" baseline="-25000" dirty="0"/>
              <a:t>1</a:t>
            </a:r>
            <a:r>
              <a:rPr lang="en-US" sz="2000" dirty="0" smtClean="0"/>
              <a:t>: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RED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RED</a:t>
            </a:r>
            <a:r>
              <a:rPr lang="en-US" sz="2000" dirty="0" smtClean="0"/>
              <a:t>C 		</a:t>
            </a:r>
            <a:r>
              <a:rPr lang="en-US" sz="2000" i="1" dirty="0" err="1" smtClean="0"/>
              <a:t>acá:k-i</a:t>
            </a:r>
            <a:r>
              <a:rPr lang="en-US" sz="2000" i="1" dirty="0" smtClean="0"/>
              <a:t>:		</a:t>
            </a:r>
            <a:r>
              <a:rPr lang="en-US" sz="2000" i="1" dirty="0" err="1" smtClean="0"/>
              <a:t>aca:</a:t>
            </a:r>
            <a:r>
              <a:rPr lang="en-US" sz="2000" b="1" i="1" dirty="0" err="1" smtClean="0"/>
              <a:t>ca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	</a:t>
            </a:r>
            <a:r>
              <a:rPr lang="en-US" sz="2000" dirty="0" smtClean="0"/>
              <a:t>‘precious’</a:t>
            </a:r>
          </a:p>
          <a:p>
            <a:r>
              <a:rPr lang="en-US" sz="2000" dirty="0" smtClean="0"/>
              <a:t>In Creek, it seems like that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RED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RED</a:t>
            </a:r>
            <a:r>
              <a:rPr lang="en-US" sz="2000" dirty="0" smtClean="0"/>
              <a:t> is of arbitrary distance away from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However, </a:t>
            </a:r>
            <a:r>
              <a:rPr lang="en-US" sz="2000" dirty="0" err="1" smtClean="0"/>
              <a:t>reduplicant</a:t>
            </a:r>
            <a:r>
              <a:rPr lang="en-US" sz="2000" dirty="0" smtClean="0"/>
              <a:t> is always 1-segment to the left of the right-edge.  Would an alternative right-edge-bounded analysis still be </a:t>
            </a:r>
            <a:r>
              <a:rPr lang="en-US" sz="2000" dirty="0" err="1" smtClean="0"/>
              <a:t>subsequential</a:t>
            </a:r>
            <a:r>
              <a:rPr lang="en-US" sz="2000" dirty="0" smtClean="0"/>
              <a:t>? Let’s try!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820" y="658620"/>
            <a:ext cx="10116833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Trying: a possible FSA for right-edge-bounded analysis?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868" y="1402574"/>
            <a:ext cx="3053777" cy="4187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Examples in Creek:</a:t>
            </a:r>
          </a:p>
          <a:p>
            <a:pPr marL="0" indent="0">
              <a:buNone/>
            </a:pPr>
            <a:r>
              <a:rPr lang="en-US" sz="2000" i="1" dirty="0" err="1" smtClean="0"/>
              <a:t>hátk-i</a:t>
            </a:r>
            <a:r>
              <a:rPr lang="en-US" sz="2000" i="1" dirty="0"/>
              <a:t>:	</a:t>
            </a:r>
            <a:r>
              <a:rPr lang="en-US" sz="2000" i="1" dirty="0" smtClean="0"/>
              <a:t>	</a:t>
            </a:r>
            <a:r>
              <a:rPr lang="en-US" sz="2000" dirty="0"/>
              <a:t> ‘white’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>
                <a:sym typeface="Wingdings" panose="05000000000000000000" pitchFamily="2" charset="2"/>
              </a:rPr>
              <a:t> </a:t>
            </a:r>
            <a:r>
              <a:rPr lang="en-US" sz="2000" i="1" dirty="0" err="1" smtClean="0"/>
              <a:t>hat</a:t>
            </a:r>
            <a:r>
              <a:rPr lang="en-US" sz="2000" b="1" i="1" dirty="0" err="1" smtClean="0"/>
              <a:t>ha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i="1" dirty="0" err="1" smtClean="0"/>
              <a:t>likácw-i</a:t>
            </a:r>
            <a:r>
              <a:rPr lang="en-US" sz="2000" i="1" dirty="0"/>
              <a:t>:	</a:t>
            </a:r>
            <a:r>
              <a:rPr lang="en-US" sz="2000" dirty="0" smtClean="0"/>
              <a:t> </a:t>
            </a:r>
            <a:r>
              <a:rPr lang="en-US" sz="2000" dirty="0"/>
              <a:t>‘dirty’ </a:t>
            </a:r>
            <a:r>
              <a:rPr lang="en-US" sz="2000" i="1" dirty="0" smtClean="0"/>
              <a:t>	</a:t>
            </a:r>
          </a:p>
          <a:p>
            <a:pPr marL="0" indent="0">
              <a:buNone/>
            </a:pPr>
            <a:r>
              <a:rPr lang="en-US" sz="2000" i="1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likac</a:t>
            </a:r>
            <a:r>
              <a:rPr lang="en-US" sz="2000" b="1" i="1" dirty="0" err="1" smtClean="0"/>
              <a:t>li</a:t>
            </a:r>
            <a:r>
              <a:rPr lang="en-US" sz="2000" i="1" dirty="0" err="1" smtClean="0"/>
              <a:t>w-i</a:t>
            </a:r>
            <a:r>
              <a:rPr lang="en-US" sz="2000" i="1" dirty="0"/>
              <a:t>:	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 err="1" smtClean="0"/>
              <a:t>acá:k-i</a:t>
            </a:r>
            <a:r>
              <a:rPr lang="en-US" sz="2000" i="1" dirty="0"/>
              <a:t>:	 </a:t>
            </a:r>
            <a:r>
              <a:rPr lang="en-US" sz="2000" i="1" dirty="0" smtClean="0"/>
              <a:t>  </a:t>
            </a:r>
            <a:r>
              <a:rPr lang="en-US" sz="2000" dirty="0" smtClean="0"/>
              <a:t>‘</a:t>
            </a:r>
            <a:r>
              <a:rPr lang="en-US" sz="2000" dirty="0"/>
              <a:t>precious’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aca:</a:t>
            </a:r>
            <a:r>
              <a:rPr lang="en-US" sz="2000" b="1" i="1" dirty="0" err="1" smtClean="0"/>
              <a:t>ca</a:t>
            </a:r>
            <a:r>
              <a:rPr lang="en-US" sz="2000" i="1" dirty="0" err="1" smtClean="0"/>
              <a:t>k-i</a:t>
            </a:r>
            <a:r>
              <a:rPr lang="en-US" sz="2000" i="1" dirty="0" smtClean="0"/>
              <a:t>:</a:t>
            </a:r>
            <a:endParaRPr lang="en-US" sz="2000" i="1" dirty="0"/>
          </a:p>
          <a:p>
            <a:r>
              <a:rPr lang="en-US" sz="2000" dirty="0" smtClean="0"/>
              <a:t>If such an analysis works, Creek is as simple/complex as Koasati, both being </a:t>
            </a:r>
            <a:r>
              <a:rPr lang="en-US" sz="2000" dirty="0" err="1" smtClean="0"/>
              <a:t>subsequential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1" y="1265352"/>
            <a:ext cx="8846075" cy="5515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9576" y="6302959"/>
            <a:ext cx="1146283" cy="370396"/>
          </a:xfrm>
        </p:spPr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5646" y="6059385"/>
            <a:ext cx="7619999" cy="365125"/>
          </a:xfrm>
        </p:spPr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60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011" y="330814"/>
            <a:ext cx="8911687" cy="1280890"/>
          </a:xfrm>
        </p:spPr>
        <p:txBody>
          <a:bodyPr/>
          <a:lstStyle/>
          <a:p>
            <a:r>
              <a:rPr lang="en-US" sz="2800" dirty="0" smtClean="0"/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381" y="970344"/>
            <a:ext cx="10630619" cy="4758315"/>
          </a:xfrm>
        </p:spPr>
        <p:txBody>
          <a:bodyPr>
            <a:noAutofit/>
          </a:bodyPr>
          <a:lstStyle/>
          <a:p>
            <a:pPr lvl="0"/>
            <a:r>
              <a:rPr lang="en-US" sz="1600" dirty="0" err="1"/>
              <a:t>Chandlee</a:t>
            </a:r>
            <a:r>
              <a:rPr lang="en-US" sz="1600" dirty="0"/>
              <a:t>, J. 2014. Strictly local phonological processes. PhD Thesis, University of Delaware.</a:t>
            </a:r>
          </a:p>
          <a:p>
            <a:pPr lvl="0"/>
            <a:r>
              <a:rPr lang="en-US" sz="1600" dirty="0" err="1"/>
              <a:t>Chandlee</a:t>
            </a:r>
            <a:r>
              <a:rPr lang="en-US" sz="1600" dirty="0"/>
              <a:t>, </a:t>
            </a:r>
            <a:r>
              <a:rPr lang="en-US" sz="1600" dirty="0" smtClean="0"/>
              <a:t>J. </a:t>
            </a:r>
            <a:r>
              <a:rPr lang="en-US" sz="1600" dirty="0"/>
              <a:t>and </a:t>
            </a:r>
            <a:r>
              <a:rPr lang="en-US" sz="1600" dirty="0" smtClean="0"/>
              <a:t>J. </a:t>
            </a:r>
            <a:r>
              <a:rPr lang="en-US" sz="1600" dirty="0"/>
              <a:t>Heinz. 2012. Bounded copying is </a:t>
            </a:r>
            <a:r>
              <a:rPr lang="en-US" sz="1600" dirty="0" err="1"/>
              <a:t>subsequential</a:t>
            </a:r>
            <a:r>
              <a:rPr lang="en-US" sz="1600" dirty="0"/>
              <a:t>: Implications for metathesis and reduplication. In </a:t>
            </a:r>
            <a:r>
              <a:rPr lang="en-US" sz="1600" i="1" dirty="0"/>
              <a:t>Proceedings of the 12th Meeting of the ACL Special Interest Group on Computational Morphology and Phonology</a:t>
            </a:r>
            <a:r>
              <a:rPr lang="en-US" sz="1600" dirty="0"/>
              <a:t>, 42–51. </a:t>
            </a:r>
          </a:p>
          <a:p>
            <a:pPr lvl="0"/>
            <a:r>
              <a:rPr lang="en-US" sz="1600" dirty="0" err="1"/>
              <a:t>Inkelas</a:t>
            </a:r>
            <a:r>
              <a:rPr lang="en-US" sz="1600" dirty="0"/>
              <a:t>, </a:t>
            </a:r>
            <a:r>
              <a:rPr lang="en-US" sz="1600" dirty="0" smtClean="0"/>
              <a:t>S. </a:t>
            </a:r>
            <a:r>
              <a:rPr lang="en-US" sz="1600" dirty="0"/>
              <a:t>and </a:t>
            </a:r>
            <a:r>
              <a:rPr lang="en-US" sz="1600" dirty="0" smtClean="0"/>
              <a:t>C. </a:t>
            </a:r>
            <a:r>
              <a:rPr lang="en-US" sz="1600" dirty="0" err="1"/>
              <a:t>Zoll</a:t>
            </a:r>
            <a:r>
              <a:rPr lang="en-US" sz="1600" dirty="0"/>
              <a:t>. 2005. </a:t>
            </a:r>
            <a:r>
              <a:rPr lang="en-US" sz="1600" i="1" dirty="0"/>
              <a:t>Reduplication: doubling in morphology</a:t>
            </a:r>
            <a:r>
              <a:rPr lang="en-US" sz="1600" dirty="0"/>
              <a:t>. Cambridge: Cambridge University Press.</a:t>
            </a:r>
          </a:p>
          <a:p>
            <a:pPr lvl="0"/>
            <a:r>
              <a:rPr lang="en-US" sz="1600" dirty="0"/>
              <a:t>Kimball, G. 1988. Koasati reduplication. In W. Shipley (ed.), </a:t>
            </a:r>
            <a:r>
              <a:rPr lang="en-US" sz="1600" i="1" dirty="0"/>
              <a:t>Honor of Mary Haas: From the Haas Festival Conference on Native American Linguistics</a:t>
            </a:r>
            <a:r>
              <a:rPr lang="en-US" sz="1600" dirty="0"/>
              <a:t>. Berlin: Mouton de </a:t>
            </a:r>
            <a:r>
              <a:rPr lang="en-US" sz="1600" dirty="0" err="1"/>
              <a:t>Gruyter</a:t>
            </a:r>
            <a:r>
              <a:rPr lang="en-US" sz="1600" dirty="0"/>
              <a:t>, 431-442.</a:t>
            </a:r>
          </a:p>
          <a:p>
            <a:pPr lvl="0"/>
            <a:r>
              <a:rPr lang="en-US" sz="1600" dirty="0"/>
              <a:t>Kimball, G. 1991. </a:t>
            </a:r>
            <a:r>
              <a:rPr lang="en-US" sz="1600" i="1" dirty="0"/>
              <a:t>Koasati Grammar</a:t>
            </a:r>
            <a:r>
              <a:rPr lang="en-US" sz="1600" dirty="0"/>
              <a:t>. Lincoln, Nebraska: University of Nebraska Press.</a:t>
            </a:r>
          </a:p>
          <a:p>
            <a:pPr lvl="0"/>
            <a:r>
              <a:rPr lang="en-US" sz="1600" dirty="0" err="1"/>
              <a:t>Kusmer</a:t>
            </a:r>
            <a:r>
              <a:rPr lang="en-US" sz="1600" dirty="0"/>
              <a:t>, L</a:t>
            </a:r>
            <a:r>
              <a:rPr lang="en-US" sz="1600" dirty="0" smtClean="0"/>
              <a:t>. </a:t>
            </a:r>
            <a:r>
              <a:rPr lang="en-US" sz="1600" dirty="0"/>
              <a:t>and I. Hauser. 2016. Wrong-side reduplication in Koasati. Talk at the </a:t>
            </a:r>
            <a:r>
              <a:rPr lang="en-US" sz="1600" i="1" dirty="0"/>
              <a:t>24th Manchester Phonology Meeting</a:t>
            </a:r>
            <a:r>
              <a:rPr lang="en-US" sz="1600" dirty="0"/>
              <a:t>.</a:t>
            </a:r>
          </a:p>
          <a:p>
            <a:pPr lvl="0"/>
            <a:r>
              <a:rPr lang="en-US" sz="1600" dirty="0"/>
              <a:t>Martin, J. B. 2011. </a:t>
            </a:r>
            <a:r>
              <a:rPr lang="en-US" sz="1600" i="1" dirty="0"/>
              <a:t>A grammar of Creek (Muskogee)</a:t>
            </a:r>
            <a:r>
              <a:rPr lang="en-US" sz="1600" dirty="0"/>
              <a:t>. University of Nebraska Press.</a:t>
            </a:r>
          </a:p>
          <a:p>
            <a:pPr lvl="0"/>
            <a:r>
              <a:rPr lang="en-US" sz="1600" dirty="0" err="1"/>
              <a:t>Riggle</a:t>
            </a:r>
            <a:r>
              <a:rPr lang="en-US" sz="1600" dirty="0"/>
              <a:t>, Jason. 2003. Nonlocal reduplication. </a:t>
            </a:r>
            <a:r>
              <a:rPr lang="en-US" sz="1600" i="1" dirty="0"/>
              <a:t>Proceedings of the 34th annual meeting of the North Eastern Linguistic Society</a:t>
            </a:r>
            <a:r>
              <a:rPr lang="en-US" sz="1600" dirty="0"/>
              <a:t>.</a:t>
            </a:r>
          </a:p>
          <a:p>
            <a:pPr lvl="0"/>
            <a:r>
              <a:rPr lang="en-US" sz="1600" dirty="0"/>
              <a:t>Walther, M. 2000. Finite-state reduplication in one-level prosodic morphology. In </a:t>
            </a:r>
            <a:r>
              <a:rPr lang="en-US" sz="1600" i="1" dirty="0"/>
              <a:t>Proceedings of the 1st North American chapter of the Association for Computational Linguistics conference</a:t>
            </a:r>
            <a:r>
              <a:rPr lang="en-US" sz="1600" dirty="0"/>
              <a:t>(NAACL 2000). 296-302.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r>
              <a:rPr lang="en-US" sz="1400" dirty="0" smtClean="0"/>
              <a:t>12-Dec-16</a:t>
            </a:r>
            <a:endParaRPr lang="en-US" sz="14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 algn="r"/>
            <a:r>
              <a:rPr lang="en-US" sz="1400" dirty="0" smtClean="0"/>
              <a:t>Logan Peng, </a:t>
            </a:r>
            <a:r>
              <a:rPr lang="en-US" sz="1400" dirty="0" err="1" smtClean="0"/>
              <a:t>CompPhon</a:t>
            </a:r>
            <a:r>
              <a:rPr lang="en-US" sz="1400" dirty="0" smtClean="0"/>
              <a:t> Blitz talk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47199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1023</TotalTime>
  <Words>533</Words>
  <Application>Microsoft Office PowerPoint</Application>
  <PresentationFormat>Widescreen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Non-adjacent Reduplicant Infixation:</vt:lpstr>
      <vt:lpstr>Backgrounds:</vt:lpstr>
      <vt:lpstr>-Co- reduplication in Koasati (Kimball 1988, 1991)</vt:lpstr>
      <vt:lpstr>FSA with syllable structure (Walther 2000):</vt:lpstr>
      <vt:lpstr>Non-adjacent is still local!</vt:lpstr>
      <vt:lpstr>Suffixal analysis?</vt:lpstr>
      <vt:lpstr>Right-edge-bounded instead?</vt:lpstr>
      <vt:lpstr>Trying: a possible FSA for right-edge-bounded analysis?</vt:lpstr>
      <vt:lpstr>References: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Non-adjacent</dc:title>
  <dc:creator>Siyao Peng</dc:creator>
  <cp:lastModifiedBy>Siyao Peng</cp:lastModifiedBy>
  <cp:revision>138</cp:revision>
  <dcterms:created xsi:type="dcterms:W3CDTF">2016-12-12T01:50:55Z</dcterms:created>
  <dcterms:modified xsi:type="dcterms:W3CDTF">2016-12-12T18:54:21Z</dcterms:modified>
</cp:coreProperties>
</file>