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>
        <p:scale>
          <a:sx n="109" d="100"/>
          <a:sy n="109" d="100"/>
        </p:scale>
        <p:origin x="144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C33A-4231-8141-BDD1-B829D9C9143E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B8A4F-3BA6-2745-B98D-765EA9E6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B8A4F-3BA6-2745-B98D-765EA9E6D1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4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B8A4F-3BA6-2745-B98D-765EA9E6D1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603B-798C-7444-B1BE-35A685AE844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6F5B-FA10-294E-B5C4-7FF3AE7D7888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E391-494A-DE45-BE53-77F2A3CEA7F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251-20B4-0349-9647-7867C930B9A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2213-2427-8C4B-8A4D-45E64D1C6D5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6A98-E72F-5540-ABBC-48040CCCFE0C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21D0-8894-804A-A167-63E9E7D867B1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E198-D319-EC46-9DBF-B3121652FB3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37E7-9D4A-8947-8B58-6526B63F0439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51A5-DC8E-F042-9AEE-9C1DD0542F37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5994E2-A1F1-E04C-BF67-85729D9CA223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579AF4-A511-324A-9529-BF1C86B16692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clweb.org/anthology/W/W16/W16-2019.pdf" TargetMode="External"/><Relationship Id="rId3" Type="http://schemas.openxmlformats.org/officeDocument/2006/relationships/hyperlink" Target="http://ling.auf.net/lingbuzz/0001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‘it’ affix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Subregular</a:t>
            </a:r>
            <a:r>
              <a:rPr lang="en-US" sz="2000" dirty="0" smtClean="0"/>
              <a:t> interactions of the diminutive in </a:t>
            </a:r>
            <a:r>
              <a:rPr lang="en-US" sz="2000" dirty="0" err="1" smtClean="0"/>
              <a:t>spanish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Jimmy Suzuki</a:t>
            </a:r>
          </a:p>
          <a:p>
            <a:r>
              <a:rPr lang="en-US" dirty="0" smtClean="0"/>
              <a:t>Stony Brook University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aime.suzuki@stonybrook.edu</a:t>
            </a:r>
            <a:endParaRPr lang="en-US" dirty="0" smtClean="0"/>
          </a:p>
          <a:p>
            <a:r>
              <a:rPr lang="en-US" dirty="0" smtClean="0"/>
              <a:t>December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between Spanish diminutive and stem formatives (</a:t>
            </a:r>
            <a:r>
              <a:rPr lang="en-US" dirty="0" err="1" smtClean="0"/>
              <a:t>Bermúdez</a:t>
            </a:r>
            <a:r>
              <a:rPr lang="en-US" dirty="0" smtClean="0"/>
              <a:t>-Otero, 2006), also known as word markers (Harris, 1991)</a:t>
            </a:r>
            <a:endParaRPr lang="en-US" i="1" dirty="0" smtClean="0"/>
          </a:p>
          <a:p>
            <a:r>
              <a:rPr lang="en-US" dirty="0" smtClean="0"/>
              <a:t>Nouns and adjectives in Spanish have three four stem options</a:t>
            </a:r>
          </a:p>
          <a:p>
            <a:pPr lvl="1"/>
            <a:r>
              <a:rPr lang="en-US" dirty="0" smtClean="0"/>
              <a:t>-o formative</a:t>
            </a:r>
          </a:p>
          <a:p>
            <a:pPr lvl="1"/>
            <a:r>
              <a:rPr lang="en-US" dirty="0" smtClean="0"/>
              <a:t>-a formative</a:t>
            </a:r>
          </a:p>
          <a:p>
            <a:pPr lvl="1"/>
            <a:r>
              <a:rPr lang="en-US" dirty="0" smtClean="0"/>
              <a:t>-e formative (with null allomorph)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thematic stems (no formative)</a:t>
            </a:r>
          </a:p>
          <a:p>
            <a:r>
              <a:rPr lang="en-US" dirty="0" smtClean="0"/>
              <a:t>(See Table on next slide)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576A-54AC-7248-B0CD-85F3CE53FACB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</a:t>
            </a:r>
            <a:r>
              <a:rPr lang="en-US" dirty="0" smtClean="0"/>
              <a:t>Stems</a:t>
            </a:r>
            <a:br>
              <a:rPr lang="en-US" dirty="0" smtClean="0"/>
            </a:br>
            <a:r>
              <a:rPr lang="en-US" sz="2000" dirty="0" smtClean="0"/>
              <a:t>(adapted </a:t>
            </a:r>
            <a:r>
              <a:rPr lang="en-US" sz="2000" dirty="0"/>
              <a:t>from </a:t>
            </a:r>
            <a:r>
              <a:rPr lang="en-US" sz="2000" dirty="0" err="1"/>
              <a:t>Bermúdez</a:t>
            </a:r>
            <a:r>
              <a:rPr lang="en-US" sz="2000" dirty="0"/>
              <a:t>-Otero, 2006)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5761"/>
              </p:ext>
            </p:extLst>
          </p:nvPr>
        </p:nvGraphicFramePr>
        <p:xfrm>
          <a:off x="2354263" y="2652201"/>
          <a:ext cx="7483473" cy="336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35"/>
                <a:gridCol w="2435061"/>
                <a:gridCol w="2047841"/>
                <a:gridCol w="1706536"/>
              </a:tblGrid>
              <a:tr h="280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Stem kind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Singular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Plural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Gloss</a:t>
                      </a:r>
                      <a:endParaRPr lang="en-US" sz="1200" dirty="0"/>
                    </a:p>
                  </a:txBody>
                  <a:tcPr/>
                </a:tc>
              </a:tr>
              <a:tr h="34312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-o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libr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o </a:t>
                      </a:r>
                      <a:r>
                        <a:rPr lang="en-US" sz="1600" b="0" dirty="0" smtClean="0"/>
                        <a:t>['li.</a:t>
                      </a:r>
                      <a:r>
                        <a:rPr lang="el-G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β</a:t>
                      </a:r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libr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o</a:t>
                      </a:r>
                      <a:r>
                        <a:rPr lang="en-US" sz="1600" dirty="0" smtClean="0"/>
                        <a:t>-s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‘book’ (MASC)</a:t>
                      </a:r>
                      <a:endParaRPr lang="en-US" sz="1600" dirty="0"/>
                    </a:p>
                  </a:txBody>
                  <a:tcPr/>
                </a:tc>
              </a:tr>
              <a:tr h="343122"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man-</a:t>
                      </a:r>
                      <a:r>
                        <a:rPr lang="en-US" sz="1600" b="1" dirty="0" smtClean="0"/>
                        <a:t>o </a:t>
                      </a:r>
                      <a:r>
                        <a:rPr lang="en-US" sz="1600" b="0" dirty="0" smtClean="0"/>
                        <a:t>['</a:t>
                      </a:r>
                      <a:r>
                        <a:rPr lang="en-US" sz="1600" b="0" dirty="0" err="1" smtClean="0"/>
                        <a:t>ma.no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man-</a:t>
                      </a:r>
                      <a:r>
                        <a:rPr lang="en-US" sz="1600" b="1" dirty="0" smtClean="0"/>
                        <a:t>o</a:t>
                      </a:r>
                      <a:r>
                        <a:rPr lang="en-US" sz="1600" dirty="0" smtClean="0"/>
                        <a:t>-s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‘hand’ (FEM)</a:t>
                      </a:r>
                      <a:endParaRPr lang="en-US" sz="1600" dirty="0"/>
                    </a:p>
                  </a:txBody>
                  <a:tcPr/>
                </a:tc>
              </a:tr>
              <a:tr h="34312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-a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libr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['</a:t>
                      </a:r>
                      <a:r>
                        <a:rPr lang="en-US" sz="1600" b="0" dirty="0" smtClean="0"/>
                        <a:t>li.</a:t>
                      </a:r>
                      <a:r>
                        <a:rPr lang="el-G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β</a:t>
                      </a:r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libr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-s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‘pound’ (FEM)</a:t>
                      </a:r>
                      <a:endParaRPr lang="en-US" sz="1600" dirty="0"/>
                    </a:p>
                  </a:txBody>
                  <a:tcPr/>
                </a:tc>
              </a:tr>
              <a:tr h="351741"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problem-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[pro.'</a:t>
                      </a:r>
                      <a:r>
                        <a:rPr lang="en-US" sz="1600" dirty="0" err="1" smtClean="0"/>
                        <a:t>ble.ma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problem-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-s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‘problem’ (MASC)</a:t>
                      </a:r>
                      <a:endParaRPr lang="en-US" sz="1600" dirty="0"/>
                    </a:p>
                  </a:txBody>
                  <a:tcPr/>
                </a:tc>
              </a:tr>
              <a:tr h="34312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-e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cruz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∅ </a:t>
                      </a:r>
                      <a:r>
                        <a:rPr lang="en-US" sz="1600" b="0" dirty="0" smtClean="0"/>
                        <a:t>['</a:t>
                      </a:r>
                      <a:r>
                        <a:rPr lang="en-US" sz="1600" b="0" dirty="0" err="1" smtClean="0"/>
                        <a:t>krus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 smtClean="0"/>
                        <a:t>cruc</a:t>
                      </a:r>
                      <a:r>
                        <a:rPr lang="en-US" sz="1600" b="0" dirty="0" smtClean="0"/>
                        <a:t>-</a:t>
                      </a:r>
                      <a:r>
                        <a:rPr lang="en-US" sz="1600" b="1" dirty="0" smtClean="0"/>
                        <a:t>e</a:t>
                      </a:r>
                      <a:r>
                        <a:rPr lang="en-US" sz="1600" b="0" dirty="0" smtClean="0"/>
                        <a:t>-s ['</a:t>
                      </a:r>
                      <a:r>
                        <a:rPr lang="en-US" sz="1600" b="0" dirty="0" err="1" smtClean="0"/>
                        <a:t>kru.ses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‘cross’ (FEM)</a:t>
                      </a:r>
                      <a:endParaRPr lang="en-US" sz="1600" dirty="0"/>
                    </a:p>
                  </a:txBody>
                  <a:tcPr/>
                </a:tc>
              </a:tr>
              <a:tr h="343122"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cruc</a:t>
                      </a:r>
                      <a:r>
                        <a:rPr lang="en-US" sz="1600" b="0" dirty="0" smtClean="0"/>
                        <a:t>-</a:t>
                      </a:r>
                      <a:r>
                        <a:rPr lang="en-US" sz="1600" b="1" dirty="0" smtClean="0"/>
                        <a:t>e </a:t>
                      </a:r>
                      <a:r>
                        <a:rPr lang="en-US" sz="1600" b="0" dirty="0" smtClean="0"/>
                        <a:t>['</a:t>
                      </a:r>
                      <a:r>
                        <a:rPr lang="en-US" sz="1600" b="0" dirty="0" err="1" smtClean="0"/>
                        <a:t>kru.se</a:t>
                      </a:r>
                      <a:r>
                        <a:rPr lang="en-US" sz="1600" b="0" dirty="0" smtClean="0"/>
                        <a:t>]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cruc</a:t>
                      </a:r>
                      <a:r>
                        <a:rPr lang="en-US" sz="1600" b="0" dirty="0" smtClean="0"/>
                        <a:t>-</a:t>
                      </a:r>
                      <a:r>
                        <a:rPr lang="en-US" sz="1600" b="1" dirty="0" smtClean="0"/>
                        <a:t>e</a:t>
                      </a:r>
                      <a:r>
                        <a:rPr lang="en-US" sz="1600" b="0" dirty="0" smtClean="0"/>
                        <a:t>-s ['</a:t>
                      </a:r>
                      <a:r>
                        <a:rPr lang="en-US" sz="1600" b="0" dirty="0" err="1" smtClean="0"/>
                        <a:t>kru.ses</a:t>
                      </a:r>
                      <a:r>
                        <a:rPr lang="en-US" sz="1600" b="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‘crossing’ (MASC)</a:t>
                      </a:r>
                      <a:endParaRPr lang="en-US" sz="1600" dirty="0"/>
                    </a:p>
                  </a:txBody>
                  <a:tcPr/>
                </a:tc>
              </a:tr>
              <a:tr h="305845">
                <a:tc>
                  <a:txBody>
                    <a:bodyPr/>
                    <a:lstStyle/>
                    <a:p>
                      <a:pPr algn="l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hindú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∅ </a:t>
                      </a:r>
                      <a:r>
                        <a:rPr lang="en-US" sz="1600" b="0" dirty="0" smtClean="0"/>
                        <a:t>[</a:t>
                      </a:r>
                      <a:r>
                        <a:rPr lang="en-US" sz="1600" b="0" dirty="0" err="1" smtClean="0"/>
                        <a:t>in.'du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hindú</a:t>
                      </a:r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e</a:t>
                      </a:r>
                      <a:r>
                        <a:rPr lang="en-US" sz="1600" b="0" dirty="0" smtClean="0"/>
                        <a:t>-s [in.'</a:t>
                      </a:r>
                      <a:r>
                        <a:rPr lang="en-US" sz="1600" b="0" dirty="0" err="1" smtClean="0"/>
                        <a:t>du.es</a:t>
                      </a:r>
                      <a:r>
                        <a:rPr lang="en-US" sz="1600" b="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‘Hindu’ (M/F)</a:t>
                      </a:r>
                      <a:endParaRPr lang="en-US" sz="1600" dirty="0"/>
                    </a:p>
                  </a:txBody>
                  <a:tcPr/>
                </a:tc>
              </a:tr>
              <a:tr h="2696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athematic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menú</a:t>
                      </a:r>
                      <a:r>
                        <a:rPr lang="en-US" sz="1600" b="0" dirty="0" smtClean="0"/>
                        <a:t> [</a:t>
                      </a:r>
                      <a:r>
                        <a:rPr lang="en-US" sz="1600" b="0" dirty="0" err="1" smtClean="0"/>
                        <a:t>me.'nu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menús</a:t>
                      </a:r>
                      <a:r>
                        <a:rPr lang="en-US" sz="1600" b="0" dirty="0" smtClean="0"/>
                        <a:t> [</a:t>
                      </a:r>
                      <a:r>
                        <a:rPr lang="en-US" sz="1600" b="0" dirty="0" err="1" smtClean="0"/>
                        <a:t>me.'nus</a:t>
                      </a:r>
                      <a:r>
                        <a:rPr lang="en-US" sz="1600" b="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‘menu’ (MASC)</a:t>
                      </a:r>
                      <a:endParaRPr lang="en-US" sz="1600" dirty="0"/>
                    </a:p>
                  </a:txBody>
                  <a:tcPr/>
                </a:tc>
              </a:tr>
              <a:tr h="343122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brindis</a:t>
                      </a:r>
                      <a:r>
                        <a:rPr lang="en-US" sz="1600" b="0" dirty="0" smtClean="0"/>
                        <a:t> ['</a:t>
                      </a:r>
                      <a:r>
                        <a:rPr lang="en-US" sz="1600" b="0" dirty="0" err="1" smtClean="0"/>
                        <a:t>brin.dis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brindis</a:t>
                      </a:r>
                      <a:r>
                        <a:rPr lang="en-US" sz="1600" b="0" dirty="0" smtClean="0"/>
                        <a:t> ['</a:t>
                      </a:r>
                      <a:r>
                        <a:rPr lang="en-US" sz="1600" b="0" dirty="0" err="1" smtClean="0"/>
                        <a:t>brin.dis</a:t>
                      </a:r>
                      <a:r>
                        <a:rPr lang="en-US" sz="1600" b="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‘toast’ (MASC)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576A-54AC-7248-B0CD-85F3CE53FACB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diminutive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-it</a:t>
            </a:r>
            <a:r>
              <a:rPr lang="en-US" dirty="0" smtClean="0"/>
              <a:t> is the most common of the four diminutive affix in Spanish</a:t>
            </a:r>
          </a:p>
          <a:p>
            <a:r>
              <a:rPr lang="en-US" dirty="0" smtClean="0"/>
              <a:t>Shared properties</a:t>
            </a:r>
          </a:p>
          <a:p>
            <a:pPr lvl="1"/>
            <a:r>
              <a:rPr lang="en-US" dirty="0" smtClean="0"/>
              <a:t>They can only be followed by stem formatives </a:t>
            </a:r>
          </a:p>
          <a:p>
            <a:pPr lvl="1"/>
            <a:r>
              <a:rPr lang="en-US" dirty="0" smtClean="0"/>
              <a:t>The rightmost (in a series of diminutives) attracts stress</a:t>
            </a:r>
          </a:p>
          <a:p>
            <a:r>
              <a:rPr lang="en-US" dirty="0" smtClean="0"/>
              <a:t>Unique properties</a:t>
            </a:r>
          </a:p>
          <a:p>
            <a:pPr lvl="1"/>
            <a:r>
              <a:rPr lang="en-US" dirty="0" smtClean="0"/>
              <a:t>It is the only that can iterate (forming a series)</a:t>
            </a:r>
          </a:p>
          <a:p>
            <a:pPr lvl="1"/>
            <a:r>
              <a:rPr lang="en-US" dirty="0"/>
              <a:t>Possibility to act as an </a:t>
            </a:r>
            <a:r>
              <a:rPr lang="en-US" dirty="0" smtClean="0"/>
              <a:t>infix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251-20B4-0349-9647-7867C930B9A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a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-</a:t>
            </a:r>
            <a:r>
              <a:rPr lang="en-US" i="1" dirty="0" smtClean="0"/>
              <a:t>it</a:t>
            </a:r>
            <a:r>
              <a:rPr lang="en-US" dirty="0" smtClean="0"/>
              <a:t> iterates, and the final diminutive gets the stress:</a:t>
            </a:r>
          </a:p>
          <a:p>
            <a:pPr lvl="1"/>
            <a:r>
              <a:rPr lang="en-US" dirty="0" err="1" smtClean="0"/>
              <a:t>chiqu</a:t>
            </a:r>
            <a:r>
              <a:rPr lang="en-US" dirty="0" smtClean="0"/>
              <a:t>-</a:t>
            </a:r>
            <a:r>
              <a:rPr lang="en-US" dirty="0" err="1" smtClean="0"/>
              <a:t>ititit</a:t>
            </a:r>
            <a:r>
              <a:rPr lang="en-US" dirty="0" smtClean="0"/>
              <a:t>-</a:t>
            </a:r>
            <a:r>
              <a:rPr lang="en-US" b="1" dirty="0" err="1" smtClean="0">
                <a:solidFill>
                  <a:schemeClr val="accent3"/>
                </a:solidFill>
              </a:rPr>
              <a:t>ít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/>
                </a:solidFill>
              </a:rPr>
              <a:t>o[MASC]/a[FEM] 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chiqu</a:t>
            </a:r>
            <a:r>
              <a:rPr lang="en-US" dirty="0" smtClean="0"/>
              <a:t>-</a:t>
            </a:r>
            <a:r>
              <a:rPr lang="en-US" dirty="0" err="1" smtClean="0"/>
              <a:t>ititit</a:t>
            </a:r>
            <a:r>
              <a:rPr lang="en-US" dirty="0" smtClean="0"/>
              <a:t>-</a:t>
            </a:r>
            <a:r>
              <a:rPr lang="en-US" b="1" dirty="0" err="1" smtClean="0">
                <a:solidFill>
                  <a:schemeClr val="accent3"/>
                </a:solidFill>
              </a:rPr>
              <a:t>íll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/>
                </a:solidFill>
              </a:rPr>
              <a:t>o[MASC</a:t>
            </a:r>
            <a:r>
              <a:rPr lang="en-US" dirty="0">
                <a:solidFill>
                  <a:schemeClr val="accent5"/>
                </a:solidFill>
              </a:rPr>
              <a:t>]</a:t>
            </a:r>
            <a:r>
              <a:rPr lang="en-US" dirty="0" smtClean="0">
                <a:solidFill>
                  <a:schemeClr val="accent5"/>
                </a:solidFill>
              </a:rPr>
              <a:t>/a[FEM]</a:t>
            </a:r>
          </a:p>
          <a:p>
            <a:pPr lvl="1"/>
            <a:r>
              <a:rPr lang="en-US" dirty="0" err="1" smtClean="0"/>
              <a:t>chiqu</a:t>
            </a:r>
            <a:r>
              <a:rPr lang="en-US" dirty="0" smtClean="0"/>
              <a:t>-</a:t>
            </a:r>
            <a:r>
              <a:rPr lang="en-US" dirty="0" err="1" smtClean="0"/>
              <a:t>ititit</a:t>
            </a:r>
            <a:r>
              <a:rPr lang="en-US" dirty="0" smtClean="0"/>
              <a:t>-</a:t>
            </a:r>
            <a:r>
              <a:rPr lang="en-US" b="1" dirty="0" err="1" smtClean="0">
                <a:solidFill>
                  <a:schemeClr val="accent3"/>
                </a:solidFill>
              </a:rPr>
              <a:t>íc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/>
                </a:solidFill>
              </a:rPr>
              <a:t>o[MASC</a:t>
            </a:r>
            <a:r>
              <a:rPr lang="en-US" dirty="0">
                <a:solidFill>
                  <a:schemeClr val="accent5"/>
                </a:solidFill>
              </a:rPr>
              <a:t>]</a:t>
            </a:r>
            <a:r>
              <a:rPr lang="en-US" dirty="0" smtClean="0">
                <a:solidFill>
                  <a:schemeClr val="accent5"/>
                </a:solidFill>
              </a:rPr>
              <a:t>/a</a:t>
            </a:r>
            <a:r>
              <a:rPr lang="en-US" dirty="0">
                <a:solidFill>
                  <a:schemeClr val="accent5"/>
                </a:solidFill>
              </a:rPr>
              <a:t>[FEM]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err="1" smtClean="0"/>
              <a:t>chiqu-ititit-</a:t>
            </a:r>
            <a:r>
              <a:rPr lang="en-US" b="1" dirty="0" err="1" smtClean="0">
                <a:solidFill>
                  <a:schemeClr val="accent3"/>
                </a:solidFill>
              </a:rPr>
              <a:t>ín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/>
                </a:solidFill>
              </a:rPr>
              <a:t>{∅,e}[</a:t>
            </a:r>
            <a:r>
              <a:rPr lang="en-US" dirty="0">
                <a:solidFill>
                  <a:schemeClr val="accent5"/>
                </a:solidFill>
              </a:rPr>
              <a:t>MASC]</a:t>
            </a:r>
            <a:r>
              <a:rPr lang="en-US" dirty="0" smtClean="0">
                <a:solidFill>
                  <a:schemeClr val="accent5"/>
                </a:solidFill>
              </a:rPr>
              <a:t>/a</a:t>
            </a:r>
            <a:r>
              <a:rPr lang="en-US" dirty="0">
                <a:solidFill>
                  <a:schemeClr val="accent5"/>
                </a:solidFill>
              </a:rPr>
              <a:t>[FEM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These examples are strictly-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-local</a:t>
            </a:r>
          </a:p>
          <a:p>
            <a:pPr lvl="1"/>
            <a:r>
              <a:rPr lang="en-US" dirty="0" smtClean="0"/>
              <a:t>*[in][it], *[</a:t>
            </a:r>
            <a:r>
              <a:rPr lang="en-US" dirty="0" err="1" smtClean="0"/>
              <a:t>ik</a:t>
            </a:r>
            <a:r>
              <a:rPr lang="en-US" dirty="0" smtClean="0"/>
              <a:t>][it], </a:t>
            </a:r>
            <a:r>
              <a:rPr lang="en-US" dirty="0"/>
              <a:t>*[</a:t>
            </a:r>
            <a:r>
              <a:rPr lang="en-US" dirty="0" err="1"/>
              <a:t>iʎ</a:t>
            </a:r>
            <a:r>
              <a:rPr lang="en-US" dirty="0" smtClean="0"/>
              <a:t>][it]</a:t>
            </a:r>
          </a:p>
          <a:p>
            <a:pPr lvl="1"/>
            <a:r>
              <a:rPr lang="en-US" dirty="0" smtClean="0"/>
              <a:t>*</a:t>
            </a:r>
            <a:r>
              <a:rPr lang="en-US" dirty="0"/>
              <a:t>DIMINUTIVE</a:t>
            </a:r>
            <a:r>
              <a:rPr lang="en-US" dirty="0" smtClean="0"/>
              <a:t>⋉</a:t>
            </a:r>
          </a:p>
          <a:p>
            <a:pPr lvl="1"/>
            <a:r>
              <a:rPr lang="en-US" dirty="0" smtClean="0"/>
              <a:t>*DIMINUTIVE,-s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251-20B4-0349-9647-7867C930B9A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8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formatives are </a:t>
            </a:r>
            <a:r>
              <a:rPr lang="en-US" dirty="0" err="1" smtClean="0"/>
              <a:t>tsl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dirty="0" smtClean="0"/>
              <a:t>A </a:t>
            </a:r>
            <a:r>
              <a:rPr lang="en-US" sz="2300" dirty="0"/>
              <a:t>diminutive series may intervene between two possible </a:t>
            </a:r>
            <a:r>
              <a:rPr lang="en-US" sz="2300" dirty="0" smtClean="0"/>
              <a:t>SFs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300" dirty="0" smtClean="0"/>
              <a:t>Example:  Tier</a:t>
            </a:r>
            <a:r>
              <a:rPr lang="en-US" sz="2300" dirty="0"/>
              <a:t>:		*SF		SF</a:t>
            </a:r>
            <a:br>
              <a:rPr lang="en-US" sz="2300" dirty="0"/>
            </a:br>
            <a:r>
              <a:rPr lang="en-US" sz="2300" dirty="0" smtClean="0"/>
              <a:t>			  ‖ 		 </a:t>
            </a:r>
            <a:r>
              <a:rPr lang="en-US" sz="2300" dirty="0"/>
              <a:t>‖ 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	[</a:t>
            </a:r>
            <a:r>
              <a:rPr lang="en-US" sz="2300" baseline="-25000" dirty="0" smtClean="0"/>
              <a:t>WORD</a:t>
            </a:r>
            <a:r>
              <a:rPr lang="en-US" sz="2300" dirty="0" smtClean="0"/>
              <a:t>[</a:t>
            </a:r>
            <a:r>
              <a:rPr lang="en-US" sz="2300" baseline="-25000" dirty="0" err="1" smtClean="0"/>
              <a:t>STEM</a:t>
            </a:r>
            <a:r>
              <a:rPr lang="en-US" sz="2300" dirty="0" err="1" smtClean="0"/>
              <a:t>cuell</a:t>
            </a:r>
            <a:r>
              <a:rPr lang="en-US" sz="2300" dirty="0"/>
              <a:t>	</a:t>
            </a:r>
            <a:r>
              <a:rPr lang="en-US" sz="2300" dirty="0"/>
              <a:t>*</a:t>
            </a:r>
            <a:r>
              <a:rPr lang="en-US" sz="2300" dirty="0" smtClean="0"/>
              <a:t>-o]</a:t>
            </a:r>
            <a:r>
              <a:rPr lang="en-US" sz="2300" dirty="0"/>
              <a:t>	 -it+	-o </a:t>
            </a:r>
            <a:r>
              <a:rPr lang="en-US" sz="2300" dirty="0" smtClean="0"/>
              <a:t>]</a:t>
            </a:r>
          </a:p>
          <a:p>
            <a:pPr lvl="1"/>
            <a:r>
              <a:rPr lang="en-US" sz="2000" dirty="0" smtClean="0"/>
              <a:t>Spanish </a:t>
            </a:r>
            <a:r>
              <a:rPr lang="en-US" sz="2000" dirty="0" err="1" smtClean="0"/>
              <a:t>phonotactic</a:t>
            </a:r>
            <a:r>
              <a:rPr lang="en-US" sz="2000" dirty="0" smtClean="0"/>
              <a:t>: *[PAL]# (SL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SF </a:t>
            </a:r>
            <a:r>
              <a:rPr lang="en-US" sz="2000" i="1" dirty="0" smtClean="0"/>
              <a:t>-o</a:t>
            </a:r>
            <a:r>
              <a:rPr lang="en-US" sz="2000" dirty="0" smtClean="0"/>
              <a:t> is </a:t>
            </a:r>
            <a:r>
              <a:rPr lang="en-US" sz="2000" dirty="0" smtClean="0"/>
              <a:t>required (at some point in the derivation) before the diminutive to license the </a:t>
            </a:r>
            <a:r>
              <a:rPr lang="en-US" sz="2000" dirty="0"/>
              <a:t>palatal </a:t>
            </a:r>
            <a:r>
              <a:rPr lang="en-US" sz="2000" dirty="0" err="1" smtClean="0"/>
              <a:t>ʎ</a:t>
            </a:r>
            <a:r>
              <a:rPr lang="en-US" sz="2000" dirty="0" smtClean="0"/>
              <a:t> in </a:t>
            </a:r>
            <a:r>
              <a:rPr lang="en-US" sz="2000" i="1" dirty="0" err="1" smtClean="0"/>
              <a:t>cuellito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251-20B4-0349-9647-7867C930B9A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61013"/>
              </p:ext>
            </p:extLst>
          </p:nvPr>
        </p:nvGraphicFramePr>
        <p:xfrm>
          <a:off x="5006691" y="2949527"/>
          <a:ext cx="217861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617"/>
              </a:tblGrid>
              <a:tr h="253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Grammar</a:t>
                      </a:r>
                    </a:p>
                  </a:txBody>
                  <a:tcPr/>
                </a:tc>
              </a:tr>
              <a:tr h="532227">
                <a:tc>
                  <a:txBody>
                    <a:bodyPr/>
                    <a:lstStyle/>
                    <a:p>
                      <a:pPr lvl="1"/>
                      <a:r>
                        <a:rPr lang="en-US" sz="1400" dirty="0" smtClean="0"/>
                        <a:t>*SFSF</a:t>
                      </a:r>
                    </a:p>
                    <a:p>
                      <a:pPr lvl="1"/>
                      <a:r>
                        <a:rPr lang="en-US" sz="1400" dirty="0" smtClean="0"/>
                        <a:t>*[-s]SF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i="1" dirty="0" smtClean="0"/>
              <a:t>-it-</a:t>
            </a:r>
            <a:r>
              <a:rPr lang="en-US" dirty="0" smtClean="0"/>
              <a:t>’ is not sl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</a:t>
            </a:r>
            <a:r>
              <a:rPr lang="en-US" i="1" dirty="0" smtClean="0"/>
              <a:t>it</a:t>
            </a:r>
            <a:r>
              <a:rPr lang="en-US" dirty="0" smtClean="0"/>
              <a:t> may become an infix when it attaches to a stem with a final unstressed closed syllable with the vowel </a:t>
            </a:r>
            <a:r>
              <a:rPr lang="en-US" i="1" dirty="0" smtClean="0"/>
              <a:t>-a</a:t>
            </a:r>
            <a:r>
              <a:rPr lang="en-US" dirty="0" smtClean="0"/>
              <a:t> or </a:t>
            </a:r>
            <a:r>
              <a:rPr lang="en-US" i="1" dirty="0"/>
              <a:t>-</a:t>
            </a:r>
            <a:r>
              <a:rPr lang="en-US" i="1" dirty="0" smtClean="0"/>
              <a:t>o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zúcar</a:t>
            </a:r>
            <a:r>
              <a:rPr lang="en-US" dirty="0" smtClean="0"/>
              <a:t> (PL: </a:t>
            </a:r>
            <a:r>
              <a:rPr lang="en-US" dirty="0" err="1" smtClean="0"/>
              <a:t>azúcares</a:t>
            </a:r>
            <a:r>
              <a:rPr lang="en-US" dirty="0" smtClean="0"/>
              <a:t>) 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azuqu</a:t>
            </a:r>
            <a:r>
              <a:rPr lang="en-US" b="1" dirty="0" err="1" smtClean="0">
                <a:solidFill>
                  <a:schemeClr val="accent3"/>
                </a:solidFill>
              </a:rPr>
              <a:t>it</a:t>
            </a:r>
            <a:r>
              <a:rPr lang="en-US" dirty="0" err="1" smtClean="0"/>
              <a:t>ar</a:t>
            </a:r>
            <a:endParaRPr lang="en-US" dirty="0" smtClean="0"/>
          </a:p>
          <a:p>
            <a:pPr lvl="1"/>
            <a:r>
              <a:rPr lang="en-US" dirty="0" smtClean="0"/>
              <a:t>Víctor (PL: ?</a:t>
            </a:r>
            <a:r>
              <a:rPr lang="en-US" dirty="0" err="1" smtClean="0"/>
              <a:t>Víctores</a:t>
            </a:r>
            <a:r>
              <a:rPr lang="en-US" dirty="0"/>
              <a:t>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Vict</a:t>
            </a:r>
            <a:r>
              <a:rPr lang="en-US" b="1" dirty="0" err="1" smtClean="0">
                <a:solidFill>
                  <a:schemeClr val="accent3"/>
                </a:solidFill>
              </a:rPr>
              <a:t>it</a:t>
            </a:r>
            <a:r>
              <a:rPr lang="en-US" dirty="0" err="1" smtClean="0"/>
              <a:t>or</a:t>
            </a:r>
            <a:endParaRPr lang="en-US" dirty="0" smtClean="0"/>
          </a:p>
          <a:p>
            <a:r>
              <a:rPr lang="en-US" dirty="0" smtClean="0"/>
              <a:t>We need at least SL</a:t>
            </a:r>
            <a:r>
              <a:rPr lang="en-US" baseline="-25000" dirty="0" smtClean="0"/>
              <a:t>4</a:t>
            </a:r>
            <a:r>
              <a:rPr lang="en-US" dirty="0" smtClean="0"/>
              <a:t> to account for this pattern</a:t>
            </a:r>
          </a:p>
          <a:p>
            <a:pPr lvl="1"/>
            <a:r>
              <a:rPr lang="en-US" dirty="0" smtClean="0"/>
              <a:t>*{</a:t>
            </a:r>
            <a:r>
              <a:rPr lang="en-US" dirty="0" err="1" smtClean="0"/>
              <a:t>a,o</a:t>
            </a:r>
            <a:r>
              <a:rPr lang="en-US" dirty="0" smtClean="0"/>
              <a:t>}</a:t>
            </a:r>
            <a:r>
              <a:rPr lang="en-US" baseline="-25000" dirty="0" smtClean="0"/>
              <a:t>[-stress]</a:t>
            </a:r>
            <a:r>
              <a:rPr lang="en-US" dirty="0" smtClean="0"/>
              <a:t>[C]#DIM</a:t>
            </a:r>
          </a:p>
          <a:p>
            <a:pPr lvl="1"/>
            <a:r>
              <a:rPr lang="en-US" dirty="0"/>
              <a:t>*{</a:t>
            </a:r>
            <a:r>
              <a:rPr lang="en-US" dirty="0" err="1"/>
              <a:t>a,o</a:t>
            </a:r>
            <a:r>
              <a:rPr lang="en-US" dirty="0"/>
              <a:t>}</a:t>
            </a:r>
            <a:r>
              <a:rPr lang="en-US" baseline="-25000" dirty="0"/>
              <a:t>[-</a:t>
            </a:r>
            <a:r>
              <a:rPr lang="en-US" baseline="-25000" dirty="0" smtClean="0"/>
              <a:t>stress]</a:t>
            </a:r>
            <a:r>
              <a:rPr lang="en-US" dirty="0" smtClean="0"/>
              <a:t>[C]DIM</a:t>
            </a:r>
            <a:r>
              <a:rPr lang="en-US" dirty="0"/>
              <a:t>#</a:t>
            </a:r>
          </a:p>
          <a:p>
            <a:pPr lvl="1"/>
            <a:r>
              <a:rPr lang="en-US" dirty="0"/>
              <a:t>*{</a:t>
            </a:r>
            <a:r>
              <a:rPr lang="en-US" dirty="0" err="1"/>
              <a:t>a,o</a:t>
            </a:r>
            <a:r>
              <a:rPr lang="en-US" dirty="0"/>
              <a:t>}</a:t>
            </a:r>
            <a:r>
              <a:rPr lang="en-US" baseline="-25000" dirty="0"/>
              <a:t>[-</a:t>
            </a:r>
            <a:r>
              <a:rPr lang="en-US" baseline="-25000" dirty="0" smtClean="0"/>
              <a:t>stress]</a:t>
            </a:r>
            <a:r>
              <a:rPr lang="en-US" dirty="0" smtClean="0"/>
              <a:t>DIM[C]#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B251-20B4-0349-9647-7867C930B9AA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err="1"/>
              <a:t>Aksenova</a:t>
            </a:r>
            <a:r>
              <a:rPr lang="en-US" dirty="0"/>
              <a:t>,  </a:t>
            </a:r>
            <a:r>
              <a:rPr lang="en-US" dirty="0" err="1"/>
              <a:t>Alëna</a:t>
            </a:r>
            <a:r>
              <a:rPr lang="en-US" dirty="0"/>
              <a:t>, Thomas Graf, and </a:t>
            </a:r>
            <a:r>
              <a:rPr lang="en-US" dirty="0" err="1"/>
              <a:t>Sedigheh</a:t>
            </a:r>
            <a:r>
              <a:rPr lang="en-US" dirty="0"/>
              <a:t> </a:t>
            </a:r>
            <a:r>
              <a:rPr lang="en-US" dirty="0" err="1"/>
              <a:t>Moradi</a:t>
            </a:r>
            <a:r>
              <a:rPr lang="en-US" dirty="0"/>
              <a:t>. </a:t>
            </a:r>
            <a:r>
              <a:rPr lang="en-US" dirty="0" smtClean="0"/>
              <a:t>2016.</a:t>
            </a:r>
            <a:r>
              <a:rPr lang="en-US" dirty="0"/>
              <a:t> </a:t>
            </a:r>
            <a:r>
              <a:rPr lang="en-US" dirty="0" err="1"/>
              <a:t>Morphotactics</a:t>
            </a:r>
            <a:r>
              <a:rPr lang="en-US" dirty="0"/>
              <a:t> as Tier-Based Strictly Local Dependencies. In Proceedings of the 14th </a:t>
            </a:r>
            <a:r>
              <a:rPr lang="en-US" dirty="0" smtClean="0"/>
              <a:t>SIGMORPHON. </a:t>
            </a:r>
            <a:r>
              <a:rPr lang="en-US" dirty="0"/>
              <a:t>URL: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www.aclweb.org/anthology/W/W16/W16-2019.pdf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err="1"/>
              <a:t>Bermúdez</a:t>
            </a:r>
            <a:r>
              <a:rPr lang="en-US" dirty="0"/>
              <a:t>-Otero, Ricardo. 2006. Morphological structure and phonological domains in Spanish </a:t>
            </a:r>
            <a:r>
              <a:rPr lang="en-US" dirty="0" err="1"/>
              <a:t>denominal</a:t>
            </a:r>
            <a:r>
              <a:rPr lang="en-US" dirty="0"/>
              <a:t> derivation. In Fernando </a:t>
            </a:r>
            <a:r>
              <a:rPr lang="en-US" dirty="0" err="1"/>
              <a:t>Martínez</a:t>
            </a:r>
            <a:r>
              <a:rPr lang="en-US" dirty="0"/>
              <a:t>-Gil &amp; Sonia </a:t>
            </a:r>
            <a:r>
              <a:rPr lang="en-US" dirty="0" err="1"/>
              <a:t>Colina</a:t>
            </a:r>
            <a:r>
              <a:rPr lang="en-US" dirty="0"/>
              <a:t> (</a:t>
            </a:r>
            <a:r>
              <a:rPr lang="en-US" dirty="0" err="1"/>
              <a:t>eds</a:t>
            </a:r>
            <a:r>
              <a:rPr lang="en-US" dirty="0"/>
              <a:t>), Optimality-theoretic studies in Spanish phonology, 278-311. Amsterdam: John </a:t>
            </a:r>
            <a:r>
              <a:rPr lang="en-US" dirty="0" smtClean="0"/>
              <a:t>Benjamins. </a:t>
            </a:r>
            <a:r>
              <a:rPr lang="en-US" dirty="0"/>
              <a:t>URL: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ling.auf.net/lingbuzz/000179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/>
              <a:t>Harris, </a:t>
            </a:r>
            <a:r>
              <a:rPr lang="en-US" dirty="0" smtClean="0"/>
              <a:t>James </a:t>
            </a:r>
            <a:r>
              <a:rPr lang="en-US" dirty="0"/>
              <a:t>W. </a:t>
            </a:r>
            <a:r>
              <a:rPr lang="en-US" dirty="0" smtClean="0"/>
              <a:t>1991. </a:t>
            </a:r>
            <a:r>
              <a:rPr lang="en-US" dirty="0"/>
              <a:t>The </a:t>
            </a:r>
            <a:r>
              <a:rPr lang="en-US" dirty="0" err="1"/>
              <a:t>Exponence</a:t>
            </a:r>
            <a:r>
              <a:rPr lang="en-US" dirty="0"/>
              <a:t> of Gender in Spanish. </a:t>
            </a:r>
            <a:r>
              <a:rPr lang="en-US" i="1" dirty="0"/>
              <a:t>Linguistic Inquiry, </a:t>
            </a:r>
            <a:r>
              <a:rPr lang="en-US" i="1" dirty="0" smtClean="0"/>
              <a:t>22 </a:t>
            </a:r>
            <a:r>
              <a:rPr lang="en-US" dirty="0" smtClean="0"/>
              <a:t>(</a:t>
            </a:r>
            <a:r>
              <a:rPr lang="en-US" dirty="0"/>
              <a:t>Winter), 27-62.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3753-BD6A-1B42-8C30-740F22D5126C}" type="datetime2">
              <a:rPr lang="en-US" smtClean="0"/>
              <a:t>Saturday, December 17,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765</TotalTime>
  <Words>475</Words>
  <Application>Microsoft Macintosh PowerPoint</Application>
  <PresentationFormat>Widescreen</PresentationFormat>
  <Paragraphs>108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Wingdings</vt:lpstr>
      <vt:lpstr>Parcel</vt:lpstr>
      <vt:lpstr>The ‘it’ affix Subregular interactions of the diminutive in spanish</vt:lpstr>
      <vt:lpstr>Introduction</vt:lpstr>
      <vt:lpstr>List of Stems (adapted from Bermúdez-Otero, 2006) </vt:lpstr>
      <vt:lpstr>Introducing the diminutive</vt:lpstr>
      <vt:lpstr>forming a series</vt:lpstr>
      <vt:lpstr>Stem formatives are tsl </vt:lpstr>
      <vt:lpstr>‘-it-’ is not sl2</vt:lpstr>
      <vt:lpstr>References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‘it’ affix tales of the diminutive in spanish</dc:title>
  <dc:creator>Jaime V Suzuki</dc:creator>
  <cp:lastModifiedBy>Jaime V Suzuki</cp:lastModifiedBy>
  <cp:revision>46</cp:revision>
  <dcterms:created xsi:type="dcterms:W3CDTF">2016-12-12T07:46:13Z</dcterms:created>
  <dcterms:modified xsi:type="dcterms:W3CDTF">2016-12-17T23:37:05Z</dcterms:modified>
</cp:coreProperties>
</file>