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7" r:id="rId15"/>
    <p:sldId id="265" r:id="rId16"/>
    <p:sldId id="274" r:id="rId17"/>
    <p:sldId id="275" r:id="rId18"/>
    <p:sldId id="276" r:id="rId19"/>
    <p:sldId id="27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66" userDrawn="1">
          <p15:clr>
            <a:srgbClr val="A4A3A4"/>
          </p15:clr>
        </p15:guide>
        <p15:guide id="2" pos="6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26" y="144"/>
      </p:cViewPr>
      <p:guideLst>
        <p:guide orient="horz" pos="3566"/>
        <p:guide pos="6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39BA0-6294-4186-AE2C-DB5992F5A22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757DF797-37BC-4F20-9C99-12606B2DEEB6}">
      <dgm:prSet phldrT="[Text]"/>
      <dgm:spPr/>
      <dgm:t>
        <a:bodyPr/>
        <a:lstStyle/>
        <a:p>
          <a:r>
            <a:rPr lang="en-US" dirty="0"/>
            <a:t>MM</a:t>
          </a:r>
          <a:endParaRPr lang="de-DE" dirty="0"/>
        </a:p>
      </dgm:t>
    </dgm:pt>
    <dgm:pt modelId="{096BFE95-35A3-4D74-BD9B-3E327CA436F8}" type="parTrans" cxnId="{A2698EF2-3C24-4989-863D-9940FBC786FE}">
      <dgm:prSet/>
      <dgm:spPr/>
      <dgm:t>
        <a:bodyPr/>
        <a:lstStyle/>
        <a:p>
          <a:endParaRPr lang="de-DE"/>
        </a:p>
      </dgm:t>
    </dgm:pt>
    <dgm:pt modelId="{F088D7C6-B21B-4F19-99CF-B098B66D2419}" type="sibTrans" cxnId="{A2698EF2-3C24-4989-863D-9940FBC786FE}">
      <dgm:prSet/>
      <dgm:spPr/>
      <dgm:t>
        <a:bodyPr/>
        <a:lstStyle/>
        <a:p>
          <a:endParaRPr lang="de-DE"/>
        </a:p>
      </dgm:t>
    </dgm:pt>
    <dgm:pt modelId="{CD516E02-A366-44F4-9C01-13BE98695287}">
      <dgm:prSet phldrT="[Text]"/>
      <dgm:spPr/>
      <dgm:t>
        <a:bodyPr/>
        <a:lstStyle/>
        <a:p>
          <a:r>
            <a:rPr lang="en-US" dirty="0"/>
            <a:t>Molecular Mechanics Optimization</a:t>
          </a:r>
          <a:endParaRPr lang="de-DE" dirty="0"/>
        </a:p>
      </dgm:t>
    </dgm:pt>
    <dgm:pt modelId="{0A6E2A10-670E-4729-A92B-DB0671563AC6}" type="parTrans" cxnId="{ADF01E43-9C81-46DE-9D78-4E6F4D991C2C}">
      <dgm:prSet/>
      <dgm:spPr/>
      <dgm:t>
        <a:bodyPr/>
        <a:lstStyle/>
        <a:p>
          <a:endParaRPr lang="de-DE"/>
        </a:p>
      </dgm:t>
    </dgm:pt>
    <dgm:pt modelId="{2029EC6B-53FD-4C17-B66E-AA76649A3146}" type="sibTrans" cxnId="{ADF01E43-9C81-46DE-9D78-4E6F4D991C2C}">
      <dgm:prSet/>
      <dgm:spPr/>
      <dgm:t>
        <a:bodyPr/>
        <a:lstStyle/>
        <a:p>
          <a:endParaRPr lang="de-DE"/>
        </a:p>
      </dgm:t>
    </dgm:pt>
    <dgm:pt modelId="{4575BBC2-A9F8-4323-A8C0-9A170714805B}">
      <dgm:prSet phldrT="[Text]"/>
      <dgm:spPr/>
      <dgm:t>
        <a:bodyPr/>
        <a:lstStyle/>
        <a:p>
          <a:r>
            <a:rPr lang="en-US" dirty="0"/>
            <a:t>Short Molecular Dynamic Runs</a:t>
          </a:r>
          <a:endParaRPr lang="de-DE" dirty="0"/>
        </a:p>
      </dgm:t>
    </dgm:pt>
    <dgm:pt modelId="{2615B7C5-0A82-4F3A-83B6-1E517D8FA683}" type="parTrans" cxnId="{E3741D5B-B215-4775-B37E-0CA7F9E5B1A2}">
      <dgm:prSet/>
      <dgm:spPr/>
      <dgm:t>
        <a:bodyPr/>
        <a:lstStyle/>
        <a:p>
          <a:endParaRPr lang="de-DE"/>
        </a:p>
      </dgm:t>
    </dgm:pt>
    <dgm:pt modelId="{4B1CD0E2-83ED-4947-AFF8-4D67DBA2FD8E}" type="sibTrans" cxnId="{E3741D5B-B215-4775-B37E-0CA7F9E5B1A2}">
      <dgm:prSet/>
      <dgm:spPr/>
      <dgm:t>
        <a:bodyPr/>
        <a:lstStyle/>
        <a:p>
          <a:endParaRPr lang="de-DE"/>
        </a:p>
      </dgm:t>
    </dgm:pt>
    <dgm:pt modelId="{05C6C49F-FA44-4537-BE1D-5BB170D4010F}">
      <dgm:prSet phldrT="[Text]"/>
      <dgm:spPr/>
      <dgm:t>
        <a:bodyPr/>
        <a:lstStyle/>
        <a:p>
          <a:r>
            <a:rPr lang="en-US" dirty="0"/>
            <a:t>SQM</a:t>
          </a:r>
          <a:endParaRPr lang="de-DE" dirty="0"/>
        </a:p>
      </dgm:t>
    </dgm:pt>
    <dgm:pt modelId="{3BFADD54-220F-40D2-9478-CDF0BAD28723}" type="parTrans" cxnId="{6C5C7611-8B24-4448-8C3A-B2038DC5D836}">
      <dgm:prSet/>
      <dgm:spPr/>
      <dgm:t>
        <a:bodyPr/>
        <a:lstStyle/>
        <a:p>
          <a:endParaRPr lang="de-DE"/>
        </a:p>
      </dgm:t>
    </dgm:pt>
    <dgm:pt modelId="{060202A2-B72B-41A9-BF0A-D8032F9DCADB}" type="sibTrans" cxnId="{6C5C7611-8B24-4448-8C3A-B2038DC5D836}">
      <dgm:prSet/>
      <dgm:spPr/>
      <dgm:t>
        <a:bodyPr/>
        <a:lstStyle/>
        <a:p>
          <a:endParaRPr lang="de-DE"/>
        </a:p>
      </dgm:t>
    </dgm:pt>
    <dgm:pt modelId="{BDAC8882-E4A0-4B6B-B6EE-17899813F81A}">
      <dgm:prSet phldrT="[Text]"/>
      <dgm:spPr/>
      <dgm:t>
        <a:bodyPr/>
        <a:lstStyle/>
        <a:p>
          <a:r>
            <a:rPr lang="en-US" dirty="0"/>
            <a:t>Semiempirical Optimization</a:t>
          </a:r>
          <a:endParaRPr lang="de-DE" dirty="0"/>
        </a:p>
      </dgm:t>
    </dgm:pt>
    <dgm:pt modelId="{5F3843D3-6F19-4BC0-956B-C7B356C3734D}" type="parTrans" cxnId="{977BFF3D-A6C9-4D0F-9616-59671ABD9F62}">
      <dgm:prSet/>
      <dgm:spPr/>
      <dgm:t>
        <a:bodyPr/>
        <a:lstStyle/>
        <a:p>
          <a:endParaRPr lang="de-DE"/>
        </a:p>
      </dgm:t>
    </dgm:pt>
    <dgm:pt modelId="{BD3065C9-E87A-4926-8CA7-9265AE82F51B}" type="sibTrans" cxnId="{977BFF3D-A6C9-4D0F-9616-59671ABD9F62}">
      <dgm:prSet/>
      <dgm:spPr/>
      <dgm:t>
        <a:bodyPr/>
        <a:lstStyle/>
        <a:p>
          <a:endParaRPr lang="de-DE"/>
        </a:p>
      </dgm:t>
    </dgm:pt>
    <dgm:pt modelId="{C12D232B-6D26-4516-A60F-4A7A76ECA212}">
      <dgm:prSet phldrT="[Text]"/>
      <dgm:spPr/>
      <dgm:t>
        <a:bodyPr/>
        <a:lstStyle/>
        <a:p>
          <a:r>
            <a:rPr lang="en-US" dirty="0"/>
            <a:t>Conformational Sampling</a:t>
          </a:r>
          <a:endParaRPr lang="de-DE" dirty="0"/>
        </a:p>
      </dgm:t>
    </dgm:pt>
    <dgm:pt modelId="{AF49DFBC-8CD2-4DF6-B3E0-068FC9B36989}" type="parTrans" cxnId="{EE5341D0-7120-4232-A925-195B2C42CF55}">
      <dgm:prSet/>
      <dgm:spPr/>
      <dgm:t>
        <a:bodyPr/>
        <a:lstStyle/>
        <a:p>
          <a:endParaRPr lang="de-DE"/>
        </a:p>
      </dgm:t>
    </dgm:pt>
    <dgm:pt modelId="{81E552DF-E969-496C-9A86-048A162FD0DD}" type="sibTrans" cxnId="{EE5341D0-7120-4232-A925-195B2C42CF55}">
      <dgm:prSet/>
      <dgm:spPr/>
      <dgm:t>
        <a:bodyPr/>
        <a:lstStyle/>
        <a:p>
          <a:endParaRPr lang="de-DE"/>
        </a:p>
      </dgm:t>
    </dgm:pt>
    <dgm:pt modelId="{8D66352B-416E-4590-8599-86DA91D64DB0}">
      <dgm:prSet phldrT="[Text]"/>
      <dgm:spPr/>
      <dgm:t>
        <a:bodyPr/>
        <a:lstStyle/>
        <a:p>
          <a:r>
            <a:rPr lang="en-US" dirty="0"/>
            <a:t>QM</a:t>
          </a:r>
          <a:endParaRPr lang="de-DE" dirty="0"/>
        </a:p>
      </dgm:t>
    </dgm:pt>
    <dgm:pt modelId="{06A57AEA-581B-4DFD-B720-5B6DB8F2BAB3}" type="parTrans" cxnId="{E09C475E-953E-4459-956D-BD3BB2FFB206}">
      <dgm:prSet/>
      <dgm:spPr/>
      <dgm:t>
        <a:bodyPr/>
        <a:lstStyle/>
        <a:p>
          <a:endParaRPr lang="de-DE"/>
        </a:p>
      </dgm:t>
    </dgm:pt>
    <dgm:pt modelId="{3136BA1D-B20A-4120-8650-27C491A36F8A}" type="sibTrans" cxnId="{E09C475E-953E-4459-956D-BD3BB2FFB206}">
      <dgm:prSet/>
      <dgm:spPr/>
      <dgm:t>
        <a:bodyPr/>
        <a:lstStyle/>
        <a:p>
          <a:endParaRPr lang="de-DE"/>
        </a:p>
      </dgm:t>
    </dgm:pt>
    <dgm:pt modelId="{33D3FF22-7A63-4577-BCF7-5956C5A5E5D7}">
      <dgm:prSet phldrT="[Text]"/>
      <dgm:spPr/>
      <dgm:t>
        <a:bodyPr/>
        <a:lstStyle/>
        <a:p>
          <a:r>
            <a:rPr lang="en-US" dirty="0"/>
            <a:t>Ensemble Sorting</a:t>
          </a:r>
          <a:endParaRPr lang="de-DE" dirty="0"/>
        </a:p>
      </dgm:t>
    </dgm:pt>
    <dgm:pt modelId="{199BA8E8-91DD-42F8-AD5B-6C93A9CD1DC5}" type="parTrans" cxnId="{553C4896-8661-4566-8AF8-A7112A6DAFB9}">
      <dgm:prSet/>
      <dgm:spPr/>
      <dgm:t>
        <a:bodyPr/>
        <a:lstStyle/>
        <a:p>
          <a:endParaRPr lang="de-DE"/>
        </a:p>
      </dgm:t>
    </dgm:pt>
    <dgm:pt modelId="{96E95560-17FC-467B-8F4B-6D52A4522F77}" type="sibTrans" cxnId="{553C4896-8661-4566-8AF8-A7112A6DAFB9}">
      <dgm:prSet/>
      <dgm:spPr/>
      <dgm:t>
        <a:bodyPr/>
        <a:lstStyle/>
        <a:p>
          <a:endParaRPr lang="de-DE"/>
        </a:p>
      </dgm:t>
    </dgm:pt>
    <dgm:pt modelId="{BD4AA7E7-5A90-4A2F-96DB-2500968D6DD2}">
      <dgm:prSet phldrT="[Text]"/>
      <dgm:spPr/>
      <dgm:t>
        <a:bodyPr/>
        <a:lstStyle/>
        <a:p>
          <a:r>
            <a:rPr lang="en-US" dirty="0"/>
            <a:t>QM Optimization</a:t>
          </a:r>
          <a:endParaRPr lang="de-DE" dirty="0"/>
        </a:p>
      </dgm:t>
    </dgm:pt>
    <dgm:pt modelId="{57CA431F-694A-4D21-8BA5-DB6D65D2910D}" type="parTrans" cxnId="{A4CC2764-D352-4AC9-B73C-89B6781D1529}">
      <dgm:prSet/>
      <dgm:spPr/>
      <dgm:t>
        <a:bodyPr/>
        <a:lstStyle/>
        <a:p>
          <a:endParaRPr lang="de-DE"/>
        </a:p>
      </dgm:t>
    </dgm:pt>
    <dgm:pt modelId="{77AFAEEF-89F1-4CC2-805B-0279206A2ACC}" type="sibTrans" cxnId="{A4CC2764-D352-4AC9-B73C-89B6781D1529}">
      <dgm:prSet/>
      <dgm:spPr/>
      <dgm:t>
        <a:bodyPr/>
        <a:lstStyle/>
        <a:p>
          <a:endParaRPr lang="de-DE"/>
        </a:p>
      </dgm:t>
    </dgm:pt>
    <dgm:pt modelId="{417748B2-1617-4C95-8FF8-78A946D92386}">
      <dgm:prSet phldrT="[Text]"/>
      <dgm:spPr/>
      <dgm:t>
        <a:bodyPr/>
        <a:lstStyle/>
        <a:p>
          <a:r>
            <a:rPr lang="en-US" dirty="0"/>
            <a:t>Calculation of Properties</a:t>
          </a:r>
          <a:endParaRPr lang="de-DE" dirty="0"/>
        </a:p>
      </dgm:t>
    </dgm:pt>
    <dgm:pt modelId="{A44446CA-214A-4924-B5C0-3A84945DB10E}" type="parTrans" cxnId="{8C49A9B4-FFDD-40E7-AAE7-534F8567CE69}">
      <dgm:prSet/>
      <dgm:spPr/>
      <dgm:t>
        <a:bodyPr/>
        <a:lstStyle/>
        <a:p>
          <a:endParaRPr lang="de-DE"/>
        </a:p>
      </dgm:t>
    </dgm:pt>
    <dgm:pt modelId="{A4E1940B-5483-4A92-AA9C-86827464D3F6}" type="sibTrans" cxnId="{8C49A9B4-FFDD-40E7-AAE7-534F8567CE69}">
      <dgm:prSet/>
      <dgm:spPr/>
      <dgm:t>
        <a:bodyPr/>
        <a:lstStyle/>
        <a:p>
          <a:endParaRPr lang="de-DE"/>
        </a:p>
      </dgm:t>
    </dgm:pt>
    <dgm:pt modelId="{68A62964-380B-4405-ABD2-6B2A60A0C4EF}" type="pres">
      <dgm:prSet presAssocID="{A4539BA0-6294-4186-AE2C-DB5992F5A22B}" presName="linearFlow" presStyleCnt="0">
        <dgm:presLayoutVars>
          <dgm:dir/>
          <dgm:animLvl val="lvl"/>
          <dgm:resizeHandles val="exact"/>
        </dgm:presLayoutVars>
      </dgm:prSet>
      <dgm:spPr/>
    </dgm:pt>
    <dgm:pt modelId="{D81B9633-77FE-4F1C-A48E-BC874E742629}" type="pres">
      <dgm:prSet presAssocID="{757DF797-37BC-4F20-9C99-12606B2DEEB6}" presName="composite" presStyleCnt="0"/>
      <dgm:spPr/>
    </dgm:pt>
    <dgm:pt modelId="{440A16A5-C353-4CC2-A35A-E173B618C4F5}" type="pres">
      <dgm:prSet presAssocID="{757DF797-37BC-4F20-9C99-12606B2DEEB6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4FE7247-29BC-43EE-8077-9DA2B0A5C220}" type="pres">
      <dgm:prSet presAssocID="{757DF797-37BC-4F20-9C99-12606B2DEEB6}" presName="descendantText" presStyleLbl="alignAcc1" presStyleIdx="0" presStyleCnt="3">
        <dgm:presLayoutVars>
          <dgm:bulletEnabled val="1"/>
        </dgm:presLayoutVars>
      </dgm:prSet>
      <dgm:spPr/>
    </dgm:pt>
    <dgm:pt modelId="{EBD1AA63-BE4B-48AA-9098-4E1BC7DE42D4}" type="pres">
      <dgm:prSet presAssocID="{F088D7C6-B21B-4F19-99CF-B098B66D2419}" presName="sp" presStyleCnt="0"/>
      <dgm:spPr/>
    </dgm:pt>
    <dgm:pt modelId="{511399BE-1C47-4B03-89FD-90E81F205AC5}" type="pres">
      <dgm:prSet presAssocID="{05C6C49F-FA44-4537-BE1D-5BB170D4010F}" presName="composite" presStyleCnt="0"/>
      <dgm:spPr/>
    </dgm:pt>
    <dgm:pt modelId="{0AA80116-9775-4F26-96F8-8404CB90B2C6}" type="pres">
      <dgm:prSet presAssocID="{05C6C49F-FA44-4537-BE1D-5BB170D4010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3B15710-C7B9-47E0-99BB-119691CDF54B}" type="pres">
      <dgm:prSet presAssocID="{05C6C49F-FA44-4537-BE1D-5BB170D4010F}" presName="descendantText" presStyleLbl="alignAcc1" presStyleIdx="1" presStyleCnt="3">
        <dgm:presLayoutVars>
          <dgm:bulletEnabled val="1"/>
        </dgm:presLayoutVars>
      </dgm:prSet>
      <dgm:spPr/>
    </dgm:pt>
    <dgm:pt modelId="{B64FF796-CE7B-4F7C-969C-73A0A813FF0C}" type="pres">
      <dgm:prSet presAssocID="{060202A2-B72B-41A9-BF0A-D8032F9DCADB}" presName="sp" presStyleCnt="0"/>
      <dgm:spPr/>
    </dgm:pt>
    <dgm:pt modelId="{23B64337-CB73-4532-A1DE-90DA54C34C3B}" type="pres">
      <dgm:prSet presAssocID="{8D66352B-416E-4590-8599-86DA91D64DB0}" presName="composite" presStyleCnt="0"/>
      <dgm:spPr/>
    </dgm:pt>
    <dgm:pt modelId="{1D8497D0-CDF1-4CE3-B040-A7D62362E119}" type="pres">
      <dgm:prSet presAssocID="{8D66352B-416E-4590-8599-86DA91D64DB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B452264-B254-4136-8E40-25B620C0E469}" type="pres">
      <dgm:prSet presAssocID="{8D66352B-416E-4590-8599-86DA91D64DB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C5C7611-8B24-4448-8C3A-B2038DC5D836}" srcId="{A4539BA0-6294-4186-AE2C-DB5992F5A22B}" destId="{05C6C49F-FA44-4537-BE1D-5BB170D4010F}" srcOrd="1" destOrd="0" parTransId="{3BFADD54-220F-40D2-9478-CDF0BAD28723}" sibTransId="{060202A2-B72B-41A9-BF0A-D8032F9DCADB}"/>
    <dgm:cxn modelId="{977BFF3D-A6C9-4D0F-9616-59671ABD9F62}" srcId="{05C6C49F-FA44-4537-BE1D-5BB170D4010F}" destId="{BDAC8882-E4A0-4B6B-B6EE-17899813F81A}" srcOrd="0" destOrd="0" parTransId="{5F3843D3-6F19-4BC0-956B-C7B356C3734D}" sibTransId="{BD3065C9-E87A-4926-8CA7-9265AE82F51B}"/>
    <dgm:cxn modelId="{E3741D5B-B215-4775-B37E-0CA7F9E5B1A2}" srcId="{757DF797-37BC-4F20-9C99-12606B2DEEB6}" destId="{4575BBC2-A9F8-4323-A8C0-9A170714805B}" srcOrd="1" destOrd="0" parTransId="{2615B7C5-0A82-4F3A-83B6-1E517D8FA683}" sibTransId="{4B1CD0E2-83ED-4947-AFF8-4D67DBA2FD8E}"/>
    <dgm:cxn modelId="{E09C475E-953E-4459-956D-BD3BB2FFB206}" srcId="{A4539BA0-6294-4186-AE2C-DB5992F5A22B}" destId="{8D66352B-416E-4590-8599-86DA91D64DB0}" srcOrd="2" destOrd="0" parTransId="{06A57AEA-581B-4DFD-B720-5B6DB8F2BAB3}" sibTransId="{3136BA1D-B20A-4120-8650-27C491A36F8A}"/>
    <dgm:cxn modelId="{71705062-F278-4C8F-8256-47B2A1B7294C}" type="presOf" srcId="{757DF797-37BC-4F20-9C99-12606B2DEEB6}" destId="{440A16A5-C353-4CC2-A35A-E173B618C4F5}" srcOrd="0" destOrd="0" presId="urn:microsoft.com/office/officeart/2005/8/layout/chevron2"/>
    <dgm:cxn modelId="{ADF01E43-9C81-46DE-9D78-4E6F4D991C2C}" srcId="{757DF797-37BC-4F20-9C99-12606B2DEEB6}" destId="{CD516E02-A366-44F4-9C01-13BE98695287}" srcOrd="0" destOrd="0" parTransId="{0A6E2A10-670E-4729-A92B-DB0671563AC6}" sibTransId="{2029EC6B-53FD-4C17-B66E-AA76649A3146}"/>
    <dgm:cxn modelId="{A4CC2764-D352-4AC9-B73C-89B6781D1529}" srcId="{8D66352B-416E-4590-8599-86DA91D64DB0}" destId="{BD4AA7E7-5A90-4A2F-96DB-2500968D6DD2}" srcOrd="1" destOrd="0" parTransId="{57CA431F-694A-4D21-8BA5-DB6D65D2910D}" sibTransId="{77AFAEEF-89F1-4CC2-805B-0279206A2ACC}"/>
    <dgm:cxn modelId="{9EC20565-2C27-4FCF-A3FA-8E45E9D7FE65}" type="presOf" srcId="{C12D232B-6D26-4516-A60F-4A7A76ECA212}" destId="{23B15710-C7B9-47E0-99BB-119691CDF54B}" srcOrd="0" destOrd="1" presId="urn:microsoft.com/office/officeart/2005/8/layout/chevron2"/>
    <dgm:cxn modelId="{A1064466-7271-4131-9CAB-2E1A15994738}" type="presOf" srcId="{A4539BA0-6294-4186-AE2C-DB5992F5A22B}" destId="{68A62964-380B-4405-ABD2-6B2A60A0C4EF}" srcOrd="0" destOrd="0" presId="urn:microsoft.com/office/officeart/2005/8/layout/chevron2"/>
    <dgm:cxn modelId="{FED9BE48-76D9-4FA4-8261-73E6367454CF}" type="presOf" srcId="{BDAC8882-E4A0-4B6B-B6EE-17899813F81A}" destId="{23B15710-C7B9-47E0-99BB-119691CDF54B}" srcOrd="0" destOrd="0" presId="urn:microsoft.com/office/officeart/2005/8/layout/chevron2"/>
    <dgm:cxn modelId="{D9875958-9A66-4ED9-B1A8-E86FB5B4D089}" type="presOf" srcId="{4575BBC2-A9F8-4323-A8C0-9A170714805B}" destId="{94FE7247-29BC-43EE-8077-9DA2B0A5C220}" srcOrd="0" destOrd="1" presId="urn:microsoft.com/office/officeart/2005/8/layout/chevron2"/>
    <dgm:cxn modelId="{553C4896-8661-4566-8AF8-A7112A6DAFB9}" srcId="{8D66352B-416E-4590-8599-86DA91D64DB0}" destId="{33D3FF22-7A63-4577-BCF7-5956C5A5E5D7}" srcOrd="0" destOrd="0" parTransId="{199BA8E8-91DD-42F8-AD5B-6C93A9CD1DC5}" sibTransId="{96E95560-17FC-467B-8F4B-6D52A4522F77}"/>
    <dgm:cxn modelId="{FCB7C39C-DDD1-4AA8-BB47-242D5F4F2E85}" type="presOf" srcId="{05C6C49F-FA44-4537-BE1D-5BB170D4010F}" destId="{0AA80116-9775-4F26-96F8-8404CB90B2C6}" srcOrd="0" destOrd="0" presId="urn:microsoft.com/office/officeart/2005/8/layout/chevron2"/>
    <dgm:cxn modelId="{8C49A9B4-FFDD-40E7-AAE7-534F8567CE69}" srcId="{8D66352B-416E-4590-8599-86DA91D64DB0}" destId="{417748B2-1617-4C95-8FF8-78A946D92386}" srcOrd="2" destOrd="0" parTransId="{A44446CA-214A-4924-B5C0-3A84945DB10E}" sibTransId="{A4E1940B-5483-4A92-AA9C-86827464D3F6}"/>
    <dgm:cxn modelId="{812032C8-AE3B-47A0-8E89-969CB739791C}" type="presOf" srcId="{417748B2-1617-4C95-8FF8-78A946D92386}" destId="{5B452264-B254-4136-8E40-25B620C0E469}" srcOrd="0" destOrd="2" presId="urn:microsoft.com/office/officeart/2005/8/layout/chevron2"/>
    <dgm:cxn modelId="{3997FAC9-E671-4A4D-A8C2-ED38C35E4B63}" type="presOf" srcId="{8D66352B-416E-4590-8599-86DA91D64DB0}" destId="{1D8497D0-CDF1-4CE3-B040-A7D62362E119}" srcOrd="0" destOrd="0" presId="urn:microsoft.com/office/officeart/2005/8/layout/chevron2"/>
    <dgm:cxn modelId="{5E9696CB-A38E-4340-9F60-35F1CE0056B9}" type="presOf" srcId="{BD4AA7E7-5A90-4A2F-96DB-2500968D6DD2}" destId="{5B452264-B254-4136-8E40-25B620C0E469}" srcOrd="0" destOrd="1" presId="urn:microsoft.com/office/officeart/2005/8/layout/chevron2"/>
    <dgm:cxn modelId="{EE5341D0-7120-4232-A925-195B2C42CF55}" srcId="{05C6C49F-FA44-4537-BE1D-5BB170D4010F}" destId="{C12D232B-6D26-4516-A60F-4A7A76ECA212}" srcOrd="1" destOrd="0" parTransId="{AF49DFBC-8CD2-4DF6-B3E0-068FC9B36989}" sibTransId="{81E552DF-E969-496C-9A86-048A162FD0DD}"/>
    <dgm:cxn modelId="{514826D7-DADD-4A4A-8D6D-A368657338A8}" type="presOf" srcId="{33D3FF22-7A63-4577-BCF7-5956C5A5E5D7}" destId="{5B452264-B254-4136-8E40-25B620C0E469}" srcOrd="0" destOrd="0" presId="urn:microsoft.com/office/officeart/2005/8/layout/chevron2"/>
    <dgm:cxn modelId="{A2698EF2-3C24-4989-863D-9940FBC786FE}" srcId="{A4539BA0-6294-4186-AE2C-DB5992F5A22B}" destId="{757DF797-37BC-4F20-9C99-12606B2DEEB6}" srcOrd="0" destOrd="0" parTransId="{096BFE95-35A3-4D74-BD9B-3E327CA436F8}" sibTransId="{F088D7C6-B21B-4F19-99CF-B098B66D2419}"/>
    <dgm:cxn modelId="{937B02F8-1F99-44B7-9087-2A18F1B25CA1}" type="presOf" srcId="{CD516E02-A366-44F4-9C01-13BE98695287}" destId="{94FE7247-29BC-43EE-8077-9DA2B0A5C220}" srcOrd="0" destOrd="0" presId="urn:microsoft.com/office/officeart/2005/8/layout/chevron2"/>
    <dgm:cxn modelId="{6EA2CC47-0D8F-4DF1-B4DA-B729EC4E6CAE}" type="presParOf" srcId="{68A62964-380B-4405-ABD2-6B2A60A0C4EF}" destId="{D81B9633-77FE-4F1C-A48E-BC874E742629}" srcOrd="0" destOrd="0" presId="urn:microsoft.com/office/officeart/2005/8/layout/chevron2"/>
    <dgm:cxn modelId="{B3613506-7EF2-438B-9CEE-EE41333945CB}" type="presParOf" srcId="{D81B9633-77FE-4F1C-A48E-BC874E742629}" destId="{440A16A5-C353-4CC2-A35A-E173B618C4F5}" srcOrd="0" destOrd="0" presId="urn:microsoft.com/office/officeart/2005/8/layout/chevron2"/>
    <dgm:cxn modelId="{6D8D400E-CC73-48AF-B960-56CB3220B0BA}" type="presParOf" srcId="{D81B9633-77FE-4F1C-A48E-BC874E742629}" destId="{94FE7247-29BC-43EE-8077-9DA2B0A5C220}" srcOrd="1" destOrd="0" presId="urn:microsoft.com/office/officeart/2005/8/layout/chevron2"/>
    <dgm:cxn modelId="{A8F7615C-8575-47B8-A899-12F9DA400072}" type="presParOf" srcId="{68A62964-380B-4405-ABD2-6B2A60A0C4EF}" destId="{EBD1AA63-BE4B-48AA-9098-4E1BC7DE42D4}" srcOrd="1" destOrd="0" presId="urn:microsoft.com/office/officeart/2005/8/layout/chevron2"/>
    <dgm:cxn modelId="{FB736F62-6022-45B9-9EC8-240CD12634FB}" type="presParOf" srcId="{68A62964-380B-4405-ABD2-6B2A60A0C4EF}" destId="{511399BE-1C47-4B03-89FD-90E81F205AC5}" srcOrd="2" destOrd="0" presId="urn:microsoft.com/office/officeart/2005/8/layout/chevron2"/>
    <dgm:cxn modelId="{C251178C-7CC1-4AC2-8C84-B3A93B295CDC}" type="presParOf" srcId="{511399BE-1C47-4B03-89FD-90E81F205AC5}" destId="{0AA80116-9775-4F26-96F8-8404CB90B2C6}" srcOrd="0" destOrd="0" presId="urn:microsoft.com/office/officeart/2005/8/layout/chevron2"/>
    <dgm:cxn modelId="{7B175EEB-14CE-407B-A1D5-D36C150B2162}" type="presParOf" srcId="{511399BE-1C47-4B03-89FD-90E81F205AC5}" destId="{23B15710-C7B9-47E0-99BB-119691CDF54B}" srcOrd="1" destOrd="0" presId="urn:microsoft.com/office/officeart/2005/8/layout/chevron2"/>
    <dgm:cxn modelId="{FE18D4DA-A80F-435F-8014-18FF624F38AA}" type="presParOf" srcId="{68A62964-380B-4405-ABD2-6B2A60A0C4EF}" destId="{B64FF796-CE7B-4F7C-969C-73A0A813FF0C}" srcOrd="3" destOrd="0" presId="urn:microsoft.com/office/officeart/2005/8/layout/chevron2"/>
    <dgm:cxn modelId="{4D2B3026-3847-433D-9908-2BBF4163D486}" type="presParOf" srcId="{68A62964-380B-4405-ABD2-6B2A60A0C4EF}" destId="{23B64337-CB73-4532-A1DE-90DA54C34C3B}" srcOrd="4" destOrd="0" presId="urn:microsoft.com/office/officeart/2005/8/layout/chevron2"/>
    <dgm:cxn modelId="{E06D387B-1349-47C3-8710-A921C8A4AB0C}" type="presParOf" srcId="{23B64337-CB73-4532-A1DE-90DA54C34C3B}" destId="{1D8497D0-CDF1-4CE3-B040-A7D62362E119}" srcOrd="0" destOrd="0" presId="urn:microsoft.com/office/officeart/2005/8/layout/chevron2"/>
    <dgm:cxn modelId="{A7C34458-9B02-4577-8134-D5AF2064D87D}" type="presParOf" srcId="{23B64337-CB73-4532-A1DE-90DA54C34C3B}" destId="{5B452264-B254-4136-8E40-25B620C0E46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F0ABD-859F-4BAC-8730-9E12E727A8A8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099D4E0D-EEE9-4A86-9844-C41ADB0CB0DC}">
      <dgm:prSet phldrT="[Text]"/>
      <dgm:spPr/>
      <dgm:t>
        <a:bodyPr/>
        <a:lstStyle/>
        <a:p>
          <a:r>
            <a:rPr lang="en-US" dirty="0"/>
            <a:t>Part0</a:t>
          </a:r>
          <a:endParaRPr lang="de-DE" dirty="0"/>
        </a:p>
      </dgm:t>
    </dgm:pt>
    <dgm:pt modelId="{A2A92AE5-7E52-4264-9A9F-F960C72A1EF2}" type="parTrans" cxnId="{62394418-06B7-4F5C-9C2E-098FF9C4CD97}">
      <dgm:prSet/>
      <dgm:spPr/>
      <dgm:t>
        <a:bodyPr/>
        <a:lstStyle/>
        <a:p>
          <a:endParaRPr lang="de-DE"/>
        </a:p>
      </dgm:t>
    </dgm:pt>
    <dgm:pt modelId="{261F9657-798E-4604-AC92-E73699EDA66E}" type="sibTrans" cxnId="{62394418-06B7-4F5C-9C2E-098FF9C4CD97}">
      <dgm:prSet/>
      <dgm:spPr/>
      <dgm:t>
        <a:bodyPr/>
        <a:lstStyle/>
        <a:p>
          <a:endParaRPr lang="de-DE"/>
        </a:p>
      </dgm:t>
    </dgm:pt>
    <dgm:pt modelId="{8F5EC543-4CA8-414F-B0BD-0D823633B83B}">
      <dgm:prSet phldrT="[Text]"/>
      <dgm:spPr/>
      <dgm:t>
        <a:bodyPr/>
        <a:lstStyle/>
        <a:p>
          <a:r>
            <a:rPr lang="en-US" dirty="0"/>
            <a:t>Cheap prescreening</a:t>
          </a:r>
          <a:endParaRPr lang="de-DE" dirty="0"/>
        </a:p>
      </dgm:t>
    </dgm:pt>
    <dgm:pt modelId="{63657DD8-4CD4-4B94-AB76-76BCAA983F65}" type="parTrans" cxnId="{7AFFF512-17E2-4AD1-BAD4-EF1291590D54}">
      <dgm:prSet/>
      <dgm:spPr/>
      <dgm:t>
        <a:bodyPr/>
        <a:lstStyle/>
        <a:p>
          <a:endParaRPr lang="de-DE"/>
        </a:p>
      </dgm:t>
    </dgm:pt>
    <dgm:pt modelId="{8BE234D7-A032-4ED8-988D-7F2D2ADC122C}" type="sibTrans" cxnId="{7AFFF512-17E2-4AD1-BAD4-EF1291590D54}">
      <dgm:prSet/>
      <dgm:spPr/>
      <dgm:t>
        <a:bodyPr/>
        <a:lstStyle/>
        <a:p>
          <a:endParaRPr lang="de-DE"/>
        </a:p>
      </dgm:t>
    </dgm:pt>
    <dgm:pt modelId="{774172E8-D8EC-43BD-B630-FBA6A4CE4E8B}">
      <dgm:prSet phldrT="[Text]"/>
      <dgm:spPr/>
      <dgm:t>
        <a:bodyPr/>
        <a:lstStyle/>
        <a:p>
          <a:r>
            <a:rPr lang="en-US" dirty="0"/>
            <a:t>B97-D3(0) / def2-SV(P) SP energies</a:t>
          </a:r>
          <a:endParaRPr lang="de-DE" dirty="0"/>
        </a:p>
      </dgm:t>
    </dgm:pt>
    <dgm:pt modelId="{1E04D72C-2276-4964-853D-D7636A72953D}" type="parTrans" cxnId="{B0300BEC-8CFA-491E-B80D-E415BB2C232F}">
      <dgm:prSet/>
      <dgm:spPr/>
      <dgm:t>
        <a:bodyPr/>
        <a:lstStyle/>
        <a:p>
          <a:endParaRPr lang="de-DE"/>
        </a:p>
      </dgm:t>
    </dgm:pt>
    <dgm:pt modelId="{BFC354AB-5C27-4AB8-A378-34F94AE07498}" type="sibTrans" cxnId="{B0300BEC-8CFA-491E-B80D-E415BB2C232F}">
      <dgm:prSet/>
      <dgm:spPr/>
      <dgm:t>
        <a:bodyPr/>
        <a:lstStyle/>
        <a:p>
          <a:endParaRPr lang="de-DE"/>
        </a:p>
      </dgm:t>
    </dgm:pt>
    <dgm:pt modelId="{29D52646-6949-4FE6-92A1-2F3D7B77E9BF}">
      <dgm:prSet phldrT="[Text]"/>
      <dgm:spPr/>
      <dgm:t>
        <a:bodyPr/>
        <a:lstStyle/>
        <a:p>
          <a:r>
            <a:rPr lang="en-US" dirty="0"/>
            <a:t>Part1</a:t>
          </a:r>
          <a:endParaRPr lang="de-DE" dirty="0"/>
        </a:p>
      </dgm:t>
    </dgm:pt>
    <dgm:pt modelId="{8E026935-2643-457E-B763-1B1C89CF1DD7}" type="parTrans" cxnId="{09C7E236-1FAD-4611-9E95-AE9024BD3A1A}">
      <dgm:prSet/>
      <dgm:spPr/>
      <dgm:t>
        <a:bodyPr/>
        <a:lstStyle/>
        <a:p>
          <a:endParaRPr lang="de-DE"/>
        </a:p>
      </dgm:t>
    </dgm:pt>
    <dgm:pt modelId="{99B34620-4106-4397-83A7-B894A58DD02A}" type="sibTrans" cxnId="{09C7E236-1FAD-4611-9E95-AE9024BD3A1A}">
      <dgm:prSet/>
      <dgm:spPr/>
      <dgm:t>
        <a:bodyPr/>
        <a:lstStyle/>
        <a:p>
          <a:endParaRPr lang="de-DE"/>
        </a:p>
      </dgm:t>
    </dgm:pt>
    <dgm:pt modelId="{893ECBAF-0985-45A9-B1EF-3F0676A83DD3}">
      <dgm:prSet phldrT="[Text]"/>
      <dgm:spPr/>
      <dgm:t>
        <a:bodyPr/>
        <a:lstStyle/>
        <a:p>
          <a:r>
            <a:rPr lang="en-US" dirty="0"/>
            <a:t>Prescreening</a:t>
          </a:r>
          <a:endParaRPr lang="de-DE" dirty="0"/>
        </a:p>
      </dgm:t>
    </dgm:pt>
    <dgm:pt modelId="{259D53A7-ED9C-4914-BC04-99FF477A5857}" type="parTrans" cxnId="{27079D68-6426-44C8-A10A-BBF610C5232E}">
      <dgm:prSet/>
      <dgm:spPr/>
      <dgm:t>
        <a:bodyPr/>
        <a:lstStyle/>
        <a:p>
          <a:endParaRPr lang="de-DE"/>
        </a:p>
      </dgm:t>
    </dgm:pt>
    <dgm:pt modelId="{CD4C3473-C61F-475A-BA8C-E15994DFE317}" type="sibTrans" cxnId="{27079D68-6426-44C8-A10A-BBF610C5232E}">
      <dgm:prSet/>
      <dgm:spPr/>
      <dgm:t>
        <a:bodyPr/>
        <a:lstStyle/>
        <a:p>
          <a:endParaRPr lang="de-DE"/>
        </a:p>
      </dgm:t>
    </dgm:pt>
    <dgm:pt modelId="{D0D94847-8CAA-45AD-BFA5-90D3FBBF1961}">
      <dgm:prSet phldrT="[Text]"/>
      <dgm:spPr/>
      <dgm:t>
        <a:bodyPr/>
        <a:lstStyle/>
        <a:p>
          <a:r>
            <a:rPr lang="en-US" dirty="0"/>
            <a:t>r2SCAN-3c SP energies </a:t>
          </a:r>
          <a:endParaRPr lang="de-DE" dirty="0"/>
        </a:p>
      </dgm:t>
    </dgm:pt>
    <dgm:pt modelId="{8D46D1A4-E147-4AA0-84B1-D138DFC461CC}" type="parTrans" cxnId="{D97357A6-8962-449C-B293-DF0560932F76}">
      <dgm:prSet/>
      <dgm:spPr/>
      <dgm:t>
        <a:bodyPr/>
        <a:lstStyle/>
        <a:p>
          <a:endParaRPr lang="de-DE"/>
        </a:p>
      </dgm:t>
    </dgm:pt>
    <dgm:pt modelId="{A70151B8-FC16-4A83-A0BC-A8BCCA23AB60}" type="sibTrans" cxnId="{D97357A6-8962-449C-B293-DF0560932F76}">
      <dgm:prSet/>
      <dgm:spPr/>
      <dgm:t>
        <a:bodyPr/>
        <a:lstStyle/>
        <a:p>
          <a:endParaRPr lang="de-DE"/>
        </a:p>
      </dgm:t>
    </dgm:pt>
    <dgm:pt modelId="{4A4EF3E2-BAFF-4F8F-B802-959181F12585}">
      <dgm:prSet phldrT="[Text]"/>
      <dgm:spPr/>
      <dgm:t>
        <a:bodyPr/>
        <a:lstStyle/>
        <a:p>
          <a:r>
            <a:rPr lang="en-US" dirty="0"/>
            <a:t>Part2</a:t>
          </a:r>
          <a:endParaRPr lang="de-DE" dirty="0"/>
        </a:p>
      </dgm:t>
    </dgm:pt>
    <dgm:pt modelId="{9F390681-287B-47EC-ADDC-DC359F8A1054}" type="parTrans" cxnId="{BFA8C135-2471-4C8E-9DD2-4F7B668C554A}">
      <dgm:prSet/>
      <dgm:spPr/>
      <dgm:t>
        <a:bodyPr/>
        <a:lstStyle/>
        <a:p>
          <a:endParaRPr lang="de-DE"/>
        </a:p>
      </dgm:t>
    </dgm:pt>
    <dgm:pt modelId="{221166AE-61C0-44CD-A0F5-9860219B9318}" type="sibTrans" cxnId="{BFA8C135-2471-4C8E-9DD2-4F7B668C554A}">
      <dgm:prSet/>
      <dgm:spPr/>
      <dgm:t>
        <a:bodyPr/>
        <a:lstStyle/>
        <a:p>
          <a:endParaRPr lang="de-DE"/>
        </a:p>
      </dgm:t>
    </dgm:pt>
    <dgm:pt modelId="{21411D8E-54E6-421F-9D47-1AE6A235C1D6}">
      <dgm:prSet phldrT="[Text]"/>
      <dgm:spPr/>
      <dgm:t>
        <a:bodyPr/>
        <a:lstStyle/>
        <a:p>
          <a:r>
            <a:rPr lang="en-US" dirty="0"/>
            <a:t>Optimization</a:t>
          </a:r>
          <a:endParaRPr lang="de-DE" dirty="0"/>
        </a:p>
      </dgm:t>
    </dgm:pt>
    <dgm:pt modelId="{329543D5-09E8-4C77-9863-CD3AD07FC300}" type="parTrans" cxnId="{C2644CB4-0B8F-43A9-BAF6-FEDA7CA2975D}">
      <dgm:prSet/>
      <dgm:spPr/>
      <dgm:t>
        <a:bodyPr/>
        <a:lstStyle/>
        <a:p>
          <a:endParaRPr lang="de-DE"/>
        </a:p>
      </dgm:t>
    </dgm:pt>
    <dgm:pt modelId="{81B4BE66-1F38-451B-8A73-831D849E48CA}" type="sibTrans" cxnId="{C2644CB4-0B8F-43A9-BAF6-FEDA7CA2975D}">
      <dgm:prSet/>
      <dgm:spPr/>
      <dgm:t>
        <a:bodyPr/>
        <a:lstStyle/>
        <a:p>
          <a:endParaRPr lang="de-DE"/>
        </a:p>
      </dgm:t>
    </dgm:pt>
    <dgm:pt modelId="{A7FD3134-FF48-40D6-A1E5-F8C19D61F458}">
      <dgm:prSet phldrT="[Text]"/>
      <dgm:spPr/>
      <dgm:t>
        <a:bodyPr/>
        <a:lstStyle/>
        <a:p>
          <a:r>
            <a:rPr lang="en-US" dirty="0"/>
            <a:t>Optimizing structures at the r2SCAN-3c level of theory</a:t>
          </a:r>
          <a:endParaRPr lang="de-DE" dirty="0"/>
        </a:p>
      </dgm:t>
    </dgm:pt>
    <dgm:pt modelId="{866CE978-0625-4EF4-AD30-CAA5C428BC9C}" type="parTrans" cxnId="{2017B7A8-7771-4BAF-9CC1-C1EE0B5C2C48}">
      <dgm:prSet/>
      <dgm:spPr/>
      <dgm:t>
        <a:bodyPr/>
        <a:lstStyle/>
        <a:p>
          <a:endParaRPr lang="de-DE"/>
        </a:p>
      </dgm:t>
    </dgm:pt>
    <dgm:pt modelId="{57E62F52-D601-4177-9028-16DC1A4A0F2B}" type="sibTrans" cxnId="{2017B7A8-7771-4BAF-9CC1-C1EE0B5C2C48}">
      <dgm:prSet/>
      <dgm:spPr/>
      <dgm:t>
        <a:bodyPr/>
        <a:lstStyle/>
        <a:p>
          <a:endParaRPr lang="de-DE"/>
        </a:p>
      </dgm:t>
    </dgm:pt>
    <dgm:pt modelId="{3F575E4C-59C7-427F-9D33-B15E23F35E89}">
      <dgm:prSet phldrT="[Text]"/>
      <dgm:spPr/>
      <dgm:t>
        <a:bodyPr/>
        <a:lstStyle/>
        <a:p>
          <a:r>
            <a:rPr lang="en-US" dirty="0"/>
            <a:t>Part3</a:t>
          </a:r>
          <a:endParaRPr lang="de-DE" dirty="0"/>
        </a:p>
      </dgm:t>
    </dgm:pt>
    <dgm:pt modelId="{F61FA34A-C768-405B-B84D-D13BC53C3908}" type="parTrans" cxnId="{E31748B9-6F17-44E7-9CBF-74D31779EA42}">
      <dgm:prSet/>
      <dgm:spPr/>
      <dgm:t>
        <a:bodyPr/>
        <a:lstStyle/>
        <a:p>
          <a:endParaRPr lang="de-DE"/>
        </a:p>
      </dgm:t>
    </dgm:pt>
    <dgm:pt modelId="{60E90D5E-AF21-4183-9167-364D506374C0}" type="sibTrans" cxnId="{E31748B9-6F17-44E7-9CBF-74D31779EA42}">
      <dgm:prSet/>
      <dgm:spPr/>
      <dgm:t>
        <a:bodyPr/>
        <a:lstStyle/>
        <a:p>
          <a:endParaRPr lang="de-DE"/>
        </a:p>
      </dgm:t>
    </dgm:pt>
    <dgm:pt modelId="{6063B289-5C01-4962-9D87-BC6394B78850}">
      <dgm:prSet phldrT="[Text]"/>
      <dgm:spPr/>
      <dgm:t>
        <a:bodyPr/>
        <a:lstStyle/>
        <a:p>
          <a:r>
            <a:rPr lang="en-US" dirty="0"/>
            <a:t>Part4</a:t>
          </a:r>
          <a:endParaRPr lang="de-DE" dirty="0"/>
        </a:p>
      </dgm:t>
    </dgm:pt>
    <dgm:pt modelId="{FBDE28FF-E23B-4088-8E7A-E4A5373E7B2C}" type="parTrans" cxnId="{1EADDB60-E38B-42A1-9CB3-01A0FF2B1ABB}">
      <dgm:prSet/>
      <dgm:spPr/>
      <dgm:t>
        <a:bodyPr/>
        <a:lstStyle/>
        <a:p>
          <a:endParaRPr lang="de-DE"/>
        </a:p>
      </dgm:t>
    </dgm:pt>
    <dgm:pt modelId="{7302F479-B30A-4320-900E-BA1126B4EDEC}" type="sibTrans" cxnId="{1EADDB60-E38B-42A1-9CB3-01A0FF2B1ABB}">
      <dgm:prSet/>
      <dgm:spPr/>
      <dgm:t>
        <a:bodyPr/>
        <a:lstStyle/>
        <a:p>
          <a:endParaRPr lang="de-DE"/>
        </a:p>
      </dgm:t>
    </dgm:pt>
    <dgm:pt modelId="{922E268C-8671-41F6-9D8F-A56D44A36BEA}">
      <dgm:prSet phldrT="[Text]"/>
      <dgm:spPr/>
      <dgm:t>
        <a:bodyPr/>
        <a:lstStyle/>
        <a:p>
          <a:r>
            <a:rPr lang="en-US" dirty="0"/>
            <a:t>GFN2-xTB </a:t>
          </a:r>
          <a:r>
            <a:rPr lang="en-US" dirty="0" err="1"/>
            <a:t>thermostatical</a:t>
          </a:r>
          <a:r>
            <a:rPr lang="en-US" dirty="0"/>
            <a:t> </a:t>
          </a:r>
          <a:r>
            <a:rPr lang="en-US" dirty="0" err="1"/>
            <a:t>contribtutions</a:t>
          </a:r>
          <a:endParaRPr lang="de-DE" dirty="0"/>
        </a:p>
      </dgm:t>
    </dgm:pt>
    <dgm:pt modelId="{91841A79-D266-404C-817B-724BB4DEACC0}" type="parTrans" cxnId="{39EF8470-20A4-4FAA-B2D8-A1994598EDAF}">
      <dgm:prSet/>
      <dgm:spPr/>
      <dgm:t>
        <a:bodyPr/>
        <a:lstStyle/>
        <a:p>
          <a:endParaRPr lang="de-DE"/>
        </a:p>
      </dgm:t>
    </dgm:pt>
    <dgm:pt modelId="{9DF5420B-B947-47CB-B22C-E37E08813A9E}" type="sibTrans" cxnId="{39EF8470-20A4-4FAA-B2D8-A1994598EDAF}">
      <dgm:prSet/>
      <dgm:spPr/>
      <dgm:t>
        <a:bodyPr/>
        <a:lstStyle/>
        <a:p>
          <a:endParaRPr lang="de-DE"/>
        </a:p>
      </dgm:t>
    </dgm:pt>
    <dgm:pt modelId="{FE59471B-F994-4B8C-8BF3-3CE015E390C8}">
      <dgm:prSet phldrT="[Text]"/>
      <dgm:spPr/>
      <dgm:t>
        <a:bodyPr/>
        <a:lstStyle/>
        <a:p>
          <a:r>
            <a:rPr lang="en-US" dirty="0"/>
            <a:t>GFN2-xTB </a:t>
          </a:r>
          <a:r>
            <a:rPr lang="en-US" dirty="0" err="1"/>
            <a:t>thermostatical</a:t>
          </a:r>
          <a:r>
            <a:rPr lang="en-US" dirty="0"/>
            <a:t> </a:t>
          </a:r>
          <a:r>
            <a:rPr lang="en-US" dirty="0" err="1"/>
            <a:t>contribtutions</a:t>
          </a:r>
          <a:endParaRPr lang="de-DE" dirty="0"/>
        </a:p>
      </dgm:t>
    </dgm:pt>
    <dgm:pt modelId="{C3A8AF2B-A279-4FF9-BA54-C26B73F1BA2B}" type="parTrans" cxnId="{A0402879-3A56-479D-8781-F6597AF7E403}">
      <dgm:prSet/>
      <dgm:spPr/>
      <dgm:t>
        <a:bodyPr/>
        <a:lstStyle/>
        <a:p>
          <a:endParaRPr lang="de-DE"/>
        </a:p>
      </dgm:t>
    </dgm:pt>
    <dgm:pt modelId="{A9323692-BBCE-425F-A617-4C63260D28B0}" type="sibTrans" cxnId="{A0402879-3A56-479D-8781-F6597AF7E403}">
      <dgm:prSet/>
      <dgm:spPr/>
      <dgm:t>
        <a:bodyPr/>
        <a:lstStyle/>
        <a:p>
          <a:endParaRPr lang="de-DE"/>
        </a:p>
      </dgm:t>
    </dgm:pt>
    <dgm:pt modelId="{DDECD9EA-1BE7-4337-8E17-56D8603E44A1}">
      <dgm:prSet phldrT="[Text]"/>
      <dgm:spPr/>
      <dgm:t>
        <a:bodyPr/>
        <a:lstStyle/>
        <a:p>
          <a:r>
            <a:rPr lang="en-US" dirty="0"/>
            <a:t>Refinement (optional)</a:t>
          </a:r>
          <a:endParaRPr lang="de-DE" dirty="0"/>
        </a:p>
      </dgm:t>
    </dgm:pt>
    <dgm:pt modelId="{8E52BDE0-6AD4-4F5D-B399-D02F66909A20}" type="parTrans" cxnId="{B6BEEE3C-7DBE-49DB-BD2A-69768421C91E}">
      <dgm:prSet/>
      <dgm:spPr/>
      <dgm:t>
        <a:bodyPr/>
        <a:lstStyle/>
        <a:p>
          <a:endParaRPr lang="de-DE"/>
        </a:p>
      </dgm:t>
    </dgm:pt>
    <dgm:pt modelId="{7FDF0FC1-FCE2-49E0-BC9B-C0398B8DE216}" type="sibTrans" cxnId="{B6BEEE3C-7DBE-49DB-BD2A-69768421C91E}">
      <dgm:prSet/>
      <dgm:spPr/>
      <dgm:t>
        <a:bodyPr/>
        <a:lstStyle/>
        <a:p>
          <a:endParaRPr lang="de-DE"/>
        </a:p>
      </dgm:t>
    </dgm:pt>
    <dgm:pt modelId="{AF49F355-E68B-49D8-8A90-D3D3077974FF}">
      <dgm:prSet phldrT="[Text]"/>
      <dgm:spPr/>
      <dgm:t>
        <a:bodyPr/>
        <a:lstStyle/>
        <a:p>
          <a:r>
            <a:rPr lang="en-US" dirty="0"/>
            <a:t>High-level single point energies</a:t>
          </a:r>
          <a:endParaRPr lang="de-DE" dirty="0"/>
        </a:p>
      </dgm:t>
    </dgm:pt>
    <dgm:pt modelId="{4A7019BA-9951-47D3-BEEB-63BB32EAACF5}" type="parTrans" cxnId="{A33002AF-A924-4AEB-BEC4-CCA29F3E49E0}">
      <dgm:prSet/>
      <dgm:spPr/>
      <dgm:t>
        <a:bodyPr/>
        <a:lstStyle/>
        <a:p>
          <a:endParaRPr lang="de-DE"/>
        </a:p>
      </dgm:t>
    </dgm:pt>
    <dgm:pt modelId="{92FBD6A8-A114-4E93-9A1A-C5AFAEB60A96}" type="sibTrans" cxnId="{A33002AF-A924-4AEB-BEC4-CCA29F3E49E0}">
      <dgm:prSet/>
      <dgm:spPr/>
      <dgm:t>
        <a:bodyPr/>
        <a:lstStyle/>
        <a:p>
          <a:endParaRPr lang="de-DE"/>
        </a:p>
      </dgm:t>
    </dgm:pt>
    <dgm:pt modelId="{CC1D31D3-1DF1-4A8F-AD7B-3BA25A223B8E}">
      <dgm:prSet phldrT="[Text]"/>
      <dgm:spPr/>
      <dgm:t>
        <a:bodyPr/>
        <a:lstStyle/>
        <a:p>
          <a:r>
            <a:rPr lang="en-US" dirty="0"/>
            <a:t>PBE0-D4 / def2-TZVP (recommendation)</a:t>
          </a:r>
          <a:endParaRPr lang="de-DE" dirty="0"/>
        </a:p>
      </dgm:t>
    </dgm:pt>
    <dgm:pt modelId="{2B0D3D1D-D8AF-459D-89F2-901207E80A7F}" type="parTrans" cxnId="{58D1CEB3-E025-4907-98D2-52C5858F5B2B}">
      <dgm:prSet/>
      <dgm:spPr/>
      <dgm:t>
        <a:bodyPr/>
        <a:lstStyle/>
        <a:p>
          <a:endParaRPr lang="de-DE"/>
        </a:p>
      </dgm:t>
    </dgm:pt>
    <dgm:pt modelId="{12486EAF-7557-470C-9B0F-82E1A1A0C850}" type="sibTrans" cxnId="{58D1CEB3-E025-4907-98D2-52C5858F5B2B}">
      <dgm:prSet/>
      <dgm:spPr/>
      <dgm:t>
        <a:bodyPr/>
        <a:lstStyle/>
        <a:p>
          <a:endParaRPr lang="de-DE"/>
        </a:p>
      </dgm:t>
    </dgm:pt>
    <dgm:pt modelId="{999BFBEF-4F30-4B59-AAE4-C72788378E80}">
      <dgm:prSet phldrT="[Text]"/>
      <dgm:spPr/>
      <dgm:t>
        <a:bodyPr/>
        <a:lstStyle/>
        <a:p>
          <a:r>
            <a:rPr lang="en-US" dirty="0"/>
            <a:t>Properties (optional)</a:t>
          </a:r>
          <a:endParaRPr lang="de-DE" dirty="0"/>
        </a:p>
      </dgm:t>
    </dgm:pt>
    <dgm:pt modelId="{93D30CB7-03BD-4387-A417-3760E9ABDDC8}" type="parTrans" cxnId="{5A18458B-4A8A-4F78-B173-B2EBFAC9D73F}">
      <dgm:prSet/>
      <dgm:spPr/>
      <dgm:t>
        <a:bodyPr/>
        <a:lstStyle/>
        <a:p>
          <a:endParaRPr lang="de-DE"/>
        </a:p>
      </dgm:t>
    </dgm:pt>
    <dgm:pt modelId="{914AD396-0AB4-4C64-BD74-EEEB53169854}" type="sibTrans" cxnId="{5A18458B-4A8A-4F78-B173-B2EBFAC9D73F}">
      <dgm:prSet/>
      <dgm:spPr/>
      <dgm:t>
        <a:bodyPr/>
        <a:lstStyle/>
        <a:p>
          <a:endParaRPr lang="de-DE"/>
        </a:p>
      </dgm:t>
    </dgm:pt>
    <dgm:pt modelId="{6073D0B8-F954-454F-A0BE-64E97C5F53E4}">
      <dgm:prSet phldrT="[Text]"/>
      <dgm:spPr/>
      <dgm:t>
        <a:bodyPr/>
        <a:lstStyle/>
        <a:p>
          <a:r>
            <a:rPr lang="en-US" dirty="0"/>
            <a:t>NMR-couplings and shielding</a:t>
          </a:r>
          <a:endParaRPr lang="de-DE" dirty="0"/>
        </a:p>
      </dgm:t>
    </dgm:pt>
    <dgm:pt modelId="{F93B5112-CA8B-4AA4-9874-F2005CF14097}" type="parTrans" cxnId="{B40B1B6F-AB2F-45BD-BE77-0F59E668E291}">
      <dgm:prSet/>
      <dgm:spPr/>
      <dgm:t>
        <a:bodyPr/>
        <a:lstStyle/>
        <a:p>
          <a:endParaRPr lang="de-DE"/>
        </a:p>
      </dgm:t>
    </dgm:pt>
    <dgm:pt modelId="{25AD807C-0580-4BEF-8F9A-189CB550ADD6}" type="sibTrans" cxnId="{B40B1B6F-AB2F-45BD-BE77-0F59E668E291}">
      <dgm:prSet/>
      <dgm:spPr/>
      <dgm:t>
        <a:bodyPr/>
        <a:lstStyle/>
        <a:p>
          <a:endParaRPr lang="de-DE"/>
        </a:p>
      </dgm:t>
    </dgm:pt>
    <dgm:pt modelId="{8305DA32-C749-4003-AB55-AC7756B34668}">
      <dgm:prSet phldrT="[Text]"/>
      <dgm:spPr/>
      <dgm:t>
        <a:bodyPr/>
        <a:lstStyle/>
        <a:p>
          <a:r>
            <a:rPr lang="en-US" dirty="0"/>
            <a:t>Optical rotation (</a:t>
          </a:r>
          <a:r>
            <a:rPr lang="en-US" dirty="0" err="1"/>
            <a:t>Turbomole</a:t>
          </a:r>
          <a:r>
            <a:rPr lang="en-US" dirty="0"/>
            <a:t> only)</a:t>
          </a:r>
          <a:endParaRPr lang="de-DE" dirty="0"/>
        </a:p>
      </dgm:t>
    </dgm:pt>
    <dgm:pt modelId="{3A5433A4-A515-4491-A750-1C3F84D9B04F}" type="parTrans" cxnId="{B695AB1F-030C-45E7-9EB9-68741DA61BA5}">
      <dgm:prSet/>
      <dgm:spPr/>
      <dgm:t>
        <a:bodyPr/>
        <a:lstStyle/>
        <a:p>
          <a:endParaRPr lang="de-DE"/>
        </a:p>
      </dgm:t>
    </dgm:pt>
    <dgm:pt modelId="{E97A1645-01BB-43B9-AE49-66C89CB9DEA2}" type="sibTrans" cxnId="{B695AB1F-030C-45E7-9EB9-68741DA61BA5}">
      <dgm:prSet/>
      <dgm:spPr/>
      <dgm:t>
        <a:bodyPr/>
        <a:lstStyle/>
        <a:p>
          <a:endParaRPr lang="de-DE"/>
        </a:p>
      </dgm:t>
    </dgm:pt>
    <dgm:pt modelId="{4AD07687-700D-49B2-9EB2-CB68AF2D707C}" type="pres">
      <dgm:prSet presAssocID="{309F0ABD-859F-4BAC-8730-9E12E727A8A8}" presName="linearFlow" presStyleCnt="0">
        <dgm:presLayoutVars>
          <dgm:dir/>
          <dgm:animLvl val="lvl"/>
          <dgm:resizeHandles val="exact"/>
        </dgm:presLayoutVars>
      </dgm:prSet>
      <dgm:spPr/>
    </dgm:pt>
    <dgm:pt modelId="{172FC556-BE69-4108-B591-CE82DB8BA9B4}" type="pres">
      <dgm:prSet presAssocID="{099D4E0D-EEE9-4A86-9844-C41ADB0CB0DC}" presName="composite" presStyleCnt="0"/>
      <dgm:spPr/>
    </dgm:pt>
    <dgm:pt modelId="{3C518F63-BD25-40B3-A613-BF076A5AC929}" type="pres">
      <dgm:prSet presAssocID="{099D4E0D-EEE9-4A86-9844-C41ADB0CB0D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3177F92-56E5-41F5-A0F7-A6B93650C260}" type="pres">
      <dgm:prSet presAssocID="{099D4E0D-EEE9-4A86-9844-C41ADB0CB0DC}" presName="descendantText" presStyleLbl="alignAcc1" presStyleIdx="0" presStyleCnt="5">
        <dgm:presLayoutVars>
          <dgm:bulletEnabled val="1"/>
        </dgm:presLayoutVars>
      </dgm:prSet>
      <dgm:spPr/>
    </dgm:pt>
    <dgm:pt modelId="{D1388A84-ECEE-43E9-862B-682447E9EA4B}" type="pres">
      <dgm:prSet presAssocID="{261F9657-798E-4604-AC92-E73699EDA66E}" presName="sp" presStyleCnt="0"/>
      <dgm:spPr/>
    </dgm:pt>
    <dgm:pt modelId="{17B44992-173F-48E7-890A-30A15F795C11}" type="pres">
      <dgm:prSet presAssocID="{29D52646-6949-4FE6-92A1-2F3D7B77E9BF}" presName="composite" presStyleCnt="0"/>
      <dgm:spPr/>
    </dgm:pt>
    <dgm:pt modelId="{A437690C-02E1-4EDB-9993-3138FDC22930}" type="pres">
      <dgm:prSet presAssocID="{29D52646-6949-4FE6-92A1-2F3D7B77E9B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B7C14111-1DC1-41D0-AD89-D60DA65BEC70}" type="pres">
      <dgm:prSet presAssocID="{29D52646-6949-4FE6-92A1-2F3D7B77E9BF}" presName="descendantText" presStyleLbl="alignAcc1" presStyleIdx="1" presStyleCnt="5">
        <dgm:presLayoutVars>
          <dgm:bulletEnabled val="1"/>
        </dgm:presLayoutVars>
      </dgm:prSet>
      <dgm:spPr/>
    </dgm:pt>
    <dgm:pt modelId="{8C1C165E-ADC8-4052-BA77-E662CFFDE91E}" type="pres">
      <dgm:prSet presAssocID="{99B34620-4106-4397-83A7-B894A58DD02A}" presName="sp" presStyleCnt="0"/>
      <dgm:spPr/>
    </dgm:pt>
    <dgm:pt modelId="{FCCC0032-AC2E-4E06-AB59-B3B30E42E494}" type="pres">
      <dgm:prSet presAssocID="{4A4EF3E2-BAFF-4F8F-B802-959181F12585}" presName="composite" presStyleCnt="0"/>
      <dgm:spPr/>
    </dgm:pt>
    <dgm:pt modelId="{9CFD53ED-D2D9-4CAB-B4DA-29F4EE104D94}" type="pres">
      <dgm:prSet presAssocID="{4A4EF3E2-BAFF-4F8F-B802-959181F1258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FB4529D2-A123-4DD9-9E45-4456D8F7781E}" type="pres">
      <dgm:prSet presAssocID="{4A4EF3E2-BAFF-4F8F-B802-959181F12585}" presName="descendantText" presStyleLbl="alignAcc1" presStyleIdx="2" presStyleCnt="5">
        <dgm:presLayoutVars>
          <dgm:bulletEnabled val="1"/>
        </dgm:presLayoutVars>
      </dgm:prSet>
      <dgm:spPr/>
    </dgm:pt>
    <dgm:pt modelId="{198040E3-767C-4027-8FCE-1008AC19EA61}" type="pres">
      <dgm:prSet presAssocID="{221166AE-61C0-44CD-A0F5-9860219B9318}" presName="sp" presStyleCnt="0"/>
      <dgm:spPr/>
    </dgm:pt>
    <dgm:pt modelId="{8BBD504E-749E-4DC5-B910-CD810B292957}" type="pres">
      <dgm:prSet presAssocID="{3F575E4C-59C7-427F-9D33-B15E23F35E89}" presName="composite" presStyleCnt="0"/>
      <dgm:spPr/>
    </dgm:pt>
    <dgm:pt modelId="{7560C7E4-5CC4-4D60-AFBF-D8237711458D}" type="pres">
      <dgm:prSet presAssocID="{3F575E4C-59C7-427F-9D33-B15E23F35E8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5EB62661-BF1D-4D74-B8D0-40C56DCEFB8F}" type="pres">
      <dgm:prSet presAssocID="{3F575E4C-59C7-427F-9D33-B15E23F35E89}" presName="descendantText" presStyleLbl="alignAcc1" presStyleIdx="3" presStyleCnt="5">
        <dgm:presLayoutVars>
          <dgm:bulletEnabled val="1"/>
        </dgm:presLayoutVars>
      </dgm:prSet>
      <dgm:spPr/>
    </dgm:pt>
    <dgm:pt modelId="{4036BB96-3839-4ABD-B3A7-ECBC0727F035}" type="pres">
      <dgm:prSet presAssocID="{60E90D5E-AF21-4183-9167-364D506374C0}" presName="sp" presStyleCnt="0"/>
      <dgm:spPr/>
    </dgm:pt>
    <dgm:pt modelId="{5E46176A-E613-4FE9-A18C-6B068E9516AC}" type="pres">
      <dgm:prSet presAssocID="{6063B289-5C01-4962-9D87-BC6394B78850}" presName="composite" presStyleCnt="0"/>
      <dgm:spPr/>
    </dgm:pt>
    <dgm:pt modelId="{A2ABA092-5E05-4EF2-B83E-1ACAA3B3828B}" type="pres">
      <dgm:prSet presAssocID="{6063B289-5C01-4962-9D87-BC6394B78850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6580543-5C17-4D43-AD60-406497693389}" type="pres">
      <dgm:prSet presAssocID="{6063B289-5C01-4962-9D87-BC6394B78850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503BA12-A0E1-4512-B15B-B1072799611F}" type="presOf" srcId="{A7FD3134-FF48-40D6-A1E5-F8C19D61F458}" destId="{FB4529D2-A123-4DD9-9E45-4456D8F7781E}" srcOrd="0" destOrd="1" presId="urn:microsoft.com/office/officeart/2005/8/layout/chevron2"/>
    <dgm:cxn modelId="{7AFFF512-17E2-4AD1-BAD4-EF1291590D54}" srcId="{099D4E0D-EEE9-4A86-9844-C41ADB0CB0DC}" destId="{8F5EC543-4CA8-414F-B0BD-0D823633B83B}" srcOrd="0" destOrd="0" parTransId="{63657DD8-4CD4-4B94-AB76-76BCAA983F65}" sibTransId="{8BE234D7-A032-4ED8-988D-7F2D2ADC122C}"/>
    <dgm:cxn modelId="{4E98E614-B51D-4157-9297-CA1410AB635E}" type="presOf" srcId="{3F575E4C-59C7-427F-9D33-B15E23F35E89}" destId="{7560C7E4-5CC4-4D60-AFBF-D8237711458D}" srcOrd="0" destOrd="0" presId="urn:microsoft.com/office/officeart/2005/8/layout/chevron2"/>
    <dgm:cxn modelId="{43386516-1D82-4B7C-9955-3092A9EF36C0}" type="presOf" srcId="{6063B289-5C01-4962-9D87-BC6394B78850}" destId="{A2ABA092-5E05-4EF2-B83E-1ACAA3B3828B}" srcOrd="0" destOrd="0" presId="urn:microsoft.com/office/officeart/2005/8/layout/chevron2"/>
    <dgm:cxn modelId="{62394418-06B7-4F5C-9C2E-098FF9C4CD97}" srcId="{309F0ABD-859F-4BAC-8730-9E12E727A8A8}" destId="{099D4E0D-EEE9-4A86-9844-C41ADB0CB0DC}" srcOrd="0" destOrd="0" parTransId="{A2A92AE5-7E52-4264-9A9F-F960C72A1EF2}" sibTransId="{261F9657-798E-4604-AC92-E73699EDA66E}"/>
    <dgm:cxn modelId="{B695AB1F-030C-45E7-9EB9-68741DA61BA5}" srcId="{6063B289-5C01-4962-9D87-BC6394B78850}" destId="{8305DA32-C749-4003-AB55-AC7756B34668}" srcOrd="2" destOrd="0" parTransId="{3A5433A4-A515-4491-A750-1C3F84D9B04F}" sibTransId="{E97A1645-01BB-43B9-AE49-66C89CB9DEA2}"/>
    <dgm:cxn modelId="{B3172323-C132-48FD-8EB3-4BE5894C681A}" type="presOf" srcId="{FE59471B-F994-4B8C-8BF3-3CE015E390C8}" destId="{FB4529D2-A123-4DD9-9E45-4456D8F7781E}" srcOrd="0" destOrd="2" presId="urn:microsoft.com/office/officeart/2005/8/layout/chevron2"/>
    <dgm:cxn modelId="{355CF626-E4B5-4B0B-9BB6-32B457037D3C}" type="presOf" srcId="{8305DA32-C749-4003-AB55-AC7756B34668}" destId="{96580543-5C17-4D43-AD60-406497693389}" srcOrd="0" destOrd="2" presId="urn:microsoft.com/office/officeart/2005/8/layout/chevron2"/>
    <dgm:cxn modelId="{538C992F-EAEA-4975-8D66-CF4E08D184A9}" type="presOf" srcId="{29D52646-6949-4FE6-92A1-2F3D7B77E9BF}" destId="{A437690C-02E1-4EDB-9993-3138FDC22930}" srcOrd="0" destOrd="0" presId="urn:microsoft.com/office/officeart/2005/8/layout/chevron2"/>
    <dgm:cxn modelId="{BFA8C135-2471-4C8E-9DD2-4F7B668C554A}" srcId="{309F0ABD-859F-4BAC-8730-9E12E727A8A8}" destId="{4A4EF3E2-BAFF-4F8F-B802-959181F12585}" srcOrd="2" destOrd="0" parTransId="{9F390681-287B-47EC-ADDC-DC359F8A1054}" sibTransId="{221166AE-61C0-44CD-A0F5-9860219B9318}"/>
    <dgm:cxn modelId="{09C7E236-1FAD-4611-9E95-AE9024BD3A1A}" srcId="{309F0ABD-859F-4BAC-8730-9E12E727A8A8}" destId="{29D52646-6949-4FE6-92A1-2F3D7B77E9BF}" srcOrd="1" destOrd="0" parTransId="{8E026935-2643-457E-B763-1B1C89CF1DD7}" sibTransId="{99B34620-4106-4397-83A7-B894A58DD02A}"/>
    <dgm:cxn modelId="{B6BEEE3C-7DBE-49DB-BD2A-69768421C91E}" srcId="{3F575E4C-59C7-427F-9D33-B15E23F35E89}" destId="{DDECD9EA-1BE7-4337-8E17-56D8603E44A1}" srcOrd="0" destOrd="0" parTransId="{8E52BDE0-6AD4-4F5D-B399-D02F66909A20}" sibTransId="{7FDF0FC1-FCE2-49E0-BC9B-C0398B8DE216}"/>
    <dgm:cxn modelId="{6C33463D-BD49-440D-8A28-2B549E4F476B}" type="presOf" srcId="{21411D8E-54E6-421F-9D47-1AE6A235C1D6}" destId="{FB4529D2-A123-4DD9-9E45-4456D8F7781E}" srcOrd="0" destOrd="0" presId="urn:microsoft.com/office/officeart/2005/8/layout/chevron2"/>
    <dgm:cxn modelId="{48C9005F-E8B1-4414-A178-EA9BEE967BF6}" type="presOf" srcId="{DDECD9EA-1BE7-4337-8E17-56D8603E44A1}" destId="{5EB62661-BF1D-4D74-B8D0-40C56DCEFB8F}" srcOrd="0" destOrd="0" presId="urn:microsoft.com/office/officeart/2005/8/layout/chevron2"/>
    <dgm:cxn modelId="{2AB6A660-BC35-402B-9AC9-D612A4567BFB}" type="presOf" srcId="{099D4E0D-EEE9-4A86-9844-C41ADB0CB0DC}" destId="{3C518F63-BD25-40B3-A613-BF076A5AC929}" srcOrd="0" destOrd="0" presId="urn:microsoft.com/office/officeart/2005/8/layout/chevron2"/>
    <dgm:cxn modelId="{1EADDB60-E38B-42A1-9CB3-01A0FF2B1ABB}" srcId="{309F0ABD-859F-4BAC-8730-9E12E727A8A8}" destId="{6063B289-5C01-4962-9D87-BC6394B78850}" srcOrd="4" destOrd="0" parTransId="{FBDE28FF-E23B-4088-8E7A-E4A5373E7B2C}" sibTransId="{7302F479-B30A-4320-900E-BA1126B4EDEC}"/>
    <dgm:cxn modelId="{B362D945-5A91-4506-899A-C8824170CA67}" type="presOf" srcId="{6073D0B8-F954-454F-A0BE-64E97C5F53E4}" destId="{96580543-5C17-4D43-AD60-406497693389}" srcOrd="0" destOrd="1" presId="urn:microsoft.com/office/officeart/2005/8/layout/chevron2"/>
    <dgm:cxn modelId="{27079D68-6426-44C8-A10A-BBF610C5232E}" srcId="{29D52646-6949-4FE6-92A1-2F3D7B77E9BF}" destId="{893ECBAF-0985-45A9-B1EF-3F0676A83DD3}" srcOrd="0" destOrd="0" parTransId="{259D53A7-ED9C-4914-BC04-99FF477A5857}" sibTransId="{CD4C3473-C61F-475A-BA8C-E15994DFE317}"/>
    <dgm:cxn modelId="{B40B1B6F-AB2F-45BD-BE77-0F59E668E291}" srcId="{6063B289-5C01-4962-9D87-BC6394B78850}" destId="{6073D0B8-F954-454F-A0BE-64E97C5F53E4}" srcOrd="1" destOrd="0" parTransId="{F93B5112-CA8B-4AA4-9874-F2005CF14097}" sibTransId="{25AD807C-0580-4BEF-8F9A-189CB550ADD6}"/>
    <dgm:cxn modelId="{39EF8470-20A4-4FAA-B2D8-A1994598EDAF}" srcId="{29D52646-6949-4FE6-92A1-2F3D7B77E9BF}" destId="{922E268C-8671-41F6-9D8F-A56D44A36BEA}" srcOrd="2" destOrd="0" parTransId="{91841A79-D266-404C-817B-724BB4DEACC0}" sibTransId="{9DF5420B-B947-47CB-B22C-E37E08813A9E}"/>
    <dgm:cxn modelId="{E13BBF54-4DF2-4E24-9915-EC1E629AC92F}" type="presOf" srcId="{309F0ABD-859F-4BAC-8730-9E12E727A8A8}" destId="{4AD07687-700D-49B2-9EB2-CB68AF2D707C}" srcOrd="0" destOrd="0" presId="urn:microsoft.com/office/officeart/2005/8/layout/chevron2"/>
    <dgm:cxn modelId="{8D930F79-ADAD-43BF-BF69-A2E15AA369F5}" type="presOf" srcId="{774172E8-D8EC-43BD-B630-FBA6A4CE4E8B}" destId="{A3177F92-56E5-41F5-A0F7-A6B93650C260}" srcOrd="0" destOrd="1" presId="urn:microsoft.com/office/officeart/2005/8/layout/chevron2"/>
    <dgm:cxn modelId="{A0402879-3A56-479D-8781-F6597AF7E403}" srcId="{4A4EF3E2-BAFF-4F8F-B802-959181F12585}" destId="{FE59471B-F994-4B8C-8BF3-3CE015E390C8}" srcOrd="2" destOrd="0" parTransId="{C3A8AF2B-A279-4FF9-BA54-C26B73F1BA2B}" sibTransId="{A9323692-BBCE-425F-A617-4C63260D28B0}"/>
    <dgm:cxn modelId="{94785A82-20A5-4C5D-A71F-333318F182A9}" type="presOf" srcId="{922E268C-8671-41F6-9D8F-A56D44A36BEA}" destId="{B7C14111-1DC1-41D0-AD89-D60DA65BEC70}" srcOrd="0" destOrd="2" presId="urn:microsoft.com/office/officeart/2005/8/layout/chevron2"/>
    <dgm:cxn modelId="{5A18458B-4A8A-4F78-B173-B2EBFAC9D73F}" srcId="{6063B289-5C01-4962-9D87-BC6394B78850}" destId="{999BFBEF-4F30-4B59-AAE4-C72788378E80}" srcOrd="0" destOrd="0" parTransId="{93D30CB7-03BD-4387-A417-3760E9ABDDC8}" sibTransId="{914AD396-0AB4-4C64-BD74-EEEB53169854}"/>
    <dgm:cxn modelId="{1CCF0496-650B-4DB0-9F98-468C3FF0C390}" type="presOf" srcId="{999BFBEF-4F30-4B59-AAE4-C72788378E80}" destId="{96580543-5C17-4D43-AD60-406497693389}" srcOrd="0" destOrd="0" presId="urn:microsoft.com/office/officeart/2005/8/layout/chevron2"/>
    <dgm:cxn modelId="{D97357A6-8962-449C-B293-DF0560932F76}" srcId="{29D52646-6949-4FE6-92A1-2F3D7B77E9BF}" destId="{D0D94847-8CAA-45AD-BFA5-90D3FBBF1961}" srcOrd="1" destOrd="0" parTransId="{8D46D1A4-E147-4AA0-84B1-D138DFC461CC}" sibTransId="{A70151B8-FC16-4A83-A0BC-A8BCCA23AB60}"/>
    <dgm:cxn modelId="{2017B7A8-7771-4BAF-9CC1-C1EE0B5C2C48}" srcId="{4A4EF3E2-BAFF-4F8F-B802-959181F12585}" destId="{A7FD3134-FF48-40D6-A1E5-F8C19D61F458}" srcOrd="1" destOrd="0" parTransId="{866CE978-0625-4EF4-AD30-CAA5C428BC9C}" sibTransId="{57E62F52-D601-4177-9028-16DC1A4A0F2B}"/>
    <dgm:cxn modelId="{508C95A9-190B-44D9-BF80-82E6C46B6367}" type="presOf" srcId="{D0D94847-8CAA-45AD-BFA5-90D3FBBF1961}" destId="{B7C14111-1DC1-41D0-AD89-D60DA65BEC70}" srcOrd="0" destOrd="1" presId="urn:microsoft.com/office/officeart/2005/8/layout/chevron2"/>
    <dgm:cxn modelId="{A33002AF-A924-4AEB-BEC4-CCA29F3E49E0}" srcId="{3F575E4C-59C7-427F-9D33-B15E23F35E89}" destId="{AF49F355-E68B-49D8-8A90-D3D3077974FF}" srcOrd="1" destOrd="0" parTransId="{4A7019BA-9951-47D3-BEEB-63BB32EAACF5}" sibTransId="{92FBD6A8-A114-4E93-9A1A-C5AFAEB60A96}"/>
    <dgm:cxn modelId="{58D1CEB3-E025-4907-98D2-52C5858F5B2B}" srcId="{3F575E4C-59C7-427F-9D33-B15E23F35E89}" destId="{CC1D31D3-1DF1-4A8F-AD7B-3BA25A223B8E}" srcOrd="2" destOrd="0" parTransId="{2B0D3D1D-D8AF-459D-89F2-901207E80A7F}" sibTransId="{12486EAF-7557-470C-9B0F-82E1A1A0C850}"/>
    <dgm:cxn modelId="{C2644CB4-0B8F-43A9-BAF6-FEDA7CA2975D}" srcId="{4A4EF3E2-BAFF-4F8F-B802-959181F12585}" destId="{21411D8E-54E6-421F-9D47-1AE6A235C1D6}" srcOrd="0" destOrd="0" parTransId="{329543D5-09E8-4C77-9863-CD3AD07FC300}" sibTransId="{81B4BE66-1F38-451B-8A73-831D849E48CA}"/>
    <dgm:cxn modelId="{E31748B9-6F17-44E7-9CBF-74D31779EA42}" srcId="{309F0ABD-859F-4BAC-8730-9E12E727A8A8}" destId="{3F575E4C-59C7-427F-9D33-B15E23F35E89}" srcOrd="3" destOrd="0" parTransId="{F61FA34A-C768-405B-B84D-D13BC53C3908}" sibTransId="{60E90D5E-AF21-4183-9167-364D506374C0}"/>
    <dgm:cxn modelId="{5C65B0BA-6952-402D-9E92-73461193D675}" type="presOf" srcId="{4A4EF3E2-BAFF-4F8F-B802-959181F12585}" destId="{9CFD53ED-D2D9-4CAB-B4DA-29F4EE104D94}" srcOrd="0" destOrd="0" presId="urn:microsoft.com/office/officeart/2005/8/layout/chevron2"/>
    <dgm:cxn modelId="{6FE8DCC6-02DE-447B-8404-D92C79BCCC37}" type="presOf" srcId="{893ECBAF-0985-45A9-B1EF-3F0676A83DD3}" destId="{B7C14111-1DC1-41D0-AD89-D60DA65BEC70}" srcOrd="0" destOrd="0" presId="urn:microsoft.com/office/officeart/2005/8/layout/chevron2"/>
    <dgm:cxn modelId="{C8E1E4CF-A542-429C-82F8-3D1B91E462D1}" type="presOf" srcId="{CC1D31D3-1DF1-4A8F-AD7B-3BA25A223B8E}" destId="{5EB62661-BF1D-4D74-B8D0-40C56DCEFB8F}" srcOrd="0" destOrd="2" presId="urn:microsoft.com/office/officeart/2005/8/layout/chevron2"/>
    <dgm:cxn modelId="{2B62A6D1-A4EA-4ECF-833C-C971C95C97DD}" type="presOf" srcId="{8F5EC543-4CA8-414F-B0BD-0D823633B83B}" destId="{A3177F92-56E5-41F5-A0F7-A6B93650C260}" srcOrd="0" destOrd="0" presId="urn:microsoft.com/office/officeart/2005/8/layout/chevron2"/>
    <dgm:cxn modelId="{9A9B5BE9-6000-4E3B-9A93-BEA5FB7C5731}" type="presOf" srcId="{AF49F355-E68B-49D8-8A90-D3D3077974FF}" destId="{5EB62661-BF1D-4D74-B8D0-40C56DCEFB8F}" srcOrd="0" destOrd="1" presId="urn:microsoft.com/office/officeart/2005/8/layout/chevron2"/>
    <dgm:cxn modelId="{B0300BEC-8CFA-491E-B80D-E415BB2C232F}" srcId="{099D4E0D-EEE9-4A86-9844-C41ADB0CB0DC}" destId="{774172E8-D8EC-43BD-B630-FBA6A4CE4E8B}" srcOrd="1" destOrd="0" parTransId="{1E04D72C-2276-4964-853D-D7636A72953D}" sibTransId="{BFC354AB-5C27-4AB8-A378-34F94AE07498}"/>
    <dgm:cxn modelId="{A42F7708-3BD2-4D82-8013-A25F99A97DF4}" type="presParOf" srcId="{4AD07687-700D-49B2-9EB2-CB68AF2D707C}" destId="{172FC556-BE69-4108-B591-CE82DB8BA9B4}" srcOrd="0" destOrd="0" presId="urn:microsoft.com/office/officeart/2005/8/layout/chevron2"/>
    <dgm:cxn modelId="{8F40BE4B-D14E-4E0A-AFA0-718614C2C1F8}" type="presParOf" srcId="{172FC556-BE69-4108-B591-CE82DB8BA9B4}" destId="{3C518F63-BD25-40B3-A613-BF076A5AC929}" srcOrd="0" destOrd="0" presId="urn:microsoft.com/office/officeart/2005/8/layout/chevron2"/>
    <dgm:cxn modelId="{5E6BB534-7884-4AB7-9F0B-C89FE468FA3F}" type="presParOf" srcId="{172FC556-BE69-4108-B591-CE82DB8BA9B4}" destId="{A3177F92-56E5-41F5-A0F7-A6B93650C260}" srcOrd="1" destOrd="0" presId="urn:microsoft.com/office/officeart/2005/8/layout/chevron2"/>
    <dgm:cxn modelId="{14CB633C-3AC0-4BC0-9A30-2AF80990150B}" type="presParOf" srcId="{4AD07687-700D-49B2-9EB2-CB68AF2D707C}" destId="{D1388A84-ECEE-43E9-862B-682447E9EA4B}" srcOrd="1" destOrd="0" presId="urn:microsoft.com/office/officeart/2005/8/layout/chevron2"/>
    <dgm:cxn modelId="{D88AB15D-26BB-46BE-8F06-2CF852B61F6E}" type="presParOf" srcId="{4AD07687-700D-49B2-9EB2-CB68AF2D707C}" destId="{17B44992-173F-48E7-890A-30A15F795C11}" srcOrd="2" destOrd="0" presId="urn:microsoft.com/office/officeart/2005/8/layout/chevron2"/>
    <dgm:cxn modelId="{92CC2163-7F0E-41D4-A96F-9729DC8E1E6E}" type="presParOf" srcId="{17B44992-173F-48E7-890A-30A15F795C11}" destId="{A437690C-02E1-4EDB-9993-3138FDC22930}" srcOrd="0" destOrd="0" presId="urn:microsoft.com/office/officeart/2005/8/layout/chevron2"/>
    <dgm:cxn modelId="{7AF09909-8F96-4F0D-B640-D4558F2F8943}" type="presParOf" srcId="{17B44992-173F-48E7-890A-30A15F795C11}" destId="{B7C14111-1DC1-41D0-AD89-D60DA65BEC70}" srcOrd="1" destOrd="0" presId="urn:microsoft.com/office/officeart/2005/8/layout/chevron2"/>
    <dgm:cxn modelId="{95B2BF1B-2EDE-40A6-B250-9CAD618AF401}" type="presParOf" srcId="{4AD07687-700D-49B2-9EB2-CB68AF2D707C}" destId="{8C1C165E-ADC8-4052-BA77-E662CFFDE91E}" srcOrd="3" destOrd="0" presId="urn:microsoft.com/office/officeart/2005/8/layout/chevron2"/>
    <dgm:cxn modelId="{CB82D450-1AAB-4261-9AE1-61F9A4FDA42A}" type="presParOf" srcId="{4AD07687-700D-49B2-9EB2-CB68AF2D707C}" destId="{FCCC0032-AC2E-4E06-AB59-B3B30E42E494}" srcOrd="4" destOrd="0" presId="urn:microsoft.com/office/officeart/2005/8/layout/chevron2"/>
    <dgm:cxn modelId="{25E44C4E-A8EF-4DE9-B25D-395D1199EC0F}" type="presParOf" srcId="{FCCC0032-AC2E-4E06-AB59-B3B30E42E494}" destId="{9CFD53ED-D2D9-4CAB-B4DA-29F4EE104D94}" srcOrd="0" destOrd="0" presId="urn:microsoft.com/office/officeart/2005/8/layout/chevron2"/>
    <dgm:cxn modelId="{E83BCF93-43D0-4552-956C-6AC78D2BFFC4}" type="presParOf" srcId="{FCCC0032-AC2E-4E06-AB59-B3B30E42E494}" destId="{FB4529D2-A123-4DD9-9E45-4456D8F7781E}" srcOrd="1" destOrd="0" presId="urn:microsoft.com/office/officeart/2005/8/layout/chevron2"/>
    <dgm:cxn modelId="{3E05136D-40D9-4C34-98B9-F6332B553AAC}" type="presParOf" srcId="{4AD07687-700D-49B2-9EB2-CB68AF2D707C}" destId="{198040E3-767C-4027-8FCE-1008AC19EA61}" srcOrd="5" destOrd="0" presId="urn:microsoft.com/office/officeart/2005/8/layout/chevron2"/>
    <dgm:cxn modelId="{7F8952E3-7DF5-4E1F-907F-78CF203A940F}" type="presParOf" srcId="{4AD07687-700D-49B2-9EB2-CB68AF2D707C}" destId="{8BBD504E-749E-4DC5-B910-CD810B292957}" srcOrd="6" destOrd="0" presId="urn:microsoft.com/office/officeart/2005/8/layout/chevron2"/>
    <dgm:cxn modelId="{CCEC18A8-8789-431F-A5D7-C6EFF67E6EBF}" type="presParOf" srcId="{8BBD504E-749E-4DC5-B910-CD810B292957}" destId="{7560C7E4-5CC4-4D60-AFBF-D8237711458D}" srcOrd="0" destOrd="0" presId="urn:microsoft.com/office/officeart/2005/8/layout/chevron2"/>
    <dgm:cxn modelId="{7D661A29-1AA8-4984-B909-B8C1D2356F3B}" type="presParOf" srcId="{8BBD504E-749E-4DC5-B910-CD810B292957}" destId="{5EB62661-BF1D-4D74-B8D0-40C56DCEFB8F}" srcOrd="1" destOrd="0" presId="urn:microsoft.com/office/officeart/2005/8/layout/chevron2"/>
    <dgm:cxn modelId="{5AA4E0DA-B546-4099-B180-CF0939F93114}" type="presParOf" srcId="{4AD07687-700D-49B2-9EB2-CB68AF2D707C}" destId="{4036BB96-3839-4ABD-B3A7-ECBC0727F035}" srcOrd="7" destOrd="0" presId="urn:microsoft.com/office/officeart/2005/8/layout/chevron2"/>
    <dgm:cxn modelId="{CF8B6EE3-5EBC-4331-BEEB-524CDC282037}" type="presParOf" srcId="{4AD07687-700D-49B2-9EB2-CB68AF2D707C}" destId="{5E46176A-E613-4FE9-A18C-6B068E9516AC}" srcOrd="8" destOrd="0" presId="urn:microsoft.com/office/officeart/2005/8/layout/chevron2"/>
    <dgm:cxn modelId="{3C18EF2E-0A81-4A37-B413-1BD7EC4EB4DC}" type="presParOf" srcId="{5E46176A-E613-4FE9-A18C-6B068E9516AC}" destId="{A2ABA092-5E05-4EF2-B83E-1ACAA3B3828B}" srcOrd="0" destOrd="0" presId="urn:microsoft.com/office/officeart/2005/8/layout/chevron2"/>
    <dgm:cxn modelId="{4A1B7FE6-4130-498B-83C1-3E24BD7ADB34}" type="presParOf" srcId="{5E46176A-E613-4FE9-A18C-6B068E9516AC}" destId="{96580543-5C17-4D43-AD60-4064976933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A16A5-C353-4CC2-A35A-E173B618C4F5}">
      <dsp:nvSpPr>
        <dsp:cNvPr id="0" name=""/>
        <dsp:cNvSpPr/>
      </dsp:nvSpPr>
      <dsp:spPr>
        <a:xfrm rot="5400000">
          <a:off x="-209421" y="210769"/>
          <a:ext cx="1396142" cy="9772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MM</a:t>
          </a:r>
          <a:endParaRPr lang="de-DE" sz="2900" kern="1200" dirty="0"/>
        </a:p>
      </dsp:txBody>
      <dsp:txXfrm rot="-5400000">
        <a:off x="1" y="489998"/>
        <a:ext cx="977299" cy="418843"/>
      </dsp:txXfrm>
    </dsp:sp>
    <dsp:sp modelId="{94FE7247-29BC-43EE-8077-9DA2B0A5C220}">
      <dsp:nvSpPr>
        <dsp:cNvPr id="0" name=""/>
        <dsp:cNvSpPr/>
      </dsp:nvSpPr>
      <dsp:spPr>
        <a:xfrm rot="5400000">
          <a:off x="3496869" y="-2518221"/>
          <a:ext cx="907492" cy="5946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Molecular Mechanics Optimization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Short Molecular Dynamic Runs</a:t>
          </a:r>
          <a:endParaRPr lang="de-DE" sz="1800" kern="1200" dirty="0"/>
        </a:p>
      </dsp:txBody>
      <dsp:txXfrm rot="-5400000">
        <a:off x="977299" y="45649"/>
        <a:ext cx="5902332" cy="818892"/>
      </dsp:txXfrm>
    </dsp:sp>
    <dsp:sp modelId="{0AA80116-9775-4F26-96F8-8404CB90B2C6}">
      <dsp:nvSpPr>
        <dsp:cNvPr id="0" name=""/>
        <dsp:cNvSpPr/>
      </dsp:nvSpPr>
      <dsp:spPr>
        <a:xfrm rot="5400000">
          <a:off x="-209421" y="1409955"/>
          <a:ext cx="1396142" cy="97729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SQM</a:t>
          </a:r>
          <a:endParaRPr lang="de-DE" sz="2900" kern="1200" dirty="0"/>
        </a:p>
      </dsp:txBody>
      <dsp:txXfrm rot="-5400000">
        <a:off x="1" y="1689184"/>
        <a:ext cx="977299" cy="418843"/>
      </dsp:txXfrm>
    </dsp:sp>
    <dsp:sp modelId="{23B15710-C7B9-47E0-99BB-119691CDF54B}">
      <dsp:nvSpPr>
        <dsp:cNvPr id="0" name=""/>
        <dsp:cNvSpPr/>
      </dsp:nvSpPr>
      <dsp:spPr>
        <a:xfrm rot="5400000">
          <a:off x="3496869" y="-1319036"/>
          <a:ext cx="907492" cy="5946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Semiempirical Optimization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Conformational Sampling</a:t>
          </a:r>
          <a:endParaRPr lang="de-DE" sz="1800" kern="1200" dirty="0"/>
        </a:p>
      </dsp:txBody>
      <dsp:txXfrm rot="-5400000">
        <a:off x="977299" y="1244834"/>
        <a:ext cx="5902332" cy="818892"/>
      </dsp:txXfrm>
    </dsp:sp>
    <dsp:sp modelId="{1D8497D0-CDF1-4CE3-B040-A7D62362E119}">
      <dsp:nvSpPr>
        <dsp:cNvPr id="0" name=""/>
        <dsp:cNvSpPr/>
      </dsp:nvSpPr>
      <dsp:spPr>
        <a:xfrm rot="5400000">
          <a:off x="-209421" y="2609140"/>
          <a:ext cx="1396142" cy="9772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QM</a:t>
          </a:r>
          <a:endParaRPr lang="de-DE" sz="2900" kern="1200" dirty="0"/>
        </a:p>
      </dsp:txBody>
      <dsp:txXfrm rot="-5400000">
        <a:off x="1" y="2888369"/>
        <a:ext cx="977299" cy="418843"/>
      </dsp:txXfrm>
    </dsp:sp>
    <dsp:sp modelId="{5B452264-B254-4136-8E40-25B620C0E469}">
      <dsp:nvSpPr>
        <dsp:cNvPr id="0" name=""/>
        <dsp:cNvSpPr/>
      </dsp:nvSpPr>
      <dsp:spPr>
        <a:xfrm rot="5400000">
          <a:off x="3496869" y="-119850"/>
          <a:ext cx="907492" cy="5946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Ensemble Sorting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QM Optimization</a:t>
          </a:r>
          <a:endParaRPr lang="de-DE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Calculation of Properties</a:t>
          </a:r>
          <a:endParaRPr lang="de-DE" sz="1800" kern="1200" dirty="0"/>
        </a:p>
      </dsp:txBody>
      <dsp:txXfrm rot="-5400000">
        <a:off x="977299" y="2444020"/>
        <a:ext cx="5902332" cy="818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18F63-BD25-40B3-A613-BF076A5AC929}">
      <dsp:nvSpPr>
        <dsp:cNvPr id="0" name=""/>
        <dsp:cNvSpPr/>
      </dsp:nvSpPr>
      <dsp:spPr>
        <a:xfrm rot="5400000">
          <a:off x="-136032" y="137986"/>
          <a:ext cx="906884" cy="6348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Part0</a:t>
          </a:r>
          <a:endParaRPr lang="de-DE" sz="1800" kern="1200" dirty="0"/>
        </a:p>
      </dsp:txBody>
      <dsp:txXfrm rot="-5400000">
        <a:off x="1" y="319364"/>
        <a:ext cx="634819" cy="272065"/>
      </dsp:txXfrm>
    </dsp:sp>
    <dsp:sp modelId="{A3177F92-56E5-41F5-A0F7-A6B93650C260}">
      <dsp:nvSpPr>
        <dsp:cNvPr id="0" name=""/>
        <dsp:cNvSpPr/>
      </dsp:nvSpPr>
      <dsp:spPr>
        <a:xfrm rot="5400000">
          <a:off x="2765872" y="-2129098"/>
          <a:ext cx="589475" cy="4851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Cheap prescreening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B97-D3(0) / def2-SV(P) SP energies</a:t>
          </a:r>
          <a:endParaRPr lang="de-DE" sz="1100" kern="1200" dirty="0"/>
        </a:p>
      </dsp:txBody>
      <dsp:txXfrm rot="-5400000">
        <a:off x="634820" y="30730"/>
        <a:ext cx="4822804" cy="531923"/>
      </dsp:txXfrm>
    </dsp:sp>
    <dsp:sp modelId="{A437690C-02E1-4EDB-9993-3138FDC22930}">
      <dsp:nvSpPr>
        <dsp:cNvPr id="0" name=""/>
        <dsp:cNvSpPr/>
      </dsp:nvSpPr>
      <dsp:spPr>
        <a:xfrm rot="5400000">
          <a:off x="-136032" y="925206"/>
          <a:ext cx="906884" cy="63481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Part1</a:t>
          </a:r>
          <a:endParaRPr lang="de-DE" sz="1800" kern="1200" dirty="0"/>
        </a:p>
      </dsp:txBody>
      <dsp:txXfrm rot="-5400000">
        <a:off x="1" y="1106584"/>
        <a:ext cx="634819" cy="272065"/>
      </dsp:txXfrm>
    </dsp:sp>
    <dsp:sp modelId="{B7C14111-1DC1-41D0-AD89-D60DA65BEC70}">
      <dsp:nvSpPr>
        <dsp:cNvPr id="0" name=""/>
        <dsp:cNvSpPr/>
      </dsp:nvSpPr>
      <dsp:spPr>
        <a:xfrm rot="5400000">
          <a:off x="2765872" y="-1341878"/>
          <a:ext cx="589475" cy="4851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Prescreening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r2SCAN-3c SP energies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GFN2-xTB </a:t>
          </a:r>
          <a:r>
            <a:rPr lang="en-US" sz="1100" kern="1200" dirty="0" err="1"/>
            <a:t>thermostatical</a:t>
          </a:r>
          <a:r>
            <a:rPr lang="en-US" sz="1100" kern="1200" dirty="0"/>
            <a:t> </a:t>
          </a:r>
          <a:r>
            <a:rPr lang="en-US" sz="1100" kern="1200" dirty="0" err="1"/>
            <a:t>contribtutions</a:t>
          </a:r>
          <a:endParaRPr lang="de-DE" sz="1100" kern="1200" dirty="0"/>
        </a:p>
      </dsp:txBody>
      <dsp:txXfrm rot="-5400000">
        <a:off x="634820" y="817950"/>
        <a:ext cx="4822804" cy="531923"/>
      </dsp:txXfrm>
    </dsp:sp>
    <dsp:sp modelId="{9CFD53ED-D2D9-4CAB-B4DA-29F4EE104D94}">
      <dsp:nvSpPr>
        <dsp:cNvPr id="0" name=""/>
        <dsp:cNvSpPr/>
      </dsp:nvSpPr>
      <dsp:spPr>
        <a:xfrm rot="5400000">
          <a:off x="-136032" y="1712426"/>
          <a:ext cx="906884" cy="63481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Part2</a:t>
          </a:r>
          <a:endParaRPr lang="de-DE" sz="1800" kern="1200" dirty="0"/>
        </a:p>
      </dsp:txBody>
      <dsp:txXfrm rot="-5400000">
        <a:off x="1" y="1893804"/>
        <a:ext cx="634819" cy="272065"/>
      </dsp:txXfrm>
    </dsp:sp>
    <dsp:sp modelId="{FB4529D2-A123-4DD9-9E45-4456D8F7781E}">
      <dsp:nvSpPr>
        <dsp:cNvPr id="0" name=""/>
        <dsp:cNvSpPr/>
      </dsp:nvSpPr>
      <dsp:spPr>
        <a:xfrm rot="5400000">
          <a:off x="2765872" y="-554658"/>
          <a:ext cx="589475" cy="4851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Optimization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Optimizing structures at the r2SCAN-3c level of theory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GFN2-xTB </a:t>
          </a:r>
          <a:r>
            <a:rPr lang="en-US" sz="1100" kern="1200" dirty="0" err="1"/>
            <a:t>thermostatical</a:t>
          </a:r>
          <a:r>
            <a:rPr lang="en-US" sz="1100" kern="1200" dirty="0"/>
            <a:t> </a:t>
          </a:r>
          <a:r>
            <a:rPr lang="en-US" sz="1100" kern="1200" dirty="0" err="1"/>
            <a:t>contribtutions</a:t>
          </a:r>
          <a:endParaRPr lang="de-DE" sz="1100" kern="1200" dirty="0"/>
        </a:p>
      </dsp:txBody>
      <dsp:txXfrm rot="-5400000">
        <a:off x="634820" y="1605170"/>
        <a:ext cx="4822804" cy="531923"/>
      </dsp:txXfrm>
    </dsp:sp>
    <dsp:sp modelId="{7560C7E4-5CC4-4D60-AFBF-D8237711458D}">
      <dsp:nvSpPr>
        <dsp:cNvPr id="0" name=""/>
        <dsp:cNvSpPr/>
      </dsp:nvSpPr>
      <dsp:spPr>
        <a:xfrm rot="5400000">
          <a:off x="-136032" y="2499646"/>
          <a:ext cx="906884" cy="63481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Part3</a:t>
          </a:r>
          <a:endParaRPr lang="de-DE" sz="1800" kern="1200" dirty="0"/>
        </a:p>
      </dsp:txBody>
      <dsp:txXfrm rot="-5400000">
        <a:off x="1" y="2681024"/>
        <a:ext cx="634819" cy="272065"/>
      </dsp:txXfrm>
    </dsp:sp>
    <dsp:sp modelId="{5EB62661-BF1D-4D74-B8D0-40C56DCEFB8F}">
      <dsp:nvSpPr>
        <dsp:cNvPr id="0" name=""/>
        <dsp:cNvSpPr/>
      </dsp:nvSpPr>
      <dsp:spPr>
        <a:xfrm rot="5400000">
          <a:off x="2765872" y="232561"/>
          <a:ext cx="589475" cy="4851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Refinement (optional)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High-level single point energies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PBE0-D4 / def2-TZVP (recommendation)</a:t>
          </a:r>
          <a:endParaRPr lang="de-DE" sz="1100" kern="1200" dirty="0"/>
        </a:p>
      </dsp:txBody>
      <dsp:txXfrm rot="-5400000">
        <a:off x="634820" y="2392389"/>
        <a:ext cx="4822804" cy="531923"/>
      </dsp:txXfrm>
    </dsp:sp>
    <dsp:sp modelId="{A2ABA092-5E05-4EF2-B83E-1ACAA3B3828B}">
      <dsp:nvSpPr>
        <dsp:cNvPr id="0" name=""/>
        <dsp:cNvSpPr/>
      </dsp:nvSpPr>
      <dsp:spPr>
        <a:xfrm rot="5400000">
          <a:off x="-136032" y="3286866"/>
          <a:ext cx="906884" cy="634819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Part4</a:t>
          </a:r>
          <a:endParaRPr lang="de-DE" sz="1800" kern="1200" dirty="0"/>
        </a:p>
      </dsp:txBody>
      <dsp:txXfrm rot="-5400000">
        <a:off x="1" y="3468244"/>
        <a:ext cx="634819" cy="272065"/>
      </dsp:txXfrm>
    </dsp:sp>
    <dsp:sp modelId="{96580543-5C17-4D43-AD60-406497693389}">
      <dsp:nvSpPr>
        <dsp:cNvPr id="0" name=""/>
        <dsp:cNvSpPr/>
      </dsp:nvSpPr>
      <dsp:spPr>
        <a:xfrm rot="5400000">
          <a:off x="2765872" y="1019781"/>
          <a:ext cx="589475" cy="48515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Properties (optional)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NMR-couplings and shielding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Optical rotation (</a:t>
          </a:r>
          <a:r>
            <a:rPr lang="en-US" sz="1100" kern="1200" dirty="0" err="1"/>
            <a:t>Turbomole</a:t>
          </a:r>
          <a:r>
            <a:rPr lang="en-US" sz="1100" kern="1200" dirty="0"/>
            <a:t> only)</a:t>
          </a:r>
          <a:endParaRPr lang="de-DE" sz="1100" kern="1200" dirty="0"/>
        </a:p>
      </dsp:txBody>
      <dsp:txXfrm rot="-5400000">
        <a:off x="634820" y="3179609"/>
        <a:ext cx="4822804" cy="531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C4095-3B28-4851-9131-349D191CD4D8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DABA3-0166-4391-A744-A4C406451C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4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DABA3-0166-4391-A744-A4C406451C1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32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DABA3-0166-4391-A744-A4C406451C1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56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DABA3-0166-4391-A744-A4C406451C1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449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DABA3-0166-4391-A744-A4C406451C1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60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DABA3-0166-4391-A744-A4C406451C1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08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DABA3-0166-4391-A744-A4C406451C1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6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DABA3-0166-4391-A744-A4C406451C1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16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1587A-F88D-A45F-929F-0A32C5C70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A51290-417E-D305-A5F7-ED2A3CC99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CA5EC2-B0FE-B798-0196-99E7F377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40831-2B34-ABFC-8782-3517750B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D208B-8180-8724-0D56-BBA5AA81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938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B473EB-6FEF-F510-645E-8EF79949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8AF37C-4109-0D09-DC54-5B577A90C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40583-40DA-B3F4-05FD-03B67BFB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E05AD2-BCB4-F3AC-00FA-162CFD95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5FB25-1CD7-44CB-5FB2-33A3239D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85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D3E619-6D1F-9D4B-2B5D-BF04F1C62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DA08DA-7B5E-8ED0-3405-33EC34201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D77ED-D77D-96A7-D3B8-F08ED692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04443-C948-7379-C36E-8698BEE7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872A2-3FB1-9F2A-B113-424D8077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6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03063-E1D3-C183-6D79-EC4876CF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06D00D-9816-33DC-2375-29E88FB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4D4BBD-EC21-5676-EDE2-15B44979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BB3AAE-49A8-9A5B-EBF5-B2508244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60ACC-4364-4D7A-FCF7-C4C1404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64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098E1C-41DE-7167-DB07-3602149E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DFDD81-2108-1947-C841-1C7EE02F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CED85-D943-6566-27C1-D6203A5E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78A088-74FA-7AA1-8D0A-1CA11075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9FA108-4666-3EDD-CDC7-7A40754B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92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68ADC-0851-054F-D9BF-B4494B5B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2400" i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F45C27-D1EC-46C5-5D89-FDE4B0139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726711-B59A-3907-3B02-C3F974D39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75045B-07CF-2929-F4AB-33FDF2F0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D5228B-C35E-B84D-100C-AA6927D0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C69953-98DF-16EE-1570-52577D75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57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2375B-4EC5-A1E9-8C87-DDE01073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23A9A-EEFA-2BB0-A77D-A13B6063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93A18F-5AE4-6834-77B3-088E8CA3D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0C50D-7F11-5053-21A5-8015935B1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0258CC-EA98-2E98-3450-1B9C17549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F2D1DCC-FC2C-5741-DFF1-E063AE5B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1D394B-6201-CB5D-224B-76B320A3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713CC4E-56FD-3B3A-1F36-CC0DE5FB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998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B0964-EF34-4E7B-170F-081D851F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75"/>
            <a:ext cx="10515600" cy="1325563"/>
          </a:xfrm>
        </p:spPr>
        <p:txBody>
          <a:bodyPr>
            <a:normAutofit/>
          </a:bodyPr>
          <a:lstStyle>
            <a:lvl1pPr algn="ctr">
              <a:defRPr sz="2400" i="1"/>
            </a:lvl1pPr>
          </a:lstStyle>
          <a:p>
            <a:r>
              <a:rPr lang="de-DE" dirty="0"/>
              <a:t>Mastertitelformat bearbeiten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BF0CA7C6-1C56-ECE9-05F8-163E47B80618}"/>
              </a:ext>
            </a:extLst>
          </p:cNvPr>
          <p:cNvCxnSpPr/>
          <p:nvPr userDrawn="1"/>
        </p:nvCxnSpPr>
        <p:spPr>
          <a:xfrm>
            <a:off x="825500" y="5873750"/>
            <a:ext cx="105283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456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749491-1693-CB8B-74B1-6D11A7BD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7DC713-6093-BF49-F9F9-2A397A28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DC4488-A034-8405-75AF-FA8BE53B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6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4D794-F2A2-D992-2B5B-85B7DE08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482410-1871-271C-510D-C89CC46E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A71C8D-C8CE-C8DD-A02F-C3114884A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0F6A69-2F1C-E888-2AA0-8049810F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1D3939-983A-59B5-1EC1-9CEF3EEB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E96C7-680C-9B08-4C5E-ED9A1D6A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47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82893-B7D4-BCBE-4CA2-629ACB32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96B3CE-1A47-E444-0A55-8DE90AB80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78C747-6A65-E970-1DEF-DACEE96C8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6D8165-51BC-349E-E8FA-E3EBD36B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03E69-071C-0ABE-CFFA-E1C1F489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252BE5-EF77-6605-EA4A-2F508A4C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2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779DDB-487F-3E50-A5A4-A70DC9FC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33973F-DCD3-42C7-D214-7AC8AE0C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7BF75-7C9C-DB83-6FE4-BB2C8AFFD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47FDB6-A641-4C91-8FD3-0A5611237D32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3CBDA4-F2E3-AD47-93F7-338A68EE5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F2313E-39C7-D53A-798F-3201773D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4F1CF-42DC-4188-B72D-B91545D735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9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BE31AE-51D1-E4D1-36B9-72673785B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i="1">
                <a:solidFill>
                  <a:schemeClr val="tx2"/>
                </a:solidFill>
              </a:rPr>
              <a:t>Introduction to Quantum Chemistry with ORCA</a:t>
            </a:r>
            <a:endParaRPr lang="de-DE" sz="3100" i="1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9A0A0B-6FE4-7B90-6772-DE0205465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</a:rPr>
              <a:t>Elias Harrer</a:t>
            </a:r>
          </a:p>
          <a:p>
            <a:pPr algn="l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</a:rPr>
              <a:t>02.07.2024</a:t>
            </a:r>
            <a:endParaRPr lang="de-DE" sz="2000" dirty="0">
              <a:solidFill>
                <a:schemeClr val="tx2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45978B-4943-2A7F-28CE-B7322764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2421431"/>
            <a:ext cx="4141760" cy="292953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47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Density functional theory (DFT) using ORCA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30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Censo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Installation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Precompiled Binaries (export PATH variable)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Compilation from Source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Usage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censo -</a:t>
            </a:r>
            <a:r>
              <a:rPr lang="en-US" sz="1600" dirty="0" err="1">
                <a:latin typeface="Arial Nova Light" panose="020B0304020202020204" pitchFamily="34" charset="0"/>
              </a:rPr>
              <a:t>newconfig</a:t>
            </a:r>
            <a:r>
              <a:rPr lang="en-US" sz="1600" dirty="0">
                <a:latin typeface="Arial Nova Light" panose="020B0304020202020204" pitchFamily="34" charset="0"/>
              </a:rPr>
              <a:t> (only for the first time)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mv </a:t>
            </a:r>
            <a:r>
              <a:rPr lang="en-US" sz="1600" dirty="0" err="1">
                <a:latin typeface="Arial Nova Light" panose="020B0304020202020204" pitchFamily="34" charset="0"/>
              </a:rPr>
              <a:t>censorc_new</a:t>
            </a:r>
            <a:r>
              <a:rPr lang="en-US" sz="1600" dirty="0">
                <a:latin typeface="Arial Nova Light" panose="020B0304020202020204" pitchFamily="34" charset="0"/>
              </a:rPr>
              <a:t> ~/.censor (only for the first time)</a:t>
            </a:r>
            <a:endParaRPr lang="en-US" sz="1600" b="1" dirty="0"/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censo -</a:t>
            </a:r>
            <a:r>
              <a:rPr lang="en-US" sz="1600" dirty="0" err="1">
                <a:latin typeface="Arial Nova Light" panose="020B0304020202020204" pitchFamily="34" charset="0"/>
              </a:rPr>
              <a:t>inp</a:t>
            </a:r>
            <a:r>
              <a:rPr lang="en-US" sz="1600" dirty="0">
                <a:latin typeface="Arial Nova Light" panose="020B0304020202020204" pitchFamily="34" charset="0"/>
              </a:rPr>
              <a:t> </a:t>
            </a:r>
            <a:r>
              <a:rPr lang="en-US" sz="1600" dirty="0" err="1">
                <a:latin typeface="Arial Nova Light" panose="020B0304020202020204" pitchFamily="34" charset="0"/>
              </a:rPr>
              <a:t>crest_conformers.xyz</a:t>
            </a:r>
            <a:r>
              <a:rPr lang="en-US" sz="1600" dirty="0">
                <a:latin typeface="Arial Nova Light" panose="020B0304020202020204" pitchFamily="34" charset="0"/>
              </a:rPr>
              <a:t> &gt; </a:t>
            </a:r>
            <a:r>
              <a:rPr lang="en-US" sz="1600" dirty="0" err="1">
                <a:latin typeface="Arial Nova Light" panose="020B0304020202020204" pitchFamily="34" charset="0"/>
              </a:rPr>
              <a:t>censo.out</a:t>
            </a:r>
            <a:r>
              <a:rPr lang="en-US" sz="1600" dirty="0">
                <a:latin typeface="Arial Nova Light" panose="020B0304020202020204" pitchFamily="34" charset="0"/>
              </a:rPr>
              <a:t> &amp;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Further important flags: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</a:t>
            </a:r>
            <a:r>
              <a:rPr lang="en-US" sz="1600" dirty="0" err="1"/>
              <a:t>inprc</a:t>
            </a:r>
            <a:r>
              <a:rPr lang="en-US" sz="1600" dirty="0"/>
              <a:t> /path/to/.</a:t>
            </a:r>
            <a:r>
              <a:rPr lang="en-US" sz="1600" dirty="0" err="1"/>
              <a:t>censorc</a:t>
            </a:r>
            <a:endParaRPr lang="en-US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660D2A-280D-D410-107F-2239E04A73E7}"/>
              </a:ext>
            </a:extLst>
          </p:cNvPr>
          <p:cNvSpPr txBox="1"/>
          <p:nvPr/>
        </p:nvSpPr>
        <p:spPr>
          <a:xfrm>
            <a:off x="6096000" y="1184219"/>
            <a:ext cx="5315746" cy="271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Output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censo.out</a:t>
            </a:r>
            <a:r>
              <a:rPr lang="en-US" sz="1600" dirty="0"/>
              <a:t>: Includes energies, Boltzmann weights of all conformers/rotamers after each part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censo_ensemble_partX_p_Y.xyz</a:t>
            </a:r>
            <a:r>
              <a:rPr lang="en-US" sz="1600" dirty="0"/>
              <a:t>: sorted conformers after part X within the lowest Y percent of Boltzmann population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CONFX/: Directories for each starting conformer. Includes subdirectories with calculations performed in each part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22CE272-E6FC-C0E3-3010-03C55BA34766}"/>
              </a:ext>
            </a:extLst>
          </p:cNvPr>
          <p:cNvSpPr txBox="1"/>
          <p:nvPr/>
        </p:nvSpPr>
        <p:spPr>
          <a:xfrm>
            <a:off x="780254" y="5945623"/>
            <a:ext cx="1057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	https://github.com/grimme-lab/CENSO/releases 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Grimme S.,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Efficient Quantum Chemical Calculation of Structure Ensembles and Free Energies for Nonrigid Molecules.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J. Phys. Chem. A 2021, 125, 19, 4039–4054.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https://doi.org/10.1021/acs.jpca.1c00971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Density functional theory (DFT) using ORCA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1834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ORCA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Installation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Precompiled Binaries (export PATH variable)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Requires </a:t>
            </a:r>
            <a:r>
              <a:rPr lang="en-US" sz="1600" dirty="0" err="1"/>
              <a:t>OpenMPI</a:t>
            </a:r>
            <a:endParaRPr lang="en-US" sz="1600" dirty="0"/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Usage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run_orca5 </a:t>
            </a:r>
            <a:r>
              <a:rPr lang="en-US" sz="1600" dirty="0" err="1">
                <a:latin typeface="Arial Nova Light" panose="020B0304020202020204" pitchFamily="34" charset="0"/>
              </a:rPr>
              <a:t>basename</a:t>
            </a:r>
            <a:r>
              <a:rPr lang="en-US" sz="1600" dirty="0">
                <a:latin typeface="Arial Nova Light" panose="020B0304020202020204" pitchFamily="34" charset="0"/>
              </a:rPr>
              <a:t> &amp;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660D2A-280D-D410-107F-2239E04A73E7}"/>
              </a:ext>
            </a:extLst>
          </p:cNvPr>
          <p:cNvSpPr txBox="1"/>
          <p:nvPr/>
        </p:nvSpPr>
        <p:spPr>
          <a:xfrm>
            <a:off x="6096000" y="1184219"/>
            <a:ext cx="5315746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Run Script for ORCA: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22CE272-E6FC-C0E3-3010-03C55BA34766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	https://orcaforum.kofo.mpg.de/app.php/portal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Neese F.,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Software update: The ORCA program system—Version 5.0.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DOI: https://doi.org/10.1002/wcms.1606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3706F3-9B45-0D6C-3453-5C1F84468A01}"/>
              </a:ext>
            </a:extLst>
          </p:cNvPr>
          <p:cNvSpPr txBox="1"/>
          <p:nvPr/>
        </p:nvSpPr>
        <p:spPr>
          <a:xfrm>
            <a:off x="5638004" y="1671636"/>
            <a:ext cx="57157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#!/bin/bash</a:t>
            </a:r>
            <a:br>
              <a:rPr lang="de-DE" sz="1200" dirty="0"/>
            </a:b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export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PATH=$PATH:/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path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orca</a:t>
            </a:r>
            <a:br>
              <a:rPr lang="de-DE" sz="1200" dirty="0"/>
            </a:b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export</a:t>
            </a:r>
            <a:r>
              <a:rPr lang="de-DE" sz="1200" dirty="0">
                <a:solidFill>
                  <a:srgbClr val="333333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LD_LIBRARY_PATH=$LD_LIBRARY_PATH:/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path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orca</a:t>
            </a:r>
            <a:br>
              <a:rPr lang="de-DE" sz="1200" dirty="0"/>
            </a:b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export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PATH=$PATH:/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path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openmpi</a:t>
            </a:r>
            <a:br>
              <a:rPr lang="de-DE" sz="1200" dirty="0"/>
            </a:b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export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LD_LIBRARY_PATH=$LD_LIBRARY_PATH:/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path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openmpi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lib</a:t>
            </a:r>
            <a:br>
              <a:rPr lang="de-DE" sz="1200" dirty="0"/>
            </a:br>
            <a:br>
              <a:rPr lang="de-DE" sz="1200" dirty="0"/>
            </a:b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[ -z "$1" ]</a:t>
            </a:r>
            <a:br>
              <a:rPr lang="de-DE" sz="1200" dirty="0"/>
            </a:b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br>
              <a:rPr lang="de-DE" sz="1200" dirty="0"/>
            </a:b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        echo "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Please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enter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name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of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&lt;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name.inp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&gt;"</a:t>
            </a:r>
            <a:br>
              <a:rPr lang="de-DE" sz="1200" dirty="0"/>
            </a:b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        echo ""</a:t>
            </a:r>
            <a:br>
              <a:rPr lang="de-DE" sz="1200" dirty="0"/>
            </a:b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        echo "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Usage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run_orca5 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name.inp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&amp;"</a:t>
            </a:r>
            <a:br>
              <a:rPr lang="de-DE" sz="1200" dirty="0"/>
            </a:b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        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exit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1</a:t>
            </a:r>
            <a:br>
              <a:rPr lang="de-DE" sz="1200" dirty="0"/>
            </a:b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fi</a:t>
            </a:r>
            <a:br>
              <a:rPr lang="de-DE" sz="1200" dirty="0"/>
            </a:br>
            <a:br>
              <a:rPr lang="de-DE" sz="1200" dirty="0"/>
            </a:b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fn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=`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basename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$1 .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inp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`</a:t>
            </a:r>
            <a:br>
              <a:rPr lang="de-DE" sz="1200" dirty="0"/>
            </a:br>
            <a:br>
              <a:rPr lang="de-DE" sz="1200" dirty="0"/>
            </a:b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path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to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orca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orca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$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fn.inp</a:t>
            </a:r>
            <a:r>
              <a:rPr lang="de-DE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&gt; $</a:t>
            </a:r>
            <a:r>
              <a:rPr lang="de-DE" sz="1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fn.out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328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Density functional theory (DFT) using ORCA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65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ORCA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General Input Structure</a:t>
            </a:r>
            <a:endParaRPr lang="en-US" sz="1600" dirty="0">
              <a:latin typeface="Arial Nova Light" panose="020B03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22CE272-E6FC-C0E3-3010-03C55BA34766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	https://orcaforum.kofo.mpg.de/app.php/portal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Neese F.,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Software update: The ORCA program system—Version 5.0.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DOI: https://doi.org/10.1002/wcms.1606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DA899639-66CB-3224-C341-910D005857DC}"/>
              </a:ext>
            </a:extLst>
          </p:cNvPr>
          <p:cNvGrpSpPr/>
          <p:nvPr/>
        </p:nvGrpSpPr>
        <p:grpSpPr>
          <a:xfrm>
            <a:off x="4508203" y="942983"/>
            <a:ext cx="6903543" cy="4972034"/>
            <a:chOff x="4508203" y="1154585"/>
            <a:chExt cx="6903543" cy="4972034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6CBB6DC5-82A2-6464-1544-433379E825F7}"/>
                </a:ext>
              </a:extLst>
            </p:cNvPr>
            <p:cNvGrpSpPr/>
            <p:nvPr/>
          </p:nvGrpSpPr>
          <p:grpSpPr>
            <a:xfrm>
              <a:off x="4508203" y="1154585"/>
              <a:ext cx="6903543" cy="4972034"/>
              <a:chOff x="4508203" y="1154585"/>
              <a:chExt cx="6903543" cy="4972034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AE3E5CD-E774-AE9B-7F9B-5FE23A362FE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29819"/>
                <a:ext cx="5315746" cy="427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! B3LYP D4 def2-TZVP </a:t>
                </a:r>
                <a:r>
                  <a:rPr lang="en-US" sz="1400" dirty="0" err="1">
                    <a:latin typeface="Arial Nova Light" panose="020B0304020202020204" pitchFamily="34" charset="0"/>
                  </a:rPr>
                  <a:t>Opt</a:t>
                </a:r>
                <a:r>
                  <a:rPr lang="en-US" sz="1400" dirty="0">
                    <a:latin typeface="Arial Nova Light" panose="020B0304020202020204" pitchFamily="34" charset="0"/>
                  </a:rPr>
                  <a:t> Freq</a:t>
                </a:r>
              </a:p>
              <a:p>
                <a:pPr>
                  <a:lnSpc>
                    <a:spcPts val="2300"/>
                  </a:lnSpc>
                  <a:spcAft>
                    <a:spcPts val="6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! CPCM(acetonitrile)</a:t>
                </a:r>
              </a:p>
              <a:p>
                <a:pPr>
                  <a:lnSpc>
                    <a:spcPts val="23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%pal</a:t>
                </a:r>
              </a:p>
              <a:p>
                <a:pPr>
                  <a:lnSpc>
                    <a:spcPts val="23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 err="1">
                    <a:latin typeface="Arial Nova Light" panose="020B0304020202020204" pitchFamily="34" charset="0"/>
                  </a:rPr>
                  <a:t>nprocs</a:t>
                </a:r>
                <a:r>
                  <a:rPr lang="en-US" sz="1400" dirty="0">
                    <a:latin typeface="Arial Nova Light" panose="020B0304020202020204" pitchFamily="34" charset="0"/>
                  </a:rPr>
                  <a:t> 12</a:t>
                </a:r>
              </a:p>
              <a:p>
                <a:pPr>
                  <a:lnSpc>
                    <a:spcPts val="2300"/>
                  </a:lnSpc>
                  <a:spcAft>
                    <a:spcPts val="6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end</a:t>
                </a:r>
              </a:p>
              <a:p>
                <a:pPr>
                  <a:lnSpc>
                    <a:spcPts val="2300"/>
                  </a:lnSpc>
                  <a:spcAft>
                    <a:spcPts val="6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%</a:t>
                </a:r>
                <a:r>
                  <a:rPr lang="en-US" sz="1400" dirty="0" err="1">
                    <a:latin typeface="Arial Nova Light" panose="020B0304020202020204" pitchFamily="34" charset="0"/>
                  </a:rPr>
                  <a:t>maxcore</a:t>
                </a:r>
                <a:r>
                  <a:rPr lang="en-US" sz="1400" dirty="0">
                    <a:latin typeface="Arial Nova Light" panose="020B0304020202020204" pitchFamily="34" charset="0"/>
                  </a:rPr>
                  <a:t> 2000</a:t>
                </a:r>
              </a:p>
              <a:p>
                <a:pPr>
                  <a:lnSpc>
                    <a:spcPts val="23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%</a:t>
                </a:r>
                <a:r>
                  <a:rPr lang="en-US" sz="1400" dirty="0" err="1">
                    <a:latin typeface="Arial Nova Light" panose="020B0304020202020204" pitchFamily="34" charset="0"/>
                  </a:rPr>
                  <a:t>geom</a:t>
                </a:r>
                <a:endParaRPr lang="en-US" sz="14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ts val="23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 err="1">
                    <a:latin typeface="Arial Nova Light" panose="020B0304020202020204" pitchFamily="34" charset="0"/>
                  </a:rPr>
                  <a:t>maxiter</a:t>
                </a:r>
                <a:r>
                  <a:rPr lang="en-US" sz="1400" dirty="0">
                    <a:latin typeface="Arial Nova Light" panose="020B0304020202020204" pitchFamily="34" charset="0"/>
                  </a:rPr>
                  <a:t> 500</a:t>
                </a:r>
              </a:p>
              <a:p>
                <a:pPr>
                  <a:lnSpc>
                    <a:spcPts val="2300"/>
                  </a:lnSpc>
                  <a:spcAft>
                    <a:spcPts val="6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end</a:t>
                </a:r>
              </a:p>
              <a:p>
                <a:pPr>
                  <a:lnSpc>
                    <a:spcPts val="23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%</a:t>
                </a:r>
                <a:r>
                  <a:rPr lang="en-US" sz="1400" dirty="0" err="1">
                    <a:latin typeface="Arial Nova Light" panose="020B0304020202020204" pitchFamily="34" charset="0"/>
                  </a:rPr>
                  <a:t>scf</a:t>
                </a:r>
                <a:endParaRPr lang="en-US" sz="1400" dirty="0">
                  <a:latin typeface="Arial Nova Light" panose="020B0304020202020204" pitchFamily="34" charset="0"/>
                </a:endParaRPr>
              </a:p>
              <a:p>
                <a:pPr>
                  <a:lnSpc>
                    <a:spcPts val="23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 err="1">
                    <a:latin typeface="Arial Nova Light" panose="020B0304020202020204" pitchFamily="34" charset="0"/>
                  </a:rPr>
                  <a:t>maxiter</a:t>
                </a:r>
                <a:r>
                  <a:rPr lang="en-US" sz="1400" dirty="0">
                    <a:latin typeface="Arial Nova Light" panose="020B0304020202020204" pitchFamily="34" charset="0"/>
                  </a:rPr>
                  <a:t> 500</a:t>
                </a:r>
              </a:p>
              <a:p>
                <a:pPr>
                  <a:lnSpc>
                    <a:spcPts val="2300"/>
                  </a:lnSpc>
                  <a:spcAft>
                    <a:spcPts val="600"/>
                  </a:spcAft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end</a:t>
                </a:r>
              </a:p>
              <a:p>
                <a:pPr>
                  <a:lnSpc>
                    <a:spcPts val="2300"/>
                  </a:lnSpc>
                  <a:buClr>
                    <a:schemeClr val="tx1">
                      <a:lumMod val="75000"/>
                      <a:lumOff val="25000"/>
                    </a:schemeClr>
                  </a:buClr>
                  <a:buSzPct val="150000"/>
                </a:pPr>
                <a:r>
                  <a:rPr lang="en-US" sz="1400" dirty="0">
                    <a:latin typeface="Arial Nova Light" panose="020B0304020202020204" pitchFamily="34" charset="0"/>
                  </a:rPr>
                  <a:t>*</a:t>
                </a:r>
                <a:r>
                  <a:rPr lang="en-US" sz="1400" dirty="0" err="1">
                    <a:latin typeface="Arial Nova Light" panose="020B0304020202020204" pitchFamily="34" charset="0"/>
                  </a:rPr>
                  <a:t>xyzfile</a:t>
                </a:r>
                <a:r>
                  <a:rPr lang="en-US" sz="1400" dirty="0">
                    <a:latin typeface="Arial Nova Light" panose="020B0304020202020204" pitchFamily="34" charset="0"/>
                  </a:rPr>
                  <a:t> 0 1 </a:t>
                </a:r>
                <a:r>
                  <a:rPr lang="en-US" sz="1400" dirty="0" err="1">
                    <a:latin typeface="Arial Nova Light" panose="020B0304020202020204" pitchFamily="34" charset="0"/>
                  </a:rPr>
                  <a:t>filename.xyz</a:t>
                </a:r>
                <a:endParaRPr lang="en-US" sz="1400" dirty="0">
                  <a:latin typeface="Arial Nova Light" panose="020B0304020202020204" pitchFamily="34" charset="0"/>
                </a:endParaRP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1B556AA7-CB70-A5C5-7365-81903193D4CD}"/>
                  </a:ext>
                </a:extLst>
              </p:cNvPr>
              <p:cNvSpPr/>
              <p:nvPr/>
            </p:nvSpPr>
            <p:spPr>
              <a:xfrm>
                <a:off x="6096000" y="1572318"/>
                <a:ext cx="2647950" cy="302952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220D57C5-C34B-F69A-8CC4-0F44D1BD60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1300" y="1723794"/>
                <a:ext cx="698500" cy="2531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A307A0E-E509-9BB6-6B36-42BA2FF23683}"/>
                  </a:ext>
                </a:extLst>
              </p:cNvPr>
              <p:cNvSpPr txBox="1"/>
              <p:nvPr/>
            </p:nvSpPr>
            <p:spPr>
              <a:xfrm>
                <a:off x="4508203" y="1746084"/>
                <a:ext cx="941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5"/>
                    </a:solidFill>
                  </a:rPr>
                  <a:t>Keyword line</a:t>
                </a:r>
                <a:endParaRPr lang="de-DE" sz="1200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039765BB-5D4C-6EF9-2ED4-D177434CCB9E}"/>
                  </a:ext>
                </a:extLst>
              </p:cNvPr>
              <p:cNvSpPr/>
              <p:nvPr/>
            </p:nvSpPr>
            <p:spPr>
              <a:xfrm>
                <a:off x="6096001" y="3589526"/>
                <a:ext cx="1066800" cy="81737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B10B7DE-84DC-EBB6-DDBA-2A89941EC435}"/>
                  </a:ext>
                </a:extLst>
              </p:cNvPr>
              <p:cNvSpPr txBox="1"/>
              <p:nvPr/>
            </p:nvSpPr>
            <p:spPr>
              <a:xfrm>
                <a:off x="4508203" y="3711053"/>
                <a:ext cx="941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6"/>
                    </a:solidFill>
                  </a:rPr>
                  <a:t>Keyword block</a:t>
                </a:r>
                <a:endParaRPr lang="de-DE" sz="1200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7C7DF322-6354-83BF-C44B-91DF23823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3232" y="3941620"/>
                <a:ext cx="686568" cy="552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0B13EC10-7BE7-F130-E2FD-F9770BA7945B}"/>
                  </a:ext>
                </a:extLst>
              </p:cNvPr>
              <p:cNvSpPr/>
              <p:nvPr/>
            </p:nvSpPr>
            <p:spPr>
              <a:xfrm>
                <a:off x="6096000" y="5462592"/>
                <a:ext cx="1968499" cy="302952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EAB83FC-3368-F01D-1D3D-F5DBDC6237FC}"/>
                  </a:ext>
                </a:extLst>
              </p:cNvPr>
              <p:cNvSpPr txBox="1"/>
              <p:nvPr/>
            </p:nvSpPr>
            <p:spPr>
              <a:xfrm>
                <a:off x="4508203" y="5304721"/>
                <a:ext cx="941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accent2"/>
                    </a:solidFill>
                  </a:rPr>
                  <a:t>Geometry Input</a:t>
                </a:r>
                <a:endParaRPr lang="de-DE" sz="1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A8ED65E9-0BC0-4B3D-C467-B39130E3C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3232" y="5575479"/>
                <a:ext cx="686568" cy="55210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DB160FD2-DED8-11BC-AB9A-880F9DD74C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78750" y="2059168"/>
                <a:ext cx="679450" cy="148581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A5FE128-B56A-1D76-D819-3CEBB2D64E60}"/>
                  </a:ext>
                </a:extLst>
              </p:cNvPr>
              <p:cNvSpPr txBox="1"/>
              <p:nvPr/>
            </p:nvSpPr>
            <p:spPr>
              <a:xfrm>
                <a:off x="8394700" y="2091700"/>
                <a:ext cx="941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Solvation</a:t>
                </a:r>
                <a:endPara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30F64EE3-A34D-4B39-906B-F030907CE459}"/>
                  </a:ext>
                </a:extLst>
              </p:cNvPr>
              <p:cNvSpPr txBox="1"/>
              <p:nvPr/>
            </p:nvSpPr>
            <p:spPr>
              <a:xfrm>
                <a:off x="6615959" y="1154585"/>
                <a:ext cx="941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Method</a:t>
                </a:r>
                <a:endPara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BBD53C14-D9D2-FCE9-E41A-DCE52B4BF239}"/>
                  </a:ext>
                </a:extLst>
              </p:cNvPr>
              <p:cNvSpPr txBox="1"/>
              <p:nvPr/>
            </p:nvSpPr>
            <p:spPr>
              <a:xfrm>
                <a:off x="7648247" y="1154585"/>
                <a:ext cx="131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Calculation Type</a:t>
                </a:r>
              </a:p>
            </p:txBody>
          </p:sp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EDA088B-E465-91E5-4A20-383969BFE4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7550" y="2700116"/>
                <a:ext cx="506166" cy="0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F96D1C1-BD90-1AB5-184B-BDB4B1742EED}"/>
                  </a:ext>
                </a:extLst>
              </p:cNvPr>
              <p:cNvSpPr txBox="1"/>
              <p:nvPr/>
            </p:nvSpPr>
            <p:spPr>
              <a:xfrm>
                <a:off x="7498608" y="2458739"/>
                <a:ext cx="10432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Number of cores and memory per core</a:t>
                </a:r>
                <a:endPara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1CC81ED5-FCD6-E7A2-E29A-F0AB729D79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0249" y="2700116"/>
                <a:ext cx="477344" cy="465027"/>
              </a:xfrm>
              <a:prstGeom prst="straightConnector1">
                <a:avLst/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ECD61B41-3084-3F98-D151-F46B043EE59B}"/>
                  </a:ext>
                </a:extLst>
              </p:cNvPr>
              <p:cNvSpPr txBox="1"/>
              <p:nvPr/>
            </p:nvSpPr>
            <p:spPr>
              <a:xfrm>
                <a:off x="6096000" y="5849620"/>
                <a:ext cx="17399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Charge and Multiplicity</a:t>
                </a:r>
                <a:endParaRPr lang="de-DE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1" name="Geschweifte Klammer rechts 30">
              <a:extLst>
                <a:ext uri="{FF2B5EF4-FFF2-40B4-BE49-F238E27FC236}">
                  <a16:creationId xmlns:a16="http://schemas.microsoft.com/office/drawing/2014/main" id="{35AB7A56-3C0D-8CBF-0864-06653AC0C919}"/>
                </a:ext>
              </a:extLst>
            </p:cNvPr>
            <p:cNvSpPr/>
            <p:nvPr/>
          </p:nvSpPr>
          <p:spPr>
            <a:xfrm rot="16200000">
              <a:off x="6985176" y="705501"/>
              <a:ext cx="203200" cy="1612554"/>
            </a:xfrm>
            <a:prstGeom prst="rightBrac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33" name="Geschweifte Klammer rechts 32">
              <a:extLst>
                <a:ext uri="{FF2B5EF4-FFF2-40B4-BE49-F238E27FC236}">
                  <a16:creationId xmlns:a16="http://schemas.microsoft.com/office/drawing/2014/main" id="{735523E7-F6E3-1300-F1C5-1CD99473FDED}"/>
                </a:ext>
              </a:extLst>
            </p:cNvPr>
            <p:cNvSpPr/>
            <p:nvPr/>
          </p:nvSpPr>
          <p:spPr>
            <a:xfrm rot="16200000">
              <a:off x="8204287" y="1143565"/>
              <a:ext cx="203200" cy="736426"/>
            </a:xfrm>
            <a:prstGeom prst="rightBrac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44" name="Geschweifte Klammer rechts 43">
              <a:extLst>
                <a:ext uri="{FF2B5EF4-FFF2-40B4-BE49-F238E27FC236}">
                  <a16:creationId xmlns:a16="http://schemas.microsoft.com/office/drawing/2014/main" id="{2CCB873E-082E-E94F-6A37-B17174433CDC}"/>
                </a:ext>
              </a:extLst>
            </p:cNvPr>
            <p:cNvSpPr/>
            <p:nvPr/>
          </p:nvSpPr>
          <p:spPr>
            <a:xfrm rot="5400000">
              <a:off x="6781802" y="5657251"/>
              <a:ext cx="203200" cy="292097"/>
            </a:xfrm>
            <a:prstGeom prst="rightBrac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864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B1A3859-FCB4-3213-6A99-6734A0DC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131" y="4318652"/>
            <a:ext cx="4152900" cy="143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Density functional theory (DFT) using ORCA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330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ORCA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Output </a:t>
            </a:r>
            <a:r>
              <a:rPr lang="en-US" sz="1600" dirty="0"/>
              <a:t>(</a:t>
            </a:r>
            <a:r>
              <a:rPr lang="en-US" sz="1600" dirty="0" err="1"/>
              <a:t>Opt</a:t>
            </a:r>
            <a:r>
              <a:rPr lang="en-US" sz="1600" dirty="0"/>
              <a:t> Freq)</a:t>
            </a:r>
            <a:endParaRPr lang="en-US" sz="1600" b="1" dirty="0"/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basename.xyz</a:t>
            </a:r>
            <a:r>
              <a:rPr lang="en-US" sz="1600" dirty="0"/>
              <a:t>: optimized structure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basename_trj.xyz</a:t>
            </a:r>
            <a:r>
              <a:rPr lang="en-US" sz="1600" dirty="0"/>
              <a:t>: optimization trajectory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basename_property.txt: contains properties of calculation (also in .out)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basename.opt</a:t>
            </a:r>
            <a:r>
              <a:rPr lang="en-US" sz="1600" dirty="0"/>
              <a:t>: optimization details (gradients, internal coordinates, …)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basename.gbw</a:t>
            </a:r>
            <a:r>
              <a:rPr lang="en-US" sz="1600" dirty="0"/>
              <a:t>: wavefunction file (binary)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basename.densities</a:t>
            </a:r>
            <a:r>
              <a:rPr lang="en-US" sz="1600" dirty="0"/>
              <a:t>: electron density (binary)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basename.cpcm</a:t>
            </a:r>
            <a:r>
              <a:rPr lang="en-US" sz="1600" dirty="0"/>
              <a:t>: solvation details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660D2A-280D-D410-107F-2239E04A73E7}"/>
              </a:ext>
            </a:extLst>
          </p:cNvPr>
          <p:cNvSpPr txBox="1"/>
          <p:nvPr/>
        </p:nvSpPr>
        <p:spPr>
          <a:xfrm>
            <a:off x="6096000" y="1184219"/>
            <a:ext cx="5315746" cy="183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Output: </a:t>
            </a:r>
            <a:r>
              <a:rPr lang="en-US" sz="1600" dirty="0" err="1"/>
              <a:t>basename.out</a:t>
            </a:r>
            <a:endParaRPr lang="en-US" sz="1600" dirty="0"/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Input details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SCF and Geometry Optimization details/convergence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Population analysis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Energies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Properties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79C735B-5468-CED0-D387-D98F8C28F999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	https://orcaforum.kofo.mpg.de/app.php/portal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Neese F.,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Software update: The ORCA program system—Version 5.0.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DOI: https://doi.org/10.1002/wcms.1606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D6BDB0-63A8-F640-3E91-16C3FD7B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81" y="2497545"/>
            <a:ext cx="4443451" cy="2109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809554F1-E30B-44FA-33B6-6ED87203CAAE}"/>
              </a:ext>
            </a:extLst>
          </p:cNvPr>
          <p:cNvSpPr/>
          <p:nvPr/>
        </p:nvSpPr>
        <p:spPr>
          <a:xfrm>
            <a:off x="7461580" y="4054763"/>
            <a:ext cx="2737313" cy="331499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B52C08B-0CD4-45DD-2AF8-3B9D83818EE0}"/>
              </a:ext>
            </a:extLst>
          </p:cNvPr>
          <p:cNvSpPr txBox="1"/>
          <p:nvPr/>
        </p:nvSpPr>
        <p:spPr>
          <a:xfrm>
            <a:off x="10149237" y="3989679"/>
            <a:ext cx="98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Electronic energy [Eh]</a:t>
            </a:r>
            <a:endParaRPr lang="de-DE" sz="1200" dirty="0">
              <a:solidFill>
                <a:schemeClr val="accent5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3D281B-CF9E-4524-C440-7B03D530A271}"/>
              </a:ext>
            </a:extLst>
          </p:cNvPr>
          <p:cNvSpPr/>
          <p:nvPr/>
        </p:nvSpPr>
        <p:spPr>
          <a:xfrm>
            <a:off x="5385131" y="5260976"/>
            <a:ext cx="3044495" cy="21589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919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Bursch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M.,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Mewes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J. M., Hansen A., Grimme S.,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Best-Practice DFT Protocols for Basic Molecular Computational Chemistry.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Angew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Chem. Int. Ed. 2022, 61, e202205735.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doi.org/10.1002/anie.202205735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BA8D2DB-8F0E-F3ED-BC54-A16408B2723F}"/>
              </a:ext>
            </a:extLst>
          </p:cNvPr>
          <p:cNvSpPr/>
          <p:nvPr/>
        </p:nvSpPr>
        <p:spPr>
          <a:xfrm>
            <a:off x="7846657" y="279603"/>
            <a:ext cx="3151762" cy="434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Choice of Method</a:t>
            </a:r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C8C430-6BDD-9DDE-FBAA-383AA0C93475}"/>
              </a:ext>
            </a:extLst>
          </p:cNvPr>
          <p:cNvSpPr/>
          <p:nvPr/>
        </p:nvSpPr>
        <p:spPr>
          <a:xfrm>
            <a:off x="402134" y="983327"/>
            <a:ext cx="3151762" cy="434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-reference structure?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849B576-452D-B279-8DCF-F0E411E8841F}"/>
              </a:ext>
            </a:extLst>
          </p:cNvPr>
          <p:cNvGrpSpPr/>
          <p:nvPr/>
        </p:nvGrpSpPr>
        <p:grpSpPr>
          <a:xfrm>
            <a:off x="90848" y="1687052"/>
            <a:ext cx="5058384" cy="434323"/>
            <a:chOff x="214007" y="1739885"/>
            <a:chExt cx="5058384" cy="43432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727A2C7-B64D-751C-25BC-F09DC13894F3}"/>
                </a:ext>
              </a:extLst>
            </p:cNvPr>
            <p:cNvSpPr/>
            <p:nvPr/>
          </p:nvSpPr>
          <p:spPr>
            <a:xfrm>
              <a:off x="2120629" y="1739886"/>
              <a:ext cx="3151762" cy="4343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multi-reference methods</a:t>
              </a:r>
              <a:endParaRPr lang="de-DE" sz="16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E5378DC-EC02-E6AE-8CC1-44AE1C5ADCF3}"/>
                </a:ext>
              </a:extLst>
            </p:cNvPr>
            <p:cNvSpPr/>
            <p:nvPr/>
          </p:nvSpPr>
          <p:spPr>
            <a:xfrm>
              <a:off x="214007" y="1739885"/>
              <a:ext cx="1663431" cy="4343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gas </a:t>
              </a:r>
              <a:r>
                <a:rPr lang="de-DE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phase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E5263573-D4E1-3639-FEF4-E21E6230D8C9}"/>
              </a:ext>
            </a:extLst>
          </p:cNvPr>
          <p:cNvSpPr/>
          <p:nvPr/>
        </p:nvSpPr>
        <p:spPr>
          <a:xfrm>
            <a:off x="90848" y="4502625"/>
            <a:ext cx="3142036" cy="434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molecule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B9AC28-079F-2D3B-D63C-991F73543B99}"/>
              </a:ext>
            </a:extLst>
          </p:cNvPr>
          <p:cNvSpPr/>
          <p:nvPr/>
        </p:nvSpPr>
        <p:spPr>
          <a:xfrm>
            <a:off x="1671594" y="2390777"/>
            <a:ext cx="1653702" cy="43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short MD run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82DBC8-A0EF-05CA-284D-880E755215D4}"/>
              </a:ext>
            </a:extLst>
          </p:cNvPr>
          <p:cNvGrpSpPr/>
          <p:nvPr/>
        </p:nvGrpSpPr>
        <p:grpSpPr>
          <a:xfrm>
            <a:off x="830150" y="3094502"/>
            <a:ext cx="4319082" cy="434323"/>
            <a:chOff x="953309" y="3111522"/>
            <a:chExt cx="4319082" cy="43432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29DF05-2518-D18F-1F69-5008A69ABBB9}"/>
                </a:ext>
              </a:extLst>
            </p:cNvPr>
            <p:cNvSpPr/>
            <p:nvPr/>
          </p:nvSpPr>
          <p:spPr>
            <a:xfrm>
              <a:off x="3521410" y="3111522"/>
              <a:ext cx="1750981" cy="4343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explicit </a:t>
              </a:r>
              <a:r>
                <a:rPr lang="de-DE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solvents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569181A-9A88-2D32-DD25-24DCE447FF8B}"/>
                </a:ext>
              </a:extLst>
            </p:cNvPr>
            <p:cNvSpPr/>
            <p:nvPr/>
          </p:nvSpPr>
          <p:spPr>
            <a:xfrm>
              <a:off x="953309" y="3111522"/>
              <a:ext cx="1663431" cy="4343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aggregation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F4A41D27-954B-AB03-F417-E567E6E80ECF}"/>
              </a:ext>
            </a:extLst>
          </p:cNvPr>
          <p:cNvSpPr/>
          <p:nvPr/>
        </p:nvSpPr>
        <p:spPr>
          <a:xfrm>
            <a:off x="1890463" y="5206347"/>
            <a:ext cx="3832701" cy="43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CREST/CENSO conformational search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03CE1BE-36DB-C77C-61D9-79163A2CDAE6}"/>
              </a:ext>
            </a:extLst>
          </p:cNvPr>
          <p:cNvGrpSpPr/>
          <p:nvPr/>
        </p:nvGrpSpPr>
        <p:grpSpPr>
          <a:xfrm>
            <a:off x="1170619" y="3798227"/>
            <a:ext cx="4027250" cy="434996"/>
            <a:chOff x="1293778" y="3770215"/>
            <a:chExt cx="4027250" cy="4349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AAD9088-9901-1E4B-43D5-41011F7976E8}"/>
                </a:ext>
              </a:extLst>
            </p:cNvPr>
            <p:cNvSpPr/>
            <p:nvPr/>
          </p:nvSpPr>
          <p:spPr>
            <a:xfrm>
              <a:off x="1293778" y="3770888"/>
              <a:ext cx="1653702" cy="4343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multiple solutes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1371B64-0C25-ACAB-9B2A-87B7C1D4663A}"/>
                </a:ext>
              </a:extLst>
            </p:cNvPr>
            <p:cNvGrpSpPr/>
            <p:nvPr/>
          </p:nvGrpSpPr>
          <p:grpSpPr>
            <a:xfrm>
              <a:off x="3472771" y="3770215"/>
              <a:ext cx="1848257" cy="434323"/>
              <a:chOff x="2957205" y="3770215"/>
              <a:chExt cx="1848257" cy="43432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8B826F0-F8BB-9E72-B12F-1B23A2A57602}"/>
                  </a:ext>
                </a:extLst>
              </p:cNvPr>
              <p:cNvSpPr/>
              <p:nvPr/>
            </p:nvSpPr>
            <p:spPr>
              <a:xfrm>
                <a:off x="2957205" y="3770215"/>
                <a:ext cx="826851" cy="43432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CPCM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F0D09AE6-8AB2-23C7-B085-5FC4875B9F0E}"/>
                  </a:ext>
                </a:extLst>
              </p:cNvPr>
              <p:cNvSpPr/>
              <p:nvPr/>
            </p:nvSpPr>
            <p:spPr>
              <a:xfrm>
                <a:off x="3885224" y="3770216"/>
                <a:ext cx="920238" cy="43432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QM/MM</a:t>
                </a:r>
                <a:endParaRPr lang="de-DE" sz="1600" dirty="0"/>
              </a:p>
            </p:txBody>
          </p:sp>
        </p:grp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C3CCDF6A-2C8C-F7D8-C5D4-84F7055C3352}"/>
              </a:ext>
            </a:extLst>
          </p:cNvPr>
          <p:cNvSpPr/>
          <p:nvPr/>
        </p:nvSpPr>
        <p:spPr>
          <a:xfrm>
            <a:off x="1070422" y="279603"/>
            <a:ext cx="3151762" cy="434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Choice of Setup</a:t>
            </a:r>
            <a:endParaRPr lang="de-DE" sz="1600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DF9A57D8-89AF-E2EA-A9BF-80012B690EF9}"/>
              </a:ext>
            </a:extLst>
          </p:cNvPr>
          <p:cNvGrpSpPr/>
          <p:nvPr/>
        </p:nvGrpSpPr>
        <p:grpSpPr>
          <a:xfrm>
            <a:off x="922563" y="1416977"/>
            <a:ext cx="2650788" cy="270075"/>
            <a:chOff x="1045722" y="1416977"/>
            <a:chExt cx="2650788" cy="270075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856A19E-C4C6-823E-1ED2-6D28F809D3E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101174" y="1417650"/>
              <a:ext cx="0" cy="1440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F7AA1FE-D977-6B3E-9618-06945D16F14E}"/>
                </a:ext>
              </a:extLst>
            </p:cNvPr>
            <p:cNvCxnSpPr/>
            <p:nvPr/>
          </p:nvCxnSpPr>
          <p:spPr>
            <a:xfrm>
              <a:off x="1045722" y="1561652"/>
              <a:ext cx="0" cy="1254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A8EA910-E579-FEFD-AD6F-AD2A1A51D9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22" y="1561652"/>
              <a:ext cx="105545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1056448-24F1-971A-D113-F6EE779308E8}"/>
                </a:ext>
              </a:extLst>
            </p:cNvPr>
            <p:cNvCxnSpPr>
              <a:cxnSpLocks/>
            </p:cNvCxnSpPr>
            <p:nvPr/>
          </p:nvCxnSpPr>
          <p:spPr>
            <a:xfrm>
              <a:off x="2089014" y="1561652"/>
              <a:ext cx="160749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2A65D6B3-0AE4-B743-5E65-FF62242C7DCA}"/>
                </a:ext>
              </a:extLst>
            </p:cNvPr>
            <p:cNvCxnSpPr/>
            <p:nvPr/>
          </p:nvCxnSpPr>
          <p:spPr>
            <a:xfrm>
              <a:off x="3696510" y="1561652"/>
              <a:ext cx="0" cy="1254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51DCD3E-2DFB-001B-DB80-13B1E53BE82A}"/>
                </a:ext>
              </a:extLst>
            </p:cNvPr>
            <p:cNvSpPr txBox="1"/>
            <p:nvPr/>
          </p:nvSpPr>
          <p:spPr>
            <a:xfrm>
              <a:off x="2674295" y="1416977"/>
              <a:ext cx="381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5"/>
                  </a:solidFill>
                </a:rPr>
                <a:t>no</a:t>
              </a:r>
              <a:endParaRPr lang="de-DE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76D1EEE-D912-7DBE-3414-41402DF5CF6E}"/>
                </a:ext>
              </a:extLst>
            </p:cNvPr>
            <p:cNvSpPr txBox="1"/>
            <p:nvPr/>
          </p:nvSpPr>
          <p:spPr>
            <a:xfrm>
              <a:off x="1331066" y="1416977"/>
              <a:ext cx="47746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5D6958"/>
                  </a:solidFill>
                </a:rPr>
                <a:t>yes</a:t>
              </a:r>
              <a:endParaRPr lang="de-DE" sz="1100" b="1" dirty="0">
                <a:solidFill>
                  <a:srgbClr val="5D6958"/>
                </a:solidFill>
              </a:endParaRPr>
            </a:p>
          </p:txBody>
        </p:sp>
      </p:grp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991704E-3178-33EC-3F59-18C386B89026}"/>
              </a:ext>
            </a:extLst>
          </p:cNvPr>
          <p:cNvCxnSpPr>
            <a:cxnSpLocks/>
          </p:cNvCxnSpPr>
          <p:nvPr/>
        </p:nvCxnSpPr>
        <p:spPr>
          <a:xfrm>
            <a:off x="916381" y="2121375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563E54D-603F-ACDD-59EA-9FECA33161BA}"/>
              </a:ext>
            </a:extLst>
          </p:cNvPr>
          <p:cNvCxnSpPr>
            <a:cxnSpLocks/>
          </p:cNvCxnSpPr>
          <p:nvPr/>
        </p:nvCxnSpPr>
        <p:spPr>
          <a:xfrm>
            <a:off x="657095" y="3672488"/>
            <a:ext cx="17245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0D77AA51-FA01-6539-1940-0FD6E1AE022C}"/>
              </a:ext>
            </a:extLst>
          </p:cNvPr>
          <p:cNvCxnSpPr>
            <a:cxnSpLocks/>
          </p:cNvCxnSpPr>
          <p:nvPr/>
        </p:nvCxnSpPr>
        <p:spPr>
          <a:xfrm>
            <a:off x="916381" y="2259994"/>
            <a:ext cx="15716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9D18DA8-995B-21C4-DC43-EC644BEB8737}"/>
              </a:ext>
            </a:extLst>
          </p:cNvPr>
          <p:cNvCxnSpPr/>
          <p:nvPr/>
        </p:nvCxnSpPr>
        <p:spPr>
          <a:xfrm>
            <a:off x="2488041" y="2259994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194B17E-48CD-AC99-8B53-CF9FE4053EDF}"/>
              </a:ext>
            </a:extLst>
          </p:cNvPr>
          <p:cNvCxnSpPr/>
          <p:nvPr/>
        </p:nvCxnSpPr>
        <p:spPr>
          <a:xfrm>
            <a:off x="2381690" y="3672827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8643482-4B18-3D13-5381-92CCBFE60D9D}"/>
              </a:ext>
            </a:extLst>
          </p:cNvPr>
          <p:cNvCxnSpPr/>
          <p:nvPr/>
        </p:nvCxnSpPr>
        <p:spPr>
          <a:xfrm>
            <a:off x="3767891" y="3672827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C2A6022-723A-19A9-F69E-AE3E475B77CA}"/>
              </a:ext>
            </a:extLst>
          </p:cNvPr>
          <p:cNvCxnSpPr/>
          <p:nvPr/>
        </p:nvCxnSpPr>
        <p:spPr>
          <a:xfrm>
            <a:off x="4882423" y="3672827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443CD27-FDF0-758F-0862-7FBC67CF40F2}"/>
              </a:ext>
            </a:extLst>
          </p:cNvPr>
          <p:cNvCxnSpPr/>
          <p:nvPr/>
        </p:nvCxnSpPr>
        <p:spPr>
          <a:xfrm>
            <a:off x="3767891" y="5080947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A4B857-09E8-C3C3-4DE1-5E0478132588}"/>
              </a:ext>
            </a:extLst>
          </p:cNvPr>
          <p:cNvCxnSpPr>
            <a:cxnSpLocks/>
          </p:cNvCxnSpPr>
          <p:nvPr/>
        </p:nvCxnSpPr>
        <p:spPr>
          <a:xfrm>
            <a:off x="1671594" y="3528825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9B694A8-08EF-88EA-1291-8866CBBBA405}"/>
              </a:ext>
            </a:extLst>
          </p:cNvPr>
          <p:cNvCxnSpPr>
            <a:cxnSpLocks/>
          </p:cNvCxnSpPr>
          <p:nvPr/>
        </p:nvCxnSpPr>
        <p:spPr>
          <a:xfrm>
            <a:off x="4279144" y="3528825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F36A4663-0460-D73C-5B34-334B21295ACF}"/>
              </a:ext>
            </a:extLst>
          </p:cNvPr>
          <p:cNvCxnSpPr>
            <a:cxnSpLocks/>
          </p:cNvCxnSpPr>
          <p:nvPr/>
        </p:nvCxnSpPr>
        <p:spPr>
          <a:xfrm>
            <a:off x="1685374" y="4936945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2749BF5-DEC8-99CC-E45D-82B15E3747C4}"/>
              </a:ext>
            </a:extLst>
          </p:cNvPr>
          <p:cNvCxnSpPr>
            <a:cxnSpLocks/>
          </p:cNvCxnSpPr>
          <p:nvPr/>
        </p:nvCxnSpPr>
        <p:spPr>
          <a:xfrm>
            <a:off x="308369" y="2259994"/>
            <a:ext cx="624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361C1E4-7BBE-B885-D6EA-2BD8BBE00408}"/>
              </a:ext>
            </a:extLst>
          </p:cNvPr>
          <p:cNvCxnSpPr>
            <a:cxnSpLocks/>
          </p:cNvCxnSpPr>
          <p:nvPr/>
        </p:nvCxnSpPr>
        <p:spPr>
          <a:xfrm flipV="1">
            <a:off x="308369" y="2259994"/>
            <a:ext cx="0" cy="22426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22FAA26-5BBD-6DAF-E2A0-8D03FF8D3637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493581" y="3311664"/>
            <a:ext cx="904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866CDEB1-E0D7-47EA-F44B-0F4F47F5AFA3}"/>
              </a:ext>
            </a:extLst>
          </p:cNvPr>
          <p:cNvCxnSpPr>
            <a:cxnSpLocks/>
          </p:cNvCxnSpPr>
          <p:nvPr/>
        </p:nvCxnSpPr>
        <p:spPr>
          <a:xfrm>
            <a:off x="2932136" y="2825100"/>
            <a:ext cx="0" cy="475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2B8EF047-C297-B595-243B-161D136FABDD}"/>
              </a:ext>
            </a:extLst>
          </p:cNvPr>
          <p:cNvSpPr txBox="1"/>
          <p:nvPr/>
        </p:nvSpPr>
        <p:spPr>
          <a:xfrm>
            <a:off x="373642" y="2120702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38EE7D2A-1E41-F1B0-57F0-EDE642184FE1}"/>
              </a:ext>
            </a:extLst>
          </p:cNvPr>
          <p:cNvSpPr txBox="1"/>
          <p:nvPr/>
        </p:nvSpPr>
        <p:spPr>
          <a:xfrm>
            <a:off x="1124817" y="2120702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2C4C669D-512A-E834-7275-AAA49AA6FC5E}"/>
              </a:ext>
            </a:extLst>
          </p:cNvPr>
          <p:cNvCxnSpPr>
            <a:cxnSpLocks/>
          </p:cNvCxnSpPr>
          <p:nvPr/>
        </p:nvCxnSpPr>
        <p:spPr>
          <a:xfrm>
            <a:off x="3763037" y="3672488"/>
            <a:ext cx="11193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1892E81-85E5-4034-74EE-88D26CEAB0EE}"/>
              </a:ext>
            </a:extLst>
          </p:cNvPr>
          <p:cNvSpPr txBox="1"/>
          <p:nvPr/>
        </p:nvSpPr>
        <p:spPr>
          <a:xfrm>
            <a:off x="4346289" y="3523420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9EE0086-F159-E598-1226-08F9F3674200}"/>
              </a:ext>
            </a:extLst>
          </p:cNvPr>
          <p:cNvSpPr txBox="1"/>
          <p:nvPr/>
        </p:nvSpPr>
        <p:spPr>
          <a:xfrm>
            <a:off x="3816571" y="3523420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04995EC-7AAF-B534-9A57-46165D88DBFE}"/>
              </a:ext>
            </a:extLst>
          </p:cNvPr>
          <p:cNvSpPr txBox="1"/>
          <p:nvPr/>
        </p:nvSpPr>
        <p:spPr>
          <a:xfrm>
            <a:off x="1772763" y="3529822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05E0AC81-0BAD-355D-3BA7-6BC91098E79A}"/>
              </a:ext>
            </a:extLst>
          </p:cNvPr>
          <p:cNvSpPr txBox="1"/>
          <p:nvPr/>
        </p:nvSpPr>
        <p:spPr>
          <a:xfrm>
            <a:off x="1004227" y="3529822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FA3C620-88A5-EE8A-C2CC-3FED4FAF078D}"/>
              </a:ext>
            </a:extLst>
          </p:cNvPr>
          <p:cNvCxnSpPr>
            <a:cxnSpLocks/>
          </p:cNvCxnSpPr>
          <p:nvPr/>
        </p:nvCxnSpPr>
        <p:spPr>
          <a:xfrm flipV="1">
            <a:off x="654489" y="3672488"/>
            <a:ext cx="0" cy="8301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C94750B7-EE19-608B-2FAB-F06C111111A5}"/>
              </a:ext>
            </a:extLst>
          </p:cNvPr>
          <p:cNvCxnSpPr>
            <a:cxnSpLocks/>
          </p:cNvCxnSpPr>
          <p:nvPr/>
        </p:nvCxnSpPr>
        <p:spPr>
          <a:xfrm flipV="1">
            <a:off x="932529" y="5080947"/>
            <a:ext cx="2830508" cy="153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2C9E1B17-2C52-C3D0-A30C-0EB779A1BA37}"/>
              </a:ext>
            </a:extLst>
          </p:cNvPr>
          <p:cNvSpPr txBox="1"/>
          <p:nvPr/>
        </p:nvSpPr>
        <p:spPr>
          <a:xfrm>
            <a:off x="2220396" y="4934918"/>
            <a:ext cx="4259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FA9874A-CCCF-923A-DC23-758247B208B4}"/>
              </a:ext>
            </a:extLst>
          </p:cNvPr>
          <p:cNvSpPr txBox="1"/>
          <p:nvPr/>
        </p:nvSpPr>
        <p:spPr>
          <a:xfrm>
            <a:off x="1187398" y="4932554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03CBF543-A03E-84F2-F2F7-3640A6B7077C}"/>
              </a:ext>
            </a:extLst>
          </p:cNvPr>
          <p:cNvCxnSpPr>
            <a:cxnSpLocks/>
          </p:cNvCxnSpPr>
          <p:nvPr/>
        </p:nvCxnSpPr>
        <p:spPr>
          <a:xfrm flipV="1">
            <a:off x="932529" y="5080947"/>
            <a:ext cx="0" cy="7041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0B738F47-83E9-209C-8CAF-F87E3DE7FC17}"/>
              </a:ext>
            </a:extLst>
          </p:cNvPr>
          <p:cNvCxnSpPr>
            <a:cxnSpLocks/>
          </p:cNvCxnSpPr>
          <p:nvPr/>
        </p:nvCxnSpPr>
        <p:spPr>
          <a:xfrm flipV="1">
            <a:off x="3763037" y="5640670"/>
            <a:ext cx="0" cy="14443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DFE7F3C6-3506-9338-A7BA-279D1DA03650}"/>
              </a:ext>
            </a:extLst>
          </p:cNvPr>
          <p:cNvGrpSpPr/>
          <p:nvPr/>
        </p:nvGrpSpPr>
        <p:grpSpPr>
          <a:xfrm>
            <a:off x="5811601" y="1200492"/>
            <a:ext cx="578457" cy="4460535"/>
            <a:chOff x="5811601" y="1200492"/>
            <a:chExt cx="578457" cy="4460535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8AE25E32-FE7F-9807-93B6-29C9690C1672}"/>
                </a:ext>
              </a:extLst>
            </p:cNvPr>
            <p:cNvSpPr/>
            <p:nvPr/>
          </p:nvSpPr>
          <p:spPr>
            <a:xfrm rot="5400000">
              <a:off x="5007347" y="3186566"/>
              <a:ext cx="1864117" cy="2556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MM</a:t>
              </a:r>
              <a:endParaRPr lang="de-DE" sz="1600" dirty="0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9CB6ECE-C174-D459-03ED-9AABE782BFE6}"/>
                </a:ext>
              </a:extLst>
            </p:cNvPr>
            <p:cNvSpPr/>
            <p:nvPr/>
          </p:nvSpPr>
          <p:spPr>
            <a:xfrm rot="5400000">
              <a:off x="5240323" y="4831968"/>
              <a:ext cx="1402509" cy="2556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SQM</a:t>
              </a:r>
              <a:endParaRPr lang="de-DE" sz="1600" dirty="0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382B6549-C80D-F268-4F99-38033AFED0F0}"/>
                </a:ext>
              </a:extLst>
            </p:cNvPr>
            <p:cNvSpPr/>
            <p:nvPr/>
          </p:nvSpPr>
          <p:spPr>
            <a:xfrm rot="16200000" flipH="1">
              <a:off x="4031987" y="3302953"/>
              <a:ext cx="4460532" cy="2556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DFT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24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7AEFB2BD-0A5B-597D-DCF7-72363AB9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64" y="1647309"/>
            <a:ext cx="2467236" cy="4145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Excursus: Choice of the DFT method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Literature:	Bursch M., Mewes J. M., Hansen A., Grimme S., 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Best-Practice DFT Protocols for Basic Molecular Computational Chemistry.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 Angew. Chem. Int. Ed. 2022, 61, e202205735. DOI: </a:t>
            </a:r>
            <a:r>
              <a:rPr lang="pl-PL" sz="1200">
                <a:solidFill>
                  <a:schemeClr val="bg1">
                    <a:lumMod val="65000"/>
                  </a:schemeClr>
                </a:solidFill>
              </a:rPr>
              <a:t>doi.org/10.1002/anie.202205735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A01CBEF-812A-D49D-9CF1-FD778C37D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226" y="1141238"/>
            <a:ext cx="3361868" cy="276673"/>
          </a:xfrm>
          <a:prstGeom prst="rect">
            <a:avLst/>
          </a:prstGeom>
        </p:spPr>
      </p:pic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88A5B1A0-F3BE-8920-B841-706B1EF62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5758"/>
              </p:ext>
            </p:extLst>
          </p:nvPr>
        </p:nvGraphicFramePr>
        <p:xfrm>
          <a:off x="780254" y="1734861"/>
          <a:ext cx="7965331" cy="317615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93066">
                  <a:extLst>
                    <a:ext uri="{9D8B030D-6E8A-4147-A177-3AD203B41FA5}">
                      <a16:colId xmlns:a16="http://schemas.microsoft.com/office/drawing/2014/main" val="3463311818"/>
                    </a:ext>
                  </a:extLst>
                </a:gridCol>
                <a:gridCol w="1813972">
                  <a:extLst>
                    <a:ext uri="{9D8B030D-6E8A-4147-A177-3AD203B41FA5}">
                      <a16:colId xmlns:a16="http://schemas.microsoft.com/office/drawing/2014/main" val="3903963581"/>
                    </a:ext>
                  </a:extLst>
                </a:gridCol>
                <a:gridCol w="1711593">
                  <a:extLst>
                    <a:ext uri="{9D8B030D-6E8A-4147-A177-3AD203B41FA5}">
                      <a16:colId xmlns:a16="http://schemas.microsoft.com/office/drawing/2014/main" val="2545866782"/>
                    </a:ext>
                  </a:extLst>
                </a:gridCol>
                <a:gridCol w="1300003">
                  <a:extLst>
                    <a:ext uri="{9D8B030D-6E8A-4147-A177-3AD203B41FA5}">
                      <a16:colId xmlns:a16="http://schemas.microsoft.com/office/drawing/2014/main" val="1434025663"/>
                    </a:ext>
                  </a:extLst>
                </a:gridCol>
                <a:gridCol w="1546697">
                  <a:extLst>
                    <a:ext uri="{9D8B030D-6E8A-4147-A177-3AD203B41FA5}">
                      <a16:colId xmlns:a16="http://schemas.microsoft.com/office/drawing/2014/main" val="1858287324"/>
                    </a:ext>
                  </a:extLst>
                </a:gridCol>
              </a:tblGrid>
              <a:tr h="646318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Strength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Weakness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Usage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395654"/>
                  </a:ext>
                </a:extLst>
              </a:tr>
              <a:tr h="9385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(meta)-GGA</a:t>
                      </a:r>
                      <a:endParaRPr lang="de-D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Very fast (~N</a:t>
                      </a:r>
                      <a:r>
                        <a:rPr lang="en-US" sz="1400" baseline="30000" dirty="0"/>
                        <a:t>3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Often good geometries and frequencies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 err="1"/>
                        <a:t>Underbinding</a:t>
                      </a:r>
                      <a:r>
                        <a:rPr lang="en-US" sz="1400" dirty="0"/>
                        <a:t>: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400" dirty="0"/>
                        <a:t>NCI, Lewis-acid coordination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de-DE" sz="1400" dirty="0"/>
                        <a:t>SIE: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de-DE" sz="1400" dirty="0" err="1"/>
                        <a:t>Underestimation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barriers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BLYP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PBE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r</a:t>
                      </a:r>
                      <a:r>
                        <a:rPr lang="en-US" sz="1400" baseline="30000" dirty="0"/>
                        <a:t>2</a:t>
                      </a:r>
                      <a:r>
                        <a:rPr lang="en-US" sz="1400" dirty="0"/>
                        <a:t>SCAN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TPSS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Fast optimization of large geometries. Calculation of ZPE corrections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00518"/>
                  </a:ext>
                </a:extLst>
              </a:tr>
              <a:tr h="9385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Hybrid</a:t>
                      </a:r>
                      <a:endParaRPr lang="de-D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Reduced SIE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Good description of NCI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Expensive (~N</a:t>
                      </a:r>
                      <a:r>
                        <a:rPr lang="en-US" sz="1400" baseline="30000" dirty="0"/>
                        <a:t>4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Global amount of </a:t>
                      </a:r>
                      <a:r>
                        <a:rPr lang="en-US" sz="1400" dirty="0" err="1"/>
                        <a:t>Fock</a:t>
                      </a:r>
                      <a:r>
                        <a:rPr lang="en-US" sz="1400" dirty="0"/>
                        <a:t>-Exchange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B3LYP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PBE0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TPSS0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Accurate optimization of more complex structures 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21792"/>
                  </a:ext>
                </a:extLst>
              </a:tr>
            </a:tbl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295D4F3D-9D9A-D2BF-E4DF-BB587375AD53}"/>
              </a:ext>
            </a:extLst>
          </p:cNvPr>
          <p:cNvSpPr txBox="1"/>
          <p:nvPr/>
        </p:nvSpPr>
        <p:spPr>
          <a:xfrm>
            <a:off x="689253" y="4933479"/>
            <a:ext cx="5377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NCI: Non-Covalent Interactions</a:t>
            </a:r>
          </a:p>
          <a:p>
            <a:r>
              <a:rPr lang="en-US" sz="1100" dirty="0"/>
              <a:t>SIE: Self-Interaction Error</a:t>
            </a:r>
          </a:p>
        </p:txBody>
      </p:sp>
    </p:spTree>
    <p:extLst>
      <p:ext uri="{BB962C8B-B14F-4D97-AF65-F5344CB8AC3E}">
        <p14:creationId xmlns:p14="http://schemas.microsoft.com/office/powerpoint/2010/main" val="334651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7AEFB2BD-0A5B-597D-DCF7-72363AB9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64" y="1647309"/>
            <a:ext cx="2467236" cy="4145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Excursus: Choice of the DFT method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Literature:	Bursch M., Mewes J. M., Hansen A., Grimme S., 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Best-Practice DFT Protocols for Basic Molecular Computational Chemistry.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 Angew. Chem. Int. Ed. 2022, 61, e202205735. DOI: </a:t>
            </a:r>
            <a:r>
              <a:rPr lang="pl-PL" sz="1200">
                <a:solidFill>
                  <a:schemeClr val="bg1">
                    <a:lumMod val="65000"/>
                  </a:schemeClr>
                </a:solidFill>
              </a:rPr>
              <a:t>doi.org/10.1002/anie.202205735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A01CBEF-812A-D49D-9CF1-FD778C37D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226" y="1141238"/>
            <a:ext cx="3361868" cy="276673"/>
          </a:xfrm>
          <a:prstGeom prst="rect">
            <a:avLst/>
          </a:prstGeom>
        </p:spPr>
      </p:pic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88A5B1A0-F3BE-8920-B841-706B1EF62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46450"/>
              </p:ext>
            </p:extLst>
          </p:nvPr>
        </p:nvGraphicFramePr>
        <p:xfrm>
          <a:off x="780254" y="1734861"/>
          <a:ext cx="7965331" cy="29627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93066">
                  <a:extLst>
                    <a:ext uri="{9D8B030D-6E8A-4147-A177-3AD203B41FA5}">
                      <a16:colId xmlns:a16="http://schemas.microsoft.com/office/drawing/2014/main" val="3463311818"/>
                    </a:ext>
                  </a:extLst>
                </a:gridCol>
                <a:gridCol w="1813972">
                  <a:extLst>
                    <a:ext uri="{9D8B030D-6E8A-4147-A177-3AD203B41FA5}">
                      <a16:colId xmlns:a16="http://schemas.microsoft.com/office/drawing/2014/main" val="3903963581"/>
                    </a:ext>
                  </a:extLst>
                </a:gridCol>
                <a:gridCol w="1711593">
                  <a:extLst>
                    <a:ext uri="{9D8B030D-6E8A-4147-A177-3AD203B41FA5}">
                      <a16:colId xmlns:a16="http://schemas.microsoft.com/office/drawing/2014/main" val="2545866782"/>
                    </a:ext>
                  </a:extLst>
                </a:gridCol>
                <a:gridCol w="1300003">
                  <a:extLst>
                    <a:ext uri="{9D8B030D-6E8A-4147-A177-3AD203B41FA5}">
                      <a16:colId xmlns:a16="http://schemas.microsoft.com/office/drawing/2014/main" val="1434025663"/>
                    </a:ext>
                  </a:extLst>
                </a:gridCol>
                <a:gridCol w="1546697">
                  <a:extLst>
                    <a:ext uri="{9D8B030D-6E8A-4147-A177-3AD203B41FA5}">
                      <a16:colId xmlns:a16="http://schemas.microsoft.com/office/drawing/2014/main" val="1858287324"/>
                    </a:ext>
                  </a:extLst>
                </a:gridCol>
              </a:tblGrid>
              <a:tr h="646318">
                <a:tc>
                  <a:txBody>
                    <a:bodyPr/>
                    <a:lstStyle/>
                    <a:p>
                      <a:pPr algn="ctr"/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Strength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Weakness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Usage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4395654"/>
                  </a:ext>
                </a:extLst>
              </a:tr>
              <a:tr h="93853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Range-separated Hybrids (RSH)</a:t>
                      </a:r>
                      <a:endParaRPr lang="de-D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Great thermodynamic AND kinetic energies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Good description of CT excitations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More expensive than Hybrids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CAM-B3LYP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ωB97X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/>
                        <a:t>ωB97M</a:t>
                      </a:r>
                      <a:endParaRPr lang="de-DE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 err="1"/>
                        <a:t>ωPBE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Single-Point energies on medium-sized systems.</a:t>
                      </a:r>
                    </a:p>
                    <a:p>
                      <a:pPr algn="l"/>
                      <a:r>
                        <a:rPr lang="en-US" sz="1400" dirty="0"/>
                        <a:t>TDDFT calculations.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200518"/>
                  </a:ext>
                </a:extLst>
              </a:tr>
              <a:tr h="93025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Double-Hybrids</a:t>
                      </a:r>
                      <a:endParaRPr lang="de-D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Excellent energies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VERY expensive (~N</a:t>
                      </a:r>
                      <a:r>
                        <a:rPr lang="en-US" sz="1400" baseline="30000" dirty="0"/>
                        <a:t>5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&lt; 200 Atoms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B2PLYP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400" dirty="0"/>
                        <a:t>DSD-PBEP86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Single-Point energies on small systems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121792"/>
                  </a:ext>
                </a:extLst>
              </a:tr>
            </a:tbl>
          </a:graphicData>
        </a:graphic>
      </p:graphicFrame>
      <p:sp>
        <p:nvSpPr>
          <p:cNvPr id="31" name="Textfeld 30">
            <a:extLst>
              <a:ext uri="{FF2B5EF4-FFF2-40B4-BE49-F238E27FC236}">
                <a16:creationId xmlns:a16="http://schemas.microsoft.com/office/drawing/2014/main" id="{295D4F3D-9D9A-D2BF-E4DF-BB587375AD53}"/>
              </a:ext>
            </a:extLst>
          </p:cNvPr>
          <p:cNvSpPr txBox="1"/>
          <p:nvPr/>
        </p:nvSpPr>
        <p:spPr>
          <a:xfrm>
            <a:off x="689253" y="4740200"/>
            <a:ext cx="53777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NCI: Non-Covalent Interactions</a:t>
            </a:r>
          </a:p>
          <a:p>
            <a:r>
              <a:rPr lang="en-US" sz="1100" dirty="0"/>
              <a:t>SIE: Self-Interaction Error</a:t>
            </a:r>
          </a:p>
          <a:p>
            <a:r>
              <a:rPr lang="en-US" sz="1100" dirty="0"/>
              <a:t>CT: Charge-Transfer</a:t>
            </a:r>
          </a:p>
        </p:txBody>
      </p:sp>
    </p:spTree>
    <p:extLst>
      <p:ext uri="{BB962C8B-B14F-4D97-AF65-F5344CB8AC3E}">
        <p14:creationId xmlns:p14="http://schemas.microsoft.com/office/powerpoint/2010/main" val="3408061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7AEFB2BD-0A5B-597D-DCF7-72363AB9A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564" y="1647309"/>
            <a:ext cx="2467236" cy="4145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Excursus: Choice of the DFT method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Bursch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M.,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Mewes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J. M., Hansen A., Grimme S.,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Best-Practice DFT Protocols for Basic Molecular Computational Chemistry.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Angew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Chem. Int. Ed. 2022, 61, e202205735.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doi.org/10.1002/anie.202205735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Goerigk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L. et al.,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A look at the density functional theory zoo with the advanced GMTKN55 database for general main group thermochemistry, kinetics and noncovalent interactions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Phys. Chem. Chem. Phys., 2017,19, 32184-32215. DOI: https://doi.org/10.1039/C7CP04913G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A01CBEF-812A-D49D-9CF1-FD778C37D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226" y="1141238"/>
            <a:ext cx="3361868" cy="27667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0480267-C338-FEE8-FD52-1B7124E52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91" y="2543867"/>
            <a:ext cx="8485956" cy="332529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51B3889-717D-C4E3-FACF-77B58E6BFD55}"/>
              </a:ext>
            </a:extLst>
          </p:cNvPr>
          <p:cNvSpPr txBox="1"/>
          <p:nvPr/>
        </p:nvSpPr>
        <p:spPr>
          <a:xfrm>
            <a:off x="554147" y="1092578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Best Cost/Value ratio for large molecules:</a:t>
            </a:r>
            <a:r>
              <a:rPr lang="de-DE" sz="1600" dirty="0"/>
              <a:t> Composite Methods</a:t>
            </a:r>
          </a:p>
          <a:p>
            <a:r>
              <a:rPr lang="de-DE" sz="1600" u="sng" dirty="0"/>
              <a:t>r</a:t>
            </a:r>
            <a:r>
              <a:rPr lang="de-DE" sz="1600" u="sng" baseline="30000" dirty="0"/>
              <a:t>2</a:t>
            </a:r>
            <a:r>
              <a:rPr lang="de-DE" sz="1600" u="sng" dirty="0"/>
              <a:t>SCAN-3c</a:t>
            </a:r>
            <a:r>
              <a:rPr lang="de-DE" sz="1600" dirty="0"/>
              <a:t> and </a:t>
            </a:r>
            <a:r>
              <a:rPr lang="de-DE" sz="1600" u="sng" dirty="0"/>
              <a:t>PBEh-3c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/>
              <a:t>Adapted</a:t>
            </a:r>
            <a:r>
              <a:rPr lang="de-DE" sz="1600" dirty="0"/>
              <a:t> </a:t>
            </a:r>
            <a:r>
              <a:rPr lang="de-DE" sz="1600" dirty="0" err="1"/>
              <a:t>dispersion</a:t>
            </a:r>
            <a:r>
              <a:rPr lang="de-DE" sz="1600" dirty="0"/>
              <a:t> </a:t>
            </a:r>
            <a:r>
              <a:rPr lang="de-DE" sz="1600" dirty="0" err="1"/>
              <a:t>correction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/>
              <a:t>Geometric</a:t>
            </a:r>
            <a:r>
              <a:rPr lang="de-DE" sz="1600" dirty="0"/>
              <a:t> </a:t>
            </a:r>
            <a:r>
              <a:rPr lang="de-DE" sz="1600" dirty="0" err="1"/>
              <a:t>counterpoise</a:t>
            </a:r>
            <a:r>
              <a:rPr lang="de-DE" sz="1600" dirty="0"/>
              <a:t> </a:t>
            </a:r>
            <a:r>
              <a:rPr lang="de-DE" sz="1600" dirty="0" err="1"/>
              <a:t>correction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err="1"/>
              <a:t>Adapted</a:t>
            </a:r>
            <a:r>
              <a:rPr lang="de-DE" sz="1600" dirty="0"/>
              <a:t> basis-set</a:t>
            </a:r>
          </a:p>
        </p:txBody>
      </p:sp>
    </p:spTree>
    <p:extLst>
      <p:ext uri="{BB962C8B-B14F-4D97-AF65-F5344CB8AC3E}">
        <p14:creationId xmlns:p14="http://schemas.microsoft.com/office/powerpoint/2010/main" val="421982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Bursch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M.,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Mewes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J. M., Hansen A., Grimme S.,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Best-Practice DFT Protocols for Basic Molecular Computational Chemistry.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Angew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Chem. Int. Ed. 2022, 61, e202205735.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doi.org/10.1002/anie.202205735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BA8D2DB-8F0E-F3ED-BC54-A16408B2723F}"/>
              </a:ext>
            </a:extLst>
          </p:cNvPr>
          <p:cNvSpPr/>
          <p:nvPr/>
        </p:nvSpPr>
        <p:spPr>
          <a:xfrm>
            <a:off x="7846657" y="279603"/>
            <a:ext cx="3151762" cy="434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Choice of Method</a:t>
            </a:r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C8C430-6BDD-9DDE-FBAA-383AA0C93475}"/>
              </a:ext>
            </a:extLst>
          </p:cNvPr>
          <p:cNvSpPr/>
          <p:nvPr/>
        </p:nvSpPr>
        <p:spPr>
          <a:xfrm>
            <a:off x="402134" y="983327"/>
            <a:ext cx="3151762" cy="434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single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-reference structure?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849B576-452D-B279-8DCF-F0E411E8841F}"/>
              </a:ext>
            </a:extLst>
          </p:cNvPr>
          <p:cNvGrpSpPr/>
          <p:nvPr/>
        </p:nvGrpSpPr>
        <p:grpSpPr>
          <a:xfrm>
            <a:off x="90848" y="1687052"/>
            <a:ext cx="5058384" cy="434323"/>
            <a:chOff x="214007" y="1739885"/>
            <a:chExt cx="5058384" cy="434323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727A2C7-B64D-751C-25BC-F09DC13894F3}"/>
                </a:ext>
              </a:extLst>
            </p:cNvPr>
            <p:cNvSpPr/>
            <p:nvPr/>
          </p:nvSpPr>
          <p:spPr>
            <a:xfrm>
              <a:off x="2120629" y="1739886"/>
              <a:ext cx="3151762" cy="43432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multi-reference methods</a:t>
              </a:r>
              <a:endParaRPr lang="de-DE" sz="1600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E5378DC-EC02-E6AE-8CC1-44AE1C5ADCF3}"/>
                </a:ext>
              </a:extLst>
            </p:cNvPr>
            <p:cNvSpPr/>
            <p:nvPr/>
          </p:nvSpPr>
          <p:spPr>
            <a:xfrm>
              <a:off x="214007" y="1739885"/>
              <a:ext cx="1663431" cy="4343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gas </a:t>
              </a:r>
              <a:r>
                <a:rPr lang="de-DE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phase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E5263573-D4E1-3639-FEF4-E21E6230D8C9}"/>
              </a:ext>
            </a:extLst>
          </p:cNvPr>
          <p:cNvSpPr/>
          <p:nvPr/>
        </p:nvSpPr>
        <p:spPr>
          <a:xfrm>
            <a:off x="90848" y="4502625"/>
            <a:ext cx="3142036" cy="434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flexible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molecule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B9AC28-079F-2D3B-D63C-991F73543B99}"/>
              </a:ext>
            </a:extLst>
          </p:cNvPr>
          <p:cNvSpPr/>
          <p:nvPr/>
        </p:nvSpPr>
        <p:spPr>
          <a:xfrm>
            <a:off x="1671594" y="2390777"/>
            <a:ext cx="1653702" cy="43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short MD run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82DBC8-A0EF-05CA-284D-880E755215D4}"/>
              </a:ext>
            </a:extLst>
          </p:cNvPr>
          <p:cNvGrpSpPr/>
          <p:nvPr/>
        </p:nvGrpSpPr>
        <p:grpSpPr>
          <a:xfrm>
            <a:off x="830150" y="3094502"/>
            <a:ext cx="4319082" cy="434323"/>
            <a:chOff x="953309" y="3111522"/>
            <a:chExt cx="4319082" cy="434323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029DF05-2518-D18F-1F69-5008A69ABBB9}"/>
                </a:ext>
              </a:extLst>
            </p:cNvPr>
            <p:cNvSpPr/>
            <p:nvPr/>
          </p:nvSpPr>
          <p:spPr>
            <a:xfrm>
              <a:off x="3521410" y="3111522"/>
              <a:ext cx="1750981" cy="4343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explicit </a:t>
              </a:r>
              <a:r>
                <a:rPr lang="de-DE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solvents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569181A-9A88-2D32-DD25-24DCE447FF8B}"/>
                </a:ext>
              </a:extLst>
            </p:cNvPr>
            <p:cNvSpPr/>
            <p:nvPr/>
          </p:nvSpPr>
          <p:spPr>
            <a:xfrm>
              <a:off x="953309" y="3111522"/>
              <a:ext cx="1663431" cy="4343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aggregation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F4A41D27-954B-AB03-F417-E567E6E80ECF}"/>
              </a:ext>
            </a:extLst>
          </p:cNvPr>
          <p:cNvSpPr/>
          <p:nvPr/>
        </p:nvSpPr>
        <p:spPr>
          <a:xfrm>
            <a:off x="1890463" y="5206347"/>
            <a:ext cx="3832701" cy="43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CREST/CENSO conformational search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03CE1BE-36DB-C77C-61D9-79163A2CDAE6}"/>
              </a:ext>
            </a:extLst>
          </p:cNvPr>
          <p:cNvGrpSpPr/>
          <p:nvPr/>
        </p:nvGrpSpPr>
        <p:grpSpPr>
          <a:xfrm>
            <a:off x="1170619" y="3798227"/>
            <a:ext cx="4027250" cy="434996"/>
            <a:chOff x="1293778" y="3770215"/>
            <a:chExt cx="4027250" cy="434996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AAAD9088-9901-1E4B-43D5-41011F7976E8}"/>
                </a:ext>
              </a:extLst>
            </p:cNvPr>
            <p:cNvSpPr/>
            <p:nvPr/>
          </p:nvSpPr>
          <p:spPr>
            <a:xfrm>
              <a:off x="1293778" y="3770888"/>
              <a:ext cx="1653702" cy="43432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multiple solutes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1371B64-0C25-ACAB-9B2A-87B7C1D4663A}"/>
                </a:ext>
              </a:extLst>
            </p:cNvPr>
            <p:cNvGrpSpPr/>
            <p:nvPr/>
          </p:nvGrpSpPr>
          <p:grpSpPr>
            <a:xfrm>
              <a:off x="3472771" y="3770215"/>
              <a:ext cx="1848257" cy="434323"/>
              <a:chOff x="2957205" y="3770215"/>
              <a:chExt cx="1848257" cy="43432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68B826F0-F8BB-9E72-B12F-1B23A2A57602}"/>
                  </a:ext>
                </a:extLst>
              </p:cNvPr>
              <p:cNvSpPr/>
              <p:nvPr/>
            </p:nvSpPr>
            <p:spPr>
              <a:xfrm>
                <a:off x="2957205" y="3770215"/>
                <a:ext cx="826851" cy="43432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CPCM</a:t>
                </a: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F0D09AE6-8AB2-23C7-B085-5FC4875B9F0E}"/>
                  </a:ext>
                </a:extLst>
              </p:cNvPr>
              <p:cNvSpPr/>
              <p:nvPr/>
            </p:nvSpPr>
            <p:spPr>
              <a:xfrm>
                <a:off x="3885224" y="3770216"/>
                <a:ext cx="920238" cy="43432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QM/MM</a:t>
                </a:r>
                <a:endParaRPr lang="de-DE" sz="1600" dirty="0"/>
              </a:p>
            </p:txBody>
          </p:sp>
        </p:grp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C3CCDF6A-2C8C-F7D8-C5D4-84F7055C3352}"/>
              </a:ext>
            </a:extLst>
          </p:cNvPr>
          <p:cNvSpPr/>
          <p:nvPr/>
        </p:nvSpPr>
        <p:spPr>
          <a:xfrm>
            <a:off x="1070422" y="279603"/>
            <a:ext cx="3151762" cy="434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Choice of Setup</a:t>
            </a:r>
            <a:endParaRPr lang="de-DE" sz="1600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DF9A57D8-89AF-E2EA-A9BF-80012B690EF9}"/>
              </a:ext>
            </a:extLst>
          </p:cNvPr>
          <p:cNvGrpSpPr/>
          <p:nvPr/>
        </p:nvGrpSpPr>
        <p:grpSpPr>
          <a:xfrm>
            <a:off x="922563" y="1416977"/>
            <a:ext cx="2650788" cy="270075"/>
            <a:chOff x="1045722" y="1416977"/>
            <a:chExt cx="2650788" cy="270075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856A19E-C4C6-823E-1ED2-6D28F809D3E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2101174" y="1417650"/>
              <a:ext cx="0" cy="1440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F7AA1FE-D977-6B3E-9618-06945D16F14E}"/>
                </a:ext>
              </a:extLst>
            </p:cNvPr>
            <p:cNvCxnSpPr/>
            <p:nvPr/>
          </p:nvCxnSpPr>
          <p:spPr>
            <a:xfrm>
              <a:off x="1045722" y="1561652"/>
              <a:ext cx="0" cy="1254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A8EA910-E579-FEFD-AD6F-AD2A1A51D9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22" y="1561652"/>
              <a:ext cx="1055452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1056448-24F1-971A-D113-F6EE779308E8}"/>
                </a:ext>
              </a:extLst>
            </p:cNvPr>
            <p:cNvCxnSpPr>
              <a:cxnSpLocks/>
            </p:cNvCxnSpPr>
            <p:nvPr/>
          </p:nvCxnSpPr>
          <p:spPr>
            <a:xfrm>
              <a:off x="2089014" y="1561652"/>
              <a:ext cx="160749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2A65D6B3-0AE4-B743-5E65-FF62242C7DCA}"/>
                </a:ext>
              </a:extLst>
            </p:cNvPr>
            <p:cNvCxnSpPr/>
            <p:nvPr/>
          </p:nvCxnSpPr>
          <p:spPr>
            <a:xfrm>
              <a:off x="3696510" y="1561652"/>
              <a:ext cx="0" cy="1254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051DCD3E-2DFB-001B-DB80-13B1E53BE82A}"/>
                </a:ext>
              </a:extLst>
            </p:cNvPr>
            <p:cNvSpPr txBox="1"/>
            <p:nvPr/>
          </p:nvSpPr>
          <p:spPr>
            <a:xfrm>
              <a:off x="2674295" y="1416977"/>
              <a:ext cx="381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5"/>
                  </a:solidFill>
                </a:rPr>
                <a:t>no</a:t>
              </a:r>
              <a:endParaRPr lang="de-DE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76D1EEE-D912-7DBE-3414-41402DF5CF6E}"/>
                </a:ext>
              </a:extLst>
            </p:cNvPr>
            <p:cNvSpPr txBox="1"/>
            <p:nvPr/>
          </p:nvSpPr>
          <p:spPr>
            <a:xfrm>
              <a:off x="1331066" y="1416977"/>
              <a:ext cx="47746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5D6958"/>
                  </a:solidFill>
                </a:rPr>
                <a:t>yes</a:t>
              </a:r>
              <a:endParaRPr lang="de-DE" sz="1100" b="1" dirty="0">
                <a:solidFill>
                  <a:srgbClr val="5D6958"/>
                </a:solidFill>
              </a:endParaRPr>
            </a:p>
          </p:txBody>
        </p:sp>
      </p:grp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1991704E-3178-33EC-3F59-18C386B89026}"/>
              </a:ext>
            </a:extLst>
          </p:cNvPr>
          <p:cNvCxnSpPr>
            <a:cxnSpLocks/>
          </p:cNvCxnSpPr>
          <p:nvPr/>
        </p:nvCxnSpPr>
        <p:spPr>
          <a:xfrm>
            <a:off x="916381" y="2121375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7563E54D-603F-ACDD-59EA-9FECA33161BA}"/>
              </a:ext>
            </a:extLst>
          </p:cNvPr>
          <p:cNvCxnSpPr>
            <a:cxnSpLocks/>
          </p:cNvCxnSpPr>
          <p:nvPr/>
        </p:nvCxnSpPr>
        <p:spPr>
          <a:xfrm>
            <a:off x="657095" y="3672488"/>
            <a:ext cx="172459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0D77AA51-FA01-6539-1940-0FD6E1AE022C}"/>
              </a:ext>
            </a:extLst>
          </p:cNvPr>
          <p:cNvCxnSpPr>
            <a:cxnSpLocks/>
          </p:cNvCxnSpPr>
          <p:nvPr/>
        </p:nvCxnSpPr>
        <p:spPr>
          <a:xfrm>
            <a:off x="916381" y="2259994"/>
            <a:ext cx="15716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29D18DA8-995B-21C4-DC43-EC644BEB8737}"/>
              </a:ext>
            </a:extLst>
          </p:cNvPr>
          <p:cNvCxnSpPr/>
          <p:nvPr/>
        </p:nvCxnSpPr>
        <p:spPr>
          <a:xfrm>
            <a:off x="2488041" y="2259994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194B17E-48CD-AC99-8B53-CF9FE4053EDF}"/>
              </a:ext>
            </a:extLst>
          </p:cNvPr>
          <p:cNvCxnSpPr/>
          <p:nvPr/>
        </p:nvCxnSpPr>
        <p:spPr>
          <a:xfrm>
            <a:off x="2381690" y="3672827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28643482-4B18-3D13-5381-92CCBFE60D9D}"/>
              </a:ext>
            </a:extLst>
          </p:cNvPr>
          <p:cNvCxnSpPr/>
          <p:nvPr/>
        </p:nvCxnSpPr>
        <p:spPr>
          <a:xfrm>
            <a:off x="3767891" y="3672827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C2A6022-723A-19A9-F69E-AE3E475B77CA}"/>
              </a:ext>
            </a:extLst>
          </p:cNvPr>
          <p:cNvCxnSpPr/>
          <p:nvPr/>
        </p:nvCxnSpPr>
        <p:spPr>
          <a:xfrm>
            <a:off x="4882423" y="3672827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4443CD27-FDF0-758F-0862-7FBC67CF40F2}"/>
              </a:ext>
            </a:extLst>
          </p:cNvPr>
          <p:cNvCxnSpPr/>
          <p:nvPr/>
        </p:nvCxnSpPr>
        <p:spPr>
          <a:xfrm>
            <a:off x="3767891" y="5080947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8DA4B857-09E8-C3C3-4DE1-5E0478132588}"/>
              </a:ext>
            </a:extLst>
          </p:cNvPr>
          <p:cNvCxnSpPr>
            <a:cxnSpLocks/>
          </p:cNvCxnSpPr>
          <p:nvPr/>
        </p:nvCxnSpPr>
        <p:spPr>
          <a:xfrm>
            <a:off x="1671594" y="3528825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9B694A8-08EF-88EA-1291-8866CBBBA405}"/>
              </a:ext>
            </a:extLst>
          </p:cNvPr>
          <p:cNvCxnSpPr>
            <a:cxnSpLocks/>
          </p:cNvCxnSpPr>
          <p:nvPr/>
        </p:nvCxnSpPr>
        <p:spPr>
          <a:xfrm>
            <a:off x="4279144" y="3528825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F36A4663-0460-D73C-5B34-334B21295ACF}"/>
              </a:ext>
            </a:extLst>
          </p:cNvPr>
          <p:cNvCxnSpPr>
            <a:cxnSpLocks/>
          </p:cNvCxnSpPr>
          <p:nvPr/>
        </p:nvCxnSpPr>
        <p:spPr>
          <a:xfrm>
            <a:off x="1685374" y="4936945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2749BF5-DEC8-99CC-E45D-82B15E3747C4}"/>
              </a:ext>
            </a:extLst>
          </p:cNvPr>
          <p:cNvCxnSpPr>
            <a:cxnSpLocks/>
          </p:cNvCxnSpPr>
          <p:nvPr/>
        </p:nvCxnSpPr>
        <p:spPr>
          <a:xfrm>
            <a:off x="308369" y="2259994"/>
            <a:ext cx="6241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361C1E4-7BBE-B885-D6EA-2BD8BBE00408}"/>
              </a:ext>
            </a:extLst>
          </p:cNvPr>
          <p:cNvCxnSpPr>
            <a:cxnSpLocks/>
          </p:cNvCxnSpPr>
          <p:nvPr/>
        </p:nvCxnSpPr>
        <p:spPr>
          <a:xfrm flipV="1">
            <a:off x="308369" y="2259994"/>
            <a:ext cx="0" cy="224263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22FAA26-5BBD-6DAF-E2A0-8D03FF8D3637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2493581" y="3311664"/>
            <a:ext cx="90467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866CDEB1-E0D7-47EA-F44B-0F4F47F5AFA3}"/>
              </a:ext>
            </a:extLst>
          </p:cNvPr>
          <p:cNvCxnSpPr>
            <a:cxnSpLocks/>
          </p:cNvCxnSpPr>
          <p:nvPr/>
        </p:nvCxnSpPr>
        <p:spPr>
          <a:xfrm>
            <a:off x="2932136" y="2825100"/>
            <a:ext cx="0" cy="4751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2B8EF047-C297-B595-243B-161D136FABDD}"/>
              </a:ext>
            </a:extLst>
          </p:cNvPr>
          <p:cNvSpPr txBox="1"/>
          <p:nvPr/>
        </p:nvSpPr>
        <p:spPr>
          <a:xfrm>
            <a:off x="373642" y="2120702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38EE7D2A-1E41-F1B0-57F0-EDE642184FE1}"/>
              </a:ext>
            </a:extLst>
          </p:cNvPr>
          <p:cNvSpPr txBox="1"/>
          <p:nvPr/>
        </p:nvSpPr>
        <p:spPr>
          <a:xfrm>
            <a:off x="1124817" y="2120702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2C4C669D-512A-E834-7275-AAA49AA6FC5E}"/>
              </a:ext>
            </a:extLst>
          </p:cNvPr>
          <p:cNvCxnSpPr>
            <a:cxnSpLocks/>
          </p:cNvCxnSpPr>
          <p:nvPr/>
        </p:nvCxnSpPr>
        <p:spPr>
          <a:xfrm>
            <a:off x="3763037" y="3672488"/>
            <a:ext cx="111938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D1892E81-85E5-4034-74EE-88D26CEAB0EE}"/>
              </a:ext>
            </a:extLst>
          </p:cNvPr>
          <p:cNvSpPr txBox="1"/>
          <p:nvPr/>
        </p:nvSpPr>
        <p:spPr>
          <a:xfrm>
            <a:off x="4346289" y="3523420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59EE0086-F159-E598-1226-08F9F3674200}"/>
              </a:ext>
            </a:extLst>
          </p:cNvPr>
          <p:cNvSpPr txBox="1"/>
          <p:nvPr/>
        </p:nvSpPr>
        <p:spPr>
          <a:xfrm>
            <a:off x="3816571" y="3523420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04995EC-7AAF-B534-9A57-46165D88DBFE}"/>
              </a:ext>
            </a:extLst>
          </p:cNvPr>
          <p:cNvSpPr txBox="1"/>
          <p:nvPr/>
        </p:nvSpPr>
        <p:spPr>
          <a:xfrm>
            <a:off x="1772763" y="3529822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05E0AC81-0BAD-355D-3BA7-6BC91098E79A}"/>
              </a:ext>
            </a:extLst>
          </p:cNvPr>
          <p:cNvSpPr txBox="1"/>
          <p:nvPr/>
        </p:nvSpPr>
        <p:spPr>
          <a:xfrm>
            <a:off x="1004227" y="3529822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4FA3C620-88A5-EE8A-C2CC-3FED4FAF078D}"/>
              </a:ext>
            </a:extLst>
          </p:cNvPr>
          <p:cNvCxnSpPr>
            <a:cxnSpLocks/>
          </p:cNvCxnSpPr>
          <p:nvPr/>
        </p:nvCxnSpPr>
        <p:spPr>
          <a:xfrm flipV="1">
            <a:off x="654489" y="3672488"/>
            <a:ext cx="0" cy="83013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C94750B7-EE19-608B-2FAB-F06C111111A5}"/>
              </a:ext>
            </a:extLst>
          </p:cNvPr>
          <p:cNvCxnSpPr>
            <a:cxnSpLocks/>
          </p:cNvCxnSpPr>
          <p:nvPr/>
        </p:nvCxnSpPr>
        <p:spPr>
          <a:xfrm flipV="1">
            <a:off x="932529" y="5080947"/>
            <a:ext cx="2830508" cy="1539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2C9E1B17-2C52-C3D0-A30C-0EB779A1BA37}"/>
              </a:ext>
            </a:extLst>
          </p:cNvPr>
          <p:cNvSpPr txBox="1"/>
          <p:nvPr/>
        </p:nvSpPr>
        <p:spPr>
          <a:xfrm>
            <a:off x="2220396" y="4934918"/>
            <a:ext cx="42590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FA9874A-CCCF-923A-DC23-758247B208B4}"/>
              </a:ext>
            </a:extLst>
          </p:cNvPr>
          <p:cNvSpPr txBox="1"/>
          <p:nvPr/>
        </p:nvSpPr>
        <p:spPr>
          <a:xfrm>
            <a:off x="1187398" y="4932554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03CBF543-A03E-84F2-F2F7-3640A6B7077C}"/>
              </a:ext>
            </a:extLst>
          </p:cNvPr>
          <p:cNvCxnSpPr>
            <a:cxnSpLocks/>
          </p:cNvCxnSpPr>
          <p:nvPr/>
        </p:nvCxnSpPr>
        <p:spPr>
          <a:xfrm flipV="1">
            <a:off x="932529" y="5080947"/>
            <a:ext cx="0" cy="7041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0B738F47-83E9-209C-8CAF-F87E3DE7FC17}"/>
              </a:ext>
            </a:extLst>
          </p:cNvPr>
          <p:cNvCxnSpPr>
            <a:cxnSpLocks/>
          </p:cNvCxnSpPr>
          <p:nvPr/>
        </p:nvCxnSpPr>
        <p:spPr>
          <a:xfrm flipV="1">
            <a:off x="3763037" y="5640670"/>
            <a:ext cx="0" cy="14443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uppieren 121">
            <a:extLst>
              <a:ext uri="{FF2B5EF4-FFF2-40B4-BE49-F238E27FC236}">
                <a16:creationId xmlns:a16="http://schemas.microsoft.com/office/drawing/2014/main" id="{DFE7F3C6-3506-9338-A7BA-279D1DA03650}"/>
              </a:ext>
            </a:extLst>
          </p:cNvPr>
          <p:cNvGrpSpPr/>
          <p:nvPr/>
        </p:nvGrpSpPr>
        <p:grpSpPr>
          <a:xfrm>
            <a:off x="5811601" y="1200492"/>
            <a:ext cx="578457" cy="4460535"/>
            <a:chOff x="5811601" y="1200492"/>
            <a:chExt cx="578457" cy="4460535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8AE25E32-FE7F-9807-93B6-29C9690C1672}"/>
                </a:ext>
              </a:extLst>
            </p:cNvPr>
            <p:cNvSpPr/>
            <p:nvPr/>
          </p:nvSpPr>
          <p:spPr>
            <a:xfrm rot="5400000">
              <a:off x="5007347" y="3186566"/>
              <a:ext cx="1864117" cy="2556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MM</a:t>
              </a:r>
              <a:endParaRPr lang="de-DE" sz="1600" dirty="0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9CB6ECE-C174-D459-03ED-9AABE782BFE6}"/>
                </a:ext>
              </a:extLst>
            </p:cNvPr>
            <p:cNvSpPr/>
            <p:nvPr/>
          </p:nvSpPr>
          <p:spPr>
            <a:xfrm rot="5400000">
              <a:off x="5240323" y="4831968"/>
              <a:ext cx="1402509" cy="25561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SQM</a:t>
              </a:r>
              <a:endParaRPr lang="de-DE" sz="1600" dirty="0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382B6549-C80D-F268-4F99-38033AFED0F0}"/>
                </a:ext>
              </a:extLst>
            </p:cNvPr>
            <p:cNvSpPr/>
            <p:nvPr/>
          </p:nvSpPr>
          <p:spPr>
            <a:xfrm rot="16200000" flipH="1">
              <a:off x="4031987" y="3302953"/>
              <a:ext cx="4460532" cy="25561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DFT</a:t>
              </a:r>
              <a:endParaRPr lang="de-DE" sz="1600" dirty="0"/>
            </a:p>
          </p:txBody>
        </p:sp>
      </p:grp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E553F7B-1A6A-1462-F8D9-96032FCDEE68}"/>
              </a:ext>
            </a:extLst>
          </p:cNvPr>
          <p:cNvCxnSpPr>
            <a:cxnSpLocks/>
          </p:cNvCxnSpPr>
          <p:nvPr/>
        </p:nvCxnSpPr>
        <p:spPr>
          <a:xfrm>
            <a:off x="10051283" y="1634811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01DFA5A-9E89-7895-A237-7514CE108167}"/>
              </a:ext>
            </a:extLst>
          </p:cNvPr>
          <p:cNvSpPr txBox="1"/>
          <p:nvPr/>
        </p:nvSpPr>
        <p:spPr>
          <a:xfrm>
            <a:off x="7768914" y="705167"/>
            <a:ext cx="3307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Optimization / Frequencies</a:t>
            </a:r>
            <a:endParaRPr lang="de-DE" sz="16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8636B2E2-1031-FC35-17A1-7FD709A9C896}"/>
              </a:ext>
            </a:extLst>
          </p:cNvPr>
          <p:cNvSpPr/>
          <p:nvPr/>
        </p:nvSpPr>
        <p:spPr>
          <a:xfrm>
            <a:off x="9257603" y="1200488"/>
            <a:ext cx="1557719" cy="434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250 Atoms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B17DB81-3688-AC01-8287-710E28C3F77B}"/>
              </a:ext>
            </a:extLst>
          </p:cNvPr>
          <p:cNvSpPr/>
          <p:nvPr/>
        </p:nvSpPr>
        <p:spPr>
          <a:xfrm>
            <a:off x="6775030" y="1903540"/>
            <a:ext cx="2647508" cy="434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covalent</a:t>
            </a:r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Interactions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619CE46-4FB3-F17E-397D-F7523208621C}"/>
              </a:ext>
            </a:extLst>
          </p:cNvPr>
          <p:cNvSpPr/>
          <p:nvPr/>
        </p:nvSpPr>
        <p:spPr>
          <a:xfrm>
            <a:off x="6578542" y="2607938"/>
            <a:ext cx="1394996" cy="43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dirty="0"/>
              <a:t>SCAN-3c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0FF3B30-FB2A-DE02-DB5B-B75326E29908}"/>
              </a:ext>
            </a:extLst>
          </p:cNvPr>
          <p:cNvSpPr/>
          <p:nvPr/>
        </p:nvSpPr>
        <p:spPr>
          <a:xfrm>
            <a:off x="8162022" y="2607937"/>
            <a:ext cx="1394996" cy="43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PBEh-3c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4C07983-1226-00DB-4D87-8F9628DE6447}"/>
              </a:ext>
            </a:extLst>
          </p:cNvPr>
          <p:cNvSpPr/>
          <p:nvPr/>
        </p:nvSpPr>
        <p:spPr>
          <a:xfrm>
            <a:off x="9776939" y="2605633"/>
            <a:ext cx="2312997" cy="43432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PBE0-D4 / def2-TZVP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783B4AD-42AA-0C85-A923-9BE823480A89}"/>
              </a:ext>
            </a:extLst>
          </p:cNvPr>
          <p:cNvCxnSpPr/>
          <p:nvPr/>
        </p:nvCxnSpPr>
        <p:spPr>
          <a:xfrm>
            <a:off x="8098784" y="1778813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0514DA04-2EE9-EBAD-2BC6-7D08F0C2968A}"/>
              </a:ext>
            </a:extLst>
          </p:cNvPr>
          <p:cNvCxnSpPr/>
          <p:nvPr/>
        </p:nvCxnSpPr>
        <p:spPr>
          <a:xfrm>
            <a:off x="7276223" y="2480233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F147454-D323-34BC-AB18-2C5E17EFAA11}"/>
              </a:ext>
            </a:extLst>
          </p:cNvPr>
          <p:cNvCxnSpPr/>
          <p:nvPr/>
        </p:nvCxnSpPr>
        <p:spPr>
          <a:xfrm>
            <a:off x="8859520" y="2485150"/>
            <a:ext cx="0" cy="1254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E56B81F-1802-7E7F-5715-E08DC46825B0}"/>
              </a:ext>
            </a:extLst>
          </p:cNvPr>
          <p:cNvCxnSpPr>
            <a:cxnSpLocks/>
          </p:cNvCxnSpPr>
          <p:nvPr/>
        </p:nvCxnSpPr>
        <p:spPr>
          <a:xfrm>
            <a:off x="10933656" y="1778813"/>
            <a:ext cx="0" cy="8268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ECE6475-BEA4-FBE9-8DE5-648853BE9661}"/>
              </a:ext>
            </a:extLst>
          </p:cNvPr>
          <p:cNvCxnSpPr>
            <a:cxnSpLocks/>
          </p:cNvCxnSpPr>
          <p:nvPr/>
        </p:nvCxnSpPr>
        <p:spPr>
          <a:xfrm>
            <a:off x="8098784" y="1778813"/>
            <a:ext cx="28346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88D0CEB-4402-2988-F35F-1E6830DAAA03}"/>
              </a:ext>
            </a:extLst>
          </p:cNvPr>
          <p:cNvCxnSpPr>
            <a:cxnSpLocks/>
          </p:cNvCxnSpPr>
          <p:nvPr/>
        </p:nvCxnSpPr>
        <p:spPr>
          <a:xfrm>
            <a:off x="8098784" y="2336231"/>
            <a:ext cx="0" cy="14400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7368B5E-0DA6-E910-8E32-BA85188BF2E1}"/>
              </a:ext>
            </a:extLst>
          </p:cNvPr>
          <p:cNvCxnSpPr>
            <a:cxnSpLocks/>
          </p:cNvCxnSpPr>
          <p:nvPr/>
        </p:nvCxnSpPr>
        <p:spPr>
          <a:xfrm>
            <a:off x="7276040" y="2480233"/>
            <a:ext cx="15834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DA2D4ED2-D8E9-5C05-29B3-1ACC583913F2}"/>
              </a:ext>
            </a:extLst>
          </p:cNvPr>
          <p:cNvSpPr txBox="1"/>
          <p:nvPr/>
        </p:nvSpPr>
        <p:spPr>
          <a:xfrm>
            <a:off x="8536748" y="1640363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FAC4729-AE92-4791-EF0E-851072635059}"/>
              </a:ext>
            </a:extLst>
          </p:cNvPr>
          <p:cNvSpPr txBox="1"/>
          <p:nvPr/>
        </p:nvSpPr>
        <p:spPr>
          <a:xfrm>
            <a:off x="10269106" y="1637357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FF7D019-45A5-147A-442E-688C2D360B7C}"/>
              </a:ext>
            </a:extLst>
          </p:cNvPr>
          <p:cNvSpPr txBox="1"/>
          <p:nvPr/>
        </p:nvSpPr>
        <p:spPr>
          <a:xfrm>
            <a:off x="8258464" y="2333655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B48D96B-798E-9E18-FF3E-18B2FB9D2D77}"/>
              </a:ext>
            </a:extLst>
          </p:cNvPr>
          <p:cNvSpPr txBox="1"/>
          <p:nvPr/>
        </p:nvSpPr>
        <p:spPr>
          <a:xfrm>
            <a:off x="7496912" y="2333655"/>
            <a:ext cx="381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accent5"/>
                </a:solidFill>
              </a:rPr>
              <a:t>no</a:t>
            </a:r>
            <a:endParaRPr lang="de-DE" sz="1100" b="1" dirty="0">
              <a:solidFill>
                <a:schemeClr val="accent5"/>
              </a:solidFill>
            </a:endParaRPr>
          </a:p>
        </p:txBody>
      </p:sp>
      <p:grpSp>
        <p:nvGrpSpPr>
          <p:cNvPr id="121" name="Gruppieren 120">
            <a:extLst>
              <a:ext uri="{FF2B5EF4-FFF2-40B4-BE49-F238E27FC236}">
                <a16:creationId xmlns:a16="http://schemas.microsoft.com/office/drawing/2014/main" id="{54BCC369-AD55-9C0B-B73E-C5F8034387E3}"/>
              </a:ext>
            </a:extLst>
          </p:cNvPr>
          <p:cNvGrpSpPr/>
          <p:nvPr/>
        </p:nvGrpSpPr>
        <p:grpSpPr>
          <a:xfrm>
            <a:off x="6587748" y="3893108"/>
            <a:ext cx="5225779" cy="1749828"/>
            <a:chOff x="6587748" y="3444335"/>
            <a:chExt cx="5225779" cy="174982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A8E311C-B613-006D-61A5-DDCE489465F0}"/>
                </a:ext>
              </a:extLst>
            </p:cNvPr>
            <p:cNvCxnSpPr>
              <a:cxnSpLocks/>
            </p:cNvCxnSpPr>
            <p:nvPr/>
          </p:nvCxnSpPr>
          <p:spPr>
            <a:xfrm>
              <a:off x="9557018" y="4373979"/>
              <a:ext cx="0" cy="144002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A5517B22-0580-A98A-EDCB-66045F656A30}"/>
                </a:ext>
              </a:extLst>
            </p:cNvPr>
            <p:cNvSpPr txBox="1"/>
            <p:nvPr/>
          </p:nvSpPr>
          <p:spPr>
            <a:xfrm>
              <a:off x="7768914" y="3444335"/>
              <a:ext cx="3307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Single Point Energies</a:t>
              </a:r>
              <a:endParaRPr lang="de-DE" sz="1600" i="1" dirty="0"/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2CF08324-E2DB-BDAE-F0EC-9764C2429D22}"/>
                </a:ext>
              </a:extLst>
            </p:cNvPr>
            <p:cNvSpPr/>
            <p:nvPr/>
          </p:nvSpPr>
          <p:spPr>
            <a:xfrm>
              <a:off x="8693723" y="3939656"/>
              <a:ext cx="1557719" cy="43432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&gt; 100 Atoms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</a:t>
              </a:r>
              <a:endPara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1C283A22-A20C-609C-D4F7-D16FE5F392EB}"/>
                </a:ext>
              </a:extLst>
            </p:cNvPr>
            <p:cNvSpPr/>
            <p:nvPr/>
          </p:nvSpPr>
          <p:spPr>
            <a:xfrm>
              <a:off x="6587748" y="4643205"/>
              <a:ext cx="2435674" cy="55095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ωB97M-V / def2-QZVPP</a:t>
              </a: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87F33977-23DA-1804-42B6-A5DE21C8DB6A}"/>
                </a:ext>
              </a:extLst>
            </p:cNvPr>
            <p:cNvSpPr/>
            <p:nvPr/>
          </p:nvSpPr>
          <p:spPr>
            <a:xfrm>
              <a:off x="9085574" y="4639824"/>
              <a:ext cx="2727953" cy="55433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DSD-PBEP86-D3(BJ) / def2-QZVPP</a:t>
              </a:r>
            </a:p>
          </p:txBody>
        </p: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A00A385C-7E8B-DC58-71EB-4CDEEAEEE9C9}"/>
                </a:ext>
              </a:extLst>
            </p:cNvPr>
            <p:cNvCxnSpPr/>
            <p:nvPr/>
          </p:nvCxnSpPr>
          <p:spPr>
            <a:xfrm>
              <a:off x="7846657" y="4519135"/>
              <a:ext cx="0" cy="1254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r Verbinder 98">
              <a:extLst>
                <a:ext uri="{FF2B5EF4-FFF2-40B4-BE49-F238E27FC236}">
                  <a16:creationId xmlns:a16="http://schemas.microsoft.com/office/drawing/2014/main" id="{BA17EA25-115E-D406-1F7B-2798531452F5}"/>
                </a:ext>
              </a:extLst>
            </p:cNvPr>
            <p:cNvCxnSpPr/>
            <p:nvPr/>
          </p:nvCxnSpPr>
          <p:spPr>
            <a:xfrm>
              <a:off x="10459606" y="4510848"/>
              <a:ext cx="0" cy="1254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35DDD155-F371-A48E-78DC-6280860B89EC}"/>
                </a:ext>
              </a:extLst>
            </p:cNvPr>
            <p:cNvCxnSpPr>
              <a:cxnSpLocks/>
            </p:cNvCxnSpPr>
            <p:nvPr/>
          </p:nvCxnSpPr>
          <p:spPr>
            <a:xfrm>
              <a:off x="7846657" y="4510848"/>
              <a:ext cx="261294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BC95660C-39CE-1EA7-07AA-84CC8B20320B}"/>
                </a:ext>
              </a:extLst>
            </p:cNvPr>
            <p:cNvSpPr txBox="1"/>
            <p:nvPr/>
          </p:nvSpPr>
          <p:spPr>
            <a:xfrm>
              <a:off x="8351251" y="4371933"/>
              <a:ext cx="47746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5D6958"/>
                  </a:solidFill>
                </a:rPr>
                <a:t>yes</a:t>
              </a:r>
              <a:endParaRPr lang="de-DE" sz="1100" b="1" dirty="0">
                <a:solidFill>
                  <a:srgbClr val="5D6958"/>
                </a:solidFill>
              </a:endParaRP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1AC4717B-810C-9710-2860-AF367152D235}"/>
                </a:ext>
              </a:extLst>
            </p:cNvPr>
            <p:cNvSpPr txBox="1"/>
            <p:nvPr/>
          </p:nvSpPr>
          <p:spPr>
            <a:xfrm>
              <a:off x="9807851" y="4368827"/>
              <a:ext cx="381000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accent5"/>
                  </a:solidFill>
                </a:rPr>
                <a:t>no</a:t>
              </a:r>
              <a:endParaRPr lang="de-DE" sz="11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23" name="Rechteck 122">
            <a:extLst>
              <a:ext uri="{FF2B5EF4-FFF2-40B4-BE49-F238E27FC236}">
                <a16:creationId xmlns:a16="http://schemas.microsoft.com/office/drawing/2014/main" id="{49548442-B4BC-7E61-F9CD-FAD03D670BD8}"/>
              </a:ext>
            </a:extLst>
          </p:cNvPr>
          <p:cNvSpPr/>
          <p:nvPr/>
        </p:nvSpPr>
        <p:spPr>
          <a:xfrm>
            <a:off x="7443519" y="3316347"/>
            <a:ext cx="1872733" cy="434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Transition </a:t>
            </a:r>
            <a:r>
              <a:rPr 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Metal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6D877800-587B-66C4-DBEF-8AF90074704F}"/>
              </a:ext>
            </a:extLst>
          </p:cNvPr>
          <p:cNvCxnSpPr>
            <a:cxnSpLocks/>
          </p:cNvCxnSpPr>
          <p:nvPr/>
        </p:nvCxnSpPr>
        <p:spPr>
          <a:xfrm>
            <a:off x="8859520" y="3039956"/>
            <a:ext cx="0" cy="27170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00E08B53-3C71-2C21-B122-6D036E551A05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6775030" y="3533509"/>
            <a:ext cx="66848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feld 132">
            <a:extLst>
              <a:ext uri="{FF2B5EF4-FFF2-40B4-BE49-F238E27FC236}">
                <a16:creationId xmlns:a16="http://schemas.microsoft.com/office/drawing/2014/main" id="{72067A34-F657-0151-93EE-8A0361090193}"/>
              </a:ext>
            </a:extLst>
          </p:cNvPr>
          <p:cNvSpPr txBox="1"/>
          <p:nvPr/>
        </p:nvSpPr>
        <p:spPr>
          <a:xfrm>
            <a:off x="6881938" y="3399017"/>
            <a:ext cx="47746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5D6958"/>
                </a:solidFill>
              </a:rPr>
              <a:t>yes</a:t>
            </a:r>
            <a:endParaRPr lang="de-DE" sz="1100" b="1" dirty="0">
              <a:solidFill>
                <a:srgbClr val="5D6958"/>
              </a:solidFill>
            </a:endParaRP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2370F628-064C-F943-F056-EF9130780F01}"/>
              </a:ext>
            </a:extLst>
          </p:cNvPr>
          <p:cNvCxnSpPr>
            <a:cxnSpLocks/>
          </p:cNvCxnSpPr>
          <p:nvPr/>
        </p:nvCxnSpPr>
        <p:spPr>
          <a:xfrm>
            <a:off x="6784370" y="3039956"/>
            <a:ext cx="0" cy="48791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71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838200" y="1392238"/>
            <a:ext cx="10515600" cy="30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Must Read DFT Review: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Bursch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M.,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Mewes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J. M., Hansen A., Grimme S.,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Best-Practice DFT Protocols for Basic Molecular Computational Chemistry.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Angew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Chem. Int. Ed. 2022, 61, e202205735. DOI: </a:t>
            </a:r>
            <a:r>
              <a:rPr lang="pl-PL" sz="1600" dirty="0">
                <a:solidFill>
                  <a:schemeClr val="bg1">
                    <a:lumMod val="65000"/>
                  </a:schemeClr>
                </a:solidFill>
              </a:rPr>
              <a:t>doi.org/10.1002/anie.202205735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DFT Functional Benchmark: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Goerigk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L. et al., </a:t>
            </a: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A look at the density functional theory zoo with the advanced GMTKN55 database for general main group thermochemistry, kinetics and noncovalent interactions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Phys. Chem. Chem. Phys., 2017,19, 32184-32215. DOI: https://doi.org/10.1039/C7CP04913G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ORCA Tutorials: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https://www.faccts.de/docs/orca/5.0/tutorials/index.html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https://sites.google.com/site/orcainputlibrary/home</a:t>
            </a:r>
          </a:p>
        </p:txBody>
      </p:sp>
    </p:spTree>
    <p:extLst>
      <p:ext uri="{BB962C8B-B14F-4D97-AF65-F5344CB8AC3E}">
        <p14:creationId xmlns:p14="http://schemas.microsoft.com/office/powerpoint/2010/main" val="269506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B1A93-89C8-72EA-B59B-2D883E64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Quantum Chemistry Workflow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CE285F0-C936-86E6-8CBB-4C0AF56D0F97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Bursch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M.,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Mewes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J. M., Hansen A., Grimme S.,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Best-Practice DFT Protocols for Basic Molecular Computational Chemistry.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Angew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Chem. Int. Ed. 2022, 61, e202205735.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doi.org/10.1002/anie.202205735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CB4F3788-E7CD-5C48-3DB8-3C2A3AD76B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620758"/>
              </p:ext>
            </p:extLst>
          </p:nvPr>
        </p:nvGraphicFramePr>
        <p:xfrm>
          <a:off x="2634034" y="1530395"/>
          <a:ext cx="6923932" cy="379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46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A67CF57-49B6-335E-D2A0-17DC13457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43" y="2924130"/>
            <a:ext cx="3193294" cy="24546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Molecular Mechanics (MM)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LAMMPS</a:t>
            </a:r>
            <a:r>
              <a:rPr lang="en-US" sz="1600" dirty="0"/>
              <a:t>, Maestro, </a:t>
            </a:r>
            <a:r>
              <a:rPr lang="en-US" sz="1600" dirty="0" err="1"/>
              <a:t>OpenMM</a:t>
            </a:r>
            <a:r>
              <a:rPr lang="en-US" sz="1600" dirty="0"/>
              <a:t>, Amber, …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Methodology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Crude preoptimization using force fields included in software (Maestro, Avogadro, …)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Short NVT runs (~ 10 ns) using freely available force field parameters (e.g. GAFF)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Objective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Obtain reasonable starting structures for SQM Optimization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Study explicit solvation effects -&gt; Consider explicit solvent molecules later …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Molecular Clustering -&gt; Consider Dimers (H- and T-stacking), Trimers, …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Generation of a thermal ensemble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Boereboom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J. M.,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Fleurat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-Lessard, P.,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Bulo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R. E.,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Explicit Solvation Matters: Performance of QM/MM Solvation Models in Nucleophilic Addition. J. Chem. Theory 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Comput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. 2018, 14, 4, 1841–1852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https://doi.org/10.1021/acs.jctc.7b01206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Jacobi, R., González, L.,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Resonance energy transfer in orthogonally arranged chromophores: a question of molecular representation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Phys. Chem. Chem. Phys., 2024, 26, 12299-12305. DOI: 10.1039/D4CP00420E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141AFC-B0CB-9D8F-E5C1-163263805623}"/>
              </a:ext>
            </a:extLst>
          </p:cNvPr>
          <p:cNvSpPr txBox="1"/>
          <p:nvPr/>
        </p:nvSpPr>
        <p:spPr>
          <a:xfrm>
            <a:off x="6260169" y="1179487"/>
            <a:ext cx="5315746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Advantages / Disadvantages</a:t>
            </a:r>
            <a:endParaRPr lang="en-US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6BEAB77-A0E9-75CF-2E31-A5783B449F8C}"/>
              </a:ext>
            </a:extLst>
          </p:cNvPr>
          <p:cNvSpPr txBox="1"/>
          <p:nvPr/>
        </p:nvSpPr>
        <p:spPr>
          <a:xfrm>
            <a:off x="6254705" y="1579394"/>
            <a:ext cx="2675285" cy="124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Excellent scaling (&gt; 10</a:t>
            </a:r>
            <a:r>
              <a:rPr lang="en-US" sz="1600" baseline="30000" dirty="0"/>
              <a:t>6</a:t>
            </a:r>
            <a:r>
              <a:rPr lang="en-US" sz="1600" dirty="0"/>
              <a:t> atoms)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Efficient calculation of forces (&gt; 1</a:t>
            </a:r>
            <a:r>
              <a:rPr lang="el-GR" sz="1600" dirty="0"/>
              <a:t>μ</a:t>
            </a:r>
            <a:r>
              <a:rPr lang="en-US" sz="1600" dirty="0"/>
              <a:t>s)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451AA5-58A3-510A-161D-25DA77BDC053}"/>
              </a:ext>
            </a:extLst>
          </p:cNvPr>
          <p:cNvSpPr txBox="1"/>
          <p:nvPr/>
        </p:nvSpPr>
        <p:spPr>
          <a:xfrm>
            <a:off x="8847005" y="1579562"/>
            <a:ext cx="2502830" cy="655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No explicit treatment of electrons (bond-breaking)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D083F96-3E5A-D3C1-F8DE-9F2325C587DD}"/>
              </a:ext>
            </a:extLst>
          </p:cNvPr>
          <p:cNvCxnSpPr>
            <a:cxnSpLocks/>
          </p:cNvCxnSpPr>
          <p:nvPr/>
        </p:nvCxnSpPr>
        <p:spPr>
          <a:xfrm flipH="1">
            <a:off x="8473440" y="4277360"/>
            <a:ext cx="264160" cy="6096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6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Semi-empirical Quantum Mechanics (SQM)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 err="1"/>
              <a:t>xTB</a:t>
            </a:r>
            <a:r>
              <a:rPr lang="en-US" sz="1600" dirty="0"/>
              <a:t>, </a:t>
            </a:r>
            <a:r>
              <a:rPr lang="en-US" sz="1600" u="sng" dirty="0"/>
              <a:t>CREST</a:t>
            </a:r>
            <a:r>
              <a:rPr lang="en-US" sz="1600" dirty="0"/>
              <a:t>, ORCA, DFTB</a:t>
            </a:r>
            <a:r>
              <a:rPr lang="en-US" sz="1600" baseline="30000" dirty="0"/>
              <a:t>+</a:t>
            </a:r>
            <a:r>
              <a:rPr lang="en-US" sz="1600" dirty="0"/>
              <a:t>, …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Methodology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Optimizations using </a:t>
            </a:r>
            <a:r>
              <a:rPr lang="en-US" sz="1600" dirty="0" err="1"/>
              <a:t>xTB</a:t>
            </a:r>
            <a:r>
              <a:rPr lang="en-US" sz="1600" dirty="0"/>
              <a:t> with GFN2 (</a:t>
            </a:r>
            <a:r>
              <a:rPr lang="en-US" sz="1600" u="sng" dirty="0"/>
              <a:t>G</a:t>
            </a:r>
            <a:r>
              <a:rPr lang="en-US" sz="1600" dirty="0"/>
              <a:t>eometry, </a:t>
            </a:r>
            <a:r>
              <a:rPr lang="en-US" sz="1600" u="sng" dirty="0"/>
              <a:t>F</a:t>
            </a:r>
            <a:r>
              <a:rPr lang="en-US" sz="1600" dirty="0"/>
              <a:t>requency, </a:t>
            </a:r>
            <a:r>
              <a:rPr lang="en-US" sz="1600" u="sng" dirty="0"/>
              <a:t>N</a:t>
            </a:r>
            <a:r>
              <a:rPr lang="en-US" sz="1600" dirty="0"/>
              <a:t>on-covalent interactions) 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Conformational sampling using CREST: </a:t>
            </a:r>
            <a:r>
              <a:rPr lang="en-US" sz="1600" dirty="0" err="1"/>
              <a:t>Metadynamics</a:t>
            </a:r>
            <a:r>
              <a:rPr lang="en-US" sz="1600" dirty="0"/>
              <a:t> on input structure with consequent GFN2 optimizations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/>
              <a:t>Objective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xTB</a:t>
            </a:r>
            <a:r>
              <a:rPr lang="en-US" sz="1600" dirty="0"/>
              <a:t>: Obtain reasonable starting structure for CREST sampling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CREST: Obtain a conformational ensemble of the target molecule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CREST: Generation of non-covalent complexes and aggregates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CEFB2C5-B4D6-7B45-7DBD-62AD28D9732B}"/>
              </a:ext>
            </a:extLst>
          </p:cNvPr>
          <p:cNvSpPr/>
          <p:nvPr/>
        </p:nvSpPr>
        <p:spPr>
          <a:xfrm>
            <a:off x="6340212" y="3018018"/>
            <a:ext cx="5013587" cy="233786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 	https://xtb-docs.readthedocs.io/en/latest/index.html; https://crest-lab.github.io/crest-docs/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Bannwarth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C. et al.,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Extended tight-binding quantum chemistry methods.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DOI: https://doi.org/10.1002/wcms.1493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Pracht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P. et al.,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Automated exploration of the low-energy chemical space with fast quantum chemical methods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Phys. Chem. Chem. Phys., 2020,22, 7169-7192. DOI: https://doi.org/10.1039/C9CP06869D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141AFC-B0CB-9D8F-E5C1-163263805623}"/>
              </a:ext>
            </a:extLst>
          </p:cNvPr>
          <p:cNvSpPr txBox="1"/>
          <p:nvPr/>
        </p:nvSpPr>
        <p:spPr>
          <a:xfrm>
            <a:off x="6260169" y="1179487"/>
            <a:ext cx="5315746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Advantages / Disadvantages</a:t>
            </a:r>
            <a:endParaRPr lang="en-US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6BEAB77-A0E9-75CF-2E31-A5783B449F8C}"/>
              </a:ext>
            </a:extLst>
          </p:cNvPr>
          <p:cNvSpPr txBox="1"/>
          <p:nvPr/>
        </p:nvSpPr>
        <p:spPr>
          <a:xfrm>
            <a:off x="6254705" y="1579394"/>
            <a:ext cx="2675285" cy="950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Great scaling (&gt; 10</a:t>
            </a:r>
            <a:r>
              <a:rPr lang="en-US" sz="1600" baseline="30000" dirty="0"/>
              <a:t>4</a:t>
            </a:r>
            <a:r>
              <a:rPr lang="en-US" sz="1600" dirty="0"/>
              <a:t> atoms)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Explicit treatment of electrons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451AA5-58A3-510A-161D-25DA77BDC053}"/>
              </a:ext>
            </a:extLst>
          </p:cNvPr>
          <p:cNvSpPr txBox="1"/>
          <p:nvPr/>
        </p:nvSpPr>
        <p:spPr>
          <a:xfrm>
            <a:off x="8847005" y="1579562"/>
            <a:ext cx="2675284" cy="124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Often underestimates NCI-strength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Better for thermodynamics than kinetics</a:t>
            </a:r>
          </a:p>
        </p:txBody>
      </p:sp>
      <p:pic>
        <p:nvPicPr>
          <p:cNvPr id="6" name="Grafik 5" descr="Ein Bild, das Cartoon, Screenshot, Kunst enthält.&#10;&#10;Automatisch generierte Beschreibung">
            <a:extLst>
              <a:ext uri="{FF2B5EF4-FFF2-40B4-BE49-F238E27FC236}">
                <a16:creationId xmlns:a16="http://schemas.microsoft.com/office/drawing/2014/main" id="{4D3A0217-07C3-A69E-7AA5-141E371CC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03" y="3160065"/>
            <a:ext cx="1276545" cy="1131029"/>
          </a:xfrm>
          <a:prstGeom prst="rect">
            <a:avLst/>
          </a:prstGeom>
        </p:spPr>
      </p:pic>
      <p:pic>
        <p:nvPicPr>
          <p:cNvPr id="10" name="Grafik 9" descr="Ein Bild, das Cartoon, Weihnachtsbaum, Pixel, Kunst enthält.&#10;&#10;Automatisch generierte Beschreibung">
            <a:extLst>
              <a:ext uri="{FF2B5EF4-FFF2-40B4-BE49-F238E27FC236}">
                <a16:creationId xmlns:a16="http://schemas.microsoft.com/office/drawing/2014/main" id="{16A0426E-014B-A5B5-512C-89EF358C7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82" y="3232013"/>
            <a:ext cx="960635" cy="906032"/>
          </a:xfrm>
          <a:prstGeom prst="rect">
            <a:avLst/>
          </a:prstGeom>
        </p:spPr>
      </p:pic>
      <p:pic>
        <p:nvPicPr>
          <p:cNvPr id="14" name="Grafik 13" descr="Ein Bild, das Cartoon, Kunst enthält.&#10;&#10;Automatisch generierte Beschreibung">
            <a:extLst>
              <a:ext uri="{FF2B5EF4-FFF2-40B4-BE49-F238E27FC236}">
                <a16:creationId xmlns:a16="http://schemas.microsoft.com/office/drawing/2014/main" id="{A6477359-99A3-7D2F-0BCB-C3532FBDB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451" y="4020448"/>
            <a:ext cx="1258413" cy="1220952"/>
          </a:xfrm>
          <a:prstGeom prst="rect">
            <a:avLst/>
          </a:prstGeom>
        </p:spPr>
      </p:pic>
      <p:pic>
        <p:nvPicPr>
          <p:cNvPr id="16" name="Grafik 15" descr="Ein Bild, das Cartoon, Kunst enthält.&#10;&#10;Automatisch generierte Beschreibung">
            <a:extLst>
              <a:ext uri="{FF2B5EF4-FFF2-40B4-BE49-F238E27FC236}">
                <a16:creationId xmlns:a16="http://schemas.microsoft.com/office/drawing/2014/main" id="{993831E8-5820-6AC5-3F9D-041644772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81" y="4153781"/>
            <a:ext cx="975238" cy="108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5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Semi-empirical Quantum Mechanics (SQM)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419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 err="1"/>
              <a:t>xTB</a:t>
            </a:r>
            <a:endParaRPr lang="en-US" sz="1600" u="sng" dirty="0"/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Installation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Precompiled Binaries (export PATH variable)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Compilation from Source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Usage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</a:t>
            </a:r>
            <a:r>
              <a:rPr lang="en-US" sz="1600" dirty="0" err="1">
                <a:latin typeface="Arial Nova Light" panose="020B0304020202020204" pitchFamily="34" charset="0"/>
              </a:rPr>
              <a:t>xtb</a:t>
            </a:r>
            <a:r>
              <a:rPr lang="en-US" sz="1600" dirty="0">
                <a:latin typeface="Arial Nova Light" panose="020B0304020202020204" pitchFamily="34" charset="0"/>
              </a:rPr>
              <a:t> </a:t>
            </a:r>
            <a:r>
              <a:rPr lang="en-US" sz="1600" dirty="0" err="1">
                <a:latin typeface="Arial Nova Light" panose="020B0304020202020204" pitchFamily="34" charset="0"/>
              </a:rPr>
              <a:t>input.xyz</a:t>
            </a:r>
            <a:r>
              <a:rPr lang="en-US" sz="1600" dirty="0">
                <a:latin typeface="Arial Nova Light" panose="020B0304020202020204" pitchFamily="34" charset="0"/>
              </a:rPr>
              <a:t> --opt --</a:t>
            </a:r>
            <a:r>
              <a:rPr lang="en-US" sz="1600" dirty="0" err="1">
                <a:latin typeface="Arial Nova Light" panose="020B0304020202020204" pitchFamily="34" charset="0"/>
              </a:rPr>
              <a:t>gfn</a:t>
            </a:r>
            <a:r>
              <a:rPr lang="en-US" sz="1600" dirty="0">
                <a:latin typeface="Arial Nova Light" panose="020B0304020202020204" pitchFamily="34" charset="0"/>
              </a:rPr>
              <a:t> 2 &gt; </a:t>
            </a:r>
            <a:r>
              <a:rPr lang="en-US" sz="1600" dirty="0" err="1">
                <a:latin typeface="Arial Nova Light" panose="020B0304020202020204" pitchFamily="34" charset="0"/>
              </a:rPr>
              <a:t>preopt.out</a:t>
            </a:r>
            <a:r>
              <a:rPr lang="en-US" sz="1600" dirty="0">
                <a:latin typeface="Arial Nova Light" panose="020B0304020202020204" pitchFamily="34" charset="0"/>
              </a:rPr>
              <a:t> &amp;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Further important flags: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</a:t>
            </a:r>
            <a:r>
              <a:rPr lang="en-US" sz="1600" dirty="0" err="1"/>
              <a:t>chrg</a:t>
            </a:r>
            <a:r>
              <a:rPr lang="en-US" sz="1600" dirty="0"/>
              <a:t> Charge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--uhf Number of unpaired electrons (NOT multiplicity!)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</a:t>
            </a:r>
            <a:r>
              <a:rPr lang="en-US" sz="1600" dirty="0" err="1"/>
              <a:t>alpb</a:t>
            </a:r>
            <a:r>
              <a:rPr lang="en-US" sz="1600" dirty="0"/>
              <a:t> solvent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</a:t>
            </a:r>
            <a:r>
              <a:rPr lang="en-US" sz="1600" dirty="0" err="1"/>
              <a:t>gbsa</a:t>
            </a:r>
            <a:r>
              <a:rPr lang="en-US" sz="1600" dirty="0"/>
              <a:t> solvent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-T Number of cores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(For available solvents see: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https://xtb-docs.readthedocs.io/en/latest/gbsa.html)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 	https://github.com/grimme-lab/xtb/releases/tag/v6.7.0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Bannwarth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C. et al.,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Extended tight-binding quantum chemistry methods.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DOI: https://doi.org/10.1002/wcms.1493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660D2A-280D-D410-107F-2239E04A73E7}"/>
              </a:ext>
            </a:extLst>
          </p:cNvPr>
          <p:cNvSpPr txBox="1"/>
          <p:nvPr/>
        </p:nvSpPr>
        <p:spPr>
          <a:xfrm>
            <a:off x="6096000" y="1184219"/>
            <a:ext cx="5315746" cy="2424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Output 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preopt.out</a:t>
            </a:r>
            <a:r>
              <a:rPr lang="en-US" sz="1600" dirty="0"/>
              <a:t>: Includes energies, properties, population analysis, …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xtbopt.xyz</a:t>
            </a:r>
            <a:r>
              <a:rPr lang="en-US" sz="1600" dirty="0"/>
              <a:t>: Optimized structure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xtbopt.log: Optimization trajectory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wbo</a:t>
            </a:r>
            <a:r>
              <a:rPr lang="en-US" sz="1600" dirty="0"/>
              <a:t>: </a:t>
            </a:r>
            <a:r>
              <a:rPr lang="en-US" sz="1600" dirty="0" err="1"/>
              <a:t>Wiberg</a:t>
            </a:r>
            <a:r>
              <a:rPr lang="en-US" sz="1600" dirty="0"/>
              <a:t> bond order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charges: Atomic partial charges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xtbrestart</a:t>
            </a:r>
            <a:r>
              <a:rPr lang="en-US" sz="1600" dirty="0"/>
              <a:t>: Restart file</a:t>
            </a:r>
          </a:p>
        </p:txBody>
      </p:sp>
    </p:spTree>
    <p:extLst>
      <p:ext uri="{BB962C8B-B14F-4D97-AF65-F5344CB8AC3E}">
        <p14:creationId xmlns:p14="http://schemas.microsoft.com/office/powerpoint/2010/main" val="13516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Semi-empirical Quantum Mechanics (SQM)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 	https://github.com/crest-lab/crest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Pracht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, P. et al.,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Automated exploration of the low-energy chemical space with fast quantum chemical methods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Phys. Chem. Chem. Phys., 2020,22, 7169-7192. DOI: https://doi.org/10.1039/C9CP06869D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EEBFA0-9E3C-105F-F9DE-7F508D82B538}"/>
              </a:ext>
            </a:extLst>
          </p:cNvPr>
          <p:cNvSpPr txBox="1"/>
          <p:nvPr/>
        </p:nvSpPr>
        <p:spPr>
          <a:xfrm>
            <a:off x="780254" y="1190704"/>
            <a:ext cx="5315746" cy="389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Crest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Installation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Precompiled Binaries (export PATH variable, needs </a:t>
            </a:r>
            <a:r>
              <a:rPr lang="en-US" sz="1600" dirty="0" err="1"/>
              <a:t>xTB</a:t>
            </a:r>
            <a:r>
              <a:rPr lang="en-US" sz="1600" dirty="0"/>
              <a:t>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Compilation from Source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Usage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crest </a:t>
            </a:r>
            <a:r>
              <a:rPr lang="en-US" sz="1600" dirty="0" err="1">
                <a:latin typeface="Arial Nova Light" panose="020B0304020202020204" pitchFamily="34" charset="0"/>
              </a:rPr>
              <a:t>preopt.xyz</a:t>
            </a:r>
            <a:r>
              <a:rPr lang="en-US" sz="1600" dirty="0">
                <a:latin typeface="Arial Nova Light" panose="020B0304020202020204" pitchFamily="34" charset="0"/>
              </a:rPr>
              <a:t> --</a:t>
            </a:r>
            <a:r>
              <a:rPr lang="en-US" sz="1600" dirty="0" err="1">
                <a:latin typeface="Arial Nova Light" panose="020B0304020202020204" pitchFamily="34" charset="0"/>
              </a:rPr>
              <a:t>gfn</a:t>
            </a:r>
            <a:r>
              <a:rPr lang="en-US" sz="1600" dirty="0">
                <a:latin typeface="Arial Nova Light" panose="020B0304020202020204" pitchFamily="34" charset="0"/>
              </a:rPr>
              <a:t> 2 &gt; </a:t>
            </a:r>
            <a:r>
              <a:rPr lang="en-US" sz="1600" dirty="0" err="1">
                <a:latin typeface="Arial Nova Light" panose="020B0304020202020204" pitchFamily="34" charset="0"/>
              </a:rPr>
              <a:t>crest.out</a:t>
            </a:r>
            <a:r>
              <a:rPr lang="en-US" sz="1600" dirty="0">
                <a:latin typeface="Arial Nova Light" panose="020B0304020202020204" pitchFamily="34" charset="0"/>
              </a:rPr>
              <a:t> &amp;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Further important flags: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</a:t>
            </a:r>
            <a:r>
              <a:rPr lang="en-US" sz="1600" dirty="0" err="1"/>
              <a:t>chrg</a:t>
            </a:r>
            <a:r>
              <a:rPr lang="en-US" sz="1600" dirty="0"/>
              <a:t> Charge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--uhf Number of unpaired electrons (NOT multiplicity!)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</a:t>
            </a:r>
            <a:r>
              <a:rPr lang="en-US" sz="1600" dirty="0" err="1"/>
              <a:t>alpb</a:t>
            </a:r>
            <a:r>
              <a:rPr lang="en-US" sz="1600" dirty="0"/>
              <a:t> solvent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</a:t>
            </a:r>
            <a:r>
              <a:rPr lang="en-US" sz="1600" dirty="0" err="1"/>
              <a:t>gbsa</a:t>
            </a:r>
            <a:r>
              <a:rPr lang="en-US" sz="1600" dirty="0"/>
              <a:t> solvent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-T Number of cores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--</a:t>
            </a:r>
            <a:r>
              <a:rPr lang="en-US" sz="1600" dirty="0" err="1"/>
              <a:t>nci</a:t>
            </a:r>
            <a:r>
              <a:rPr lang="en-US" sz="1600" dirty="0"/>
              <a:t> (Sample non-covalently bound clusters)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698C27-26F4-3E51-FC5D-C7B1F813C502}"/>
              </a:ext>
            </a:extLst>
          </p:cNvPr>
          <p:cNvSpPr txBox="1"/>
          <p:nvPr/>
        </p:nvSpPr>
        <p:spPr>
          <a:xfrm>
            <a:off x="6096000" y="1184219"/>
            <a:ext cx="5315746" cy="30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Output 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crest.out</a:t>
            </a:r>
            <a:r>
              <a:rPr lang="en-US" sz="1600" dirty="0"/>
              <a:t>: Includes energies, Boltzmann weights of all conformers/rotamers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crest_best.xyz</a:t>
            </a:r>
            <a:r>
              <a:rPr lang="en-US" sz="1600" dirty="0"/>
              <a:t>: energetically lowest conformer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crest_conformers.xyz</a:t>
            </a:r>
            <a:r>
              <a:rPr lang="en-US" sz="1600" dirty="0"/>
              <a:t>: all conformers below a threshold of 6 kcal/mol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crest_rotamers.xyz</a:t>
            </a:r>
            <a:r>
              <a:rPr lang="en-US" sz="1600" dirty="0"/>
              <a:t>: all rotamers corresponding to the conformers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 err="1"/>
              <a:t>crest.energies</a:t>
            </a:r>
            <a:r>
              <a:rPr lang="en-US" sz="1600" dirty="0"/>
              <a:t>: </a:t>
            </a:r>
            <a:r>
              <a:rPr lang="en-US" sz="1600" dirty="0" err="1"/>
              <a:t>energie</a:t>
            </a:r>
            <a:r>
              <a:rPr lang="en-US" sz="1600" dirty="0"/>
              <a:t> values corresponding to the conformers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67CDDC4-D251-6716-AF91-837E8ED4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81400"/>
            <a:ext cx="5257800" cy="142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129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Density functional theory (DFT) using ORCA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330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ORCA</a:t>
            </a:r>
            <a:r>
              <a:rPr lang="en-US" sz="1600" dirty="0"/>
              <a:t>, </a:t>
            </a:r>
            <a:r>
              <a:rPr lang="en-US" sz="1600" u="sng" dirty="0"/>
              <a:t>CENSO</a:t>
            </a:r>
            <a:r>
              <a:rPr lang="en-US" sz="1600" dirty="0"/>
              <a:t>, Psi4, </a:t>
            </a:r>
            <a:r>
              <a:rPr lang="en-US" sz="1600" dirty="0" err="1"/>
              <a:t>Turbomole</a:t>
            </a:r>
            <a:r>
              <a:rPr lang="en-US" sz="1600" dirty="0"/>
              <a:t>,  …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Methodology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Evaluation of conformational ensembles using functionals of different stages on Jacob’s Ladder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High-level DFT treatment of the electron exchange and correlation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</a:pPr>
            <a:r>
              <a:rPr lang="en-US" sz="1600" b="1" dirty="0"/>
              <a:t>Objective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CENSO: Refined (QM) energetic sorting of the conformational ensemble obtained by CREST</a:t>
            </a:r>
          </a:p>
          <a:p>
            <a:pPr marL="285750" indent="-285750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/>
              <a:t>ORCA: Calculation of properties, accurate thermodynamics and barriers, …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88975DA-CEBA-B258-A24C-983023E627D6}"/>
              </a:ext>
            </a:extLst>
          </p:cNvPr>
          <p:cNvSpPr txBox="1"/>
          <p:nvPr/>
        </p:nvSpPr>
        <p:spPr>
          <a:xfrm>
            <a:off x="780254" y="5945623"/>
            <a:ext cx="1057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	https://github.com/grimme-lab/CENSO/releases, https://www.faccts.de/docs/orca/5.0/tutorials/index.html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Bursch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M.,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Mewes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J. M., Hansen A., Grimme S.,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Best-Practice DFT Protocols for Basic Molecular Computational Chemistry.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Angew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. Chem. Int. Ed. 2022, 61, e202205735.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doi.org/10.1002/anie.202205735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141AFC-B0CB-9D8F-E5C1-163263805623}"/>
              </a:ext>
            </a:extLst>
          </p:cNvPr>
          <p:cNvSpPr txBox="1"/>
          <p:nvPr/>
        </p:nvSpPr>
        <p:spPr>
          <a:xfrm>
            <a:off x="6260169" y="1179487"/>
            <a:ext cx="5315746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Advantages / Disadvantages</a:t>
            </a:r>
            <a:endParaRPr lang="en-US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6BEAB77-A0E9-75CF-2E31-A5783B449F8C}"/>
              </a:ext>
            </a:extLst>
          </p:cNvPr>
          <p:cNvSpPr txBox="1"/>
          <p:nvPr/>
        </p:nvSpPr>
        <p:spPr>
          <a:xfrm>
            <a:off x="6254705" y="1579394"/>
            <a:ext cx="2675285" cy="183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Good to medium scaling 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(&lt; 10</a:t>
            </a:r>
            <a:r>
              <a:rPr lang="en-US" sz="1600" baseline="30000" dirty="0"/>
              <a:t>3</a:t>
            </a:r>
            <a:r>
              <a:rPr lang="en-US" sz="1600" dirty="0"/>
              <a:t> atoms)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Very high accuracy regarding energies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Variety of properties obtainable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451AA5-58A3-510A-161D-25DA77BDC053}"/>
              </a:ext>
            </a:extLst>
          </p:cNvPr>
          <p:cNvSpPr txBox="1"/>
          <p:nvPr/>
        </p:nvSpPr>
        <p:spPr>
          <a:xfrm>
            <a:off x="8847005" y="1579562"/>
            <a:ext cx="2675284" cy="183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Single reference method (no static correlation)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Not systematically improvable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Self-interaction error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No implicit dispersion</a:t>
            </a:r>
          </a:p>
        </p:txBody>
      </p:sp>
    </p:spTree>
    <p:extLst>
      <p:ext uri="{BB962C8B-B14F-4D97-AF65-F5344CB8AC3E}">
        <p14:creationId xmlns:p14="http://schemas.microsoft.com/office/powerpoint/2010/main" val="267802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Density functional theory (DFT) using ORCA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30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Censo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Installation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Precompiled Binaries (export PATH variable)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Compilation from Source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Usage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censo -</a:t>
            </a:r>
            <a:r>
              <a:rPr lang="en-US" sz="1600" dirty="0" err="1">
                <a:latin typeface="Arial Nova Light" panose="020B0304020202020204" pitchFamily="34" charset="0"/>
              </a:rPr>
              <a:t>newconfig</a:t>
            </a:r>
            <a:r>
              <a:rPr lang="en-US" sz="1600" dirty="0">
                <a:latin typeface="Arial Nova Light" panose="020B0304020202020204" pitchFamily="34" charset="0"/>
              </a:rPr>
              <a:t> (only for the first time)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mv </a:t>
            </a:r>
            <a:r>
              <a:rPr lang="en-US" sz="1600" dirty="0" err="1">
                <a:latin typeface="Arial Nova Light" panose="020B0304020202020204" pitchFamily="34" charset="0"/>
              </a:rPr>
              <a:t>censorc_new</a:t>
            </a:r>
            <a:r>
              <a:rPr lang="en-US" sz="1600" dirty="0">
                <a:latin typeface="Arial Nova Light" panose="020B0304020202020204" pitchFamily="34" charset="0"/>
              </a:rPr>
              <a:t> ~/.censor (only for the first time)</a:t>
            </a:r>
            <a:endParaRPr lang="en-US" sz="1600" b="1" dirty="0"/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censo -</a:t>
            </a:r>
            <a:r>
              <a:rPr lang="en-US" sz="1600" dirty="0" err="1">
                <a:latin typeface="Arial Nova Light" panose="020B0304020202020204" pitchFamily="34" charset="0"/>
              </a:rPr>
              <a:t>inp</a:t>
            </a:r>
            <a:r>
              <a:rPr lang="en-US" sz="1600" dirty="0">
                <a:latin typeface="Arial Nova Light" panose="020B0304020202020204" pitchFamily="34" charset="0"/>
              </a:rPr>
              <a:t> </a:t>
            </a:r>
            <a:r>
              <a:rPr lang="en-US" sz="1600" dirty="0" err="1">
                <a:latin typeface="Arial Nova Light" panose="020B0304020202020204" pitchFamily="34" charset="0"/>
              </a:rPr>
              <a:t>crest_conformers.xyz</a:t>
            </a:r>
            <a:r>
              <a:rPr lang="en-US" sz="1600" dirty="0">
                <a:latin typeface="Arial Nova Light" panose="020B0304020202020204" pitchFamily="34" charset="0"/>
              </a:rPr>
              <a:t> &gt; </a:t>
            </a:r>
            <a:r>
              <a:rPr lang="en-US" sz="1600" dirty="0" err="1">
                <a:latin typeface="Arial Nova Light" panose="020B0304020202020204" pitchFamily="34" charset="0"/>
              </a:rPr>
              <a:t>censo.out</a:t>
            </a:r>
            <a:r>
              <a:rPr lang="en-US" sz="1600" dirty="0">
                <a:latin typeface="Arial Nova Light" panose="020B0304020202020204" pitchFamily="34" charset="0"/>
              </a:rPr>
              <a:t> &amp;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Further important flags: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</a:t>
            </a:r>
            <a:r>
              <a:rPr lang="en-US" sz="1600" dirty="0" err="1"/>
              <a:t>inprc</a:t>
            </a:r>
            <a:r>
              <a:rPr lang="en-US" sz="1600" dirty="0"/>
              <a:t> /path/to/.</a:t>
            </a:r>
            <a:r>
              <a:rPr lang="en-US" sz="1600" dirty="0" err="1"/>
              <a:t>censorc</a:t>
            </a:r>
            <a:endParaRPr lang="en-US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660D2A-280D-D410-107F-2239E04A73E7}"/>
              </a:ext>
            </a:extLst>
          </p:cNvPr>
          <p:cNvSpPr txBox="1"/>
          <p:nvPr/>
        </p:nvSpPr>
        <p:spPr>
          <a:xfrm>
            <a:off x="6096000" y="1184219"/>
            <a:ext cx="5315746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The CENSO Workflow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22CE272-E6FC-C0E3-3010-03C55BA34766}"/>
              </a:ext>
            </a:extLst>
          </p:cNvPr>
          <p:cNvSpPr txBox="1"/>
          <p:nvPr/>
        </p:nvSpPr>
        <p:spPr>
          <a:xfrm>
            <a:off x="780254" y="5945623"/>
            <a:ext cx="1057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	https://github.com/grimme-lab/CENSO/releases 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Grimme S.,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Efficient Quantum Chemical Calculation of Structure Ensembles and Free Energies for Nonrigid Molecules.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J. Phys. Chem. A 2021, 125, 19, 4039–4054.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https://doi.org/10.1021/acs.jpca.1c00971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6" name="Diagramm 45">
            <a:extLst>
              <a:ext uri="{FF2B5EF4-FFF2-40B4-BE49-F238E27FC236}">
                <a16:creationId xmlns:a16="http://schemas.microsoft.com/office/drawing/2014/main" id="{E73CF225-C99C-80DA-9896-5017B9125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351699"/>
              </p:ext>
            </p:extLst>
          </p:nvPr>
        </p:nvGraphicFramePr>
        <p:xfrm>
          <a:off x="5867400" y="1715198"/>
          <a:ext cx="5486400" cy="405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80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65DB9-6F19-72FA-4735-30F2D43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Density functional theory (DFT) using ORCA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6940F21-41E4-B627-C62B-526A0C890556}"/>
              </a:ext>
            </a:extLst>
          </p:cNvPr>
          <p:cNvSpPr txBox="1"/>
          <p:nvPr/>
        </p:nvSpPr>
        <p:spPr>
          <a:xfrm>
            <a:off x="780254" y="1184219"/>
            <a:ext cx="5315746" cy="301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Software - </a:t>
            </a:r>
            <a:r>
              <a:rPr lang="en-US" sz="1600" u="sng" dirty="0"/>
              <a:t>Censo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Installation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Precompiled Binaries (export PATH variable)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Compilation from Source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Usage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censo -</a:t>
            </a:r>
            <a:r>
              <a:rPr lang="en-US" sz="1600" dirty="0" err="1">
                <a:latin typeface="Arial Nova Light" panose="020B0304020202020204" pitchFamily="34" charset="0"/>
              </a:rPr>
              <a:t>newconfig</a:t>
            </a:r>
            <a:r>
              <a:rPr lang="en-US" sz="1600" dirty="0">
                <a:latin typeface="Arial Nova Light" panose="020B0304020202020204" pitchFamily="34" charset="0"/>
              </a:rPr>
              <a:t> (only for the first time)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mv </a:t>
            </a:r>
            <a:r>
              <a:rPr lang="en-US" sz="1600" dirty="0" err="1">
                <a:latin typeface="Arial Nova Light" panose="020B0304020202020204" pitchFamily="34" charset="0"/>
              </a:rPr>
              <a:t>censorc_new</a:t>
            </a:r>
            <a:r>
              <a:rPr lang="en-US" sz="1600" dirty="0">
                <a:latin typeface="Arial Nova Light" panose="020B0304020202020204" pitchFamily="34" charset="0"/>
              </a:rPr>
              <a:t> ~/.censor (only for the first time)</a:t>
            </a:r>
            <a:endParaRPr lang="en-US" sz="1600" b="1" dirty="0"/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>
                <a:latin typeface="Arial Nova Light" panose="020B0304020202020204" pitchFamily="34" charset="0"/>
              </a:rPr>
              <a:t>&gt; censo -</a:t>
            </a:r>
            <a:r>
              <a:rPr lang="en-US" sz="1600" dirty="0" err="1">
                <a:latin typeface="Arial Nova Light" panose="020B0304020202020204" pitchFamily="34" charset="0"/>
              </a:rPr>
              <a:t>inp</a:t>
            </a:r>
            <a:r>
              <a:rPr lang="en-US" sz="1600" dirty="0">
                <a:latin typeface="Arial Nova Light" panose="020B0304020202020204" pitchFamily="34" charset="0"/>
              </a:rPr>
              <a:t> </a:t>
            </a:r>
            <a:r>
              <a:rPr lang="en-US" sz="1600" dirty="0" err="1">
                <a:latin typeface="Arial Nova Light" panose="020B0304020202020204" pitchFamily="34" charset="0"/>
              </a:rPr>
              <a:t>crest_conformers.xyz</a:t>
            </a:r>
            <a:r>
              <a:rPr lang="en-US" sz="1600" dirty="0">
                <a:latin typeface="Arial Nova Light" panose="020B0304020202020204" pitchFamily="34" charset="0"/>
              </a:rPr>
              <a:t> &gt; </a:t>
            </a:r>
            <a:r>
              <a:rPr lang="en-US" sz="1600" dirty="0" err="1">
                <a:latin typeface="Arial Nova Light" panose="020B0304020202020204" pitchFamily="34" charset="0"/>
              </a:rPr>
              <a:t>censo.out</a:t>
            </a:r>
            <a:r>
              <a:rPr lang="en-US" sz="1600" dirty="0">
                <a:latin typeface="Arial Nova Light" panose="020B0304020202020204" pitchFamily="34" charset="0"/>
              </a:rPr>
              <a:t> &amp;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Further important flags:</a:t>
            </a:r>
          </a:p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dirty="0"/>
              <a:t>-</a:t>
            </a:r>
            <a:r>
              <a:rPr lang="en-US" sz="1600" dirty="0" err="1"/>
              <a:t>inprc</a:t>
            </a:r>
            <a:r>
              <a:rPr lang="en-US" sz="1600" dirty="0"/>
              <a:t> /path/to/.</a:t>
            </a:r>
            <a:r>
              <a:rPr lang="en-US" sz="1600" dirty="0" err="1"/>
              <a:t>censorc</a:t>
            </a:r>
            <a:endParaRPr lang="en-US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660D2A-280D-D410-107F-2239E04A73E7}"/>
              </a:ext>
            </a:extLst>
          </p:cNvPr>
          <p:cNvSpPr txBox="1"/>
          <p:nvPr/>
        </p:nvSpPr>
        <p:spPr>
          <a:xfrm>
            <a:off x="6096000" y="1184219"/>
            <a:ext cx="5315746" cy="360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Clr>
                <a:schemeClr val="tx1">
                  <a:lumMod val="75000"/>
                  <a:lumOff val="25000"/>
                </a:schemeClr>
              </a:buClr>
              <a:buSzPct val="150000"/>
            </a:pPr>
            <a:r>
              <a:rPr lang="en-US" sz="1600" b="1" dirty="0"/>
              <a:t>The .</a:t>
            </a:r>
            <a:r>
              <a:rPr lang="en-US" sz="1600" b="1" dirty="0" err="1"/>
              <a:t>censorc</a:t>
            </a:r>
            <a:r>
              <a:rPr lang="en-US" sz="1600" b="1" dirty="0"/>
              <a:t> file: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99606A-A3C9-B355-2C89-EDFCF060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28308"/>
            <a:ext cx="4070572" cy="124547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5D3FB96-D3BC-ABF9-FB7A-368031EE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912" y="1560901"/>
            <a:ext cx="4301888" cy="4084821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DAAA079-9F6A-B5E6-516D-1B40BABF266C}"/>
              </a:ext>
            </a:extLst>
          </p:cNvPr>
          <p:cNvCxnSpPr>
            <a:cxnSpLocks/>
          </p:cNvCxnSpPr>
          <p:nvPr/>
        </p:nvCxnSpPr>
        <p:spPr>
          <a:xfrm flipH="1">
            <a:off x="3884579" y="4286655"/>
            <a:ext cx="629055" cy="486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7D1B3F0E-6524-AB0D-3805-2283332C1A3A}"/>
              </a:ext>
            </a:extLst>
          </p:cNvPr>
          <p:cNvSpPr txBox="1"/>
          <p:nvPr/>
        </p:nvSpPr>
        <p:spPr>
          <a:xfrm>
            <a:off x="3660844" y="4009656"/>
            <a:ext cx="1952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ORCA PATH and version</a:t>
            </a:r>
            <a:endParaRPr lang="de-DE" sz="1200" dirty="0">
              <a:solidFill>
                <a:schemeClr val="accent5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661B925-8056-FE15-BEA3-E958F8C72F1A}"/>
              </a:ext>
            </a:extLst>
          </p:cNvPr>
          <p:cNvCxnSpPr>
            <a:cxnSpLocks/>
          </p:cNvCxnSpPr>
          <p:nvPr/>
        </p:nvCxnSpPr>
        <p:spPr>
          <a:xfrm flipH="1">
            <a:off x="3994826" y="4636400"/>
            <a:ext cx="768711" cy="565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B109BB0-94F2-5CF8-C898-704D0D4F5A2C}"/>
              </a:ext>
            </a:extLst>
          </p:cNvPr>
          <p:cNvSpPr txBox="1"/>
          <p:nvPr/>
        </p:nvSpPr>
        <p:spPr>
          <a:xfrm>
            <a:off x="4636851" y="4323028"/>
            <a:ext cx="1952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5"/>
                </a:solidFill>
              </a:rPr>
              <a:t>xTB</a:t>
            </a:r>
            <a:r>
              <a:rPr lang="en-US" sz="1200" dirty="0">
                <a:solidFill>
                  <a:schemeClr val="accent5"/>
                </a:solidFill>
              </a:rPr>
              <a:t> and CREST PATH</a:t>
            </a:r>
            <a:endParaRPr lang="de-DE" sz="1200" dirty="0">
              <a:solidFill>
                <a:schemeClr val="accent5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7FB03C3-4334-B6D0-07C7-C0A9F5742F21}"/>
              </a:ext>
            </a:extLst>
          </p:cNvPr>
          <p:cNvCxnSpPr>
            <a:cxnSpLocks/>
          </p:cNvCxnSpPr>
          <p:nvPr/>
        </p:nvCxnSpPr>
        <p:spPr>
          <a:xfrm flipH="1">
            <a:off x="4487695" y="5176975"/>
            <a:ext cx="492867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B4E166D-EAA6-B787-E1F0-9CBE6436512E}"/>
              </a:ext>
            </a:extLst>
          </p:cNvPr>
          <p:cNvSpPr txBox="1"/>
          <p:nvPr/>
        </p:nvSpPr>
        <p:spPr>
          <a:xfrm>
            <a:off x="4698460" y="4903738"/>
            <a:ext cx="988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2"/>
                </a:solidFill>
              </a:rPr>
              <a:t>Turbomole</a:t>
            </a:r>
            <a:endParaRPr lang="de-DE" sz="1200" dirty="0">
              <a:solidFill>
                <a:schemeClr val="accent2"/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A38ACD8-5D70-E0C6-0251-900E0F7BDABE}"/>
              </a:ext>
            </a:extLst>
          </p:cNvPr>
          <p:cNvCxnSpPr>
            <a:cxnSpLocks/>
          </p:cNvCxnSpPr>
          <p:nvPr/>
        </p:nvCxnSpPr>
        <p:spPr>
          <a:xfrm flipV="1">
            <a:off x="6389342" y="2036487"/>
            <a:ext cx="616082" cy="940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943AB32-C7CC-85B3-BEBE-90682EB025A3}"/>
              </a:ext>
            </a:extLst>
          </p:cNvPr>
          <p:cNvCxnSpPr>
            <a:cxnSpLocks/>
          </p:cNvCxnSpPr>
          <p:nvPr/>
        </p:nvCxnSpPr>
        <p:spPr>
          <a:xfrm flipV="1">
            <a:off x="6407280" y="2265131"/>
            <a:ext cx="580207" cy="682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73CF1DA-F8F9-8505-AAC0-BD6A4B8B2D02}"/>
              </a:ext>
            </a:extLst>
          </p:cNvPr>
          <p:cNvCxnSpPr>
            <a:cxnSpLocks/>
          </p:cNvCxnSpPr>
          <p:nvPr/>
        </p:nvCxnSpPr>
        <p:spPr>
          <a:xfrm>
            <a:off x="6389342" y="2976549"/>
            <a:ext cx="598144" cy="1033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6D9DF20-36AC-601A-4BE3-AD04ECF2C2AA}"/>
              </a:ext>
            </a:extLst>
          </p:cNvPr>
          <p:cNvCxnSpPr>
            <a:cxnSpLocks/>
          </p:cNvCxnSpPr>
          <p:nvPr/>
        </p:nvCxnSpPr>
        <p:spPr>
          <a:xfrm>
            <a:off x="6398311" y="3005981"/>
            <a:ext cx="607113" cy="1354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ED11E3DE-2EE3-8EED-06BC-4F2156B2BE34}"/>
              </a:ext>
            </a:extLst>
          </p:cNvPr>
          <p:cNvSpPr txBox="1"/>
          <p:nvPr/>
        </p:nvSpPr>
        <p:spPr>
          <a:xfrm>
            <a:off x="5619453" y="2561050"/>
            <a:ext cx="94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Check before starting CENSO</a:t>
            </a:r>
            <a:endParaRPr lang="de-DE" sz="1200" dirty="0">
              <a:solidFill>
                <a:schemeClr val="accent6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8DF79D75-BC08-A3E5-6690-CBAF08DD3E7E}"/>
              </a:ext>
            </a:extLst>
          </p:cNvPr>
          <p:cNvSpPr/>
          <p:nvPr/>
        </p:nvSpPr>
        <p:spPr>
          <a:xfrm>
            <a:off x="7056674" y="5114925"/>
            <a:ext cx="1008724" cy="24288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BB97FE-BC1E-9992-9865-B8281EDBFD04}"/>
              </a:ext>
            </a:extLst>
          </p:cNvPr>
          <p:cNvSpPr txBox="1"/>
          <p:nvPr/>
        </p:nvSpPr>
        <p:spPr>
          <a:xfrm>
            <a:off x="6265430" y="5086140"/>
            <a:ext cx="94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Method</a:t>
            </a:r>
            <a:endParaRPr lang="de-DE" sz="1200" dirty="0">
              <a:solidFill>
                <a:schemeClr val="accent6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6212B5-0E70-5AA8-6F5D-431053F82C04}"/>
              </a:ext>
            </a:extLst>
          </p:cNvPr>
          <p:cNvSpPr txBox="1"/>
          <p:nvPr/>
        </p:nvSpPr>
        <p:spPr>
          <a:xfrm>
            <a:off x="780254" y="5945623"/>
            <a:ext cx="1057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Software:	https://github.com/grimme-lab/CENSO/releases </a:t>
            </a:r>
          </a:p>
          <a:p>
            <a:pPr marL="719138" indent="-719138" algn="just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Literature:	Grimme S., 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Efficient Quantum Chemical Calculation of Structure Ensembles and Free Energies for Nonrigid Molecules.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J. Phys. Chem. A 2021, 125, 19, 4039–4054. DOI: </a:t>
            </a:r>
            <a:r>
              <a:rPr lang="pl-PL" sz="1200" dirty="0">
                <a:solidFill>
                  <a:schemeClr val="bg1">
                    <a:lumMod val="65000"/>
                  </a:schemeClr>
                </a:solidFill>
              </a:rPr>
              <a:t>https://doi.org/10.1021/acs.jpca.1c00971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7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ysClr val="windowText" lastClr="000000"/>
      </a:dk1>
      <a:lt1>
        <a:sysClr val="window" lastClr="FFFFFF"/>
      </a:lt1>
      <a:dk2>
        <a:srgbClr val="5D6B92"/>
      </a:dk2>
      <a:lt2>
        <a:srgbClr val="E8E8E8"/>
      </a:lt2>
      <a:accent1>
        <a:srgbClr val="9BB3CC"/>
      </a:accent1>
      <a:accent2>
        <a:srgbClr val="2C539C"/>
      </a:accent2>
      <a:accent3>
        <a:srgbClr val="E2F2FE"/>
      </a:accent3>
      <a:accent4>
        <a:srgbClr val="E9E8FE"/>
      </a:accent4>
      <a:accent5>
        <a:srgbClr val="931650"/>
      </a:accent5>
      <a:accent6>
        <a:srgbClr val="511B92"/>
      </a:accent6>
      <a:hlink>
        <a:srgbClr val="5D6B92"/>
      </a:hlink>
      <a:folHlink>
        <a:srgbClr val="5D6958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2924</Words>
  <Application>Microsoft Office PowerPoint</Application>
  <PresentationFormat>Breitbild</PresentationFormat>
  <Paragraphs>388</Paragraphs>
  <Slides>19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Aptos</vt:lpstr>
      <vt:lpstr>Arial</vt:lpstr>
      <vt:lpstr>Arial Nova Light</vt:lpstr>
      <vt:lpstr>Courier New</vt:lpstr>
      <vt:lpstr>Wingdings</vt:lpstr>
      <vt:lpstr>Office</vt:lpstr>
      <vt:lpstr>Introduction to Quantum Chemistry with ORCA</vt:lpstr>
      <vt:lpstr>General Quantum Chemistry Workflow</vt:lpstr>
      <vt:lpstr>Stage 1: Molecular Mechanics (MM)</vt:lpstr>
      <vt:lpstr>Stage 2: Semi-empirical Quantum Mechanics (SQM)</vt:lpstr>
      <vt:lpstr>Stage 2: Semi-empirical Quantum Mechanics (SQM)</vt:lpstr>
      <vt:lpstr>Stage 2: Semi-empirical Quantum Mechanics (SQM)</vt:lpstr>
      <vt:lpstr>Stage 3: Density functional theory (DFT) using ORCA</vt:lpstr>
      <vt:lpstr>Stage 3: Density functional theory (DFT) using ORCA</vt:lpstr>
      <vt:lpstr>Stage 3: Density functional theory (DFT) using ORCA</vt:lpstr>
      <vt:lpstr>Stage 3: Density functional theory (DFT) using ORCA</vt:lpstr>
      <vt:lpstr>Stage 3: Density functional theory (DFT) using ORCA</vt:lpstr>
      <vt:lpstr>Stage 3: Density functional theory (DFT) using ORCA</vt:lpstr>
      <vt:lpstr>Stage 3: Density functional theory (DFT) using ORCA</vt:lpstr>
      <vt:lpstr>PowerPoint-Präsentation</vt:lpstr>
      <vt:lpstr>Excursus: Choice of the DFT method</vt:lpstr>
      <vt:lpstr>Excursus: Choice of the DFT method</vt:lpstr>
      <vt:lpstr>Excursus: Choice of the DFT method</vt:lpstr>
      <vt:lpstr>PowerPoint-Präsentation</vt:lpstr>
      <vt:lpstr>Literature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Harrer, Elias</dc:creator>
  <cp:lastModifiedBy>Elias Harrer</cp:lastModifiedBy>
  <cp:revision>30</cp:revision>
  <dcterms:created xsi:type="dcterms:W3CDTF">2024-06-18T19:44:34Z</dcterms:created>
  <dcterms:modified xsi:type="dcterms:W3CDTF">2024-07-02T13:30:29Z</dcterms:modified>
</cp:coreProperties>
</file>